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5"/>
  </p:notesMasterIdLst>
  <p:handoutMasterIdLst>
    <p:handoutMasterId r:id="rId86"/>
  </p:handoutMasterIdLst>
  <p:sldIdLst>
    <p:sldId id="350" r:id="rId2"/>
    <p:sldId id="264" r:id="rId3"/>
    <p:sldId id="265" r:id="rId4"/>
    <p:sldId id="266" r:id="rId5"/>
    <p:sldId id="494" r:id="rId6"/>
    <p:sldId id="267" r:id="rId7"/>
    <p:sldId id="495" r:id="rId8"/>
    <p:sldId id="516" r:id="rId9"/>
    <p:sldId id="517" r:id="rId10"/>
    <p:sldId id="268" r:id="rId11"/>
    <p:sldId id="394" r:id="rId12"/>
    <p:sldId id="395" r:id="rId13"/>
    <p:sldId id="492" r:id="rId14"/>
    <p:sldId id="490" r:id="rId15"/>
    <p:sldId id="536" r:id="rId16"/>
    <p:sldId id="493" r:id="rId17"/>
    <p:sldId id="420" r:id="rId18"/>
    <p:sldId id="519" r:id="rId19"/>
    <p:sldId id="520" r:id="rId20"/>
    <p:sldId id="521" r:id="rId21"/>
    <p:sldId id="522" r:id="rId22"/>
    <p:sldId id="275" r:id="rId23"/>
    <p:sldId id="277" r:id="rId24"/>
    <p:sldId id="278" r:id="rId25"/>
    <p:sldId id="279" r:id="rId26"/>
    <p:sldId id="280" r:id="rId27"/>
    <p:sldId id="281" r:id="rId28"/>
    <p:sldId id="402" r:id="rId29"/>
    <p:sldId id="541" r:id="rId30"/>
    <p:sldId id="397" r:id="rId31"/>
    <p:sldId id="367" r:id="rId32"/>
    <p:sldId id="537" r:id="rId33"/>
    <p:sldId id="375" r:id="rId34"/>
    <p:sldId id="368" r:id="rId35"/>
    <p:sldId id="369" r:id="rId36"/>
    <p:sldId id="485" r:id="rId37"/>
    <p:sldId id="486" r:id="rId38"/>
    <p:sldId id="539" r:id="rId39"/>
    <p:sldId id="538" r:id="rId40"/>
    <p:sldId id="524" r:id="rId41"/>
    <p:sldId id="380" r:id="rId42"/>
    <p:sldId id="525" r:id="rId43"/>
    <p:sldId id="286" r:id="rId44"/>
    <p:sldId id="287" r:id="rId45"/>
    <p:sldId id="288" r:id="rId46"/>
    <p:sldId id="405" r:id="rId47"/>
    <p:sldId id="404" r:id="rId48"/>
    <p:sldId id="289" r:id="rId49"/>
    <p:sldId id="514" r:id="rId50"/>
    <p:sldId id="376" r:id="rId51"/>
    <p:sldId id="527" r:id="rId52"/>
    <p:sldId id="510" r:id="rId53"/>
    <p:sldId id="543" r:id="rId54"/>
    <p:sldId id="305" r:id="rId55"/>
    <p:sldId id="306" r:id="rId56"/>
    <p:sldId id="515" r:id="rId57"/>
    <p:sldId id="309" r:id="rId58"/>
    <p:sldId id="310" r:id="rId59"/>
    <p:sldId id="507" r:id="rId60"/>
    <p:sldId id="311" r:id="rId61"/>
    <p:sldId id="314" r:id="rId62"/>
    <p:sldId id="313" r:id="rId63"/>
    <p:sldId id="499" r:id="rId64"/>
    <p:sldId id="317" r:id="rId65"/>
    <p:sldId id="502" r:id="rId66"/>
    <p:sldId id="503" r:id="rId67"/>
    <p:sldId id="504" r:id="rId68"/>
    <p:sldId id="528" r:id="rId69"/>
    <p:sldId id="506" r:id="rId70"/>
    <p:sldId id="391" r:id="rId71"/>
    <p:sldId id="412" r:id="rId72"/>
    <p:sldId id="534" r:id="rId73"/>
    <p:sldId id="409" r:id="rId74"/>
    <p:sldId id="411" r:id="rId75"/>
    <p:sldId id="339" r:id="rId76"/>
    <p:sldId id="424" r:id="rId77"/>
    <p:sldId id="532" r:id="rId78"/>
    <p:sldId id="511" r:id="rId79"/>
    <p:sldId id="512" r:id="rId80"/>
    <p:sldId id="540" r:id="rId81"/>
    <p:sldId id="529" r:id="rId82"/>
    <p:sldId id="531" r:id="rId83"/>
    <p:sldId id="542" r:id="rId8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303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36" autoAdjust="0"/>
    <p:restoredTop sz="82018" autoAdjust="0"/>
  </p:normalViewPr>
  <p:slideViewPr>
    <p:cSldViewPr snapToGrid="0" snapToObjects="1">
      <p:cViewPr>
        <p:scale>
          <a:sx n="50" d="100"/>
          <a:sy n="50" d="100"/>
        </p:scale>
        <p:origin x="1640" y="41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28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notesMaster" Target="notesMasters/notesMaster1.xml"/><Relationship Id="rId86" Type="http://schemas.openxmlformats.org/officeDocument/2006/relationships/handoutMaster" Target="handoutMasters/handoutMaster1.xml"/><Relationship Id="rId87" Type="http://schemas.openxmlformats.org/officeDocument/2006/relationships/presProps" Target="presProps.xml"/><Relationship Id="rId88" Type="http://schemas.openxmlformats.org/officeDocument/2006/relationships/viewProps" Target="viewProps.xml"/><Relationship Id="rId8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New cases with high grade disability</c:v>
                </c:pt>
              </c:strCache>
            </c:strRef>
          </c:tx>
          <c:spPr>
            <a:solidFill>
              <a:schemeClr val="accent1"/>
            </a:solidFill>
            <a:ln>
              <a:noFill/>
            </a:ln>
            <a:effectLst/>
          </c:spPr>
          <c:invertIfNegative val="0"/>
          <c:cat>
            <c:numRef>
              <c:f>Sheet1!$A$2:$A$11</c:f>
              <c:numCache>
                <c:formatCode>General</c:formatCode>
                <c:ptCount val="10"/>
                <c:pt idx="0">
                  <c:v>2006.0</c:v>
                </c:pt>
                <c:pt idx="1">
                  <c:v>2007.0</c:v>
                </c:pt>
                <c:pt idx="2">
                  <c:v>2008.0</c:v>
                </c:pt>
                <c:pt idx="3">
                  <c:v>2009.0</c:v>
                </c:pt>
                <c:pt idx="4">
                  <c:v>2010.0</c:v>
                </c:pt>
                <c:pt idx="5">
                  <c:v>2011.0</c:v>
                </c:pt>
                <c:pt idx="6">
                  <c:v>2012.0</c:v>
                </c:pt>
                <c:pt idx="7">
                  <c:v>2013.0</c:v>
                </c:pt>
                <c:pt idx="8">
                  <c:v>2014.0</c:v>
                </c:pt>
                <c:pt idx="9">
                  <c:v>2015.0</c:v>
                </c:pt>
              </c:numCache>
            </c:numRef>
          </c:cat>
          <c:val>
            <c:numRef>
              <c:f>Sheet1!$B$2:$B$11</c:f>
              <c:numCache>
                <c:formatCode>General</c:formatCode>
                <c:ptCount val="10"/>
                <c:pt idx="0">
                  <c:v>12392.0</c:v>
                </c:pt>
                <c:pt idx="1">
                  <c:v>14403.0</c:v>
                </c:pt>
                <c:pt idx="2">
                  <c:v>14140.0</c:v>
                </c:pt>
                <c:pt idx="3">
                  <c:v>14320.0</c:v>
                </c:pt>
                <c:pt idx="4">
                  <c:v>13275.0</c:v>
                </c:pt>
                <c:pt idx="5">
                  <c:v>13079.0</c:v>
                </c:pt>
                <c:pt idx="6">
                  <c:v>14409.0</c:v>
                </c:pt>
                <c:pt idx="7">
                  <c:v>13289.0</c:v>
                </c:pt>
                <c:pt idx="8">
                  <c:v>14110.0</c:v>
                </c:pt>
                <c:pt idx="9">
                  <c:v>14059.0</c:v>
                </c:pt>
              </c:numCache>
            </c:numRef>
          </c:val>
        </c:ser>
        <c:dLbls>
          <c:showLegendKey val="0"/>
          <c:showVal val="0"/>
          <c:showCatName val="0"/>
          <c:showSerName val="0"/>
          <c:showPercent val="0"/>
          <c:showBubbleSize val="0"/>
        </c:dLbls>
        <c:gapWidth val="219"/>
        <c:overlap val="-26"/>
        <c:axId val="-1290818560"/>
        <c:axId val="-1290815712"/>
      </c:barChart>
      <c:catAx>
        <c:axId val="-129081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1290815712"/>
        <c:crosses val="autoZero"/>
        <c:auto val="1"/>
        <c:lblAlgn val="ctr"/>
        <c:lblOffset val="100"/>
        <c:noMultiLvlLbl val="0"/>
      </c:catAx>
      <c:valAx>
        <c:axId val="-1290815712"/>
        <c:scaling>
          <c:orientation val="minMax"/>
          <c:max val="20000.0"/>
          <c:min val="0.0"/>
        </c:scaling>
        <c:delete val="0"/>
        <c:axPos val="l"/>
        <c:majorGridlines>
          <c:spPr>
            <a:ln w="9525" cap="flat" cmpd="sng" algn="ctr">
              <a:solidFill>
                <a:schemeClr val="tx1">
                  <a:lumMod val="15000"/>
                  <a:lumOff val="85000"/>
                </a:schemeClr>
              </a:solidFill>
              <a:round/>
            </a:ln>
            <a:effectLst/>
          </c:spPr>
        </c:majorGridlines>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08185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7024DF-0B08-EC4F-BA18-46CFA3BA0972}" type="datetimeFigureOut">
              <a:rPr lang="en-US" smtClean="0"/>
              <a:t>2/1/19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6E8387-C116-2248-B1A1-2DAF51B3998F}" type="slidenum">
              <a:rPr lang="en-US" smtClean="0"/>
              <a:t>‹#›</a:t>
            </a:fld>
            <a:endParaRPr lang="en-US"/>
          </a:p>
        </p:txBody>
      </p:sp>
    </p:spTree>
    <p:extLst>
      <p:ext uri="{BB962C8B-B14F-4D97-AF65-F5344CB8AC3E}">
        <p14:creationId xmlns:p14="http://schemas.microsoft.com/office/powerpoint/2010/main" val="1682038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270EEA-348E-3941-9923-C5055106F8BA}" type="datetimeFigureOut">
              <a:rPr lang="en-US" smtClean="0"/>
              <a:t>2/1/19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0273D0-2AB4-5A45-96E4-852C3C5A2530}" type="slidenum">
              <a:rPr lang="en-US" smtClean="0"/>
              <a:t>‹#›</a:t>
            </a:fld>
            <a:endParaRPr lang="en-US"/>
          </a:p>
        </p:txBody>
      </p:sp>
    </p:spTree>
    <p:extLst>
      <p:ext uri="{BB962C8B-B14F-4D97-AF65-F5344CB8AC3E}">
        <p14:creationId xmlns:p14="http://schemas.microsoft.com/office/powerpoint/2010/main" val="18187590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0D11F7F-51B8-C042-AF45-9827F3AC4C00}" type="slidenum">
              <a:rPr lang="en-US" smtClean="0"/>
              <a:t>1</a:t>
            </a:fld>
            <a:endParaRPr lang="en-US"/>
          </a:p>
        </p:txBody>
      </p:sp>
    </p:spTree>
    <p:extLst>
      <p:ext uri="{BB962C8B-B14F-4D97-AF65-F5344CB8AC3E}">
        <p14:creationId xmlns:p14="http://schemas.microsoft.com/office/powerpoint/2010/main" val="2851779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Koch</a:t>
            </a:r>
            <a:r>
              <a:rPr lang="en-US" baseline="0" dirty="0" smtClean="0"/>
              <a:t> – 1882</a:t>
            </a:r>
          </a:p>
          <a:p>
            <a:r>
              <a:rPr lang="en-US" baseline="0" dirty="0" smtClean="0"/>
              <a:t>Hansen – 1873</a:t>
            </a:r>
          </a:p>
          <a:p>
            <a:endParaRPr lang="en-US" dirty="0" smtClean="0"/>
          </a:p>
          <a:p>
            <a:pPr marL="171450" indent="-171450">
              <a:buFontTx/>
              <a:buChar char="-"/>
            </a:pPr>
            <a:r>
              <a:rPr lang="en-US" baseline="0" dirty="0" smtClean="0"/>
              <a:t>M. </a:t>
            </a:r>
            <a:r>
              <a:rPr lang="en-US" baseline="0" dirty="0" err="1" smtClean="0"/>
              <a:t>leprae</a:t>
            </a:r>
            <a:endParaRPr lang="en-US" baseline="0" dirty="0" smtClean="0"/>
          </a:p>
          <a:p>
            <a:pPr marL="171450" indent="-171450">
              <a:buFontTx/>
              <a:buChar char="-"/>
            </a:pPr>
            <a:r>
              <a:rPr lang="en-US" baseline="0" dirty="0" smtClean="0"/>
              <a:t>CMI – spectrum</a:t>
            </a:r>
          </a:p>
          <a:p>
            <a:pPr marL="171450" indent="-171450">
              <a:buFontTx/>
              <a:buChar char="-"/>
            </a:pPr>
            <a:endParaRPr lang="en-US" baseline="0" dirty="0" smtClean="0"/>
          </a:p>
          <a:p>
            <a:pPr marL="0" indent="0">
              <a:buFontTx/>
              <a:buNone/>
            </a:pPr>
            <a:r>
              <a:rPr lang="en-US" baseline="0" dirty="0" smtClean="0"/>
              <a:t>Treatment</a:t>
            </a:r>
          </a:p>
          <a:p>
            <a:pPr marL="171450" indent="-171450">
              <a:buFontTx/>
              <a:buChar char="-"/>
            </a:pPr>
            <a:r>
              <a:rPr lang="en-US" baseline="0" dirty="0" smtClean="0"/>
              <a:t>MDT</a:t>
            </a:r>
          </a:p>
          <a:p>
            <a:pPr marL="171450" indent="-171450">
              <a:buFontTx/>
              <a:buChar char="-"/>
            </a:pPr>
            <a:endParaRPr lang="en-US" baseline="0" dirty="0" smtClean="0"/>
          </a:p>
          <a:p>
            <a:pPr marL="0" indent="0">
              <a:buFontTx/>
              <a:buNone/>
            </a:pPr>
            <a:r>
              <a:rPr lang="en-US" baseline="0" dirty="0" smtClean="0"/>
              <a:t>Diagnosis</a:t>
            </a:r>
          </a:p>
          <a:p>
            <a:pPr marL="171450" indent="-171450">
              <a:buFontTx/>
              <a:buChar char="-"/>
            </a:pPr>
            <a:r>
              <a:rPr lang="en-US" baseline="0" dirty="0" smtClean="0"/>
              <a:t>Late presentation</a:t>
            </a:r>
          </a:p>
          <a:p>
            <a:pPr marL="171450" indent="-171450">
              <a:buFontTx/>
              <a:buChar char="-"/>
            </a:pPr>
            <a:r>
              <a:rPr lang="en-US" baseline="0" dirty="0" smtClean="0"/>
              <a:t>Stigma</a:t>
            </a:r>
          </a:p>
          <a:p>
            <a:pPr marL="171450" indent="-171450">
              <a:buFontTx/>
              <a:buChar char="-"/>
            </a:pPr>
            <a:r>
              <a:rPr lang="en-US" baseline="0" dirty="0" smtClean="0"/>
              <a:t>Disease of poverty</a:t>
            </a:r>
          </a:p>
          <a:p>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2</a:t>
            </a:fld>
            <a:endParaRPr lang="en-US"/>
          </a:p>
        </p:txBody>
      </p:sp>
    </p:spTree>
    <p:extLst>
      <p:ext uri="{BB962C8B-B14F-4D97-AF65-F5344CB8AC3E}">
        <p14:creationId xmlns:p14="http://schemas.microsoft.com/office/powerpoint/2010/main" val="3536190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endParaRPr lang="en-US" dirty="0" smtClean="0">
              <a:cs typeface="+mn-cs"/>
            </a:endParaRPr>
          </a:p>
        </p:txBody>
      </p:sp>
      <p:sp>
        <p:nvSpPr>
          <p:cNvPr id="4" name="Slide Number Placeholder 3"/>
          <p:cNvSpPr>
            <a:spLocks noGrp="1"/>
          </p:cNvSpPr>
          <p:nvPr>
            <p:ph type="sldNum" sz="quarter" idx="5"/>
          </p:nvPr>
        </p:nvSpPr>
        <p:spPr/>
        <p:txBody>
          <a:bodyPr/>
          <a:lstStyle/>
          <a:p>
            <a:pPr>
              <a:defRPr/>
            </a:pPr>
            <a:fld id="{7EA05C49-172D-3D45-8633-861D1CA69604}" type="slidenum">
              <a:rPr lang="en-US"/>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smtClean="0">
                <a:cs typeface="+mn-cs"/>
              </a:rPr>
              <a:t>tropism for macrophages and Schwann cells.</a:t>
            </a:r>
          </a:p>
          <a:p>
            <a:pPr eaLnBrk="1" hangingPunct="1">
              <a:defRPr/>
            </a:pPr>
            <a:r>
              <a:rPr lang="en-US" dirty="0" smtClean="0">
                <a:cs typeface="+mn-cs"/>
              </a:rPr>
              <a:t>preference for growth in cooler regions of the body</a:t>
            </a:r>
          </a:p>
          <a:p>
            <a:pPr eaLnBrk="1" hangingPunct="1">
              <a:defRPr/>
            </a:pPr>
            <a:r>
              <a:rPr lang="en-US" dirty="0" smtClean="0">
                <a:cs typeface="+mn-cs"/>
              </a:rPr>
              <a:t> Schwann cells can express HLA class 2 molecules and present mycobacterial peptides to CD4 cells. </a:t>
            </a:r>
          </a:p>
          <a:p>
            <a:pPr eaLnBrk="1" hangingPunct="1">
              <a:defRPr/>
            </a:pPr>
            <a:r>
              <a:rPr lang="en-US" dirty="0" smtClean="0">
                <a:cs typeface="+mn-cs"/>
              </a:rPr>
              <a:t>Swelling within the inflexible </a:t>
            </a:r>
            <a:r>
              <a:rPr lang="en-US" dirty="0" err="1" smtClean="0">
                <a:cs typeface="+mn-cs"/>
              </a:rPr>
              <a:t>perineurium</a:t>
            </a:r>
            <a:r>
              <a:rPr lang="en-US" dirty="0" smtClean="0">
                <a:cs typeface="+mn-cs"/>
              </a:rPr>
              <a:t> leads to </a:t>
            </a:r>
            <a:r>
              <a:rPr lang="en-US" dirty="0" err="1" smtClean="0">
                <a:cs typeface="+mn-cs"/>
              </a:rPr>
              <a:t>ischaemia</a:t>
            </a:r>
            <a:r>
              <a:rPr lang="en-US" dirty="0" smtClean="0">
                <a:cs typeface="+mn-cs"/>
              </a:rPr>
              <a:t>, further nerve damage, and eventually fibrosis with axonal death</a:t>
            </a:r>
          </a:p>
          <a:p>
            <a:pPr eaLnBrk="1" hangingPunct="1">
              <a:defRPr/>
            </a:pPr>
            <a:endParaRPr lang="en-US" dirty="0" smtClean="0">
              <a:cs typeface="+mn-cs"/>
            </a:endParaRPr>
          </a:p>
          <a:p>
            <a:pPr eaLnBrk="1" hangingPunct="1">
              <a:defRPr/>
            </a:pPr>
            <a:r>
              <a:rPr lang="en-US" dirty="0" smtClean="0">
                <a:cs typeface="+mn-cs"/>
              </a:rPr>
              <a:t>Survives for 9 days in the environment</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4</a:t>
            </a:fld>
            <a:endParaRPr lang="en-US"/>
          </a:p>
        </p:txBody>
      </p:sp>
    </p:spTree>
    <p:extLst>
      <p:ext uri="{BB962C8B-B14F-4D97-AF65-F5344CB8AC3E}">
        <p14:creationId xmlns:p14="http://schemas.microsoft.com/office/powerpoint/2010/main" val="3238269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defRPr/>
            </a:pPr>
            <a:r>
              <a:rPr lang="en-US" dirty="0" smtClean="0"/>
              <a:t>M. </a:t>
            </a:r>
            <a:r>
              <a:rPr lang="en-US" dirty="0" err="1" smtClean="0"/>
              <a:t>leprae</a:t>
            </a:r>
            <a:r>
              <a:rPr lang="en-US" dirty="0" smtClean="0"/>
              <a:t> PCR positive in 5% of household contacts</a:t>
            </a:r>
          </a:p>
          <a:p>
            <a:pPr marL="0" lvl="1">
              <a:defRPr/>
            </a:pPr>
            <a:r>
              <a:rPr lang="en-US" dirty="0" smtClean="0"/>
              <a:t>The carriage of </a:t>
            </a:r>
          </a:p>
          <a:p>
            <a:pPr marL="0" lvl="1">
              <a:defRPr/>
            </a:pPr>
            <a:endParaRPr lang="en-US" dirty="0" smtClean="0"/>
          </a:p>
          <a:p>
            <a:pPr marL="0" lvl="1">
              <a:defRPr/>
            </a:pPr>
            <a:r>
              <a:rPr lang="en-US" dirty="0" smtClean="0"/>
              <a:t>5-10X</a:t>
            </a:r>
            <a:r>
              <a:rPr lang="en-US" baseline="0" dirty="0" smtClean="0"/>
              <a:t> higher in MB contacts</a:t>
            </a:r>
          </a:p>
          <a:p>
            <a:pPr marL="0" lvl="1">
              <a:defRPr/>
            </a:pPr>
            <a:r>
              <a:rPr lang="en-US" baseline="0" dirty="0" smtClean="0"/>
              <a:t>2-4x higher in PB contacts</a:t>
            </a:r>
          </a:p>
          <a:p>
            <a:pPr marL="0" lvl="1">
              <a:defRPr/>
            </a:pPr>
            <a:endParaRPr lang="en-US" dirty="0" smtClean="0"/>
          </a:p>
          <a:p>
            <a:pPr>
              <a:defRPr/>
            </a:pPr>
            <a:endParaRPr lang="en-US" dirty="0"/>
          </a:p>
        </p:txBody>
      </p:sp>
      <p:sp>
        <p:nvSpPr>
          <p:cNvPr id="4" name="Slide Number Placeholder 3"/>
          <p:cNvSpPr>
            <a:spLocks noGrp="1"/>
          </p:cNvSpPr>
          <p:nvPr>
            <p:ph type="sldNum" sz="quarter" idx="5"/>
          </p:nvPr>
        </p:nvSpPr>
        <p:spPr/>
        <p:txBody>
          <a:bodyPr/>
          <a:lstStyle/>
          <a:p>
            <a:pPr>
              <a:defRPr/>
            </a:pPr>
            <a:fld id="{15A1079B-EBB1-A747-B03D-8309D6E8F022}" type="slidenum">
              <a:rPr lang="en-US" smtClean="0"/>
              <a:pPr>
                <a:defRPr/>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Beyene D, </a:t>
            </a:r>
            <a:r>
              <a:rPr lang="en-US" dirty="0" err="1" smtClean="0"/>
              <a:t>Aseffa</a:t>
            </a:r>
            <a:r>
              <a:rPr lang="en-US" dirty="0" smtClean="0"/>
              <a:t> A, </a:t>
            </a:r>
            <a:r>
              <a:rPr lang="en-US" dirty="0" err="1" smtClean="0"/>
              <a:t>HarboeMet</a:t>
            </a:r>
            <a:r>
              <a:rPr lang="en-US" dirty="0" smtClean="0"/>
              <a:t> al. Nasal carriage of Mycobacterium </a:t>
            </a:r>
            <a:r>
              <a:rPr lang="en-US" dirty="0" err="1" smtClean="0"/>
              <a:t>leprae</a:t>
            </a:r>
            <a:r>
              <a:rPr lang="en-US" dirty="0" smtClean="0"/>
              <a:t> DNA in healthy individuals in </a:t>
            </a:r>
            <a:r>
              <a:rPr lang="en-US" dirty="0" err="1" smtClean="0"/>
              <a:t>Lega</a:t>
            </a:r>
            <a:r>
              <a:rPr lang="en-US" dirty="0" smtClean="0"/>
              <a:t> </a:t>
            </a:r>
            <a:r>
              <a:rPr lang="en-US" dirty="0" err="1" smtClean="0"/>
              <a:t>Robi</a:t>
            </a:r>
            <a:r>
              <a:rPr lang="en-US" dirty="0" smtClean="0"/>
              <a:t> village, Ethiopia. </a:t>
            </a:r>
            <a:r>
              <a:rPr lang="en-US" dirty="0" err="1" smtClean="0"/>
              <a:t>Epidemiol</a:t>
            </a:r>
            <a:r>
              <a:rPr lang="en-US" dirty="0" smtClean="0"/>
              <a:t> Infect, 2003; 131: 841–848.</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7</a:t>
            </a:fld>
            <a:endParaRPr lang="en-US"/>
          </a:p>
        </p:txBody>
      </p:sp>
    </p:spTree>
    <p:extLst>
      <p:ext uri="{BB962C8B-B14F-4D97-AF65-F5344CB8AC3E}">
        <p14:creationId xmlns:p14="http://schemas.microsoft.com/office/powerpoint/2010/main" val="2114359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The global statistics show that 220 810 (95%) of new leprosy cases were reported from 16 countries and only 5% of new cases are from the rest of the world.</a:t>
            </a:r>
          </a:p>
          <a:p>
            <a:pPr>
              <a:defRPr/>
            </a:pPr>
            <a:endParaRPr lang="en-US" dirty="0" smtClean="0"/>
          </a:p>
          <a:p>
            <a:pPr>
              <a:defRPr/>
            </a:pPr>
            <a:r>
              <a:rPr lang="en-US" dirty="0" smtClean="0"/>
              <a:t>Pockets of high </a:t>
            </a:r>
            <a:r>
              <a:rPr lang="en-US" dirty="0" err="1" smtClean="0"/>
              <a:t>endemicity</a:t>
            </a:r>
            <a:r>
              <a:rPr lang="en-US" dirty="0" smtClean="0"/>
              <a:t> still remain in some areas of many countries but a few are mentioned as reference: Angola, Bangladesh, Brazil, China, </a:t>
            </a:r>
            <a:r>
              <a:rPr lang="en-US" dirty="0" err="1" smtClean="0"/>
              <a:t>Democatic</a:t>
            </a:r>
            <a:r>
              <a:rPr lang="en-US" dirty="0" smtClean="0"/>
              <a:t> Republic of Congo, Ethiopia, India, Indonesia, Madagascar, Mozambique, Myanmar, Nepal, Nigeria, Philippines, South Sudan, Sri Lanka, Sudan and the United Republic of Tanzania.</a:t>
            </a:r>
          </a:p>
          <a:p>
            <a:pPr>
              <a:defRPr/>
            </a:pPr>
            <a:endParaRPr lang="en-US" dirty="0" smtClean="0"/>
          </a:p>
          <a:p>
            <a:pPr>
              <a:defRPr/>
            </a:pPr>
            <a:r>
              <a:rPr lang="en-US" dirty="0" smtClean="0"/>
              <a:t>In 1991 WHO's governing body, the World Health Assembly (WHA) passed a resolution to eliminate leprosy by the year 2000. Elimination of leprosy is defined as a prevalence rate of less than 1 case per 10 000 persons. The target was achieved on time and the widespread use of MDT reduced the disease burden dramatically.</a:t>
            </a:r>
          </a:p>
          <a:p>
            <a:pPr>
              <a:defRPr/>
            </a:pPr>
            <a:endParaRPr lang="en-US" dirty="0" smtClean="0"/>
          </a:p>
          <a:p>
            <a:pPr>
              <a:defRPr/>
            </a:pPr>
            <a:r>
              <a:rPr lang="en-US" dirty="0" smtClean="0"/>
              <a:t>Since 1995, the World Health Organization (WHO) has provided treatment free of charge to all leprosy patients worldwide</a:t>
            </a:r>
          </a:p>
          <a:p>
            <a:pPr>
              <a:defRPr/>
            </a:pPr>
            <a:endParaRPr lang="en-US" dirty="0" smtClean="0"/>
          </a:p>
          <a:p>
            <a:pPr>
              <a:defRPr/>
            </a:pPr>
            <a:r>
              <a:rPr lang="en-US" dirty="0" smtClean="0"/>
              <a:t>Over the past 20 years, more than 14 million leprosy patients have been cured, about 4 million since 2000.</a:t>
            </a:r>
          </a:p>
          <a:p>
            <a:pPr>
              <a:defRPr/>
            </a:pPr>
            <a:r>
              <a:rPr lang="en-US" dirty="0" smtClean="0"/>
              <a:t>The prevalence rate of the disease has dropped by 90% – from 21.1 per 10 000 inhabitants to less than 1 per 10 000 inhabitants in 2000.</a:t>
            </a:r>
          </a:p>
          <a:p>
            <a:pPr>
              <a:defRPr/>
            </a:pPr>
            <a:r>
              <a:rPr lang="en-US" dirty="0" smtClean="0"/>
              <a:t>Dramatic decrease in the global disease burden: from 5.2 million in 1985 to 805 000 in 1995 to 753 000 at the end of 1999 to 189 018 cases at the end of 2012.</a:t>
            </a:r>
          </a:p>
          <a:p>
            <a:pPr>
              <a:defRPr/>
            </a:pPr>
            <a:r>
              <a:rPr lang="en-US" dirty="0" smtClean="0"/>
              <a:t>Leprosy has been eliminated from 119 countries out of 122 countries where the disease was considered as a public health problem in 1985.</a:t>
            </a:r>
          </a:p>
          <a:p>
            <a:pPr>
              <a:defRPr/>
            </a:pPr>
            <a:r>
              <a:rPr lang="en-US" dirty="0" smtClean="0"/>
              <a:t>So far, there has been no resistance to </a:t>
            </a:r>
            <a:r>
              <a:rPr lang="en-US" dirty="0" err="1" smtClean="0"/>
              <a:t>antileprosy</a:t>
            </a:r>
            <a:r>
              <a:rPr lang="en-US" dirty="0" smtClean="0"/>
              <a:t> treatment when used as MDT.</a:t>
            </a:r>
          </a:p>
          <a:p>
            <a:pPr>
              <a:defRPr/>
            </a:pPr>
            <a:r>
              <a:rPr lang="en-US" dirty="0" smtClean="0"/>
              <a:t>Efforts currently focus on eliminating leprosy at a national level in the remaining endemic countries and at a sub-national level from the others.</a:t>
            </a:r>
          </a:p>
          <a:p>
            <a:pPr>
              <a:defRPr/>
            </a:pPr>
            <a:endParaRPr lang="en-US" dirty="0" smtClean="0"/>
          </a:p>
          <a:p>
            <a:pPr>
              <a:defRPr/>
            </a:pPr>
            <a:endParaRPr lang="en-US" dirty="0" smtClean="0"/>
          </a:p>
          <a:p>
            <a:pPr>
              <a:defRPr/>
            </a:pPr>
            <a:endParaRPr lang="en-US" dirty="0"/>
          </a:p>
        </p:txBody>
      </p:sp>
      <p:sp>
        <p:nvSpPr>
          <p:cNvPr id="4" name="Slide Number Placeholder 3"/>
          <p:cNvSpPr>
            <a:spLocks noGrp="1"/>
          </p:cNvSpPr>
          <p:nvPr>
            <p:ph type="sldNum" sz="quarter" idx="5"/>
          </p:nvPr>
        </p:nvSpPr>
        <p:spPr/>
        <p:txBody>
          <a:bodyPr/>
          <a:lstStyle/>
          <a:p>
            <a:pPr>
              <a:defRPr/>
            </a:pPr>
            <a:fld id="{E93D4DD7-BD40-B64A-9D9B-3723A5302D78}" type="slidenum">
              <a:rPr lang="en-US" smtClean="0"/>
              <a:pPr>
                <a:defRPr/>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smtClean="0">
                <a:cs typeface="+mn-cs"/>
              </a:rPr>
              <a:t>Lockwood DN. Rifampicin/minocycline and </a:t>
            </a:r>
            <a:r>
              <a:rPr lang="en-US" dirty="0" err="1" smtClean="0">
                <a:cs typeface="+mn-cs"/>
              </a:rPr>
              <a:t>ofloxacin</a:t>
            </a:r>
            <a:r>
              <a:rPr lang="en-US" dirty="0" smtClean="0">
                <a:cs typeface="+mn-cs"/>
              </a:rPr>
              <a:t> (ROM) for</a:t>
            </a:r>
          </a:p>
          <a:p>
            <a:pPr eaLnBrk="1" hangingPunct="1">
              <a:defRPr/>
            </a:pPr>
            <a:r>
              <a:rPr lang="en-US" dirty="0" smtClean="0">
                <a:cs typeface="+mn-cs"/>
              </a:rPr>
              <a:t>single lesions: what is the evidence? Lepr Rev 1997; 68: 299–300.</a:t>
            </a:r>
          </a:p>
          <a:p>
            <a:pPr eaLnBrk="1" hangingPunct="1">
              <a:defRPr/>
            </a:pPr>
            <a:endParaRPr lang="en-US" dirty="0" smtClean="0">
              <a:cs typeface="+mn-cs"/>
            </a:endParaRPr>
          </a:p>
          <a:p>
            <a:pPr eaLnBrk="1" hangingPunct="1">
              <a:defRPr/>
            </a:pPr>
            <a:r>
              <a:rPr lang="en-US" sz="800" dirty="0" smtClean="0">
                <a:cs typeface="+mn-cs"/>
              </a:rPr>
              <a:t>Since 1995, WHO has provided free multidrug therapy worldwide in collaboration with private foundations. As treatment improved and became more widely available, in 1991, the World Health Assembly passed a resolution with the goal of eliminating leprosy as a public health problem by the year 2000, just 9 years later. In that resolution, the elimination of leprosy was defined as decreasing the prevalence rate to less than 1 case per 10,000 persons (from the then current figure of 21.1 per 10,000 persons). It is believed that this target was met as scheduled</a:t>
            </a:r>
            <a:endParaRPr lang="en-US" dirty="0" smtClean="0">
              <a:cs typeface="+mn-cs"/>
            </a:endParaRPr>
          </a:p>
        </p:txBody>
      </p:sp>
      <p:sp>
        <p:nvSpPr>
          <p:cNvPr id="4" name="Slide Number Placeholder 3"/>
          <p:cNvSpPr>
            <a:spLocks noGrp="1"/>
          </p:cNvSpPr>
          <p:nvPr>
            <p:ph type="sldNum" sz="quarter" idx="5"/>
          </p:nvPr>
        </p:nvSpPr>
        <p:spPr/>
        <p:txBody>
          <a:bodyPr/>
          <a:lstStyle/>
          <a:p>
            <a:pPr>
              <a:defRPr/>
            </a:pPr>
            <a:fld id="{ABCFAB6E-B53C-E149-B218-ABFE01BD8B81}" type="slidenum">
              <a:rPr lang="en-US"/>
              <a:pPr>
                <a:defRPr/>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620,000</a:t>
            </a:r>
            <a:r>
              <a:rPr lang="en-US" baseline="0" dirty="0" smtClean="0"/>
              <a:t> cases in </a:t>
            </a:r>
            <a:r>
              <a:rPr lang="en-US" dirty="0" smtClean="0"/>
              <a:t>2002 to </a:t>
            </a:r>
          </a:p>
          <a:p>
            <a:r>
              <a:rPr lang="en-US" dirty="0" smtClean="0"/>
              <a:t>212,</a:t>
            </a:r>
            <a:r>
              <a:rPr lang="en-US" baseline="0" dirty="0" smtClean="0"/>
              <a:t> 000 cases in </a:t>
            </a:r>
            <a:r>
              <a:rPr lang="en-US" dirty="0" smtClean="0"/>
              <a:t>2006</a:t>
            </a:r>
            <a:r>
              <a:rPr lang="en-US" baseline="0" dirty="0" smtClean="0"/>
              <a:t> – coincided with the WHO </a:t>
            </a:r>
            <a:r>
              <a:rPr lang="en-US" baseline="0" dirty="0" err="1" smtClean="0"/>
              <a:t>deciiosn</a:t>
            </a:r>
            <a:r>
              <a:rPr lang="en-US" baseline="0" dirty="0" smtClean="0"/>
              <a:t> to decrease treatment duration from 2 years to 1 year</a:t>
            </a:r>
          </a:p>
          <a:p>
            <a:endParaRPr lang="en-US" dirty="0" smtClean="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12</a:t>
            </a:fld>
            <a:endParaRPr lang="en-US"/>
          </a:p>
        </p:txBody>
      </p:sp>
    </p:spTree>
    <p:extLst>
      <p:ext uri="{BB962C8B-B14F-4D97-AF65-F5344CB8AC3E}">
        <p14:creationId xmlns:p14="http://schemas.microsoft.com/office/powerpoint/2010/main" val="1180883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resulting difference between the expected and observed numbers of new cases of leprosy between 2000 and 2012 is approximately over 2.6 million. This number will increase to over 4 million by 2020. This analysis implies that there may be a large accumulation of people with leprosy in the community who remain undiagnosed and untreated. This assertion is supported by evidence from recent sample surveys in endemic areas detecting many as yet untreated cases in Bangladesh [10] and in India [11]. This large number of undetected cases represents a major threat to leprosy control and contributes to the increased burden of infection in the community and an increased pressure on transmission. This has major consequences for the road map for NTDs in the London Declaration [12–14], which targets “interruption of transmission” and “global elimination” of leprosy by 2020.</a:t>
            </a:r>
            <a:endParaRPr lang="en-US" dirty="0"/>
          </a:p>
        </p:txBody>
      </p:sp>
      <p:sp>
        <p:nvSpPr>
          <p:cNvPr id="4" name="Slide Number Placeholder 3"/>
          <p:cNvSpPr>
            <a:spLocks noGrp="1"/>
          </p:cNvSpPr>
          <p:nvPr>
            <p:ph type="sldNum" sz="quarter" idx="10"/>
          </p:nvPr>
        </p:nvSpPr>
        <p:spPr/>
        <p:txBody>
          <a:bodyPr/>
          <a:lstStyle/>
          <a:p>
            <a:fld id="{A0BECFC4-40B7-7C41-AF34-A0BE4D29FC33}" type="slidenum">
              <a:rPr lang="en-US" smtClean="0"/>
              <a:t>13</a:t>
            </a:fld>
            <a:endParaRPr lang="en-US"/>
          </a:p>
        </p:txBody>
      </p:sp>
    </p:spTree>
    <p:extLst>
      <p:ext uri="{BB962C8B-B14F-4D97-AF65-F5344CB8AC3E}">
        <p14:creationId xmlns:p14="http://schemas.microsoft.com/office/powerpoint/2010/main" val="2600116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should be noted that 6 countries reported &gt;1000 cases annually in the Region, while India alone accounted for 58.85% of the global leprosy burden</a:t>
            </a:r>
            <a:endParaRPr lang="en-US" dirty="0" smtClean="0"/>
          </a:p>
          <a:p>
            <a:endParaRPr lang="en-US" dirty="0" smtClean="0"/>
          </a:p>
          <a:p>
            <a:r>
              <a:rPr lang="en-US" sz="1200" kern="1200" dirty="0" smtClean="0">
                <a:solidFill>
                  <a:schemeClr val="tx1"/>
                </a:solidFill>
                <a:effectLst/>
                <a:latin typeface="+mn-lt"/>
                <a:ea typeface="+mn-ea"/>
                <a:cs typeface="+mn-cs"/>
              </a:rPr>
              <a:t>India reported the highest number of new cases (126,913) followed by Brazil (31,044) and Indonesia (16 856</a:t>
            </a:r>
          </a:p>
          <a:p>
            <a:endParaRPr lang="en-US" dirty="0" smtClean="0"/>
          </a:p>
          <a:p>
            <a:r>
              <a:rPr lang="en-US" dirty="0" smtClean="0"/>
              <a:t>pockets of high </a:t>
            </a:r>
            <a:r>
              <a:rPr lang="en-US" dirty="0" err="1" smtClean="0"/>
              <a:t>endemicity</a:t>
            </a:r>
            <a:r>
              <a:rPr lang="en-US" dirty="0" smtClean="0"/>
              <a:t> still remain in some foci in Angola, Brazil, the Central African Republic, India, Madagascar, Nepal and the United Republic of Tanzania </a:t>
            </a:r>
          </a:p>
          <a:p>
            <a:endParaRPr lang="en-US" dirty="0" smtClean="0"/>
          </a:p>
          <a:p>
            <a:r>
              <a:rPr lang="en-US" sz="800" kern="1200" dirty="0" smtClean="0">
                <a:solidFill>
                  <a:schemeClr val="tx1"/>
                </a:solidFill>
                <a:latin typeface="+mn-lt"/>
                <a:ea typeface="+mn-ea"/>
                <a:cs typeface="+mn-cs"/>
              </a:rPr>
              <a:t>5 countries &gt; 80% of cases</a:t>
            </a:r>
          </a:p>
          <a:p>
            <a:pPr eaLnBrk="1" hangingPunct="1">
              <a:defRPr/>
            </a:pPr>
            <a:r>
              <a:rPr lang="en-US" dirty="0" smtClean="0">
                <a:cs typeface="+mn-cs"/>
              </a:rPr>
              <a:t>The leprosy burden is now concentrated in the five most endemic countries </a:t>
            </a:r>
          </a:p>
          <a:p>
            <a:pPr lvl="2" eaLnBrk="1" hangingPunct="1">
              <a:defRPr/>
            </a:pPr>
            <a:r>
              <a:rPr lang="en-US" dirty="0" smtClean="0"/>
              <a:t>(Brazil, India, Madagascar, Mozambique, and Nepal)</a:t>
            </a:r>
          </a:p>
          <a:p>
            <a:pPr lvl="2" eaLnBrk="1" hangingPunct="1">
              <a:defRPr/>
            </a:pPr>
            <a:r>
              <a:rPr lang="en-US" dirty="0" smtClean="0"/>
              <a:t>account for &gt; 80% of prevalence </a:t>
            </a:r>
          </a:p>
          <a:p>
            <a:pPr lvl="2" eaLnBrk="1" hangingPunct="1">
              <a:defRPr/>
            </a:pPr>
            <a:r>
              <a:rPr lang="en-US" dirty="0" smtClean="0"/>
              <a:t>The combined prevalence rate in these countries is about 4 per 10 000 inhabitant</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14</a:t>
            </a:fld>
            <a:endParaRPr lang="en-US"/>
          </a:p>
        </p:txBody>
      </p:sp>
    </p:spTree>
    <p:extLst>
      <p:ext uri="{BB962C8B-B14F-4D97-AF65-F5344CB8AC3E}">
        <p14:creationId xmlns:p14="http://schemas.microsoft.com/office/powerpoint/2010/main" val="2988418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Despite availability of effective MDT for over 30 years:</a:t>
            </a:r>
          </a:p>
          <a:p>
            <a:pPr lvl="1"/>
            <a:r>
              <a:rPr lang="en-US" dirty="0" smtClean="0"/>
              <a:t>Prevalence and incidence have remained unchanged since 2005</a:t>
            </a:r>
          </a:p>
          <a:p>
            <a:pPr lvl="1"/>
            <a:r>
              <a:rPr lang="en-US" dirty="0" smtClean="0"/>
              <a:t>New cases with grade 2 disability and new cases in </a:t>
            </a:r>
            <a:r>
              <a:rPr lang="en-US" dirty="0" err="1" smtClean="0"/>
              <a:t>childen</a:t>
            </a:r>
            <a:r>
              <a:rPr lang="en-US" dirty="0" smtClean="0"/>
              <a:t> have remained unchanged since 2010</a:t>
            </a:r>
          </a:p>
          <a:p>
            <a:r>
              <a:rPr lang="en-US" dirty="0" smtClean="0"/>
              <a:t>This reflects a failure in early leprosy case </a:t>
            </a:r>
            <a:r>
              <a:rPr lang="en-US" dirty="0" err="1" smtClean="0"/>
              <a:t>detectin</a:t>
            </a:r>
            <a:r>
              <a:rPr lang="en-US" dirty="0" smtClean="0"/>
              <a:t> and indicates that transmission is </a:t>
            </a:r>
            <a:r>
              <a:rPr lang="en-US" dirty="0" err="1" smtClean="0"/>
              <a:t>stil</a:t>
            </a:r>
            <a:r>
              <a:rPr lang="en-US" dirty="0" smtClean="0"/>
              <a:t> </a:t>
            </a:r>
            <a:r>
              <a:rPr lang="en-US" dirty="0" err="1" smtClean="0"/>
              <a:t>crarly</a:t>
            </a:r>
            <a:r>
              <a:rPr lang="en-US" dirty="0" smtClean="0"/>
              <a:t> ongoing</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16</a:t>
            </a:fld>
            <a:endParaRPr lang="en-US"/>
          </a:p>
        </p:txBody>
      </p:sp>
    </p:spTree>
    <p:extLst>
      <p:ext uri="{BB962C8B-B14F-4D97-AF65-F5344CB8AC3E}">
        <p14:creationId xmlns:p14="http://schemas.microsoft.com/office/powerpoint/2010/main" val="311195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17</a:t>
            </a:fld>
            <a:endParaRPr lang="en-US"/>
          </a:p>
        </p:txBody>
      </p:sp>
    </p:spTree>
    <p:extLst>
      <p:ext uri="{BB962C8B-B14F-4D97-AF65-F5344CB8AC3E}">
        <p14:creationId xmlns:p14="http://schemas.microsoft.com/office/powerpoint/2010/main" val="1691484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dirty="0"/>
              <a:t>“Accelerating towards a </a:t>
            </a:r>
            <a:r>
              <a:rPr lang="en-US" altLang="x-none" dirty="0" err="1"/>
              <a:t>leprosyfree</a:t>
            </a:r>
            <a:r>
              <a:rPr lang="en-US" altLang="x-none" dirty="0"/>
              <a:t> world” </a:t>
            </a:r>
          </a:p>
          <a:p>
            <a:pPr>
              <a:spcBef>
                <a:spcPct val="0"/>
              </a:spcBef>
            </a:pPr>
            <a:endParaRPr lang="en-US" altLang="x-none" dirty="0"/>
          </a:p>
          <a:p>
            <a:pPr>
              <a:spcBef>
                <a:spcPct val="0"/>
              </a:spcBef>
            </a:pPr>
            <a:r>
              <a:rPr lang="en-US" altLang="x-none" dirty="0"/>
              <a:t>Yet the current strategy is innovative as it gives, in addition to a solid medical component, increased visibility and weight to the human and social aspects affecting leprosy control. Reducing stigma and promoting inclusiveness will reinforce better and earlier diagnosis. Innovative approaches include focus on children, women and other vulnerable populations, strengthened referral systems, systematic tracing of household contacts, monitoring drug resistance, working towards a simplified treatment approach and assessing the role of post-exposure prophylaxis. It provides linkages with broader health and development agendas including universal health coverage and the sustainable development goals.</a:t>
            </a:r>
          </a:p>
          <a:p>
            <a:pPr>
              <a:spcBef>
                <a:spcPct val="0"/>
              </a:spcBef>
            </a:pPr>
            <a:endParaRPr lang="en-US" altLang="x-none" dirty="0"/>
          </a:p>
          <a:p>
            <a:pPr>
              <a:spcBef>
                <a:spcPct val="0"/>
              </a:spcBef>
            </a:pPr>
            <a:r>
              <a:rPr lang="en-US" altLang="x-none" dirty="0"/>
              <a:t>The target of G2D rate is less than one per million population.</a:t>
            </a:r>
          </a:p>
          <a:p>
            <a:pPr>
              <a:spcBef>
                <a:spcPct val="0"/>
              </a:spcBef>
            </a:pPr>
            <a:endParaRPr lang="en-US" altLang="x-none" dirty="0"/>
          </a:p>
          <a:p>
            <a:pPr>
              <a:spcBef>
                <a:spcPct val="0"/>
              </a:spcBef>
            </a:pPr>
            <a:endParaRPr lang="en-US" altLang="x-none" dirty="0"/>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D9B11D32-F524-F546-A5BD-7885237B250B}" type="slidenum">
              <a:rPr lang="en-US" altLang="x-none"/>
              <a:pPr fontAlgn="base">
                <a:spcBef>
                  <a:spcPct val="0"/>
                </a:spcBef>
                <a:spcAft>
                  <a:spcPct val="0"/>
                </a:spcAft>
              </a:pPr>
              <a:t>18</a:t>
            </a:fld>
            <a:endParaRPr lang="en-US" altLang="x-none"/>
          </a:p>
        </p:txBody>
      </p:sp>
    </p:spTree>
    <p:extLst>
      <p:ext uri="{BB962C8B-B14F-4D97-AF65-F5344CB8AC3E}">
        <p14:creationId xmlns:p14="http://schemas.microsoft.com/office/powerpoint/2010/main" val="443515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a:t>Tuberculoid leprosy (TT stage) </a:t>
            </a:r>
          </a:p>
          <a:p>
            <a:pPr lvl="1">
              <a:spcBef>
                <a:spcPct val="0"/>
              </a:spcBef>
            </a:pPr>
            <a:r>
              <a:rPr lang="en-US" altLang="x-none"/>
              <a:t>Sharply demarcated hypopigmented macular skin lesions</a:t>
            </a:r>
          </a:p>
          <a:p>
            <a:pPr>
              <a:spcBef>
                <a:spcPct val="0"/>
              </a:spcBef>
            </a:pPr>
            <a:r>
              <a:rPr lang="en-US" altLang="x-none"/>
              <a:t>Lepromatous leprosy (LL). </a:t>
            </a:r>
          </a:p>
          <a:p>
            <a:pPr lvl="1">
              <a:spcBef>
                <a:spcPct val="0"/>
              </a:spcBef>
            </a:pPr>
            <a:r>
              <a:rPr lang="en-US" altLang="x-none"/>
              <a:t>skin involvement is extensive and bilateral across the host's body, with polymorphic lesions -- nodules, macules, papules, and plaques</a:t>
            </a:r>
          </a:p>
          <a:p>
            <a:pPr>
              <a:spcBef>
                <a:spcPct val="0"/>
              </a:spcBef>
            </a:pPr>
            <a:endParaRPr lang="en-US" altLang="x-none"/>
          </a:p>
          <a:p>
            <a:pPr>
              <a:spcBef>
                <a:spcPct val="0"/>
              </a:spcBef>
            </a:pPr>
            <a:endParaRPr lang="en-US" altLang="x-none"/>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B56AE70C-64B4-6949-AA7A-044DBBED3AFF}" type="slidenum">
              <a:rPr lang="en-US" altLang="x-none"/>
              <a:pPr fontAlgn="base">
                <a:spcBef>
                  <a:spcPct val="0"/>
                </a:spcBef>
                <a:spcAft>
                  <a:spcPct val="0"/>
                </a:spcAft>
              </a:pPr>
              <a:t>20</a:t>
            </a:fld>
            <a:endParaRPr lang="en-US" altLang="x-none"/>
          </a:p>
        </p:txBody>
      </p:sp>
    </p:spTree>
    <p:extLst>
      <p:ext uri="{BB962C8B-B14F-4D97-AF65-F5344CB8AC3E}">
        <p14:creationId xmlns:p14="http://schemas.microsoft.com/office/powerpoint/2010/main" val="1732366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a:t>Tuberculoid leprosy (TT stage) </a:t>
            </a:r>
          </a:p>
          <a:p>
            <a:pPr lvl="1">
              <a:spcBef>
                <a:spcPct val="0"/>
              </a:spcBef>
            </a:pPr>
            <a:r>
              <a:rPr lang="en-US" altLang="x-none"/>
              <a:t>Sharply demarcated hypopigmented macular skin lesions</a:t>
            </a:r>
          </a:p>
          <a:p>
            <a:pPr>
              <a:spcBef>
                <a:spcPct val="0"/>
              </a:spcBef>
            </a:pPr>
            <a:r>
              <a:rPr lang="en-US" altLang="x-none"/>
              <a:t>Lepromatous leprosy (LL). </a:t>
            </a:r>
          </a:p>
          <a:p>
            <a:pPr lvl="1">
              <a:spcBef>
                <a:spcPct val="0"/>
              </a:spcBef>
            </a:pPr>
            <a:r>
              <a:rPr lang="en-US" altLang="x-none"/>
              <a:t>skin involvement is extensive and bilateral across the host's body, with polymorphic lesions -- nodules, macules, papules, and plaques</a:t>
            </a:r>
          </a:p>
          <a:p>
            <a:pPr>
              <a:spcBef>
                <a:spcPct val="0"/>
              </a:spcBef>
            </a:pPr>
            <a:endParaRPr lang="en-US" altLang="x-none"/>
          </a:p>
          <a:p>
            <a:pPr>
              <a:spcBef>
                <a:spcPct val="0"/>
              </a:spcBef>
            </a:pPr>
            <a:endParaRPr lang="en-US" altLang="x-none"/>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B56AE70C-64B4-6949-AA7A-044DBBED3AFF}" type="slidenum">
              <a:rPr lang="en-US" altLang="x-none"/>
              <a:pPr fontAlgn="base">
                <a:spcBef>
                  <a:spcPct val="0"/>
                </a:spcBef>
                <a:spcAft>
                  <a:spcPct val="0"/>
                </a:spcAft>
              </a:pPr>
              <a:t>21</a:t>
            </a:fld>
            <a:endParaRPr lang="en-US" altLang="x-none"/>
          </a:p>
        </p:txBody>
      </p:sp>
    </p:spTree>
    <p:extLst>
      <p:ext uri="{BB962C8B-B14F-4D97-AF65-F5344CB8AC3E}">
        <p14:creationId xmlns:p14="http://schemas.microsoft.com/office/powerpoint/2010/main" val="1922803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err="1" smtClean="0">
                <a:cs typeface="+mn-cs"/>
              </a:rPr>
              <a:t>Lepromatous</a:t>
            </a:r>
            <a:r>
              <a:rPr lang="en-US" dirty="0" smtClean="0">
                <a:cs typeface="+mn-cs"/>
              </a:rPr>
              <a:t> leprosy (LL): When macrophage and foam cell collections present with numerous bacilli interspersed with sparse number of lymphocytes.</a:t>
            </a:r>
          </a:p>
          <a:p>
            <a:pPr eaLnBrk="1" hangingPunct="1">
              <a:defRPr/>
            </a:pPr>
            <a:r>
              <a:rPr lang="en-US" dirty="0" smtClean="0">
                <a:cs typeface="+mn-cs"/>
              </a:rPr>
              <a:t>Borderline </a:t>
            </a:r>
            <a:r>
              <a:rPr lang="en-US" dirty="0" err="1" smtClean="0">
                <a:cs typeface="+mn-cs"/>
              </a:rPr>
              <a:t>lepromatous</a:t>
            </a:r>
            <a:r>
              <a:rPr lang="en-US" dirty="0" smtClean="0">
                <a:cs typeface="+mn-cs"/>
              </a:rPr>
              <a:t> (BL) leprosy: When there were macrophage granulomas, numerous lymphocytes and moderate numbers of bacilli.</a:t>
            </a:r>
          </a:p>
          <a:p>
            <a:pPr eaLnBrk="1" hangingPunct="1">
              <a:defRPr/>
            </a:pPr>
            <a:r>
              <a:rPr lang="en-US" dirty="0" smtClean="0">
                <a:cs typeface="+mn-cs"/>
              </a:rPr>
              <a:t>Borderline </a:t>
            </a:r>
            <a:r>
              <a:rPr lang="en-US" dirty="0" err="1" smtClean="0">
                <a:cs typeface="+mn-cs"/>
              </a:rPr>
              <a:t>tuberculoid</a:t>
            </a:r>
            <a:r>
              <a:rPr lang="en-US" dirty="0" smtClean="0">
                <a:cs typeface="+mn-cs"/>
              </a:rPr>
              <a:t> (BT) leprosy: When </a:t>
            </a:r>
            <a:r>
              <a:rPr lang="en-US" dirty="0" err="1" smtClean="0">
                <a:cs typeface="+mn-cs"/>
              </a:rPr>
              <a:t>lympho-epithelioid</a:t>
            </a:r>
            <a:r>
              <a:rPr lang="en-US" dirty="0" smtClean="0">
                <a:cs typeface="+mn-cs"/>
              </a:rPr>
              <a:t> granuloma presents with occasional </a:t>
            </a:r>
            <a:r>
              <a:rPr lang="en-US" dirty="0" err="1" smtClean="0">
                <a:cs typeface="+mn-cs"/>
              </a:rPr>
              <a:t>Langhans</a:t>
            </a:r>
            <a:r>
              <a:rPr lang="en-US" dirty="0" smtClean="0">
                <a:cs typeface="+mn-cs"/>
              </a:rPr>
              <a:t> giant cells.</a:t>
            </a:r>
          </a:p>
          <a:p>
            <a:pPr eaLnBrk="1" hangingPunct="1">
              <a:defRPr/>
            </a:pPr>
            <a:r>
              <a:rPr lang="en-US" dirty="0" smtClean="0">
                <a:cs typeface="+mn-cs"/>
              </a:rPr>
              <a:t>Tuberculoid leprosy (TT): When immature </a:t>
            </a:r>
            <a:r>
              <a:rPr lang="en-US" dirty="0" err="1" smtClean="0">
                <a:cs typeface="+mn-cs"/>
              </a:rPr>
              <a:t>epithelioid</a:t>
            </a:r>
            <a:r>
              <a:rPr lang="en-US" dirty="0" smtClean="0">
                <a:cs typeface="+mn-cs"/>
              </a:rPr>
              <a:t> cells are present together with </a:t>
            </a:r>
            <a:r>
              <a:rPr lang="en-US" dirty="0" err="1" smtClean="0">
                <a:cs typeface="+mn-cs"/>
              </a:rPr>
              <a:t>Langhans</a:t>
            </a:r>
            <a:r>
              <a:rPr lang="en-US" dirty="0" smtClean="0">
                <a:cs typeface="+mn-cs"/>
              </a:rPr>
              <a:t> giant cells and numerous lymphocytes.</a:t>
            </a:r>
          </a:p>
        </p:txBody>
      </p:sp>
      <p:sp>
        <p:nvSpPr>
          <p:cNvPr id="4" name="Slide Number Placeholder 3"/>
          <p:cNvSpPr>
            <a:spLocks noGrp="1"/>
          </p:cNvSpPr>
          <p:nvPr>
            <p:ph type="sldNum" sz="quarter" idx="5"/>
          </p:nvPr>
        </p:nvSpPr>
        <p:spPr/>
        <p:txBody>
          <a:bodyPr/>
          <a:lstStyle/>
          <a:p>
            <a:pPr>
              <a:defRPr/>
            </a:pPr>
            <a:fld id="{8DC1CEED-A421-394B-B547-797AA04B35FE}" type="slidenum">
              <a:rPr lang="en-US"/>
              <a:pPr>
                <a:defRPr/>
              </a:pPr>
              <a:t>28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32</a:t>
            </a:fld>
            <a:endParaRPr lang="en-US"/>
          </a:p>
        </p:txBody>
      </p:sp>
    </p:spTree>
    <p:extLst>
      <p:ext uri="{BB962C8B-B14F-4D97-AF65-F5344CB8AC3E}">
        <p14:creationId xmlns:p14="http://schemas.microsoft.com/office/powerpoint/2010/main" val="1385756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Arial" charset="0"/>
              <a:ea typeface="ＭＳ Ｐゴシック" charset="0"/>
              <a:cs typeface="ＭＳ Ｐゴシック" charset="0"/>
            </a:endParaRPr>
          </a:p>
          <a:p>
            <a:r>
              <a:rPr lang="en-US" sz="1200" b="1" i="0" u="none" strike="noStrike" kern="1200" baseline="0" dirty="0" smtClean="0">
                <a:solidFill>
                  <a:schemeClr val="tx1"/>
                </a:solidFill>
                <a:latin typeface="Arial" charset="0"/>
                <a:ea typeface="ＭＳ Ｐゴシック" charset="0"/>
                <a:cs typeface="ＭＳ Ｐゴシック" charset="0"/>
              </a:rPr>
              <a:t>Rifampin 600 mg</a:t>
            </a:r>
            <a:endParaRPr lang="en-US" sz="1200" b="0" i="0" u="none" strike="noStrike" kern="1200" baseline="0" dirty="0" smtClean="0">
              <a:solidFill>
                <a:schemeClr val="tx1"/>
              </a:solidFill>
              <a:latin typeface="Arial" charset="0"/>
              <a:ea typeface="ＭＳ Ｐゴシック" charset="0"/>
              <a:cs typeface="ＭＳ Ｐゴシック" charset="0"/>
            </a:endParaRPr>
          </a:p>
          <a:p>
            <a:r>
              <a:rPr lang="en-US" sz="1200" b="1" i="0" u="none" strike="noStrike" kern="1200" baseline="0" dirty="0" err="1" smtClean="0">
                <a:solidFill>
                  <a:schemeClr val="tx1"/>
                </a:solidFill>
                <a:latin typeface="Arial" charset="0"/>
                <a:ea typeface="ＭＳ Ｐゴシック" charset="0"/>
                <a:cs typeface="ＭＳ Ｐゴシック" charset="0"/>
              </a:rPr>
              <a:t>Ofloxacin</a:t>
            </a:r>
            <a:r>
              <a:rPr lang="en-US" sz="1200" b="1" i="0" u="none" strike="noStrike" kern="1200" baseline="0" dirty="0" smtClean="0">
                <a:solidFill>
                  <a:schemeClr val="tx1"/>
                </a:solidFill>
                <a:latin typeface="Arial" charset="0"/>
                <a:ea typeface="ＭＳ Ｐゴシック" charset="0"/>
                <a:cs typeface="ＭＳ Ｐゴシック" charset="0"/>
              </a:rPr>
              <a:t> 400 mg</a:t>
            </a:r>
            <a:endParaRPr lang="en-US" sz="1200" b="0" i="0" u="none" strike="noStrike" kern="1200" baseline="0" dirty="0" smtClean="0">
              <a:solidFill>
                <a:schemeClr val="tx1"/>
              </a:solidFill>
              <a:latin typeface="Arial" charset="0"/>
              <a:ea typeface="ＭＳ Ｐゴシック" charset="0"/>
              <a:cs typeface="ＭＳ Ｐゴシック" charset="0"/>
            </a:endParaRPr>
          </a:p>
          <a:p>
            <a:r>
              <a:rPr lang="en-US" sz="1200" b="1" i="0" u="none" strike="noStrike" kern="1200" baseline="0" dirty="0" smtClean="0">
                <a:solidFill>
                  <a:schemeClr val="tx1"/>
                </a:solidFill>
                <a:latin typeface="Arial" charset="0"/>
                <a:ea typeface="ＭＳ Ｐゴシック" charset="0"/>
                <a:cs typeface="ＭＳ Ｐゴシック" charset="0"/>
              </a:rPr>
              <a:t>Minocycline 100 mg</a:t>
            </a:r>
            <a:endParaRPr lang="en-US" sz="1200" b="0" i="0" u="none" strike="noStrike" kern="1200" baseline="0" dirty="0" smtClean="0">
              <a:solidFill>
                <a:schemeClr val="tx1"/>
              </a:solidFill>
              <a:latin typeface="Arial" charset="0"/>
              <a:ea typeface="ＭＳ Ｐゴシック" charset="0"/>
              <a:cs typeface="ＭＳ Ｐゴシック" charset="0"/>
            </a:endParaRPr>
          </a:p>
          <a:p>
            <a:endParaRPr lang="en-US" sz="1200" b="1" i="0" u="none" strike="noStrike" kern="1200" baseline="0" dirty="0" smtClean="0">
              <a:solidFill>
                <a:schemeClr val="tx1"/>
              </a:solidFill>
              <a:latin typeface="Arial" charset="0"/>
              <a:ea typeface="ＭＳ Ｐゴシック" charset="0"/>
              <a:cs typeface="ＭＳ Ｐゴシック" charset="0"/>
            </a:endParaRPr>
          </a:p>
          <a:p>
            <a:r>
              <a:rPr lang="en-US" sz="1200" b="1" i="0" u="none" strike="noStrike" kern="1200" baseline="0" dirty="0" smtClean="0">
                <a:solidFill>
                  <a:schemeClr val="tx1"/>
                </a:solidFill>
                <a:latin typeface="Arial" charset="0"/>
                <a:ea typeface="ＭＳ Ｐゴシック" charset="0"/>
                <a:cs typeface="ＭＳ Ｐゴシック" charset="0"/>
              </a:rPr>
              <a:t>single lesion</a:t>
            </a:r>
            <a:endParaRPr lang="en-US" sz="1200" b="0" i="0" u="none" strike="noStrike" kern="1200" baseline="0" dirty="0" smtClean="0">
              <a:solidFill>
                <a:schemeClr val="tx1"/>
              </a:solidFill>
              <a:latin typeface="Arial" charset="0"/>
              <a:ea typeface="ＭＳ Ｐゴシック" charset="0"/>
              <a:cs typeface="ＭＳ Ｐゴシック" charset="0"/>
            </a:endParaRPr>
          </a:p>
          <a:p>
            <a:r>
              <a:rPr lang="en-US" sz="1200" b="1" i="0" u="none" strike="noStrike" kern="1200" baseline="0" dirty="0" smtClean="0">
                <a:solidFill>
                  <a:schemeClr val="tx1"/>
                </a:solidFill>
                <a:latin typeface="Arial" charset="0"/>
                <a:ea typeface="ＭＳ Ｐゴシック" charset="0"/>
                <a:cs typeface="ＭＳ Ｐゴシック" charset="0"/>
              </a:rPr>
              <a:t>previously untreated</a:t>
            </a:r>
            <a:endParaRPr lang="en-US" sz="1200" b="0" i="0" u="none" strike="noStrike" kern="1200" baseline="0" dirty="0" smtClean="0">
              <a:solidFill>
                <a:schemeClr val="tx1"/>
              </a:solidFill>
              <a:latin typeface="Arial" charset="0"/>
              <a:ea typeface="ＭＳ Ｐゴシック" charset="0"/>
              <a:cs typeface="ＭＳ Ｐゴシック" charset="0"/>
            </a:endParaRPr>
          </a:p>
          <a:p>
            <a:r>
              <a:rPr lang="en-US" sz="1200" b="1" i="0" u="none" strike="noStrike" kern="1200" baseline="0" dirty="0" smtClean="0">
                <a:solidFill>
                  <a:schemeClr val="tx1"/>
                </a:solidFill>
                <a:latin typeface="Arial" charset="0"/>
                <a:ea typeface="ＭＳ Ｐゴシック" charset="0"/>
                <a:cs typeface="ＭＳ Ｐゴシック" charset="0"/>
              </a:rPr>
              <a:t>skin smear negative</a:t>
            </a:r>
            <a:endParaRPr lang="en-US" sz="1200" b="0" i="0" u="none" strike="noStrike" kern="1200" baseline="0" dirty="0" smtClean="0">
              <a:solidFill>
                <a:schemeClr val="tx1"/>
              </a:solidFill>
              <a:latin typeface="Arial" charset="0"/>
              <a:ea typeface="ＭＳ Ｐゴシック" charset="0"/>
              <a:cs typeface="ＭＳ Ｐゴシック" charset="0"/>
            </a:endParaRPr>
          </a:p>
          <a:p>
            <a:r>
              <a:rPr lang="en-US" sz="1200" b="1" i="0" u="none" strike="noStrike" kern="1200" baseline="0" dirty="0" smtClean="0">
                <a:solidFill>
                  <a:schemeClr val="tx1"/>
                </a:solidFill>
                <a:latin typeface="Arial" charset="0"/>
                <a:ea typeface="ＭＳ Ｐゴシック" charset="0"/>
                <a:cs typeface="ＭＳ Ｐゴシック" charset="0"/>
              </a:rPr>
              <a:t>peripheral nerves not involved </a:t>
            </a:r>
            <a:endParaRPr lang="en-US" sz="1200" b="0" i="0" u="none" strike="noStrike" kern="1200" baseline="0" dirty="0" smtClean="0">
              <a:solidFill>
                <a:schemeClr val="tx1"/>
              </a:solidFill>
              <a:latin typeface="Arial"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41</a:t>
            </a:fld>
            <a:endParaRPr lang="en-US"/>
          </a:p>
        </p:txBody>
      </p:sp>
    </p:spTree>
    <p:extLst>
      <p:ext uri="{BB962C8B-B14F-4D97-AF65-F5344CB8AC3E}">
        <p14:creationId xmlns:p14="http://schemas.microsoft.com/office/powerpoint/2010/main" val="3205399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Reactions occur in</a:t>
            </a:r>
            <a:r>
              <a:rPr lang="en-US" baseline="0" dirty="0" smtClean="0"/>
              <a:t> 30% of MB patients</a:t>
            </a:r>
          </a:p>
          <a:p>
            <a:endParaRPr lang="en-US" baseline="0" dirty="0" smtClean="0"/>
          </a:p>
          <a:p>
            <a:r>
              <a:rPr lang="en-US" dirty="0" smtClean="0"/>
              <a:t>ENL occurs in 50% of LL patients</a:t>
            </a:r>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43</a:t>
            </a:fld>
            <a:endParaRPr lang="en-US"/>
          </a:p>
        </p:txBody>
      </p:sp>
    </p:spTree>
    <p:extLst>
      <p:ext uri="{BB962C8B-B14F-4D97-AF65-F5344CB8AC3E}">
        <p14:creationId xmlns:p14="http://schemas.microsoft.com/office/powerpoint/2010/main" val="95952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47</a:t>
            </a:fld>
            <a:endParaRPr lang="en-US"/>
          </a:p>
        </p:txBody>
      </p:sp>
    </p:spTree>
    <p:extLst>
      <p:ext uri="{BB962C8B-B14F-4D97-AF65-F5344CB8AC3E}">
        <p14:creationId xmlns:p14="http://schemas.microsoft.com/office/powerpoint/2010/main" val="1354692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No firm consensus on best regimens</a:t>
            </a:r>
          </a:p>
          <a:p>
            <a:pPr>
              <a:defRPr/>
            </a:pPr>
            <a:r>
              <a:rPr lang="en-US" dirty="0" smtClean="0"/>
              <a:t>Typically </a:t>
            </a:r>
            <a:r>
              <a:rPr lang="en-US" b="1" dirty="0" smtClean="0">
                <a:solidFill>
                  <a:srgbClr val="000000"/>
                </a:solidFill>
              </a:rPr>
              <a:t>prednisone</a:t>
            </a:r>
            <a:r>
              <a:rPr lang="en-US" dirty="0" smtClean="0">
                <a:solidFill>
                  <a:srgbClr val="000000"/>
                </a:solidFill>
              </a:rPr>
              <a:t> </a:t>
            </a:r>
            <a:r>
              <a:rPr lang="en-US" dirty="0" smtClean="0"/>
              <a:t>start with 1 – 1.5mg/kg</a:t>
            </a:r>
          </a:p>
          <a:p>
            <a:pPr>
              <a:defRPr/>
            </a:pPr>
            <a:r>
              <a:rPr lang="en-US" dirty="0" smtClean="0"/>
              <a:t>Begin to taper when symptoms and nerve function begin to improve (e.g., by 5mg q 2weeks)</a:t>
            </a:r>
          </a:p>
          <a:p>
            <a:pPr marL="0" indent="0">
              <a:buFont typeface="Arial" charset="0"/>
              <a:buNone/>
              <a:defRPr/>
            </a:pPr>
            <a:endParaRPr lang="en-US" dirty="0" smtClean="0"/>
          </a:p>
          <a:p>
            <a:pPr marL="0" indent="0">
              <a:buFont typeface="Arial" charset="0"/>
              <a:buNone/>
              <a:defRPr/>
            </a:pPr>
            <a:r>
              <a:rPr lang="en-US" dirty="0" smtClean="0"/>
              <a:t>* </a:t>
            </a:r>
            <a:r>
              <a:rPr lang="en-US" dirty="0" err="1" smtClean="0"/>
              <a:t>strongyloides</a:t>
            </a:r>
            <a:r>
              <a:rPr lang="en-US" dirty="0" smtClean="0"/>
              <a:t>, TB, hepatitis B, diabetes…</a:t>
            </a:r>
          </a:p>
          <a:p>
            <a:endParaRPr lang="en-US" dirty="0" smtClean="0"/>
          </a:p>
          <a:p>
            <a:r>
              <a:rPr lang="en-US" dirty="0" smtClean="0"/>
              <a:t>Optimal duration is not clear – some</a:t>
            </a:r>
            <a:r>
              <a:rPr lang="en-US" baseline="0" dirty="0" smtClean="0"/>
              <a:t> suggest 24 weeks better than 12 weeks</a:t>
            </a:r>
          </a:p>
          <a:p>
            <a:r>
              <a:rPr lang="en-US" baseline="0" dirty="0" smtClean="0"/>
              <a:t>Relapse rate after steroids is 20 – 50%</a:t>
            </a:r>
          </a:p>
          <a:p>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50</a:t>
            </a:fld>
            <a:endParaRPr lang="en-US"/>
          </a:p>
        </p:txBody>
      </p:sp>
    </p:spTree>
    <p:extLst>
      <p:ext uri="{BB962C8B-B14F-4D97-AF65-F5344CB8AC3E}">
        <p14:creationId xmlns:p14="http://schemas.microsoft.com/office/powerpoint/2010/main" val="310939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65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a:t>The fact that the likelihood of full recovery of nerve function with prednisolone is much higher in acute or recent NFI (&lt;6 months duration) than in older NFI, coupled with the fact that up to 80% of  all NFI occurs imperceptibly (silent neuropathy), mandates a system of regular clinical screening for NFI even though a patient is asymptomatic.</a:t>
            </a:r>
          </a:p>
        </p:txBody>
      </p:sp>
      <p:sp>
        <p:nvSpPr>
          <p:cNvPr id="665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5591902B-AAEF-674F-A6D2-4F373895B45C}" type="slidenum">
              <a:rPr lang="en-US" altLang="x-none"/>
              <a:pPr fontAlgn="base">
                <a:spcBef>
                  <a:spcPct val="0"/>
                </a:spcBef>
                <a:spcAft>
                  <a:spcPct val="0"/>
                </a:spcAft>
              </a:pPr>
              <a:t>51</a:t>
            </a:fld>
            <a:endParaRPr lang="en-US" altLang="x-none"/>
          </a:p>
        </p:txBody>
      </p:sp>
    </p:spTree>
    <p:extLst>
      <p:ext uri="{BB962C8B-B14F-4D97-AF65-F5344CB8AC3E}">
        <p14:creationId xmlns:p14="http://schemas.microsoft.com/office/powerpoint/2010/main" val="1354208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talk to the person</a:t>
            </a:r>
          </a:p>
          <a:p>
            <a:endParaRPr lang="en-US" dirty="0" smtClean="0"/>
          </a:p>
          <a:p>
            <a:r>
              <a:rPr lang="en-US" dirty="0" smtClean="0"/>
              <a:t>Examine the patient</a:t>
            </a:r>
          </a:p>
          <a:p>
            <a:pPr lvl="1"/>
            <a:r>
              <a:rPr lang="en-US" dirty="0" smtClean="0"/>
              <a:t>Examine the skin</a:t>
            </a:r>
          </a:p>
          <a:p>
            <a:pPr lvl="1"/>
            <a:r>
              <a:rPr lang="en-US" dirty="0" smtClean="0"/>
              <a:t>Test the feeling in the skin patches </a:t>
            </a:r>
          </a:p>
          <a:p>
            <a:pPr lvl="1"/>
            <a:r>
              <a:rPr lang="en-US" dirty="0" smtClean="0"/>
              <a:t>Feel the nerves</a:t>
            </a:r>
          </a:p>
          <a:p>
            <a:pPr lvl="1"/>
            <a:r>
              <a:rPr lang="en-US" dirty="0" smtClean="0"/>
              <a:t>Examine the hands and feet for nerve damage</a:t>
            </a:r>
          </a:p>
          <a:p>
            <a:endParaRPr lang="en-US" dirty="0" smtClean="0"/>
          </a:p>
          <a:p>
            <a:r>
              <a:rPr lang="en-US" dirty="0" smtClean="0"/>
              <a:t>Perform a skin smear if available</a:t>
            </a:r>
          </a:p>
          <a:p>
            <a:pPr>
              <a:defRPr/>
            </a:pPr>
            <a:endParaRPr lang="en-US" dirty="0"/>
          </a:p>
        </p:txBody>
      </p:sp>
      <p:sp>
        <p:nvSpPr>
          <p:cNvPr id="4" name="Slide Number Placeholder 3"/>
          <p:cNvSpPr>
            <a:spLocks noGrp="1"/>
          </p:cNvSpPr>
          <p:nvPr>
            <p:ph type="sldNum" sz="quarter" idx="5"/>
          </p:nvPr>
        </p:nvSpPr>
        <p:spPr/>
        <p:txBody>
          <a:bodyPr/>
          <a:lstStyle/>
          <a:p>
            <a:pPr>
              <a:defRPr/>
            </a:pPr>
            <a:fld id="{E4020D8F-43C8-6E43-A3B1-302F25EBD283}" type="slidenum">
              <a:rPr lang="en-US" smtClean="0"/>
              <a:pPr>
                <a:defRPr/>
              </a:pPr>
              <a:t>56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41-year-old man who had immigrated to the United States from Costa Rica 10 years prior presented with a 2-year history of tingling and pain in his hands and feet. He had no other symptoms and reported taking no medications. Findings on skin examination included near-complete loss of eyebrows and eyelashes, a scaly plaque on the right shin, and mild bilateral erythema of the earlobes, distal fingers, and toes (Figure). He also had right axillary and bilateral inguinal lymphadenopathy.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59</a:t>
            </a:fld>
            <a:endParaRPr lang="en-US"/>
          </a:p>
        </p:txBody>
      </p:sp>
    </p:spTree>
    <p:extLst>
      <p:ext uri="{BB962C8B-B14F-4D97-AF65-F5344CB8AC3E}">
        <p14:creationId xmlns:p14="http://schemas.microsoft.com/office/powerpoint/2010/main" val="2550612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He presented weakness and numbness in both hands, in addition to nasal obstruction. On examination, he showed nodules and tubercles on the face and </a:t>
            </a:r>
            <a:r>
              <a:rPr lang="en-US" dirty="0" err="1" smtClean="0"/>
              <a:t>pinnas</a:t>
            </a:r>
            <a:r>
              <a:rPr lang="en-US" dirty="0" smtClean="0"/>
              <a:t>, bilateral </a:t>
            </a:r>
            <a:r>
              <a:rPr lang="en-US" dirty="0" err="1" smtClean="0"/>
              <a:t>madarosis</a:t>
            </a:r>
            <a:r>
              <a:rPr lang="en-US" dirty="0" smtClean="0"/>
              <a:t>, diffuse infiltration in the trunk and lower limbs (Figure 4). There was </a:t>
            </a:r>
            <a:r>
              <a:rPr lang="en-US" dirty="0" err="1" smtClean="0"/>
              <a:t>cubital</a:t>
            </a:r>
            <a:r>
              <a:rPr lang="en-US" dirty="0" smtClean="0"/>
              <a:t> and auricular nerve thickening, which occurred bilaterally. There was hypoesthesia in bilateral legs and feet, hypoesthesia of the whole left arm and right arm (Figure 5). Skin smears were positive. </a:t>
            </a:r>
            <a:r>
              <a:rPr lang="en-US" dirty="0" err="1" smtClean="0"/>
              <a:t>Multibacillary</a:t>
            </a:r>
            <a:r>
              <a:rPr lang="en-US" dirty="0" smtClean="0"/>
              <a:t> multidrug therapy was initiated.</a:t>
            </a:r>
            <a:endParaRPr lang="en-US" dirty="0"/>
          </a:p>
        </p:txBody>
      </p:sp>
      <p:sp>
        <p:nvSpPr>
          <p:cNvPr id="4" name="Slide Number Placeholder 3"/>
          <p:cNvSpPr>
            <a:spLocks noGrp="1"/>
          </p:cNvSpPr>
          <p:nvPr>
            <p:ph type="sldNum" sz="quarter" idx="5"/>
          </p:nvPr>
        </p:nvSpPr>
        <p:spPr/>
        <p:txBody>
          <a:bodyPr/>
          <a:lstStyle/>
          <a:p>
            <a:pPr>
              <a:defRPr/>
            </a:pPr>
            <a:fld id="{B06B2BC7-FC91-0743-9A48-7F59DF2E1577}" type="slidenum">
              <a:rPr lang="en-US" smtClean="0"/>
              <a:pPr>
                <a:defRPr/>
              </a:pPr>
              <a:t>67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He presented weakness and numbness in both hands, in addition to nasal obstruction. On examination, he showed nodules and tubercles on the face and </a:t>
            </a:r>
            <a:r>
              <a:rPr lang="en-US" dirty="0" err="1" smtClean="0"/>
              <a:t>pinnas</a:t>
            </a:r>
            <a:r>
              <a:rPr lang="en-US" dirty="0" smtClean="0"/>
              <a:t>, bilateral </a:t>
            </a:r>
            <a:r>
              <a:rPr lang="en-US" dirty="0" err="1" smtClean="0"/>
              <a:t>madarosis</a:t>
            </a:r>
            <a:r>
              <a:rPr lang="en-US" dirty="0" smtClean="0"/>
              <a:t>, diffuse infiltration in the trunk and lower limbs (Figure 4). There was </a:t>
            </a:r>
            <a:r>
              <a:rPr lang="en-US" dirty="0" err="1" smtClean="0"/>
              <a:t>cubital</a:t>
            </a:r>
            <a:r>
              <a:rPr lang="en-US" dirty="0" smtClean="0"/>
              <a:t> and auricular nerve thickening, which occurred bilaterally. There was hypoesthesia in bilateral legs and feet, hypoesthesia of the whole left arm and right arm (Figure 5). Skin smears were positive. </a:t>
            </a:r>
            <a:r>
              <a:rPr lang="en-US" dirty="0" err="1" smtClean="0"/>
              <a:t>Multibacillary</a:t>
            </a:r>
            <a:r>
              <a:rPr lang="en-US" dirty="0" smtClean="0"/>
              <a:t> multidrug therapy was initiated.</a:t>
            </a:r>
            <a:endParaRPr lang="en-US" dirty="0"/>
          </a:p>
        </p:txBody>
      </p:sp>
      <p:sp>
        <p:nvSpPr>
          <p:cNvPr id="4" name="Slide Number Placeholder 3"/>
          <p:cNvSpPr>
            <a:spLocks noGrp="1"/>
          </p:cNvSpPr>
          <p:nvPr>
            <p:ph type="sldNum" sz="quarter" idx="5"/>
          </p:nvPr>
        </p:nvSpPr>
        <p:spPr/>
        <p:txBody>
          <a:bodyPr/>
          <a:lstStyle/>
          <a:p>
            <a:pPr>
              <a:defRPr/>
            </a:pPr>
            <a:fld id="{B06B2BC7-FC91-0743-9A48-7F59DF2E1577}" type="slidenum">
              <a:rPr lang="en-US" smtClean="0"/>
              <a:pPr>
                <a:defRPr/>
              </a:pPr>
              <a:t>68</a:t>
            </a:fld>
            <a:endParaRPr lang="en-US"/>
          </a:p>
        </p:txBody>
      </p:sp>
    </p:spTree>
    <p:extLst>
      <p:ext uri="{BB962C8B-B14F-4D97-AF65-F5344CB8AC3E}">
        <p14:creationId xmlns:p14="http://schemas.microsoft.com/office/powerpoint/2010/main" val="21403591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sz="800" dirty="0" smtClean="0">
                <a:cs typeface="+mn-cs"/>
              </a:rPr>
              <a:t>Moet, FJ, </a:t>
            </a:r>
            <a:r>
              <a:rPr lang="en-US" sz="800" dirty="0" err="1" smtClean="0">
                <a:cs typeface="+mn-cs"/>
              </a:rPr>
              <a:t>Pahan</a:t>
            </a:r>
            <a:r>
              <a:rPr lang="en-US" sz="800" dirty="0" smtClean="0">
                <a:cs typeface="+mn-cs"/>
              </a:rPr>
              <a:t> D, </a:t>
            </a:r>
            <a:r>
              <a:rPr lang="en-US" sz="800" dirty="0" err="1" smtClean="0">
                <a:cs typeface="+mn-cs"/>
              </a:rPr>
              <a:t>Oskam</a:t>
            </a:r>
            <a:r>
              <a:rPr lang="en-US" sz="800" dirty="0" smtClean="0">
                <a:cs typeface="+mn-cs"/>
              </a:rPr>
              <a:t> L, </a:t>
            </a:r>
            <a:r>
              <a:rPr lang="en-US" sz="800" dirty="0" err="1" smtClean="0">
                <a:cs typeface="+mn-cs"/>
              </a:rPr>
              <a:t>Richardus</a:t>
            </a:r>
            <a:r>
              <a:rPr lang="en-US" sz="800" dirty="0" smtClean="0">
                <a:cs typeface="+mn-cs"/>
              </a:rPr>
              <a:t> JH. Effectiveness of single dose rifampicin in preventing leprosy in close contacts of patients with newly diagnosed leprosy: Cluster </a:t>
            </a:r>
            <a:r>
              <a:rPr lang="en-US" sz="800" dirty="0" err="1" smtClean="0">
                <a:cs typeface="+mn-cs"/>
              </a:rPr>
              <a:t>randomised</a:t>
            </a:r>
            <a:r>
              <a:rPr lang="en-US" sz="800" dirty="0" smtClean="0">
                <a:cs typeface="+mn-cs"/>
              </a:rPr>
              <a:t> controlled trial. BMJ 2008; 336: 761-764 </a:t>
            </a:r>
          </a:p>
          <a:p>
            <a:pPr eaLnBrk="1" hangingPunct="1">
              <a:defRPr/>
            </a:pPr>
            <a:endParaRPr lang="en-US" dirty="0" smtClean="0">
              <a:cs typeface="+mn-cs"/>
            </a:endParaRPr>
          </a:p>
        </p:txBody>
      </p:sp>
      <p:sp>
        <p:nvSpPr>
          <p:cNvPr id="4" name="Slide Number Placeholder 3"/>
          <p:cNvSpPr>
            <a:spLocks noGrp="1"/>
          </p:cNvSpPr>
          <p:nvPr>
            <p:ph type="sldNum" sz="quarter" idx="5"/>
          </p:nvPr>
        </p:nvSpPr>
        <p:spPr/>
        <p:txBody>
          <a:bodyPr/>
          <a:lstStyle/>
          <a:p>
            <a:pPr>
              <a:defRPr/>
            </a:pPr>
            <a:fld id="{69589BD1-0AA3-0543-A9EB-044FC18F154B}" type="slidenum">
              <a:rPr lang="en-US"/>
              <a:pPr>
                <a:defRPr/>
              </a:pPr>
              <a:t>69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Arial" charset="0"/>
                <a:ea typeface="ＭＳ Ｐゴシック" charset="0"/>
                <a:cs typeface="ＭＳ Ｐゴシック" charset="0"/>
              </a:rPr>
              <a:t>Erythematous borderline </a:t>
            </a:r>
            <a:r>
              <a:rPr lang="en-US" sz="1200" b="0" i="0" u="none" strike="noStrike" kern="1200" baseline="0" dirty="0" err="1" smtClean="0">
                <a:solidFill>
                  <a:schemeClr val="tx1"/>
                </a:solidFill>
                <a:latin typeface="Arial" charset="0"/>
                <a:ea typeface="ＭＳ Ｐゴシック" charset="0"/>
                <a:cs typeface="ＭＳ Ｐゴシック" charset="0"/>
              </a:rPr>
              <a:t>tuberculoid</a:t>
            </a:r>
            <a:r>
              <a:rPr lang="en-US" sz="1200" b="0" i="0" u="none" strike="noStrike" kern="1200" baseline="0" dirty="0" smtClean="0">
                <a:solidFill>
                  <a:schemeClr val="tx1"/>
                </a:solidFill>
                <a:latin typeface="Arial" charset="0"/>
                <a:ea typeface="ＭＳ Ｐゴシック" charset="0"/>
                <a:cs typeface="ＭＳ Ｐゴシック" charset="0"/>
              </a:rPr>
              <a:t> leprosy macule</a:t>
            </a:r>
          </a:p>
          <a:p>
            <a:r>
              <a:rPr lang="en-US" sz="1200" b="0" i="0" u="none" strike="noStrike" kern="1200" baseline="0" dirty="0" smtClean="0">
                <a:solidFill>
                  <a:schemeClr val="tx1"/>
                </a:solidFill>
                <a:latin typeface="Arial" charset="0"/>
                <a:ea typeface="ＭＳ Ｐゴシック" charset="0"/>
                <a:cs typeface="ＭＳ Ｐゴシック" charset="0"/>
              </a:rPr>
              <a:t>with satellite lesions.</a:t>
            </a:r>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70</a:t>
            </a:fld>
            <a:endParaRPr lang="en-US"/>
          </a:p>
        </p:txBody>
      </p:sp>
    </p:spTree>
    <p:extLst>
      <p:ext uri="{BB962C8B-B14F-4D97-AF65-F5344CB8AC3E}">
        <p14:creationId xmlns:p14="http://schemas.microsoft.com/office/powerpoint/2010/main" val="354141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Arial" charset="0"/>
                <a:ea typeface="ＭＳ Ｐゴシック" charset="0"/>
                <a:cs typeface="ＭＳ Ｐゴシック" charset="0"/>
              </a:rPr>
              <a:t>Erythematous borderline </a:t>
            </a:r>
            <a:r>
              <a:rPr lang="en-US" sz="1200" b="0" i="0" u="none" strike="noStrike" kern="1200" baseline="0" dirty="0" err="1" smtClean="0">
                <a:solidFill>
                  <a:schemeClr val="tx1"/>
                </a:solidFill>
                <a:latin typeface="Arial" charset="0"/>
                <a:ea typeface="ＭＳ Ｐゴシック" charset="0"/>
                <a:cs typeface="ＭＳ Ｐゴシック" charset="0"/>
              </a:rPr>
              <a:t>tuberculoid</a:t>
            </a:r>
            <a:r>
              <a:rPr lang="en-US" sz="1200" b="0" i="0" u="none" strike="noStrike" kern="1200" baseline="0" dirty="0" smtClean="0">
                <a:solidFill>
                  <a:schemeClr val="tx1"/>
                </a:solidFill>
                <a:latin typeface="Arial" charset="0"/>
                <a:ea typeface="ＭＳ Ｐゴシック" charset="0"/>
                <a:cs typeface="ＭＳ Ｐゴシック" charset="0"/>
              </a:rPr>
              <a:t> leprosy macule</a:t>
            </a:r>
          </a:p>
          <a:p>
            <a:r>
              <a:rPr lang="en-US" sz="1200" b="0" i="0" u="none" strike="noStrike" kern="1200" baseline="0" dirty="0" smtClean="0">
                <a:solidFill>
                  <a:schemeClr val="tx1"/>
                </a:solidFill>
                <a:latin typeface="Arial" charset="0"/>
                <a:ea typeface="ＭＳ Ｐゴシック" charset="0"/>
                <a:cs typeface="ＭＳ Ｐゴシック" charset="0"/>
              </a:rPr>
              <a:t>with satellite lesions.</a:t>
            </a:r>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71</a:t>
            </a:fld>
            <a:endParaRPr lang="en-US"/>
          </a:p>
        </p:txBody>
      </p:sp>
    </p:spTree>
    <p:extLst>
      <p:ext uri="{BB962C8B-B14F-4D97-AF65-F5344CB8AC3E}">
        <p14:creationId xmlns:p14="http://schemas.microsoft.com/office/powerpoint/2010/main" val="354141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Arial" charset="0"/>
                <a:ea typeface="ＭＳ Ｐゴシック" charset="0"/>
                <a:cs typeface="ＭＳ Ｐゴシック" charset="0"/>
              </a:rPr>
              <a:t>Erythematous borderline </a:t>
            </a:r>
            <a:r>
              <a:rPr lang="en-US" sz="1200" b="0" i="0" u="none" strike="noStrike" kern="1200" baseline="0" dirty="0" err="1" smtClean="0">
                <a:solidFill>
                  <a:schemeClr val="tx1"/>
                </a:solidFill>
                <a:latin typeface="Arial" charset="0"/>
                <a:ea typeface="ＭＳ Ｐゴシック" charset="0"/>
                <a:cs typeface="ＭＳ Ｐゴシック" charset="0"/>
              </a:rPr>
              <a:t>tuberculoid</a:t>
            </a:r>
            <a:r>
              <a:rPr lang="en-US" sz="1200" b="0" i="0" u="none" strike="noStrike" kern="1200" baseline="0" dirty="0" smtClean="0">
                <a:solidFill>
                  <a:schemeClr val="tx1"/>
                </a:solidFill>
                <a:latin typeface="Arial" charset="0"/>
                <a:ea typeface="ＭＳ Ｐゴシック" charset="0"/>
                <a:cs typeface="ＭＳ Ｐゴシック" charset="0"/>
              </a:rPr>
              <a:t> leprosy macule</a:t>
            </a:r>
          </a:p>
          <a:p>
            <a:r>
              <a:rPr lang="en-US" sz="1200" b="0" i="0" u="none" strike="noStrike" kern="1200" baseline="0" dirty="0" smtClean="0">
                <a:solidFill>
                  <a:schemeClr val="tx1"/>
                </a:solidFill>
                <a:latin typeface="Arial" charset="0"/>
                <a:ea typeface="ＭＳ Ｐゴシック" charset="0"/>
                <a:cs typeface="ＭＳ Ｐゴシック" charset="0"/>
              </a:rPr>
              <a:t>with satellite lesions.</a:t>
            </a:r>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72</a:t>
            </a:fld>
            <a:endParaRPr lang="en-US"/>
          </a:p>
        </p:txBody>
      </p:sp>
    </p:spTree>
    <p:extLst>
      <p:ext uri="{BB962C8B-B14F-4D97-AF65-F5344CB8AC3E}">
        <p14:creationId xmlns:p14="http://schemas.microsoft.com/office/powerpoint/2010/main" val="1946510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Rafferty J. Curing the stigma of leprosy. </a:t>
            </a:r>
            <a:r>
              <a:rPr lang="en-US" dirty="0" err="1" smtClean="0"/>
              <a:t>Lepr.Rev</a:t>
            </a:r>
            <a:r>
              <a:rPr lang="en-US" dirty="0" smtClean="0"/>
              <a:t>. 2005; 76:119-26. </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76</a:t>
            </a:fld>
            <a:endParaRPr lang="en-US"/>
          </a:p>
        </p:txBody>
      </p:sp>
    </p:spTree>
    <p:extLst>
      <p:ext uri="{BB962C8B-B14F-4D97-AF65-F5344CB8AC3E}">
        <p14:creationId xmlns:p14="http://schemas.microsoft.com/office/powerpoint/2010/main" val="32996176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Neural tropism of the leprosy bacillus is through its binding and entry into Schwann cells causing demyelination</a:t>
            </a:r>
            <a:endParaRPr lang="en-US" dirty="0"/>
          </a:p>
        </p:txBody>
      </p:sp>
      <p:sp>
        <p:nvSpPr>
          <p:cNvPr id="4" name="Slide Number Placeholder 3"/>
          <p:cNvSpPr>
            <a:spLocks noGrp="1"/>
          </p:cNvSpPr>
          <p:nvPr>
            <p:ph type="sldNum" sz="quarter" idx="10"/>
          </p:nvPr>
        </p:nvSpPr>
        <p:spPr/>
        <p:txBody>
          <a:bodyPr/>
          <a:lstStyle/>
          <a:p>
            <a:pPr>
              <a:defRPr/>
            </a:pPr>
            <a:fld id="{2AA1A2E1-EB72-3449-B57D-1EC39AD59B60}" type="slidenum">
              <a:rPr lang="en-US" smtClean="0"/>
              <a:pPr>
                <a:defRPr/>
              </a:pPr>
              <a:t>80</a:t>
            </a:fld>
            <a:endParaRPr lang="en-US"/>
          </a:p>
        </p:txBody>
      </p:sp>
    </p:spTree>
    <p:extLst>
      <p:ext uri="{BB962C8B-B14F-4D97-AF65-F5344CB8AC3E}">
        <p14:creationId xmlns:p14="http://schemas.microsoft.com/office/powerpoint/2010/main" val="11775084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lstStyle/>
          <a:p>
            <a:pPr marL="971550" lvl="1" indent="-514350" fontAlgn="auto">
              <a:spcBef>
                <a:spcPts val="0"/>
              </a:spcBef>
              <a:spcAft>
                <a:spcPts val="0"/>
              </a:spcAft>
              <a:buFont typeface="+mj-lt"/>
              <a:buAutoNum type="arabicPeriod"/>
              <a:defRPr/>
            </a:pPr>
            <a:r>
              <a:rPr lang="en-US" dirty="0" smtClean="0"/>
              <a:t>Speed of onset: </a:t>
            </a:r>
          </a:p>
          <a:p>
            <a:pPr lvl="2" fontAlgn="auto">
              <a:spcBef>
                <a:spcPts val="0"/>
              </a:spcBef>
              <a:spcAft>
                <a:spcPts val="0"/>
              </a:spcAft>
              <a:defRPr/>
            </a:pPr>
            <a:r>
              <a:rPr lang="en-US" dirty="0" smtClean="0">
                <a:solidFill>
                  <a:srgbClr val="000000"/>
                </a:solidFill>
              </a:rPr>
              <a:t>Reactions typically </a:t>
            </a:r>
            <a:r>
              <a:rPr lang="en-US" b="1" dirty="0" smtClean="0">
                <a:solidFill>
                  <a:srgbClr val="000000"/>
                </a:solidFill>
              </a:rPr>
              <a:t>sudden</a:t>
            </a:r>
            <a:r>
              <a:rPr lang="en-US" dirty="0" smtClean="0">
                <a:solidFill>
                  <a:srgbClr val="000000"/>
                </a:solidFill>
              </a:rPr>
              <a:t> vs. gradual onset of relapse</a:t>
            </a:r>
          </a:p>
          <a:p>
            <a:pPr marL="971550" lvl="1" indent="-514350" fontAlgn="auto">
              <a:spcBef>
                <a:spcPts val="0"/>
              </a:spcBef>
              <a:spcAft>
                <a:spcPts val="0"/>
              </a:spcAft>
              <a:buFont typeface="+mj-lt"/>
              <a:buAutoNum type="arabicPeriod"/>
              <a:defRPr/>
            </a:pPr>
            <a:r>
              <a:rPr lang="en-US" dirty="0" smtClean="0"/>
              <a:t>Timing</a:t>
            </a:r>
          </a:p>
          <a:p>
            <a:pPr lvl="2" fontAlgn="auto">
              <a:spcBef>
                <a:spcPts val="0"/>
              </a:spcBef>
              <a:spcAft>
                <a:spcPts val="0"/>
              </a:spcAft>
              <a:defRPr/>
            </a:pPr>
            <a:r>
              <a:rPr lang="en-US" dirty="0" smtClean="0"/>
              <a:t> Relapse more likely if &gt; 3 years after completing MDT </a:t>
            </a:r>
          </a:p>
          <a:p>
            <a:pPr marL="971550" lvl="1" indent="-514350" fontAlgn="auto">
              <a:spcBef>
                <a:spcPts val="0"/>
              </a:spcBef>
              <a:spcAft>
                <a:spcPts val="0"/>
              </a:spcAft>
              <a:buFont typeface="+mj-lt"/>
              <a:buAutoNum type="arabicPeriod"/>
              <a:defRPr/>
            </a:pPr>
            <a:r>
              <a:rPr lang="en-US" dirty="0" smtClean="0"/>
              <a:t>Site of lesions</a:t>
            </a:r>
          </a:p>
          <a:p>
            <a:pPr marL="1371600" lvl="2" indent="-514350" fontAlgn="auto">
              <a:spcBef>
                <a:spcPts val="0"/>
              </a:spcBef>
              <a:spcAft>
                <a:spcPts val="0"/>
              </a:spcAft>
              <a:defRPr/>
            </a:pPr>
            <a:r>
              <a:rPr lang="en-US" dirty="0" smtClean="0"/>
              <a:t>New lesions or affected nerves suggests relapse</a:t>
            </a:r>
          </a:p>
          <a:p>
            <a:pPr marL="971550" lvl="1" indent="-514350" fontAlgn="auto">
              <a:spcBef>
                <a:spcPts val="0"/>
              </a:spcBef>
              <a:spcAft>
                <a:spcPts val="0"/>
              </a:spcAft>
              <a:buFont typeface="+mj-lt"/>
              <a:buAutoNum type="arabicPeriod"/>
              <a:defRPr/>
            </a:pPr>
            <a:r>
              <a:rPr lang="en-US" dirty="0" smtClean="0"/>
              <a:t>Histology often not diagnostic with PB, but useful for MB</a:t>
            </a:r>
          </a:p>
          <a:p>
            <a:pPr lvl="2" fontAlgn="auto">
              <a:spcBef>
                <a:spcPts val="0"/>
              </a:spcBef>
              <a:spcAft>
                <a:spcPts val="0"/>
              </a:spcAft>
              <a:defRPr/>
            </a:pPr>
            <a:r>
              <a:rPr lang="en-US" dirty="0" smtClean="0"/>
              <a:t>Relapse is confirmed by increase in BI</a:t>
            </a:r>
          </a:p>
          <a:p>
            <a:pPr marL="971550" lvl="1" indent="-514350" fontAlgn="auto">
              <a:spcBef>
                <a:spcPts val="0"/>
              </a:spcBef>
              <a:spcAft>
                <a:spcPts val="0"/>
              </a:spcAft>
              <a:buFont typeface="+mj-lt"/>
              <a:buAutoNum type="arabicPeriod"/>
              <a:defRPr/>
            </a:pPr>
            <a:r>
              <a:rPr lang="en-US" dirty="0" smtClean="0"/>
              <a:t>Trial of prednisone 40mg x 4 weeks</a:t>
            </a:r>
          </a:p>
          <a:p>
            <a:pPr fontAlgn="auto">
              <a:spcBef>
                <a:spcPts val="0"/>
              </a:spcBef>
              <a:spcAft>
                <a:spcPts val="0"/>
              </a:spcAft>
              <a:defRPr/>
            </a:pPr>
            <a:endParaRPr lang="en-US" dirty="0"/>
          </a:p>
        </p:txBody>
      </p:sp>
      <p:sp>
        <p:nvSpPr>
          <p:cNvPr id="849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6DEB074E-14E1-AB48-A860-8D629641D993}" type="slidenum">
              <a:rPr lang="en-US" altLang="x-none"/>
              <a:pPr fontAlgn="base">
                <a:spcBef>
                  <a:spcPct val="0"/>
                </a:spcBef>
                <a:spcAft>
                  <a:spcPct val="0"/>
                </a:spcAft>
              </a:pPr>
              <a:t>81</a:t>
            </a:fld>
            <a:endParaRPr lang="en-US" altLang="x-none"/>
          </a:p>
        </p:txBody>
      </p:sp>
    </p:spTree>
    <p:extLst>
      <p:ext uri="{BB962C8B-B14F-4D97-AF65-F5344CB8AC3E}">
        <p14:creationId xmlns:p14="http://schemas.microsoft.com/office/powerpoint/2010/main" val="19052789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World Health Organization (WHO) classifies leprosy according to the WHO disability grading system, where Grade 0 means no impairment, Grade 1 means loss of sensation in the hand, eyes or foot, and Grade 2 means visible impairment</a:t>
            </a:r>
          </a:p>
          <a:p>
            <a:endParaRPr lang="en-US" dirty="0" smtClean="0"/>
          </a:p>
          <a:p>
            <a:r>
              <a:rPr lang="en-US" dirty="0" smtClean="0"/>
              <a:t>Before 1998, the duration of MDT was 2 years for </a:t>
            </a:r>
            <a:r>
              <a:rPr lang="en-US" dirty="0" err="1" smtClean="0"/>
              <a:t>multibacillary</a:t>
            </a:r>
            <a:r>
              <a:rPr lang="en-US" dirty="0" smtClean="0"/>
              <a:t> patients and 1 year for </a:t>
            </a:r>
            <a:r>
              <a:rPr lang="en-US" dirty="0" err="1" smtClean="0"/>
              <a:t>paucibacillary</a:t>
            </a:r>
            <a:r>
              <a:rPr lang="en-US" dirty="0" smtClean="0"/>
              <a:t> patients. </a:t>
            </a:r>
          </a:p>
          <a:p>
            <a:endParaRPr lang="en-US" dirty="0" smtClean="0"/>
          </a:p>
          <a:p>
            <a:r>
              <a:rPr lang="en-US" dirty="0" smtClean="0"/>
              <a:t>The reduction in the recommended treatment duration and the introduction of the ROM treatment scheme are controversial, primarily because of concerns of incomplete treatment and relapse with this shorter regimen. The move to ROM treatment for patients with single lesions is motivated in part by a lack of funds to support HD treatment in many countries.</a:t>
            </a:r>
          </a:p>
          <a:p>
            <a:r>
              <a:rPr lang="en-US" dirty="0" smtClean="0"/>
              <a:t>The reduction in treatment time (and, thus, a reduction in the amount of time that patients are registered as active cases of HD) has been misinterpreted by some to represent an attempt to demonstrate dramatic changes in global prevalence </a:t>
            </a:r>
          </a:p>
          <a:p>
            <a:endParaRPr lang="en-US" dirty="0"/>
          </a:p>
        </p:txBody>
      </p:sp>
      <p:sp>
        <p:nvSpPr>
          <p:cNvPr id="4" name="Slide Number Placeholder 3"/>
          <p:cNvSpPr>
            <a:spLocks noGrp="1"/>
          </p:cNvSpPr>
          <p:nvPr>
            <p:ph type="sldNum" sz="quarter" idx="10"/>
          </p:nvPr>
        </p:nvSpPr>
        <p:spPr/>
        <p:txBody>
          <a:bodyPr/>
          <a:lstStyle/>
          <a:p>
            <a:pPr>
              <a:defRPr/>
            </a:pPr>
            <a:fld id="{2AA1A2E1-EB72-3449-B57D-1EC39AD59B60}" type="slidenum">
              <a:rPr lang="en-US" smtClean="0"/>
              <a:pPr>
                <a:defRPr/>
              </a:pPr>
              <a:t>83</a:t>
            </a:fld>
            <a:endParaRPr lang="en-US"/>
          </a:p>
        </p:txBody>
      </p:sp>
    </p:spTree>
    <p:extLst>
      <p:ext uri="{BB962C8B-B14F-4D97-AF65-F5344CB8AC3E}">
        <p14:creationId xmlns:p14="http://schemas.microsoft.com/office/powerpoint/2010/main" val="534242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21F5D364-5A8B-D34E-BC64-1FC0A547F915}" type="datetimeFigureOut">
              <a:rPr lang="en-US" smtClean="0"/>
              <a:t>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1773950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21F5D364-5A8B-D34E-BC64-1FC0A547F915}" type="datetimeFigureOut">
              <a:rPr lang="en-US" smtClean="0"/>
              <a:t>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27301615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21F5D364-5A8B-D34E-BC64-1FC0A547F915}" type="datetimeFigureOut">
              <a:rPr lang="en-US" smtClean="0"/>
              <a:t>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2422707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21F5D364-5A8B-D34E-BC64-1FC0A547F915}" type="datetimeFigureOut">
              <a:rPr lang="en-US" smtClean="0"/>
              <a:t>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1812144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21F5D364-5A8B-D34E-BC64-1FC0A547F915}" type="datetimeFigureOut">
              <a:rPr lang="en-US" smtClean="0"/>
              <a:t>2/1/19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1588607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21F5D364-5A8B-D34E-BC64-1FC0A547F915}" type="datetimeFigureOut">
              <a:rPr lang="en-US" smtClean="0"/>
              <a:t>2/1/19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2514005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5D364-5A8B-D34E-BC64-1FC0A547F915}" type="datetimeFigureOut">
              <a:rPr lang="en-US" smtClean="0"/>
              <a:t>2/1/19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2347214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21F5D364-5A8B-D34E-BC64-1FC0A547F915}" type="datetimeFigureOut">
              <a:rPr lang="en-US" smtClean="0"/>
              <a:t>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3906766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21F5D364-5A8B-D34E-BC64-1FC0A547F915}" type="datetimeFigureOut">
              <a:rPr lang="en-US" smtClean="0"/>
              <a:t>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74954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21F5D364-5A8B-D34E-BC64-1FC0A547F915}" type="datetimeFigureOut">
              <a:rPr lang="en-US" smtClean="0"/>
              <a:t>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84789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21F5D364-5A8B-D34E-BC64-1FC0A547F915}" type="datetimeFigureOut">
              <a:rPr lang="en-US" smtClean="0"/>
              <a:t>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3395216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CA"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a:p>
        </p:txBody>
      </p:sp>
      <p:sp>
        <p:nvSpPr>
          <p:cNvPr id="4" name="Date Placeholder 3"/>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pPr>
              <a:defRPr/>
            </a:pPr>
            <a:fld id="{667E1D93-9164-AF44-9D3A-67400912B1A1}" type="slidenum">
              <a:rPr lang="en-US"/>
              <a:pPr>
                <a:defRPr/>
              </a:pPr>
              <a:t>‹#›</a:t>
            </a:fld>
            <a:endParaRPr lang="en-US"/>
          </a:p>
        </p:txBody>
      </p:sp>
    </p:spTree>
    <p:extLst>
      <p:ext uri="{BB962C8B-B14F-4D97-AF65-F5344CB8AC3E}">
        <p14:creationId xmlns:p14="http://schemas.microsoft.com/office/powerpoint/2010/main" val="5406074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F5D364-5A8B-D34E-BC64-1FC0A547F915}" type="datetimeFigureOut">
              <a:rPr lang="en-US" smtClean="0"/>
              <a:t>2/1/19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FB78CB-998F-7848-A61C-75EBB87DD231}" type="slidenum">
              <a:rPr lang="en-US" smtClean="0"/>
              <a:t>‹#›</a:t>
            </a:fld>
            <a:endParaRPr lang="en-US"/>
          </a:p>
        </p:txBody>
      </p:sp>
      <p:sp>
        <p:nvSpPr>
          <p:cNvPr id="7" name="Rectangle 6"/>
          <p:cNvSpPr/>
          <p:nvPr userDrawn="1"/>
        </p:nvSpPr>
        <p:spPr>
          <a:xfrm>
            <a:off x="0" y="6431752"/>
            <a:ext cx="9144000" cy="426248"/>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2031050" y="6431752"/>
            <a:ext cx="5499303" cy="338554"/>
          </a:xfrm>
          <a:prstGeom prst="rect">
            <a:avLst/>
          </a:prstGeom>
        </p:spPr>
        <p:txBody>
          <a:bodyPr wrap="square">
            <a:spAutoFit/>
          </a:bodyPr>
          <a:lstStyle/>
          <a:p>
            <a:pPr algn="ctr"/>
            <a:r>
              <a:rPr lang="en-US" sz="1600" dirty="0">
                <a:solidFill>
                  <a:srgbClr val="FFFFFF"/>
                </a:solidFill>
              </a:rPr>
              <a:t>Tropical and Geographic </a:t>
            </a:r>
            <a:r>
              <a:rPr lang="en-US" sz="1600" dirty="0" smtClean="0">
                <a:solidFill>
                  <a:srgbClr val="FFFFFF"/>
                </a:solidFill>
              </a:rPr>
              <a:t>Medicine Intensive Short </a:t>
            </a:r>
            <a:r>
              <a:rPr lang="en-US" sz="1600" dirty="0">
                <a:solidFill>
                  <a:srgbClr val="FFFFFF"/>
                </a:solidFill>
              </a:rPr>
              <a:t>Course </a:t>
            </a:r>
            <a:r>
              <a:rPr lang="en-US" sz="1600" dirty="0" smtClean="0">
                <a:solidFill>
                  <a:srgbClr val="FFFFFF"/>
                </a:solidFill>
              </a:rPr>
              <a:t>2018</a:t>
            </a:r>
            <a:endParaRPr lang="en-US" sz="1600" dirty="0">
              <a:solidFill>
                <a:srgbClr val="FFFFFF"/>
              </a:solidFill>
            </a:endParaRPr>
          </a:p>
        </p:txBody>
      </p:sp>
      <p:pic>
        <p:nvPicPr>
          <p:cNvPr id="11" name="Picture 10" descr="ubc logo.eps"/>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8409612" y="184734"/>
            <a:ext cx="554376" cy="875914"/>
          </a:xfrm>
          <a:prstGeom prst="rect">
            <a:avLst/>
          </a:prstGeom>
        </p:spPr>
      </p:pic>
    </p:spTree>
    <p:extLst>
      <p:ext uri="{BB962C8B-B14F-4D97-AF65-F5344CB8AC3E}">
        <p14:creationId xmlns:p14="http://schemas.microsoft.com/office/powerpoint/2010/main" val="1346684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wm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hart" Target="../charts/chart1.xml"/></Relationships>
</file>

<file path=ppt/slides/_rels/slide17.xml.rels><?xml version="1.0" encoding="UTF-8" standalone="yes"?>
<Relationships xmlns="http://schemas.openxmlformats.org/package/2006/relationships"><Relationship Id="rId3" Type="http://schemas.openxmlformats.org/officeDocument/2006/relationships/image" Target="../media/image3.wmf"/><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3.wmf"/><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5" Type="http://schemas.openxmlformats.org/officeDocument/2006/relationships/image" Target="../media/image17.jpeg"/><Relationship Id="rId6" Type="http://schemas.openxmlformats.org/officeDocument/2006/relationships/image" Target="../media/image18.png"/><Relationship Id="rId1" Type="http://schemas.openxmlformats.org/officeDocument/2006/relationships/slideLayout" Target="../slideLayouts/slideLayout12.xml"/><Relationship Id="rId2" Type="http://schemas.openxmlformats.org/officeDocument/2006/relationships/image" Target="../media/image1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 Id="rId3" Type="http://schemas.openxmlformats.org/officeDocument/2006/relationships/image" Target="../media/image2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image" Target="../media/image27.wmf"/><Relationship Id="rId4" Type="http://schemas.openxmlformats.org/officeDocument/2006/relationships/image" Target="../media/image28.wmf"/><Relationship Id="rId1" Type="http://schemas.openxmlformats.org/officeDocument/2006/relationships/slideLayout" Target="../slideLayouts/slideLayout2.xml"/><Relationship Id="rId2" Type="http://schemas.openxmlformats.org/officeDocument/2006/relationships/image" Target="../media/image26.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 Id="rId3" Type="http://schemas.openxmlformats.org/officeDocument/2006/relationships/image" Target="../media/image3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2.xml.rels><?xml version="1.0" encoding="UTF-8" standalone="yes"?>
<Relationships xmlns="http://schemas.openxmlformats.org/package/2006/relationships"><Relationship Id="rId3" Type="http://schemas.openxmlformats.org/officeDocument/2006/relationships/image" Target="../media/image3.wmf"/><Relationship Id="rId4"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image" Target="../media/image39.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wmf"/><Relationship Id="rId3" Type="http://schemas.openxmlformats.org/officeDocument/2006/relationships/image" Target="../media/image43.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 Id="rId3" Type="http://schemas.openxmlformats.org/officeDocument/2006/relationships/image" Target="../media/image41.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 Id="rId3" Type="http://schemas.openxmlformats.org/officeDocument/2006/relationships/image" Target="../media/image4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w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eg"/></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60.xml.rels><?xml version="1.0" encoding="UTF-8" standalone="yes"?>
<Relationships xmlns="http://schemas.openxmlformats.org/package/2006/relationships"><Relationship Id="rId3" Type="http://schemas.openxmlformats.org/officeDocument/2006/relationships/image" Target="../media/image62.wmf"/><Relationship Id="rId4"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65.wmf"/><Relationship Id="rId4" Type="http://schemas.openxmlformats.org/officeDocument/2006/relationships/image" Target="../media/image66.wmf"/><Relationship Id="rId5" Type="http://schemas.openxmlformats.org/officeDocument/2006/relationships/image" Target="../media/image67.wmf"/><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w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 Id="rId3" Type="http://schemas.openxmlformats.org/officeDocument/2006/relationships/image" Target="../media/image7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png"/><Relationship Id="rId3" Type="http://schemas.openxmlformats.org/officeDocument/2006/relationships/image" Target="../media/image7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6.w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7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7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7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jpeg"/><Relationship Id="rId3" Type="http://schemas.openxmlformats.org/officeDocument/2006/relationships/image" Target="../media/image79.jpeg"/></Relationships>
</file>

<file path=ppt/slides/_rels/slide74.xml.rels><?xml version="1.0" encoding="UTF-8" standalone="yes"?>
<Relationships xmlns="http://schemas.openxmlformats.org/package/2006/relationships"><Relationship Id="rId3" Type="http://schemas.openxmlformats.org/officeDocument/2006/relationships/image" Target="../media/image81.png"/><Relationship Id="rId4" Type="http://schemas.openxmlformats.org/officeDocument/2006/relationships/image" Target="../media/image82.png"/><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83.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 </a:t>
            </a:r>
            <a:endParaRPr lang="en-US" dirty="0"/>
          </a:p>
        </p:txBody>
      </p:sp>
      <p:sp>
        <p:nvSpPr>
          <p:cNvPr id="20" name="Title 1"/>
          <p:cNvSpPr txBox="1">
            <a:spLocks/>
          </p:cNvSpPr>
          <p:nvPr/>
        </p:nvSpPr>
        <p:spPr>
          <a:xfrm>
            <a:off x="4008999" y="2037136"/>
            <a:ext cx="4360333" cy="2099984"/>
          </a:xfrm>
          <a:prstGeom prst="rect">
            <a:avLst/>
          </a:prstGeom>
        </p:spPr>
        <p:txBody>
          <a:bodyPr vert="horz" lIns="91440" tIns="45720" rIns="91440" bIns="45720" rtlCol="0" anchor="ctr">
            <a:normAutofit fontScale="4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0000" b="1" strike="sngStrike" dirty="0" smtClean="0"/>
              <a:t>Leprosy</a:t>
            </a:r>
          </a:p>
          <a:p>
            <a:pPr algn="l"/>
            <a:r>
              <a:rPr lang="en-US" sz="10000" b="1" dirty="0" smtClean="0"/>
              <a:t>Hansen’s Disease</a:t>
            </a:r>
          </a:p>
          <a:p>
            <a:pPr algn="l"/>
            <a:endParaRPr lang="en-US" b="1" dirty="0" smtClean="0"/>
          </a:p>
          <a:p>
            <a:pPr algn="l"/>
            <a:endParaRPr lang="en-US" b="1" dirty="0" smtClean="0"/>
          </a:p>
          <a:p>
            <a:pPr algn="l"/>
            <a:r>
              <a:rPr lang="en-US" sz="9000" b="1" dirty="0" smtClean="0"/>
              <a:t>Jan Hajek</a:t>
            </a:r>
            <a:endParaRPr lang="en-US" sz="9000" b="1" dirty="0"/>
          </a:p>
        </p:txBody>
      </p:sp>
      <p:sp>
        <p:nvSpPr>
          <p:cNvPr id="21" name="Subtitle 2"/>
          <p:cNvSpPr txBox="1">
            <a:spLocks/>
          </p:cNvSpPr>
          <p:nvPr/>
        </p:nvSpPr>
        <p:spPr>
          <a:xfrm>
            <a:off x="4449113" y="3695784"/>
            <a:ext cx="3323287"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2400" dirty="0" smtClean="0"/>
          </a:p>
        </p:txBody>
      </p:sp>
      <p:sp>
        <p:nvSpPr>
          <p:cNvPr id="26" name="Rectangle 25"/>
          <p:cNvSpPr/>
          <p:nvPr/>
        </p:nvSpPr>
        <p:spPr>
          <a:xfrm>
            <a:off x="0" y="6431752"/>
            <a:ext cx="9144000" cy="426248"/>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2031050" y="6431752"/>
            <a:ext cx="5499303" cy="338554"/>
          </a:xfrm>
          <a:prstGeom prst="rect">
            <a:avLst/>
          </a:prstGeom>
        </p:spPr>
        <p:txBody>
          <a:bodyPr wrap="square">
            <a:spAutoFit/>
          </a:bodyPr>
          <a:lstStyle/>
          <a:p>
            <a:pPr algn="ctr"/>
            <a:r>
              <a:rPr lang="en-US" sz="1600" dirty="0">
                <a:solidFill>
                  <a:srgbClr val="FFFFFF"/>
                </a:solidFill>
              </a:rPr>
              <a:t>Tropical and Geographic </a:t>
            </a:r>
            <a:r>
              <a:rPr lang="en-US" sz="1600" dirty="0" smtClean="0">
                <a:solidFill>
                  <a:srgbClr val="FFFFFF"/>
                </a:solidFill>
              </a:rPr>
              <a:t>Medicine Intensive Short </a:t>
            </a:r>
            <a:r>
              <a:rPr lang="en-US" sz="1600" dirty="0">
                <a:solidFill>
                  <a:srgbClr val="FFFFFF"/>
                </a:solidFill>
              </a:rPr>
              <a:t>Course </a:t>
            </a:r>
            <a:r>
              <a:rPr lang="en-US" sz="1600" dirty="0" smtClean="0">
                <a:solidFill>
                  <a:srgbClr val="FFFFFF"/>
                </a:solidFill>
              </a:rPr>
              <a:t>2018</a:t>
            </a:r>
          </a:p>
        </p:txBody>
      </p:sp>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1600" y="3695784"/>
            <a:ext cx="2064925" cy="1519226"/>
          </a:xfrm>
          <a:prstGeom prst="rect">
            <a:avLst/>
          </a:prstGeom>
        </p:spPr>
      </p:pic>
      <p:pic>
        <p:nvPicPr>
          <p:cNvPr id="22"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7943" t="1220" r="14548" b="39618"/>
          <a:stretch/>
        </p:blipFill>
        <p:spPr bwMode="auto">
          <a:xfrm>
            <a:off x="1371600" y="1317942"/>
            <a:ext cx="2016125" cy="2179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9" name="Rectangle 8"/>
          <p:cNvSpPr/>
          <p:nvPr/>
        </p:nvSpPr>
        <p:spPr>
          <a:xfrm>
            <a:off x="4017640" y="150371"/>
            <a:ext cx="4176922" cy="584776"/>
          </a:xfrm>
          <a:prstGeom prst="rect">
            <a:avLst/>
          </a:prstGeom>
        </p:spPr>
        <p:txBody>
          <a:bodyPr wrap="square">
            <a:spAutoFit/>
          </a:bodyPr>
          <a:lstStyle/>
          <a:p>
            <a:pPr algn="r"/>
            <a:r>
              <a:rPr lang="en-US" sz="1600" b="1" dirty="0">
                <a:solidFill>
                  <a:schemeClr val="tx2">
                    <a:lumMod val="75000"/>
                  </a:schemeClr>
                </a:solidFill>
              </a:rPr>
              <a:t>Tropical and Geographic Medicine</a:t>
            </a:r>
          </a:p>
          <a:p>
            <a:pPr algn="r"/>
            <a:r>
              <a:rPr lang="en-US" sz="1600" b="1" dirty="0">
                <a:solidFill>
                  <a:schemeClr val="tx2">
                    <a:lumMod val="75000"/>
                  </a:schemeClr>
                </a:solidFill>
              </a:rPr>
              <a:t>Short Course </a:t>
            </a:r>
            <a:r>
              <a:rPr lang="en-US" sz="1600" b="1" dirty="0" smtClean="0">
                <a:solidFill>
                  <a:schemeClr val="tx2">
                    <a:lumMod val="75000"/>
                  </a:schemeClr>
                </a:solidFill>
              </a:rPr>
              <a:t>2018</a:t>
            </a:r>
            <a:endParaRPr lang="en-US" sz="1600" b="1" dirty="0">
              <a:solidFill>
                <a:schemeClr val="tx2">
                  <a:lumMod val="75000"/>
                </a:schemeClr>
              </a:solidFill>
            </a:endParaRPr>
          </a:p>
        </p:txBody>
      </p:sp>
    </p:spTree>
    <p:extLst>
      <p:ext uri="{BB962C8B-B14F-4D97-AF65-F5344CB8AC3E}">
        <p14:creationId xmlns:p14="http://schemas.microsoft.com/office/powerpoint/2010/main" val="35405668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normAutofit/>
          </a:bodyPr>
          <a:lstStyle/>
          <a:p>
            <a:pPr algn="l" eaLnBrk="1" hangingPunct="1">
              <a:defRPr/>
            </a:pPr>
            <a:r>
              <a:rPr lang="en-US" b="1" dirty="0" smtClean="0">
                <a:latin typeface="Calibri" charset="0"/>
              </a:rPr>
              <a:t>Take home points</a:t>
            </a:r>
            <a:endParaRPr lang="en-US" b="1" dirty="0">
              <a:latin typeface="Calibri" charset="0"/>
            </a:endParaRP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smtClean="0">
                <a:ea typeface="+mn-ea"/>
                <a:cs typeface="+mn-cs"/>
              </a:rPr>
              <a:t>What are the 3 cardinal (diagnostic) signs of leprosy?</a:t>
            </a:r>
          </a:p>
          <a:p>
            <a:pPr eaLnBrk="1" fontAlgn="auto" hangingPunct="1">
              <a:spcAft>
                <a:spcPts val="0"/>
              </a:spcAft>
              <a:buFont typeface="Arial" pitchFamily="34" charset="0"/>
              <a:buChar char="•"/>
              <a:defRPr/>
            </a:pPr>
            <a:endParaRPr lang="en-US" dirty="0" smtClean="0">
              <a:ea typeface="+mn-ea"/>
              <a:cs typeface="+mn-cs"/>
            </a:endParaRPr>
          </a:p>
          <a:p>
            <a:pPr eaLnBrk="1" fontAlgn="auto" hangingPunct="1">
              <a:spcAft>
                <a:spcPts val="0"/>
              </a:spcAft>
              <a:buFont typeface="Arial" pitchFamily="34" charset="0"/>
              <a:buChar char="•"/>
              <a:defRPr/>
            </a:pPr>
            <a:r>
              <a:rPr lang="en-US" dirty="0" smtClean="0">
                <a:ea typeface="+mn-ea"/>
                <a:cs typeface="+mn-cs"/>
              </a:rPr>
              <a:t>What is the difference between </a:t>
            </a:r>
          </a:p>
          <a:p>
            <a:pPr lvl="1" eaLnBrk="1" fontAlgn="auto" hangingPunct="1">
              <a:spcAft>
                <a:spcPts val="0"/>
              </a:spcAft>
              <a:buFont typeface="Arial" pitchFamily="34" charset="0"/>
              <a:buChar char="–"/>
              <a:defRPr/>
            </a:pPr>
            <a:r>
              <a:rPr lang="en-US" dirty="0" smtClean="0">
                <a:ea typeface="+mn-ea"/>
              </a:rPr>
              <a:t>Tuberculoid, Borderline, and Lepromatous?</a:t>
            </a:r>
          </a:p>
          <a:p>
            <a:pPr marL="0" indent="0" eaLnBrk="1" fontAlgn="auto" hangingPunct="1">
              <a:spcAft>
                <a:spcPts val="0"/>
              </a:spcAft>
              <a:buFont typeface="Arial" charset="0"/>
              <a:buNone/>
              <a:defRPr/>
            </a:pPr>
            <a:endParaRPr lang="en-US" dirty="0" smtClean="0">
              <a:ea typeface="+mn-ea"/>
              <a:cs typeface="+mn-cs"/>
            </a:endParaRPr>
          </a:p>
          <a:p>
            <a:pPr>
              <a:buFont typeface="Arial" pitchFamily="34" charset="0"/>
              <a:buChar char="•"/>
              <a:defRPr/>
            </a:pPr>
            <a:r>
              <a:rPr lang="en-US" dirty="0"/>
              <a:t>What is a </a:t>
            </a:r>
            <a:r>
              <a:rPr lang="en-US" i="1" dirty="0"/>
              <a:t>reaction</a:t>
            </a:r>
            <a:r>
              <a:rPr lang="en-US" dirty="0" smtClean="0"/>
              <a:t>?</a:t>
            </a:r>
          </a:p>
          <a:p>
            <a:pPr>
              <a:buFont typeface="Arial" pitchFamily="34" charset="0"/>
              <a:buChar char="•"/>
              <a:defRPr/>
            </a:pPr>
            <a:endParaRPr lang="en-US" dirty="0"/>
          </a:p>
          <a:p>
            <a:pPr eaLnBrk="1" fontAlgn="auto" hangingPunct="1">
              <a:spcAft>
                <a:spcPts val="0"/>
              </a:spcAft>
              <a:buFont typeface="Arial" pitchFamily="34" charset="0"/>
              <a:buChar char="•"/>
              <a:defRPr/>
            </a:pPr>
            <a:r>
              <a:rPr lang="en-US" dirty="0" smtClean="0"/>
              <a:t>What to look for on exam of patient with leprosy</a:t>
            </a:r>
          </a:p>
          <a:p>
            <a:pPr marL="0" indent="0" eaLnBrk="1" fontAlgn="auto" hangingPunct="1">
              <a:spcAft>
                <a:spcPts val="0"/>
              </a:spcAft>
              <a:buNone/>
              <a:defRPr/>
            </a:pPr>
            <a:endParaRPr lang="en-US" dirty="0">
              <a:ea typeface="+mn-ea"/>
              <a:cs typeface="+mn-cs"/>
            </a:endParaRPr>
          </a:p>
          <a:p>
            <a:pPr eaLnBrk="1" fontAlgn="auto" hangingPunct="1">
              <a:spcAft>
                <a:spcPts val="0"/>
              </a:spcAft>
              <a:buFont typeface="Arial" pitchFamily="34" charset="0"/>
              <a:buChar char="•"/>
              <a:defRPr/>
            </a:pPr>
            <a:r>
              <a:rPr lang="en-US" dirty="0"/>
              <a:t>What is the treatment for leprosy?</a:t>
            </a:r>
          </a:p>
          <a:p>
            <a:pPr eaLnBrk="1" fontAlgn="auto" hangingPunct="1">
              <a:spcAft>
                <a:spcPts val="0"/>
              </a:spcAft>
              <a:buFont typeface="Arial" pitchFamily="34" charset="0"/>
              <a:buChar char="•"/>
              <a:defRPr/>
            </a:pPr>
            <a:r>
              <a:rPr lang="en-US" dirty="0" smtClean="0">
                <a:ea typeface="+mn-ea"/>
                <a:cs typeface="+mn-cs"/>
              </a:rPr>
              <a:t>What are indications for steroids?</a:t>
            </a:r>
          </a:p>
        </p:txBody>
      </p:sp>
    </p:spTree>
    <p:extLst>
      <p:ext uri="{BB962C8B-B14F-4D97-AF65-F5344CB8AC3E}">
        <p14:creationId xmlns:p14="http://schemas.microsoft.com/office/powerpoint/2010/main" val="39247709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normAutofit/>
          </a:bodyPr>
          <a:lstStyle/>
          <a:p>
            <a:pPr algn="l" eaLnBrk="1" hangingPunct="1"/>
            <a:r>
              <a:rPr lang="en-US" b="1" dirty="0">
                <a:latin typeface="Calibri" charset="0"/>
              </a:rPr>
              <a:t>What is </a:t>
            </a:r>
            <a:r>
              <a:rPr lang="en-US" b="1" strike="sngStrike" dirty="0" smtClean="0">
                <a:latin typeface="Calibri" charset="0"/>
              </a:rPr>
              <a:t>Leprosy</a:t>
            </a:r>
            <a:r>
              <a:rPr lang="en-US" b="1" dirty="0" smtClean="0">
                <a:latin typeface="Calibri" charset="0"/>
              </a:rPr>
              <a:t> Hansen’s Disease?</a:t>
            </a:r>
            <a:endParaRPr lang="en-US" b="1" dirty="0">
              <a:latin typeface="Calibri" charset="0"/>
            </a:endParaRPr>
          </a:p>
        </p:txBody>
      </p:sp>
      <p:sp>
        <p:nvSpPr>
          <p:cNvPr id="19458" name="Content Placeholder 2"/>
          <p:cNvSpPr>
            <a:spLocks noGrp="1"/>
          </p:cNvSpPr>
          <p:nvPr>
            <p:ph idx="1"/>
          </p:nvPr>
        </p:nvSpPr>
        <p:spPr/>
        <p:txBody>
          <a:bodyPr/>
          <a:lstStyle/>
          <a:p>
            <a:pPr eaLnBrk="1" hangingPunct="1"/>
            <a:r>
              <a:rPr lang="en-US" dirty="0">
                <a:latin typeface="Calibri" charset="0"/>
              </a:rPr>
              <a:t>Chronic </a:t>
            </a:r>
            <a:r>
              <a:rPr lang="en-US" dirty="0" smtClean="0">
                <a:latin typeface="Calibri" charset="0"/>
              </a:rPr>
              <a:t>mycobacterial disease cause by </a:t>
            </a:r>
            <a:r>
              <a:rPr lang="en-US" i="1" dirty="0" smtClean="0">
                <a:latin typeface="Calibri" charset="0"/>
              </a:rPr>
              <a:t>Mycobacterium </a:t>
            </a:r>
            <a:r>
              <a:rPr lang="en-US" i="1" dirty="0" err="1" smtClean="0">
                <a:latin typeface="Calibri" charset="0"/>
              </a:rPr>
              <a:t>leprae</a:t>
            </a:r>
            <a:endParaRPr lang="en-US" i="1" dirty="0" smtClean="0">
              <a:latin typeface="Calibri" charset="0"/>
            </a:endParaRPr>
          </a:p>
          <a:p>
            <a:pPr eaLnBrk="1" hangingPunct="1"/>
            <a:endParaRPr lang="en-US" b="1" dirty="0">
              <a:latin typeface="Calibri" charset="0"/>
            </a:endParaRPr>
          </a:p>
          <a:p>
            <a:pPr eaLnBrk="1" hangingPunct="1"/>
            <a:r>
              <a:rPr lang="en-US" dirty="0" smtClean="0">
                <a:latin typeface="Calibri" charset="0"/>
              </a:rPr>
              <a:t>Affects the </a:t>
            </a:r>
            <a:r>
              <a:rPr lang="en-US" b="1" dirty="0" smtClean="0">
                <a:latin typeface="Calibri" charset="0"/>
              </a:rPr>
              <a:t>skin</a:t>
            </a:r>
            <a:r>
              <a:rPr lang="en-US" dirty="0" smtClean="0">
                <a:latin typeface="Calibri" charset="0"/>
              </a:rPr>
              <a:t> and </a:t>
            </a:r>
            <a:r>
              <a:rPr lang="en-US" b="1" dirty="0" smtClean="0">
                <a:latin typeface="Calibri" charset="0"/>
              </a:rPr>
              <a:t>peripheral nerves</a:t>
            </a:r>
          </a:p>
          <a:p>
            <a:pPr lvl="1" eaLnBrk="1" hangingPunct="1"/>
            <a:r>
              <a:rPr lang="en-US" dirty="0" smtClean="0">
                <a:latin typeface="Calibri" charset="0"/>
              </a:rPr>
              <a:t>Can </a:t>
            </a:r>
            <a:r>
              <a:rPr lang="en-US" dirty="0">
                <a:latin typeface="Calibri" charset="0"/>
              </a:rPr>
              <a:t>be disabling, disfiguring, </a:t>
            </a:r>
            <a:r>
              <a:rPr lang="en-US" dirty="0" smtClean="0">
                <a:latin typeface="Calibri" charset="0"/>
              </a:rPr>
              <a:t>blinding and stigmatizing</a:t>
            </a:r>
          </a:p>
          <a:p>
            <a:pPr lvl="1"/>
            <a:r>
              <a:rPr lang="en-US" dirty="0" smtClean="0">
                <a:latin typeface="Calibri" charset="0"/>
              </a:rPr>
              <a:t>Clinical manifestations depend on the cell mediated immune response</a:t>
            </a:r>
            <a:endParaRPr lang="en-US" dirty="0">
              <a:latin typeface="Calibri" charset="0"/>
            </a:endParaRPr>
          </a:p>
          <a:p>
            <a:pPr eaLnBrk="1" hangingPunct="1"/>
            <a:endParaRPr lang="en-US" dirty="0">
              <a:solidFill>
                <a:srgbClr val="FFFF00"/>
              </a:solidFill>
              <a:latin typeface="Calibri" charset="0"/>
            </a:endParaRPr>
          </a:p>
        </p:txBody>
      </p:sp>
    </p:spTree>
    <p:extLst>
      <p:ext uri="{BB962C8B-B14F-4D97-AF65-F5344CB8AC3E}">
        <p14:creationId xmlns:p14="http://schemas.microsoft.com/office/powerpoint/2010/main" val="42846612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i="1" dirty="0">
                <a:latin typeface="Calibri" charset="0"/>
              </a:rPr>
              <a:t>Mycobacterium </a:t>
            </a:r>
            <a:r>
              <a:rPr lang="en-US" b="1" i="1" dirty="0" err="1" smtClean="0">
                <a:latin typeface="Calibri" charset="0"/>
              </a:rPr>
              <a:t>leprae</a:t>
            </a:r>
            <a:endParaRPr lang="en-US" dirty="0"/>
          </a:p>
        </p:txBody>
      </p:sp>
      <p:sp>
        <p:nvSpPr>
          <p:cNvPr id="3" name="Content Placeholder 2"/>
          <p:cNvSpPr>
            <a:spLocks noGrp="1"/>
          </p:cNvSpPr>
          <p:nvPr>
            <p:ph idx="1"/>
          </p:nvPr>
        </p:nvSpPr>
        <p:spPr/>
        <p:txBody>
          <a:bodyPr>
            <a:normAutofit fontScale="92500" lnSpcReduction="10000"/>
          </a:bodyPr>
          <a:lstStyle/>
          <a:p>
            <a:pPr eaLnBrk="1" hangingPunct="1"/>
            <a:r>
              <a:rPr lang="en-US" dirty="0" smtClean="0">
                <a:latin typeface="Calibri" charset="0"/>
              </a:rPr>
              <a:t>Relatively avirulent bacteria </a:t>
            </a:r>
          </a:p>
          <a:p>
            <a:pPr eaLnBrk="1" hangingPunct="1"/>
            <a:r>
              <a:rPr lang="en-US" dirty="0" smtClean="0">
                <a:latin typeface="Calibri" charset="0"/>
              </a:rPr>
              <a:t>Cannot be cultured </a:t>
            </a:r>
            <a:r>
              <a:rPr lang="en-US" i="1" dirty="0" smtClean="0">
                <a:latin typeface="Calibri" charset="0"/>
              </a:rPr>
              <a:t>in vitro</a:t>
            </a:r>
          </a:p>
          <a:p>
            <a:pPr lvl="1"/>
            <a:r>
              <a:rPr lang="en-US" dirty="0" smtClean="0">
                <a:latin typeface="Calibri" charset="0"/>
              </a:rPr>
              <a:t>Divides slowly (14 days)</a:t>
            </a:r>
          </a:p>
          <a:p>
            <a:pPr marL="0" indent="0" eaLnBrk="1" hangingPunct="1">
              <a:buNone/>
            </a:pPr>
            <a:r>
              <a:rPr lang="en-US" dirty="0" smtClean="0">
                <a:latin typeface="Calibri" charset="0"/>
              </a:rPr>
              <a:t> </a:t>
            </a:r>
          </a:p>
          <a:p>
            <a:pPr eaLnBrk="1" hangingPunct="1"/>
            <a:r>
              <a:rPr lang="en-US" dirty="0" smtClean="0">
                <a:latin typeface="Calibri" charset="0"/>
              </a:rPr>
              <a:t>Prefers cool areas of the body (25 – 30</a:t>
            </a:r>
            <a:r>
              <a:rPr lang="en-US" baseline="30000" dirty="0" smtClean="0">
                <a:latin typeface="Calibri" charset="0"/>
              </a:rPr>
              <a:t>o</a:t>
            </a:r>
            <a:r>
              <a:rPr lang="en-US" dirty="0" smtClean="0">
                <a:latin typeface="Calibri" charset="0"/>
              </a:rPr>
              <a:t>C)</a:t>
            </a:r>
          </a:p>
          <a:p>
            <a:pPr lvl="1" eaLnBrk="1" hangingPunct="1"/>
            <a:r>
              <a:rPr lang="en-US" dirty="0" smtClean="0">
                <a:solidFill>
                  <a:srgbClr val="000000"/>
                </a:solidFill>
                <a:latin typeface="Calibri" charset="0"/>
              </a:rPr>
              <a:t>Skin (earlobes)</a:t>
            </a:r>
          </a:p>
          <a:p>
            <a:pPr lvl="1" eaLnBrk="1" hangingPunct="1"/>
            <a:r>
              <a:rPr lang="en-US" dirty="0" smtClean="0">
                <a:solidFill>
                  <a:srgbClr val="000000"/>
                </a:solidFill>
                <a:latin typeface="Calibri" charset="0"/>
              </a:rPr>
              <a:t>Superficial peripheral nerves </a:t>
            </a:r>
          </a:p>
          <a:p>
            <a:r>
              <a:rPr lang="en-US" dirty="0" smtClean="0">
                <a:solidFill>
                  <a:srgbClr val="000000"/>
                </a:solidFill>
                <a:latin typeface="Calibri" charset="0"/>
              </a:rPr>
              <a:t>Natural reservoirs</a:t>
            </a:r>
          </a:p>
          <a:p>
            <a:pPr lvl="1" eaLnBrk="1" hangingPunct="1"/>
            <a:r>
              <a:rPr lang="en-US" dirty="0" smtClean="0">
                <a:solidFill>
                  <a:srgbClr val="000000"/>
                </a:solidFill>
                <a:latin typeface="Calibri" charset="0"/>
              </a:rPr>
              <a:t>Humans, non-human primates, </a:t>
            </a:r>
            <a:r>
              <a:rPr lang="en-US" dirty="0">
                <a:solidFill>
                  <a:srgbClr val="000000"/>
                </a:solidFill>
                <a:latin typeface="Calibri" charset="0"/>
              </a:rPr>
              <a:t>a</a:t>
            </a:r>
            <a:r>
              <a:rPr lang="en-US" dirty="0" smtClean="0">
                <a:solidFill>
                  <a:srgbClr val="000000"/>
                </a:solidFill>
                <a:latin typeface="Calibri" charset="0"/>
              </a:rPr>
              <a:t>rmadillos</a:t>
            </a:r>
            <a:endParaRPr lang="en-US" dirty="0">
              <a:solidFill>
                <a:srgbClr val="000000"/>
              </a:solidFill>
            </a:endParaRPr>
          </a:p>
        </p:txBody>
      </p:sp>
    </p:spTree>
    <p:extLst>
      <p:ext uri="{BB962C8B-B14F-4D97-AF65-F5344CB8AC3E}">
        <p14:creationId xmlns:p14="http://schemas.microsoft.com/office/powerpoint/2010/main" val="40055626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Hansen’s Disease</a:t>
            </a:r>
            <a:endParaRPr lang="en-US" b="1"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descr="Screen Shot 2017-04-26 at 4.58.47 P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63613" y="1417638"/>
            <a:ext cx="6130699" cy="4430242"/>
          </a:xfrm>
          <a:prstGeom prst="rect">
            <a:avLst/>
          </a:prstGeom>
        </p:spPr>
      </p:pic>
      <p:sp>
        <p:nvSpPr>
          <p:cNvPr id="5" name="TextBox 4"/>
          <p:cNvSpPr txBox="1"/>
          <p:nvPr/>
        </p:nvSpPr>
        <p:spPr>
          <a:xfrm>
            <a:off x="641929" y="1926032"/>
            <a:ext cx="1297826" cy="954107"/>
          </a:xfrm>
          <a:prstGeom prst="rect">
            <a:avLst/>
          </a:prstGeom>
          <a:noFill/>
        </p:spPr>
        <p:txBody>
          <a:bodyPr wrap="none" rtlCol="0">
            <a:spAutoFit/>
          </a:bodyPr>
          <a:lstStyle/>
          <a:p>
            <a:r>
              <a:rPr lang="en-US" sz="2800" b="1" dirty="0" smtClean="0"/>
              <a:t>Hansen</a:t>
            </a:r>
          </a:p>
          <a:p>
            <a:r>
              <a:rPr lang="en-US" sz="2800" b="1" dirty="0" smtClean="0"/>
              <a:t>1873</a:t>
            </a:r>
          </a:p>
        </p:txBody>
      </p:sp>
    </p:spTree>
    <p:extLst>
      <p:ext uri="{BB962C8B-B14F-4D97-AF65-F5344CB8AC3E}">
        <p14:creationId xmlns:p14="http://schemas.microsoft.com/office/powerpoint/2010/main" val="66790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274638"/>
            <a:ext cx="7706463" cy="1143000"/>
          </a:xfrm>
        </p:spPr>
        <p:txBody>
          <a:bodyPr>
            <a:normAutofit fontScale="90000"/>
          </a:bodyPr>
          <a:lstStyle/>
          <a:p>
            <a:pPr algn="l"/>
            <a:r>
              <a:rPr lang="en-US" b="1" dirty="0">
                <a:latin typeface="Calibri" charset="0"/>
              </a:rPr>
              <a:t>How is </a:t>
            </a:r>
            <a:r>
              <a:rPr lang="en-US" b="1" dirty="0" smtClean="0">
                <a:latin typeface="Calibri" charset="0"/>
              </a:rPr>
              <a:t>Hansen’s Disease transmitted</a:t>
            </a:r>
            <a:r>
              <a:rPr lang="en-US" b="1" dirty="0">
                <a:latin typeface="Calibri" charset="0"/>
              </a:rPr>
              <a:t>?</a:t>
            </a:r>
          </a:p>
        </p:txBody>
      </p:sp>
      <p:sp>
        <p:nvSpPr>
          <p:cNvPr id="21506" name="Content Placeholder 2"/>
          <p:cNvSpPr>
            <a:spLocks noGrp="1"/>
          </p:cNvSpPr>
          <p:nvPr>
            <p:ph idx="1"/>
          </p:nvPr>
        </p:nvSpPr>
        <p:spPr/>
        <p:txBody>
          <a:bodyPr>
            <a:normAutofit fontScale="92500" lnSpcReduction="10000"/>
          </a:bodyPr>
          <a:lstStyle/>
          <a:p>
            <a:r>
              <a:rPr lang="en-US" dirty="0" smtClean="0">
                <a:latin typeface="Calibri" charset="0"/>
              </a:rPr>
              <a:t>Likely spread </a:t>
            </a:r>
            <a:r>
              <a:rPr lang="en-US" dirty="0">
                <a:latin typeface="Calibri" charset="0"/>
              </a:rPr>
              <a:t>through </a:t>
            </a:r>
            <a:r>
              <a:rPr lang="en-US" dirty="0" smtClean="0">
                <a:latin typeface="Calibri" charset="0"/>
              </a:rPr>
              <a:t>respiratory droplets </a:t>
            </a:r>
            <a:endParaRPr lang="en-US" dirty="0">
              <a:latin typeface="Calibri" charset="0"/>
            </a:endParaRPr>
          </a:p>
          <a:p>
            <a:r>
              <a:rPr lang="en-US" dirty="0">
                <a:latin typeface="Calibri" charset="0"/>
              </a:rPr>
              <a:t>Incubation</a:t>
            </a:r>
          </a:p>
          <a:p>
            <a:pPr lvl="1"/>
            <a:r>
              <a:rPr lang="en-US" dirty="0">
                <a:latin typeface="Calibri" charset="0"/>
              </a:rPr>
              <a:t>6 months – 3</a:t>
            </a:r>
            <a:r>
              <a:rPr lang="en-US" dirty="0" smtClean="0">
                <a:latin typeface="Calibri" charset="0"/>
              </a:rPr>
              <a:t>0 years (average 3 years)</a:t>
            </a:r>
            <a:endParaRPr lang="en-US" dirty="0">
              <a:latin typeface="Calibri" charset="0"/>
            </a:endParaRPr>
          </a:p>
          <a:p>
            <a:endParaRPr lang="en-US" dirty="0" smtClean="0">
              <a:latin typeface="Calibri" charset="0"/>
            </a:endParaRPr>
          </a:p>
          <a:p>
            <a:r>
              <a:rPr lang="en-US" dirty="0" smtClean="0">
                <a:latin typeface="Calibri" charset="0"/>
              </a:rPr>
              <a:t>Most people exposed/infected do </a:t>
            </a:r>
            <a:r>
              <a:rPr lang="en-US" i="1" dirty="0" smtClean="0">
                <a:latin typeface="Calibri" charset="0"/>
              </a:rPr>
              <a:t>not</a:t>
            </a:r>
            <a:r>
              <a:rPr lang="en-US" dirty="0" smtClean="0">
                <a:latin typeface="Calibri" charset="0"/>
              </a:rPr>
              <a:t> get disease</a:t>
            </a:r>
            <a:endParaRPr lang="en-US" dirty="0">
              <a:latin typeface="Calibri" charset="0"/>
            </a:endParaRPr>
          </a:p>
          <a:p>
            <a:r>
              <a:rPr lang="en-US" dirty="0">
                <a:latin typeface="Calibri" charset="0"/>
              </a:rPr>
              <a:t>Risk </a:t>
            </a:r>
            <a:r>
              <a:rPr lang="en-US" dirty="0" smtClean="0">
                <a:latin typeface="Calibri" charset="0"/>
              </a:rPr>
              <a:t>of disease is increased </a:t>
            </a:r>
            <a:r>
              <a:rPr lang="en-US" dirty="0">
                <a:latin typeface="Calibri" charset="0"/>
              </a:rPr>
              <a:t>in:</a:t>
            </a:r>
          </a:p>
          <a:p>
            <a:pPr lvl="1"/>
            <a:r>
              <a:rPr lang="en-US" dirty="0" smtClean="0">
                <a:latin typeface="Calibri" charset="0"/>
              </a:rPr>
              <a:t>Household contacts (3%)</a:t>
            </a:r>
          </a:p>
          <a:p>
            <a:pPr lvl="1"/>
            <a:r>
              <a:rPr lang="en-US" dirty="0" smtClean="0">
                <a:latin typeface="Calibri" charset="0"/>
              </a:rPr>
              <a:t>HIV?</a:t>
            </a:r>
          </a:p>
          <a:p>
            <a:pPr marL="457200" lvl="1" indent="0">
              <a:buNone/>
            </a:pPr>
            <a:r>
              <a:rPr lang="en-US" dirty="0">
                <a:latin typeface="Calibri" charset="0"/>
              </a:rPr>
              <a:t> </a:t>
            </a:r>
            <a:endParaRPr lang="en-US" dirty="0" smtClean="0">
              <a:latin typeface="Calibri" charset="0"/>
            </a:endParaRPr>
          </a:p>
          <a:p>
            <a:pPr lvl="1"/>
            <a:endParaRPr lang="en-US" dirty="0">
              <a:latin typeface="Calibri" charset="0"/>
            </a:endParaRPr>
          </a:p>
          <a:p>
            <a:pPr lvl="1"/>
            <a:endParaRPr lang="en-US" dirty="0">
              <a:latin typeface="Calibri" charset="0"/>
            </a:endParaRPr>
          </a:p>
        </p:txBody>
      </p:sp>
    </p:spTree>
    <p:extLst>
      <p:ext uri="{BB962C8B-B14F-4D97-AF65-F5344CB8AC3E}">
        <p14:creationId xmlns:p14="http://schemas.microsoft.com/office/powerpoint/2010/main" val="2270913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Transmission</a:t>
            </a:r>
            <a:br>
              <a:rPr lang="en-US" b="1" dirty="0" smtClean="0"/>
            </a:br>
            <a:r>
              <a:rPr lang="en-US" b="1" dirty="0" smtClean="0"/>
              <a:t>Asymptomatic carriers</a:t>
            </a:r>
            <a:endParaRPr lang="en-US" b="1" dirty="0"/>
          </a:p>
        </p:txBody>
      </p:sp>
      <p:sp>
        <p:nvSpPr>
          <p:cNvPr id="3" name="Content Placeholder 2"/>
          <p:cNvSpPr>
            <a:spLocks noGrp="1"/>
          </p:cNvSpPr>
          <p:nvPr>
            <p:ph idx="1"/>
          </p:nvPr>
        </p:nvSpPr>
        <p:spPr/>
        <p:txBody>
          <a:bodyPr/>
          <a:lstStyle/>
          <a:p>
            <a:r>
              <a:rPr lang="en-US" dirty="0"/>
              <a:t>I</a:t>
            </a:r>
            <a:r>
              <a:rPr lang="en-US" dirty="0" smtClean="0"/>
              <a:t>n Brazil, 50% of asymptomatic household contacts had </a:t>
            </a:r>
            <a:r>
              <a:rPr lang="en-US" i="1" dirty="0" smtClean="0"/>
              <a:t>M. </a:t>
            </a:r>
            <a:r>
              <a:rPr lang="en-US" i="1" dirty="0" err="1" smtClean="0"/>
              <a:t>leprae</a:t>
            </a:r>
            <a:r>
              <a:rPr lang="en-US" i="1" dirty="0" smtClean="0"/>
              <a:t> </a:t>
            </a:r>
            <a:r>
              <a:rPr lang="en-US" dirty="0" smtClean="0"/>
              <a:t>detectable by PCR in their nasal mucosa</a:t>
            </a:r>
          </a:p>
          <a:p>
            <a:endParaRPr lang="en-US" dirty="0" smtClean="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8263" y="3351795"/>
            <a:ext cx="4226537" cy="2377427"/>
          </a:xfrm>
          <a:prstGeom prst="rect">
            <a:avLst/>
          </a:prstGeom>
        </p:spPr>
      </p:pic>
      <p:sp>
        <p:nvSpPr>
          <p:cNvPr id="5" name="Rectangle 4"/>
          <p:cNvSpPr/>
          <p:nvPr/>
        </p:nvSpPr>
        <p:spPr>
          <a:xfrm>
            <a:off x="4100146" y="5941497"/>
            <a:ext cx="5361329" cy="369332"/>
          </a:xfrm>
          <a:prstGeom prst="rect">
            <a:avLst/>
          </a:prstGeom>
        </p:spPr>
        <p:txBody>
          <a:bodyPr wrap="square">
            <a:spAutoFit/>
          </a:bodyPr>
          <a:lstStyle/>
          <a:p>
            <a:r>
              <a:rPr lang="en-US" dirty="0"/>
              <a:t>Clinical Infectious </a:t>
            </a:r>
            <a:r>
              <a:rPr lang="en-US" dirty="0" smtClean="0"/>
              <a:t>Diseases </a:t>
            </a:r>
            <a:r>
              <a:rPr lang="en-US" dirty="0"/>
              <a:t>2016;63(11):1412– 20</a:t>
            </a:r>
          </a:p>
        </p:txBody>
      </p:sp>
    </p:spTree>
    <p:extLst>
      <p:ext uri="{BB962C8B-B14F-4D97-AF65-F5344CB8AC3E}">
        <p14:creationId xmlns:p14="http://schemas.microsoft.com/office/powerpoint/2010/main" val="33029992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algn="l"/>
            <a:r>
              <a:rPr lang="en-US" altLang="x-none" b="1" dirty="0"/>
              <a:t>Epidemiology</a:t>
            </a:r>
          </a:p>
        </p:txBody>
      </p:sp>
      <p:sp>
        <p:nvSpPr>
          <p:cNvPr id="19458" name="Content Placeholder 2"/>
          <p:cNvSpPr>
            <a:spLocks noGrp="1"/>
          </p:cNvSpPr>
          <p:nvPr>
            <p:ph idx="1"/>
          </p:nvPr>
        </p:nvSpPr>
        <p:spPr/>
        <p:txBody>
          <a:bodyPr/>
          <a:lstStyle/>
          <a:p>
            <a:r>
              <a:rPr lang="en-US" altLang="x-none" dirty="0"/>
              <a:t>Has leprosy been </a:t>
            </a:r>
            <a:r>
              <a:rPr lang="en-US" altLang="x-none" i="1" dirty="0"/>
              <a:t>eliminated</a:t>
            </a:r>
            <a:r>
              <a:rPr lang="en-US" altLang="x-none" dirty="0"/>
              <a:t>?</a:t>
            </a:r>
          </a:p>
          <a:p>
            <a:pPr lvl="1"/>
            <a:r>
              <a:rPr lang="en-US" altLang="x-none" dirty="0"/>
              <a:t>Yes</a:t>
            </a:r>
          </a:p>
          <a:p>
            <a:pPr lvl="1"/>
            <a:r>
              <a:rPr lang="en-US" altLang="x-none" dirty="0"/>
              <a:t>No</a:t>
            </a:r>
          </a:p>
          <a:p>
            <a:endParaRPr lang="en-US" altLang="x-none" dirty="0"/>
          </a:p>
        </p:txBody>
      </p:sp>
    </p:spTree>
    <p:extLst>
      <p:ext uri="{BB962C8B-B14F-4D97-AF65-F5344CB8AC3E}">
        <p14:creationId xmlns:p14="http://schemas.microsoft.com/office/powerpoint/2010/main" val="15123317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algn="l"/>
            <a:r>
              <a:rPr lang="en-US" altLang="x-none" b="1" dirty="0"/>
              <a:t>Epidemiology</a:t>
            </a:r>
          </a:p>
        </p:txBody>
      </p:sp>
      <p:sp>
        <p:nvSpPr>
          <p:cNvPr id="19458" name="Content Placeholder 2"/>
          <p:cNvSpPr>
            <a:spLocks noGrp="1"/>
          </p:cNvSpPr>
          <p:nvPr>
            <p:ph idx="1"/>
          </p:nvPr>
        </p:nvSpPr>
        <p:spPr/>
        <p:txBody>
          <a:bodyPr/>
          <a:lstStyle/>
          <a:p>
            <a:r>
              <a:rPr lang="en-US" altLang="x-none" dirty="0"/>
              <a:t>Has leprosy been </a:t>
            </a:r>
            <a:r>
              <a:rPr lang="en-US" altLang="x-none" i="1" dirty="0"/>
              <a:t>eliminated</a:t>
            </a:r>
            <a:r>
              <a:rPr lang="en-US" altLang="x-none" dirty="0"/>
              <a:t>?</a:t>
            </a:r>
          </a:p>
          <a:p>
            <a:pPr lvl="1"/>
            <a:r>
              <a:rPr lang="en-US" altLang="x-none" dirty="0"/>
              <a:t>Yes</a:t>
            </a:r>
          </a:p>
          <a:p>
            <a:pPr lvl="1"/>
            <a:r>
              <a:rPr lang="en-US" altLang="x-none" dirty="0"/>
              <a:t>No</a:t>
            </a:r>
          </a:p>
          <a:p>
            <a:endParaRPr lang="en-US" altLang="x-none" dirty="0"/>
          </a:p>
          <a:p>
            <a:pPr lvl="1"/>
            <a:r>
              <a:rPr lang="en-US" altLang="x-none" dirty="0"/>
              <a:t>Elimination of leprosy </a:t>
            </a:r>
            <a:r>
              <a:rPr lang="en-US" altLang="x-none" i="1" dirty="0"/>
              <a:t>as public health </a:t>
            </a:r>
            <a:r>
              <a:rPr lang="en-US" altLang="x-none" i="1" dirty="0" smtClean="0"/>
              <a:t>problem:</a:t>
            </a:r>
          </a:p>
          <a:p>
            <a:pPr lvl="2"/>
            <a:r>
              <a:rPr lang="en-US" altLang="x-none" dirty="0" smtClean="0"/>
              <a:t>a </a:t>
            </a:r>
            <a:r>
              <a:rPr lang="en-US" altLang="x-none" dirty="0"/>
              <a:t>registered prevalence of </a:t>
            </a:r>
            <a:r>
              <a:rPr lang="en-US" altLang="x-none" dirty="0" smtClean="0"/>
              <a:t>&lt; </a:t>
            </a:r>
            <a:r>
              <a:rPr lang="en-US" altLang="x-none" dirty="0"/>
              <a:t>1 case per 10 000 </a:t>
            </a:r>
          </a:p>
          <a:p>
            <a:pPr lvl="2"/>
            <a:r>
              <a:rPr lang="en-US" altLang="x-none" dirty="0" smtClean="0"/>
              <a:t>achieved </a:t>
            </a:r>
            <a:r>
              <a:rPr lang="en-US" altLang="x-none" dirty="0"/>
              <a:t>globally in </a:t>
            </a:r>
            <a:r>
              <a:rPr lang="en-US" altLang="x-none" dirty="0" smtClean="0"/>
              <a:t>2000</a:t>
            </a:r>
            <a:endParaRPr lang="en-US" altLang="x-none" dirty="0"/>
          </a:p>
        </p:txBody>
      </p:sp>
    </p:spTree>
    <p:extLst>
      <p:ext uri="{BB962C8B-B14F-4D97-AF65-F5344CB8AC3E}">
        <p14:creationId xmlns:p14="http://schemas.microsoft.com/office/powerpoint/2010/main" val="1433603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normAutofit/>
          </a:bodyPr>
          <a:lstStyle/>
          <a:p>
            <a:pPr algn="l"/>
            <a:r>
              <a:rPr lang="en-US" b="1" dirty="0" smtClean="0">
                <a:latin typeface="Calibri" charset="0"/>
              </a:rPr>
              <a:t>Epidemiology</a:t>
            </a:r>
            <a:endParaRPr lang="en-US" b="1" dirty="0">
              <a:latin typeface="Calibri" charset="0"/>
            </a:endParaRPr>
          </a:p>
        </p:txBody>
      </p:sp>
      <p:sp>
        <p:nvSpPr>
          <p:cNvPr id="3" name="Content Placeholder 2"/>
          <p:cNvSpPr>
            <a:spLocks noGrp="1"/>
          </p:cNvSpPr>
          <p:nvPr>
            <p:ph idx="1"/>
          </p:nvPr>
        </p:nvSpPr>
        <p:spPr>
          <a:xfrm>
            <a:off x="457200" y="1600200"/>
            <a:ext cx="8229600" cy="4341297"/>
          </a:xfrm>
        </p:spPr>
        <p:txBody>
          <a:bodyPr>
            <a:normAutofit fontScale="70000" lnSpcReduction="20000"/>
          </a:bodyPr>
          <a:lstStyle/>
          <a:p>
            <a:pPr>
              <a:defRPr/>
            </a:pPr>
            <a:r>
              <a:rPr lang="en-US" b="1" dirty="0" smtClean="0">
                <a:solidFill>
                  <a:srgbClr val="000000"/>
                </a:solidFill>
              </a:rPr>
              <a:t>2 - 3 million </a:t>
            </a:r>
            <a:r>
              <a:rPr lang="en-US" dirty="0" smtClean="0">
                <a:solidFill>
                  <a:srgbClr val="000000"/>
                </a:solidFill>
              </a:rPr>
              <a:t>people living with permanent disability from leprosy</a:t>
            </a:r>
          </a:p>
          <a:p>
            <a:pPr>
              <a:defRPr/>
            </a:pPr>
            <a:endParaRPr lang="en-US" dirty="0" smtClean="0">
              <a:solidFill>
                <a:srgbClr val="000000"/>
              </a:solidFill>
            </a:endParaRPr>
          </a:p>
          <a:p>
            <a:pPr>
              <a:defRPr/>
            </a:pPr>
            <a:r>
              <a:rPr lang="en-US" b="1" dirty="0">
                <a:solidFill>
                  <a:srgbClr val="000000"/>
                </a:solidFill>
              </a:rPr>
              <a:t>Prevalence</a:t>
            </a:r>
            <a:r>
              <a:rPr lang="en-US" dirty="0">
                <a:solidFill>
                  <a:srgbClr val="000000"/>
                </a:solidFill>
              </a:rPr>
              <a:t> has decreased in last 30 years:</a:t>
            </a:r>
          </a:p>
          <a:p>
            <a:pPr lvl="1">
              <a:defRPr/>
            </a:pPr>
            <a:r>
              <a:rPr lang="en-US" dirty="0" smtClean="0">
                <a:solidFill>
                  <a:srgbClr val="000000"/>
                </a:solidFill>
              </a:rPr>
              <a:t>5 </a:t>
            </a:r>
            <a:r>
              <a:rPr lang="en-US" dirty="0">
                <a:solidFill>
                  <a:srgbClr val="000000"/>
                </a:solidFill>
              </a:rPr>
              <a:t>million in 1985   </a:t>
            </a:r>
          </a:p>
          <a:p>
            <a:pPr lvl="1">
              <a:defRPr/>
            </a:pPr>
            <a:r>
              <a:rPr lang="en-US" dirty="0"/>
              <a:t>500,000 in 2000   </a:t>
            </a:r>
          </a:p>
          <a:p>
            <a:pPr lvl="1">
              <a:defRPr/>
            </a:pPr>
            <a:r>
              <a:rPr lang="en-CA" dirty="0"/>
              <a:t>175,000 in 2014</a:t>
            </a:r>
            <a:endParaRPr lang="en-US" dirty="0">
              <a:solidFill>
                <a:srgbClr val="000000"/>
              </a:solidFill>
            </a:endParaRPr>
          </a:p>
          <a:p>
            <a:pPr marL="457200" lvl="1" indent="0">
              <a:buNone/>
              <a:defRPr/>
            </a:pPr>
            <a:r>
              <a:rPr lang="en-US" dirty="0" smtClean="0">
                <a:solidFill>
                  <a:srgbClr val="000000"/>
                </a:solidFill>
              </a:rPr>
              <a:t>			</a:t>
            </a:r>
          </a:p>
          <a:p>
            <a:pPr>
              <a:defRPr/>
            </a:pPr>
            <a:r>
              <a:rPr lang="en-US" b="1" dirty="0" smtClean="0"/>
              <a:t>Incidence</a:t>
            </a:r>
            <a:r>
              <a:rPr lang="en-US" dirty="0" smtClean="0"/>
              <a:t> has not changed as much</a:t>
            </a:r>
          </a:p>
          <a:p>
            <a:pPr>
              <a:defRPr/>
            </a:pPr>
            <a:r>
              <a:rPr lang="en-US" b="1" dirty="0" smtClean="0"/>
              <a:t>200,000 </a:t>
            </a:r>
            <a:r>
              <a:rPr lang="en-US" dirty="0" smtClean="0"/>
              <a:t>new </a:t>
            </a:r>
            <a:r>
              <a:rPr lang="en-US" dirty="0"/>
              <a:t>cases </a:t>
            </a:r>
            <a:r>
              <a:rPr lang="en-US" dirty="0" smtClean="0"/>
              <a:t>are being </a:t>
            </a:r>
            <a:r>
              <a:rPr lang="en-US" i="1" dirty="0" smtClean="0"/>
              <a:t>reported</a:t>
            </a:r>
            <a:r>
              <a:rPr lang="en-US" dirty="0" smtClean="0"/>
              <a:t> every year</a:t>
            </a:r>
            <a:endParaRPr lang="en-US" dirty="0"/>
          </a:p>
          <a:p>
            <a:pPr lvl="1">
              <a:defRPr/>
            </a:pPr>
            <a:r>
              <a:rPr lang="en-CA" dirty="0"/>
              <a:t>3</a:t>
            </a:r>
            <a:r>
              <a:rPr lang="en-CA" dirty="0" smtClean="0"/>
              <a:t> new cases / 100, 000 </a:t>
            </a:r>
            <a:endParaRPr lang="en-US" dirty="0" smtClean="0">
              <a:solidFill>
                <a:srgbClr val="000000"/>
              </a:solidFill>
            </a:endParaRPr>
          </a:p>
          <a:p>
            <a:pPr>
              <a:defRPr/>
            </a:pPr>
            <a:endParaRPr lang="en-US" dirty="0">
              <a:solidFill>
                <a:srgbClr val="000000"/>
              </a:solidFill>
            </a:endParaRPr>
          </a:p>
          <a:p>
            <a:pPr>
              <a:defRPr/>
            </a:pPr>
            <a:r>
              <a:rPr lang="en-US" dirty="0" smtClean="0">
                <a:solidFill>
                  <a:srgbClr val="000000"/>
                </a:solidFill>
              </a:rPr>
              <a:t>Pockets of high </a:t>
            </a:r>
            <a:r>
              <a:rPr lang="en-US" dirty="0" err="1" smtClean="0">
                <a:solidFill>
                  <a:srgbClr val="000000"/>
                </a:solidFill>
              </a:rPr>
              <a:t>endemicity</a:t>
            </a:r>
            <a:r>
              <a:rPr lang="en-US" dirty="0" smtClean="0">
                <a:solidFill>
                  <a:srgbClr val="000000"/>
                </a:solidFill>
              </a:rPr>
              <a:t> still remain in many countries</a:t>
            </a:r>
          </a:p>
          <a:p>
            <a:pPr>
              <a:defRPr/>
            </a:pPr>
            <a:r>
              <a:rPr lang="en-US" dirty="0" smtClean="0">
                <a:solidFill>
                  <a:srgbClr val="000000"/>
                </a:solidFill>
              </a:rPr>
              <a:t>Disease of poverty</a:t>
            </a:r>
            <a:endParaRPr lang="en-US" dirty="0">
              <a:solidFill>
                <a:srgbClr val="000000"/>
              </a:solidFill>
            </a:endParaRPr>
          </a:p>
        </p:txBody>
      </p:sp>
      <p:sp>
        <p:nvSpPr>
          <p:cNvPr id="2" name="Rectangle 1"/>
          <p:cNvSpPr/>
          <p:nvPr/>
        </p:nvSpPr>
        <p:spPr>
          <a:xfrm>
            <a:off x="7715404" y="5933337"/>
            <a:ext cx="1428596" cy="369332"/>
          </a:xfrm>
          <a:prstGeom prst="rect">
            <a:avLst/>
          </a:prstGeom>
        </p:spPr>
        <p:txBody>
          <a:bodyPr wrap="none">
            <a:spAutoFit/>
          </a:bodyPr>
          <a:lstStyle/>
          <a:p>
            <a:r>
              <a:rPr lang="en-US" dirty="0" smtClean="0">
                <a:latin typeface="Calibri" charset="0"/>
              </a:rPr>
              <a:t>WHO leprosy </a:t>
            </a:r>
            <a:endParaRPr lang="en-US" dirty="0"/>
          </a:p>
        </p:txBody>
      </p:sp>
    </p:spTree>
    <p:extLst>
      <p:ext uri="{BB962C8B-B14F-4D97-AF65-F5344CB8AC3E}">
        <p14:creationId xmlns:p14="http://schemas.microsoft.com/office/powerpoint/2010/main" val="9403680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normAutofit/>
          </a:bodyPr>
          <a:lstStyle/>
          <a:p>
            <a:pPr algn="l"/>
            <a:r>
              <a:rPr lang="en-US" b="1" dirty="0" smtClean="0">
                <a:latin typeface="Calibri" charset="0"/>
              </a:rPr>
              <a:t>Historical Trends</a:t>
            </a:r>
            <a:endParaRPr lang="en-US" dirty="0">
              <a:latin typeface="Calibri" charset="0"/>
            </a:endParaRPr>
          </a:p>
        </p:txBody>
      </p:sp>
      <p:sp>
        <p:nvSpPr>
          <p:cNvPr id="3" name="Content Placeholder 2"/>
          <p:cNvSpPr>
            <a:spLocks noGrp="1"/>
          </p:cNvSpPr>
          <p:nvPr>
            <p:ph idx="1"/>
          </p:nvPr>
        </p:nvSpPr>
        <p:spPr>
          <a:xfrm>
            <a:off x="457200" y="1600200"/>
            <a:ext cx="8229600" cy="4736166"/>
          </a:xfrm>
          <a:ln>
            <a:noFill/>
          </a:ln>
        </p:spPr>
        <p:txBody>
          <a:bodyPr rtlCol="0">
            <a:normAutofit fontScale="62500" lnSpcReduction="20000"/>
          </a:bodyPr>
          <a:lstStyle/>
          <a:p>
            <a:pPr eaLnBrk="1" fontAlgn="auto" hangingPunct="1">
              <a:spcAft>
                <a:spcPts val="0"/>
              </a:spcAft>
              <a:buFont typeface="Arial" pitchFamily="34" charset="0"/>
              <a:buChar char="•"/>
              <a:defRPr/>
            </a:pPr>
            <a:r>
              <a:rPr lang="en-US" dirty="0" smtClean="0">
                <a:solidFill>
                  <a:srgbClr val="000000"/>
                </a:solidFill>
                <a:ea typeface="+mn-ea"/>
                <a:cs typeface="+mn-cs"/>
              </a:rPr>
              <a:t>pre-1950 </a:t>
            </a:r>
          </a:p>
          <a:p>
            <a:pPr lvl="1">
              <a:buFont typeface="Arial" pitchFamily="34" charset="0"/>
              <a:buChar char="•"/>
              <a:defRPr/>
            </a:pPr>
            <a:r>
              <a:rPr lang="en-US" dirty="0">
                <a:solidFill>
                  <a:srgbClr val="000000"/>
                </a:solidFill>
              </a:rPr>
              <a:t>I</a:t>
            </a:r>
            <a:r>
              <a:rPr lang="en-US" dirty="0" smtClean="0">
                <a:solidFill>
                  <a:srgbClr val="000000"/>
                </a:solidFill>
              </a:rPr>
              <a:t>ncurable </a:t>
            </a:r>
            <a:r>
              <a:rPr lang="en-US" dirty="0" smtClean="0">
                <a:solidFill>
                  <a:srgbClr val="000000"/>
                </a:solidFill>
                <a:sym typeface="Wingdings"/>
              </a:rPr>
              <a:t> isolation and stigma</a:t>
            </a:r>
            <a:endParaRPr lang="en-US" dirty="0">
              <a:solidFill>
                <a:srgbClr val="000000"/>
              </a:solidFill>
            </a:endParaRPr>
          </a:p>
          <a:p>
            <a:pPr eaLnBrk="1" fontAlgn="auto" hangingPunct="1">
              <a:spcAft>
                <a:spcPts val="0"/>
              </a:spcAft>
              <a:buFont typeface="Arial" pitchFamily="34" charset="0"/>
              <a:buChar char="•"/>
              <a:defRPr/>
            </a:pPr>
            <a:endParaRPr lang="en-US" sz="1300" dirty="0" smtClean="0">
              <a:solidFill>
                <a:srgbClr val="000000"/>
              </a:solidFill>
              <a:ea typeface="+mn-ea"/>
              <a:cs typeface="+mn-cs"/>
            </a:endParaRPr>
          </a:p>
          <a:p>
            <a:pPr eaLnBrk="1" fontAlgn="auto" hangingPunct="1">
              <a:spcAft>
                <a:spcPts val="0"/>
              </a:spcAft>
              <a:buFont typeface="Arial" pitchFamily="34" charset="0"/>
              <a:buChar char="•"/>
              <a:defRPr/>
            </a:pPr>
            <a:r>
              <a:rPr lang="en-US" dirty="0" smtClean="0">
                <a:solidFill>
                  <a:srgbClr val="000000"/>
                </a:solidFill>
                <a:ea typeface="+mn-ea"/>
                <a:cs typeface="+mn-cs"/>
              </a:rPr>
              <a:t>1950’s </a:t>
            </a:r>
          </a:p>
          <a:p>
            <a:pPr lvl="1">
              <a:buFont typeface="Arial" pitchFamily="34" charset="0"/>
              <a:buChar char="•"/>
              <a:defRPr/>
            </a:pPr>
            <a:r>
              <a:rPr lang="en-US" dirty="0" err="1" smtClean="0">
                <a:solidFill>
                  <a:srgbClr val="000000"/>
                </a:solidFill>
                <a:ea typeface="+mn-ea"/>
              </a:rPr>
              <a:t>Dapsone</a:t>
            </a:r>
            <a:r>
              <a:rPr lang="en-US" dirty="0" smtClean="0">
                <a:solidFill>
                  <a:srgbClr val="000000"/>
                </a:solidFill>
                <a:ea typeface="+mn-ea"/>
              </a:rPr>
              <a:t> </a:t>
            </a:r>
            <a:r>
              <a:rPr lang="en-US" dirty="0" err="1" smtClean="0">
                <a:solidFill>
                  <a:srgbClr val="000000"/>
                </a:solidFill>
                <a:ea typeface="+mn-ea"/>
              </a:rPr>
              <a:t>monotherapy</a:t>
            </a:r>
            <a:endParaRPr lang="en-US" dirty="0" smtClean="0">
              <a:solidFill>
                <a:srgbClr val="000000"/>
              </a:solidFill>
              <a:ea typeface="+mn-ea"/>
            </a:endParaRPr>
          </a:p>
          <a:p>
            <a:pPr lvl="1">
              <a:buFont typeface="Arial" pitchFamily="34" charset="0"/>
              <a:buChar char="•"/>
              <a:defRPr/>
            </a:pPr>
            <a:r>
              <a:rPr lang="en-US" dirty="0" smtClean="0">
                <a:solidFill>
                  <a:srgbClr val="000000"/>
                </a:solidFill>
                <a:ea typeface="+mn-ea"/>
              </a:rPr>
              <a:t>Taken for life </a:t>
            </a:r>
          </a:p>
          <a:p>
            <a:pPr eaLnBrk="1" fontAlgn="auto" hangingPunct="1">
              <a:spcAft>
                <a:spcPts val="0"/>
              </a:spcAft>
              <a:buFont typeface="Arial" pitchFamily="34" charset="0"/>
              <a:buChar char="•"/>
              <a:defRPr/>
            </a:pPr>
            <a:endParaRPr lang="en-US" sz="1300" dirty="0" smtClean="0">
              <a:solidFill>
                <a:srgbClr val="000000"/>
              </a:solidFill>
              <a:ea typeface="+mn-ea"/>
              <a:cs typeface="+mn-cs"/>
            </a:endParaRPr>
          </a:p>
          <a:p>
            <a:pPr eaLnBrk="1" fontAlgn="auto" hangingPunct="1">
              <a:spcAft>
                <a:spcPts val="0"/>
              </a:spcAft>
              <a:buFont typeface="Arial" pitchFamily="34" charset="0"/>
              <a:buChar char="•"/>
              <a:defRPr/>
            </a:pPr>
            <a:r>
              <a:rPr lang="en-US" dirty="0" smtClean="0">
                <a:solidFill>
                  <a:srgbClr val="000000"/>
                </a:solidFill>
                <a:ea typeface="+mn-ea"/>
                <a:cs typeface="+mn-cs"/>
              </a:rPr>
              <a:t>1980’s</a:t>
            </a:r>
          </a:p>
          <a:p>
            <a:pPr lvl="1">
              <a:buFont typeface="Arial" pitchFamily="34" charset="0"/>
              <a:buChar char="•"/>
              <a:defRPr/>
            </a:pPr>
            <a:r>
              <a:rPr lang="en-US" dirty="0" smtClean="0">
                <a:solidFill>
                  <a:srgbClr val="000000"/>
                </a:solidFill>
                <a:ea typeface="+mn-ea"/>
              </a:rPr>
              <a:t>Multidrug </a:t>
            </a:r>
            <a:r>
              <a:rPr lang="en-US" dirty="0" smtClean="0">
                <a:solidFill>
                  <a:srgbClr val="000000"/>
                </a:solidFill>
              </a:rPr>
              <a:t>therapy (MDT)</a:t>
            </a:r>
            <a:r>
              <a:rPr lang="en-US" dirty="0" smtClean="0">
                <a:solidFill>
                  <a:srgbClr val="000000"/>
                </a:solidFill>
                <a:ea typeface="+mn-ea"/>
              </a:rPr>
              <a:t> introduced (6 – 24 months)</a:t>
            </a:r>
          </a:p>
          <a:p>
            <a:pPr eaLnBrk="1" fontAlgn="auto" hangingPunct="1">
              <a:spcAft>
                <a:spcPts val="0"/>
              </a:spcAft>
              <a:buFont typeface="Arial" pitchFamily="34" charset="0"/>
              <a:buChar char="•"/>
              <a:defRPr/>
            </a:pPr>
            <a:endParaRPr lang="en-US" sz="1300" dirty="0" smtClean="0">
              <a:solidFill>
                <a:srgbClr val="000000"/>
              </a:solidFill>
              <a:ea typeface="+mn-ea"/>
              <a:cs typeface="+mn-cs"/>
            </a:endParaRPr>
          </a:p>
          <a:p>
            <a:pPr eaLnBrk="1" fontAlgn="auto" hangingPunct="1">
              <a:spcAft>
                <a:spcPts val="0"/>
              </a:spcAft>
              <a:buFont typeface="Arial" pitchFamily="34" charset="0"/>
              <a:buChar char="•"/>
              <a:defRPr/>
            </a:pPr>
            <a:r>
              <a:rPr lang="en-US" dirty="0" smtClean="0">
                <a:solidFill>
                  <a:srgbClr val="000000"/>
                </a:solidFill>
                <a:ea typeface="+mn-ea"/>
                <a:cs typeface="+mn-cs"/>
              </a:rPr>
              <a:t>1990’s</a:t>
            </a:r>
          </a:p>
          <a:p>
            <a:pPr lvl="1">
              <a:buFont typeface="Arial"/>
              <a:buChar char="•"/>
              <a:defRPr/>
            </a:pPr>
            <a:r>
              <a:rPr lang="en-US" dirty="0" smtClean="0">
                <a:solidFill>
                  <a:srgbClr val="000000"/>
                </a:solidFill>
                <a:ea typeface="+mn-ea"/>
              </a:rPr>
              <a:t>WHO called for eliminating leprosy</a:t>
            </a:r>
            <a:r>
              <a:rPr lang="en-US" dirty="0" smtClean="0">
                <a:solidFill>
                  <a:srgbClr val="000000"/>
                </a:solidFill>
              </a:rPr>
              <a:t> as </a:t>
            </a:r>
            <a:r>
              <a:rPr lang="en-US" dirty="0">
                <a:solidFill>
                  <a:srgbClr val="000000"/>
                </a:solidFill>
              </a:rPr>
              <a:t>a public health </a:t>
            </a:r>
            <a:r>
              <a:rPr lang="en-US" dirty="0" smtClean="0">
                <a:solidFill>
                  <a:srgbClr val="000000"/>
                </a:solidFill>
              </a:rPr>
              <a:t>problem by 2000</a:t>
            </a:r>
          </a:p>
          <a:p>
            <a:pPr lvl="2">
              <a:defRPr/>
            </a:pPr>
            <a:r>
              <a:rPr lang="en-US" dirty="0" smtClean="0">
                <a:solidFill>
                  <a:srgbClr val="000000"/>
                </a:solidFill>
              </a:rPr>
              <a:t>&lt; 1 case </a:t>
            </a:r>
            <a:r>
              <a:rPr lang="en-US" i="1" dirty="0" smtClean="0">
                <a:solidFill>
                  <a:srgbClr val="000000"/>
                </a:solidFill>
              </a:rPr>
              <a:t>on treatment</a:t>
            </a:r>
            <a:r>
              <a:rPr lang="en-US" dirty="0" smtClean="0">
                <a:solidFill>
                  <a:srgbClr val="000000"/>
                </a:solidFill>
              </a:rPr>
              <a:t>/10,000) </a:t>
            </a:r>
          </a:p>
          <a:p>
            <a:pPr eaLnBrk="1" fontAlgn="auto" hangingPunct="1">
              <a:spcAft>
                <a:spcPts val="0"/>
              </a:spcAft>
              <a:buFont typeface="Arial" pitchFamily="34" charset="0"/>
              <a:buChar char="•"/>
              <a:defRPr/>
            </a:pPr>
            <a:endParaRPr lang="en-US" sz="1300" dirty="0" smtClean="0">
              <a:solidFill>
                <a:srgbClr val="000000"/>
              </a:solidFill>
              <a:ea typeface="+mn-ea"/>
              <a:cs typeface="+mn-cs"/>
            </a:endParaRPr>
          </a:p>
          <a:p>
            <a:pPr eaLnBrk="1" fontAlgn="auto" hangingPunct="1">
              <a:spcAft>
                <a:spcPts val="0"/>
              </a:spcAft>
              <a:buFont typeface="Arial" pitchFamily="34" charset="0"/>
              <a:buChar char="•"/>
              <a:defRPr/>
            </a:pPr>
            <a:r>
              <a:rPr lang="en-US" dirty="0" smtClean="0">
                <a:solidFill>
                  <a:srgbClr val="000000"/>
                </a:solidFill>
              </a:rPr>
              <a:t>200</a:t>
            </a:r>
            <a:r>
              <a:rPr lang="en-US" dirty="0" smtClean="0">
                <a:solidFill>
                  <a:srgbClr val="000000"/>
                </a:solidFill>
                <a:ea typeface="+mn-ea"/>
                <a:cs typeface="+mn-cs"/>
              </a:rPr>
              <a:t>0’s</a:t>
            </a:r>
          </a:p>
          <a:p>
            <a:pPr lvl="1">
              <a:buFont typeface="Arial" pitchFamily="34" charset="0"/>
              <a:buChar char="•"/>
              <a:defRPr/>
            </a:pPr>
            <a:r>
              <a:rPr lang="en-US" dirty="0" smtClean="0">
                <a:solidFill>
                  <a:srgbClr val="000000"/>
                </a:solidFill>
                <a:ea typeface="+mn-ea"/>
              </a:rPr>
              <a:t>WHO simplified the diagnosis </a:t>
            </a:r>
          </a:p>
          <a:p>
            <a:pPr lvl="1">
              <a:buFont typeface="Arial" pitchFamily="34" charset="0"/>
              <a:buChar char="•"/>
              <a:defRPr/>
            </a:pPr>
            <a:r>
              <a:rPr lang="en-US" dirty="0" smtClean="0">
                <a:solidFill>
                  <a:srgbClr val="000000"/>
                </a:solidFill>
                <a:ea typeface="+mn-ea"/>
              </a:rPr>
              <a:t>Shortened duration of MDT to 6 – 12 months</a:t>
            </a:r>
          </a:p>
          <a:p>
            <a:pPr lvl="1">
              <a:buFont typeface="Arial" pitchFamily="34" charset="0"/>
              <a:buChar char="•"/>
              <a:defRPr/>
            </a:pPr>
            <a:r>
              <a:rPr lang="en-US" dirty="0" smtClean="0">
                <a:solidFill>
                  <a:srgbClr val="000000"/>
                </a:solidFill>
              </a:rPr>
              <a:t>Integrated</a:t>
            </a:r>
            <a:r>
              <a:rPr lang="en-US" dirty="0">
                <a:solidFill>
                  <a:srgbClr val="000000"/>
                </a:solidFill>
              </a:rPr>
              <a:t>, decentralized </a:t>
            </a:r>
            <a:r>
              <a:rPr lang="en-US" dirty="0" smtClean="0">
                <a:solidFill>
                  <a:srgbClr val="000000"/>
                </a:solidFill>
              </a:rPr>
              <a:t>approach</a:t>
            </a:r>
            <a:endParaRPr lang="en-US" dirty="0">
              <a:solidFill>
                <a:srgbClr val="000000"/>
              </a:solidFill>
            </a:endParaRPr>
          </a:p>
        </p:txBody>
      </p:sp>
    </p:spTree>
    <p:extLst>
      <p:ext uri="{BB962C8B-B14F-4D97-AF65-F5344CB8AC3E}">
        <p14:creationId xmlns:p14="http://schemas.microsoft.com/office/powerpoint/2010/main" val="39980634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normAutofit/>
          </a:bodyPr>
          <a:lstStyle/>
          <a:p>
            <a:pPr algn="l"/>
            <a:r>
              <a:rPr lang="en-US" b="1" dirty="0">
                <a:latin typeface="Calibri" charset="0"/>
              </a:rPr>
              <a:t>Historical Trends</a:t>
            </a:r>
          </a:p>
        </p:txBody>
      </p:sp>
      <p:sp>
        <p:nvSpPr>
          <p:cNvPr id="27651" name="TextBox 4"/>
          <p:cNvSpPr txBox="1">
            <a:spLocks noChangeArrowheads="1"/>
          </p:cNvSpPr>
          <p:nvPr/>
        </p:nvSpPr>
        <p:spPr bwMode="auto">
          <a:xfrm>
            <a:off x="6661150" y="2132013"/>
            <a:ext cx="6858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chemeClr val="bg1"/>
                </a:solidFill>
              </a:rPr>
              <a:t>India</a:t>
            </a:r>
          </a:p>
        </p:txBody>
      </p:sp>
      <p:sp>
        <p:nvSpPr>
          <p:cNvPr id="27652" name="TextBox 5"/>
          <p:cNvSpPr txBox="1">
            <a:spLocks noChangeArrowheads="1"/>
          </p:cNvSpPr>
          <p:nvPr/>
        </p:nvSpPr>
        <p:spPr bwMode="auto">
          <a:xfrm>
            <a:off x="6948488" y="4797425"/>
            <a:ext cx="7620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chemeClr val="bg1"/>
                </a:solidFill>
              </a:rPr>
              <a:t>Brazil</a:t>
            </a:r>
          </a:p>
        </p:txBody>
      </p:sp>
      <p:sp>
        <p:nvSpPr>
          <p:cNvPr id="3" name="Rectangle 2"/>
          <p:cNvSpPr/>
          <p:nvPr/>
        </p:nvSpPr>
        <p:spPr>
          <a:xfrm>
            <a:off x="395288" y="1490128"/>
            <a:ext cx="7933560" cy="1384995"/>
          </a:xfrm>
          <a:prstGeom prst="rect">
            <a:avLst/>
          </a:prstGeom>
        </p:spPr>
        <p:txBody>
          <a:bodyPr wrap="square">
            <a:spAutoFit/>
          </a:bodyPr>
          <a:lstStyle/>
          <a:p>
            <a:pPr marL="342900" indent="-342900">
              <a:buFont typeface="Arial"/>
              <a:buChar char="•"/>
              <a:defRPr/>
            </a:pPr>
            <a:r>
              <a:rPr lang="en-US" sz="2000" dirty="0" smtClean="0">
                <a:solidFill>
                  <a:srgbClr val="000000"/>
                </a:solidFill>
              </a:rPr>
              <a:t>Multidrug therapy was very effective</a:t>
            </a:r>
          </a:p>
          <a:p>
            <a:pPr marL="342900" indent="-342900">
              <a:buFont typeface="Arial"/>
              <a:buChar char="•"/>
              <a:defRPr/>
            </a:pPr>
            <a:r>
              <a:rPr lang="en-US" sz="2000" dirty="0" smtClean="0">
                <a:solidFill>
                  <a:srgbClr val="000000"/>
                </a:solidFill>
              </a:rPr>
              <a:t>Prevalence quickly dropped</a:t>
            </a:r>
            <a:endParaRPr lang="en-US" sz="2000" b="1" dirty="0">
              <a:solidFill>
                <a:srgbClr val="000000"/>
              </a:solidFill>
            </a:endParaRPr>
          </a:p>
          <a:p>
            <a:pPr marL="342900" indent="-342900">
              <a:buFont typeface="Arial"/>
              <a:buChar char="•"/>
              <a:defRPr/>
            </a:pPr>
            <a:r>
              <a:rPr lang="en-US" sz="2000" b="1" dirty="0">
                <a:solidFill>
                  <a:srgbClr val="000000"/>
                </a:solidFill>
              </a:rPr>
              <a:t>But</a:t>
            </a:r>
            <a:r>
              <a:rPr lang="en-US" sz="2000" dirty="0">
                <a:solidFill>
                  <a:srgbClr val="000000"/>
                </a:solidFill>
              </a:rPr>
              <a:t>, </a:t>
            </a:r>
            <a:r>
              <a:rPr lang="en-US" sz="2000" dirty="0" smtClean="0">
                <a:solidFill>
                  <a:srgbClr val="000000"/>
                </a:solidFill>
              </a:rPr>
              <a:t>the incidence </a:t>
            </a:r>
            <a:r>
              <a:rPr lang="en-US" sz="2000" dirty="0">
                <a:solidFill>
                  <a:srgbClr val="000000"/>
                </a:solidFill>
              </a:rPr>
              <a:t>of new </a:t>
            </a:r>
            <a:r>
              <a:rPr lang="en-US" sz="2000" dirty="0" smtClean="0">
                <a:solidFill>
                  <a:srgbClr val="000000"/>
                </a:solidFill>
              </a:rPr>
              <a:t>cases has been slower to change</a:t>
            </a:r>
            <a:endParaRPr lang="en-US" sz="2000" dirty="0">
              <a:solidFill>
                <a:srgbClr val="000000"/>
              </a:solidFill>
            </a:endParaRPr>
          </a:p>
          <a:p>
            <a:pPr>
              <a:defRPr/>
            </a:pPr>
            <a:endParaRPr lang="en-US" sz="2400" dirty="0">
              <a:solidFill>
                <a:srgbClr val="000000"/>
              </a:solidFill>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155" y="2501899"/>
            <a:ext cx="4391842" cy="3833557"/>
          </a:xfrm>
          <a:prstGeom prst="rect">
            <a:avLst/>
          </a:prstGeom>
        </p:spPr>
      </p:pic>
      <p:sp>
        <p:nvSpPr>
          <p:cNvPr id="8" name="Rectangle 7"/>
          <p:cNvSpPr/>
          <p:nvPr/>
        </p:nvSpPr>
        <p:spPr>
          <a:xfrm>
            <a:off x="4862997" y="5592721"/>
            <a:ext cx="4572000" cy="584775"/>
          </a:xfrm>
          <a:prstGeom prst="rect">
            <a:avLst/>
          </a:prstGeom>
        </p:spPr>
        <p:txBody>
          <a:bodyPr>
            <a:spAutoFit/>
          </a:bodyPr>
          <a:lstStyle/>
          <a:p>
            <a:r>
              <a:rPr lang="en-US" sz="1600" dirty="0" smtClean="0"/>
              <a:t>Global </a:t>
            </a:r>
            <a:r>
              <a:rPr lang="en-US" sz="1600" dirty="0"/>
              <a:t>trends in </a:t>
            </a:r>
            <a:r>
              <a:rPr lang="en-US" sz="1600" b="1" dirty="0">
                <a:solidFill>
                  <a:srgbClr val="008000"/>
                </a:solidFill>
              </a:rPr>
              <a:t>Registered </a:t>
            </a:r>
            <a:r>
              <a:rPr lang="en-US" sz="1600" b="1" dirty="0" smtClean="0">
                <a:solidFill>
                  <a:srgbClr val="008000"/>
                </a:solidFill>
              </a:rPr>
              <a:t>Prevalence</a:t>
            </a:r>
            <a:r>
              <a:rPr lang="en-US" sz="1600" dirty="0" smtClean="0"/>
              <a:t> </a:t>
            </a:r>
            <a:r>
              <a:rPr lang="en-US" sz="1600" dirty="0"/>
              <a:t>and </a:t>
            </a:r>
            <a:r>
              <a:rPr lang="en-US" sz="1600" b="1" dirty="0">
                <a:solidFill>
                  <a:srgbClr val="FF0000"/>
                </a:solidFill>
              </a:rPr>
              <a:t>New Case </a:t>
            </a:r>
            <a:r>
              <a:rPr lang="en-US" sz="1600" b="1" dirty="0" smtClean="0">
                <a:solidFill>
                  <a:srgbClr val="FF0000"/>
                </a:solidFill>
              </a:rPr>
              <a:t>Detection </a:t>
            </a:r>
            <a:r>
              <a:rPr lang="en-US" sz="1600" dirty="0" smtClean="0"/>
              <a:t>(</a:t>
            </a:r>
            <a:r>
              <a:rPr lang="en-US" sz="1600" dirty="0"/>
              <a:t>1985–2013</a:t>
            </a:r>
            <a:r>
              <a:rPr lang="en-US" sz="1600" dirty="0" smtClean="0"/>
              <a:t>)</a:t>
            </a:r>
            <a:r>
              <a:rPr lang="en-US" sz="1600" dirty="0"/>
              <a:t> </a:t>
            </a:r>
            <a:r>
              <a:rPr lang="en-US" sz="1600" dirty="0" smtClean="0"/>
              <a:t>– WHO</a:t>
            </a:r>
            <a:endParaRPr lang="en-US" sz="1600" dirty="0"/>
          </a:p>
        </p:txBody>
      </p:sp>
    </p:spTree>
    <p:extLst>
      <p:ext uri="{BB962C8B-B14F-4D97-AF65-F5344CB8AC3E}">
        <p14:creationId xmlns:p14="http://schemas.microsoft.com/office/powerpoint/2010/main" val="3779143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t>Millions of missed cases</a:t>
            </a:r>
            <a:endParaRPr lang="en-US" sz="6000" dirty="0"/>
          </a:p>
        </p:txBody>
      </p:sp>
      <p:sp>
        <p:nvSpPr>
          <p:cNvPr id="3" name="Content Placeholder 2"/>
          <p:cNvSpPr>
            <a:spLocks noGrp="1"/>
          </p:cNvSpPr>
          <p:nvPr>
            <p:ph idx="1"/>
          </p:nvPr>
        </p:nvSpPr>
        <p:spPr/>
        <p:txBody>
          <a:bodyPr>
            <a:normAutofit/>
          </a:bodyPr>
          <a:lstStyle/>
          <a:p>
            <a:r>
              <a:rPr lang="en-US" sz="2400" dirty="0" smtClean="0"/>
              <a:t>Massive under-reporting</a:t>
            </a:r>
          </a:p>
          <a:p>
            <a:r>
              <a:rPr lang="en-US" sz="2400" dirty="0" smtClean="0"/>
              <a:t>More than 2.5 million missing (2000 – 2012)</a:t>
            </a:r>
            <a:r>
              <a:rPr lang="is-IS" sz="2400" dirty="0" smtClean="0"/>
              <a:t>...</a:t>
            </a:r>
            <a:endParaRPr lang="en-US" sz="2400" dirty="0"/>
          </a:p>
        </p:txBody>
      </p:sp>
      <p:pic>
        <p:nvPicPr>
          <p:cNvPr id="4" name="Picture 3" descr="Screen Shot 2017-04-29 at 1.26.51 P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69456" y="2669605"/>
            <a:ext cx="7917344" cy="2908205"/>
          </a:xfrm>
          <a:prstGeom prst="rect">
            <a:avLst/>
          </a:prstGeom>
        </p:spPr>
      </p:pic>
      <p:sp>
        <p:nvSpPr>
          <p:cNvPr id="6" name="Rectangle 5"/>
          <p:cNvSpPr/>
          <p:nvPr/>
        </p:nvSpPr>
        <p:spPr>
          <a:xfrm>
            <a:off x="5407965" y="5938844"/>
            <a:ext cx="10179760" cy="369332"/>
          </a:xfrm>
          <a:prstGeom prst="rect">
            <a:avLst/>
          </a:prstGeom>
        </p:spPr>
        <p:txBody>
          <a:bodyPr wrap="square">
            <a:spAutoFit/>
          </a:bodyPr>
          <a:lstStyle/>
          <a:p>
            <a:r>
              <a:rPr lang="en-US" dirty="0" smtClean="0"/>
              <a:t>Smith WC, </a:t>
            </a:r>
            <a:r>
              <a:rPr lang="en-US" dirty="0" err="1" smtClean="0"/>
              <a:t>PLoS</a:t>
            </a:r>
            <a:r>
              <a:rPr lang="en-US" dirty="0"/>
              <a:t> </a:t>
            </a:r>
            <a:r>
              <a:rPr lang="en-US" dirty="0" err="1" smtClean="0"/>
              <a:t>Negl</a:t>
            </a:r>
            <a:r>
              <a:rPr lang="en-US" dirty="0" smtClean="0"/>
              <a:t> Trop Dis 9(4)</a:t>
            </a:r>
            <a:endParaRPr lang="en-US" dirty="0"/>
          </a:p>
        </p:txBody>
      </p:sp>
    </p:spTree>
    <p:extLst>
      <p:ext uri="{BB962C8B-B14F-4D97-AF65-F5344CB8AC3E}">
        <p14:creationId xmlns:p14="http://schemas.microsoft.com/office/powerpoint/2010/main" val="5161090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Incidence</a:t>
            </a:r>
            <a:endParaRPr lang="en-US" b="1" dirty="0"/>
          </a:p>
        </p:txBody>
      </p:sp>
      <p:sp>
        <p:nvSpPr>
          <p:cNvPr id="3" name="Content Placeholder 2"/>
          <p:cNvSpPr>
            <a:spLocks noGrp="1"/>
          </p:cNvSpPr>
          <p:nvPr>
            <p:ph idx="1"/>
          </p:nvPr>
        </p:nvSpPr>
        <p:spPr>
          <a:xfrm>
            <a:off x="457200" y="1600200"/>
            <a:ext cx="8229600" cy="1392127"/>
          </a:xfrm>
        </p:spPr>
        <p:txBody>
          <a:bodyPr>
            <a:normAutofit/>
          </a:bodyPr>
          <a:lstStyle/>
          <a:p>
            <a:r>
              <a:rPr lang="en-US" sz="2700" dirty="0" smtClean="0"/>
              <a:t>200,000 new cases reported to WHO in 2015</a:t>
            </a:r>
          </a:p>
          <a:p>
            <a:pPr lvl="1"/>
            <a:r>
              <a:rPr lang="en-US" sz="2200" dirty="0" smtClean="0"/>
              <a:t>80% in 3 countries (</a:t>
            </a:r>
            <a:r>
              <a:rPr lang="en-US" sz="2200" b="1" dirty="0" smtClean="0"/>
              <a:t>India, Brazil, Indonesia</a:t>
            </a:r>
            <a:r>
              <a:rPr lang="en-US" sz="2200" dirty="0" smtClean="0"/>
              <a:t>)</a:t>
            </a:r>
          </a:p>
          <a:p>
            <a:pPr lvl="1"/>
            <a:r>
              <a:rPr lang="en-US" sz="2200" dirty="0" smtClean="0"/>
              <a:t>95% in 14 countries</a:t>
            </a:r>
            <a:endParaRPr lang="en-US" sz="2200" dirty="0"/>
          </a:p>
        </p:txBody>
      </p:sp>
      <p:sp>
        <p:nvSpPr>
          <p:cNvPr id="4" name="TextBox 3"/>
          <p:cNvSpPr txBox="1"/>
          <p:nvPr/>
        </p:nvSpPr>
        <p:spPr>
          <a:xfrm>
            <a:off x="8188051" y="5989392"/>
            <a:ext cx="686681" cy="369332"/>
          </a:xfrm>
          <a:prstGeom prst="rect">
            <a:avLst/>
          </a:prstGeom>
          <a:noFill/>
        </p:spPr>
        <p:txBody>
          <a:bodyPr wrap="none" rtlCol="0">
            <a:spAutoFit/>
          </a:bodyPr>
          <a:lstStyle/>
          <a:p>
            <a:r>
              <a:rPr lang="en-US" dirty="0" smtClean="0"/>
              <a:t>WHO</a:t>
            </a:r>
            <a:endParaRPr lang="en-US" dirty="0"/>
          </a:p>
        </p:txBody>
      </p:sp>
      <p:pic>
        <p:nvPicPr>
          <p:cNvPr id="6"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1621673" y="2992327"/>
            <a:ext cx="5900654" cy="3300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6728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1964" y="984738"/>
            <a:ext cx="8702036" cy="5135763"/>
          </a:xfrm>
          <a:prstGeom prst="rect">
            <a:avLst/>
          </a:prstGeom>
        </p:spPr>
      </p:pic>
    </p:spTree>
    <p:extLst>
      <p:ext uri="{BB962C8B-B14F-4D97-AF65-F5344CB8AC3E}">
        <p14:creationId xmlns:p14="http://schemas.microsoft.com/office/powerpoint/2010/main" val="1290131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Number of new cases with visible disability have not changed</a:t>
            </a:r>
            <a:r>
              <a:rPr lang="is-IS" b="1" dirty="0" smtClean="0"/>
              <a:t>…</a:t>
            </a:r>
            <a:endParaRPr lang="en-US" b="1"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sp>
        <p:nvSpPr>
          <p:cNvPr id="5" name="TextBox 4"/>
          <p:cNvSpPr txBox="1"/>
          <p:nvPr/>
        </p:nvSpPr>
        <p:spPr>
          <a:xfrm>
            <a:off x="8170794" y="5941497"/>
            <a:ext cx="739305" cy="369332"/>
          </a:xfrm>
          <a:prstGeom prst="rect">
            <a:avLst/>
          </a:prstGeom>
          <a:noFill/>
        </p:spPr>
        <p:txBody>
          <a:bodyPr wrap="none" rtlCol="0">
            <a:spAutoFit/>
          </a:bodyPr>
          <a:lstStyle/>
          <a:p>
            <a:r>
              <a:rPr lang="en-US" smtClean="0"/>
              <a:t>WHO </a:t>
            </a:r>
            <a:endParaRPr lang="en-US" dirty="0"/>
          </a:p>
        </p:txBody>
      </p:sp>
      <p:graphicFrame>
        <p:nvGraphicFramePr>
          <p:cNvPr id="9" name="Chart 8"/>
          <p:cNvGraphicFramePr/>
          <p:nvPr>
            <p:extLst>
              <p:ext uri="{D42A27DB-BD31-4B8C-83A1-F6EECF244321}">
                <p14:modId xmlns:p14="http://schemas.microsoft.com/office/powerpoint/2010/main" val="1539567470"/>
              </p:ext>
            </p:extLst>
          </p:nvPr>
        </p:nvGraphicFramePr>
        <p:xfrm>
          <a:off x="873089" y="1398751"/>
          <a:ext cx="6881817" cy="47274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153543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t>Number of new cases </a:t>
            </a:r>
            <a:r>
              <a:rPr lang="en-US" b="1" dirty="0" smtClean="0"/>
              <a:t>among children have also not </a:t>
            </a:r>
            <a:r>
              <a:rPr lang="en-US" b="1" dirty="0"/>
              <a:t>changed</a:t>
            </a:r>
            <a:r>
              <a:rPr lang="is-IS" b="1" dirty="0"/>
              <a:t>…</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6"/>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943" t="1220" r="14548" b="39618"/>
          <a:stretch/>
        </p:blipFill>
        <p:spPr bwMode="auto">
          <a:xfrm>
            <a:off x="1200127" y="2280633"/>
            <a:ext cx="3056141" cy="33040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4681" y="1942371"/>
            <a:ext cx="2428176" cy="3642264"/>
          </a:xfrm>
          <a:prstGeom prst="rect">
            <a:avLst/>
          </a:prstGeom>
        </p:spPr>
      </p:pic>
      <p:sp>
        <p:nvSpPr>
          <p:cNvPr id="6" name="Rectangle 5"/>
          <p:cNvSpPr/>
          <p:nvPr/>
        </p:nvSpPr>
        <p:spPr>
          <a:xfrm>
            <a:off x="6304514" y="5941497"/>
            <a:ext cx="2596685" cy="369332"/>
          </a:xfrm>
          <a:prstGeom prst="rect">
            <a:avLst/>
          </a:prstGeom>
        </p:spPr>
        <p:txBody>
          <a:bodyPr wrap="none">
            <a:spAutoFit/>
          </a:bodyPr>
          <a:lstStyle/>
          <a:p>
            <a:r>
              <a:rPr lang="en-US" dirty="0" smtClean="0"/>
              <a:t>ILEP; Novartis </a:t>
            </a:r>
            <a:r>
              <a:rPr lang="en-US" dirty="0"/>
              <a:t>Foundation</a:t>
            </a:r>
          </a:p>
        </p:txBody>
      </p:sp>
    </p:spTree>
    <p:extLst>
      <p:ext uri="{BB962C8B-B14F-4D97-AF65-F5344CB8AC3E}">
        <p14:creationId xmlns:p14="http://schemas.microsoft.com/office/powerpoint/2010/main" val="23756569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algn="l"/>
            <a:r>
              <a:rPr lang="en-US" altLang="x-none" b="1" dirty="0" smtClean="0"/>
              <a:t>2016 - New </a:t>
            </a:r>
            <a:r>
              <a:rPr lang="en-US" altLang="x-none" b="1" dirty="0"/>
              <a:t>strategy </a:t>
            </a:r>
          </a:p>
        </p:txBody>
      </p:sp>
      <p:sp>
        <p:nvSpPr>
          <p:cNvPr id="3" name="Content Placeholder 2"/>
          <p:cNvSpPr>
            <a:spLocks noGrp="1"/>
          </p:cNvSpPr>
          <p:nvPr>
            <p:ph idx="1"/>
          </p:nvPr>
        </p:nvSpPr>
        <p:spPr/>
        <p:txBody>
          <a:bodyPr rtlCol="0">
            <a:normAutofit fontScale="85000" lnSpcReduction="10000"/>
          </a:bodyPr>
          <a:lstStyle/>
          <a:p>
            <a:pPr fontAlgn="auto">
              <a:spcAft>
                <a:spcPts val="0"/>
              </a:spcAft>
              <a:buFont typeface="Arial"/>
              <a:buChar char="•"/>
              <a:defRPr/>
            </a:pPr>
            <a:r>
              <a:rPr lang="en-US" dirty="0" smtClean="0"/>
              <a:t>Increased emphasis on: </a:t>
            </a:r>
          </a:p>
          <a:p>
            <a:pPr lvl="1">
              <a:buFont typeface="Arial"/>
              <a:buChar char="•"/>
              <a:defRPr/>
            </a:pPr>
            <a:r>
              <a:rPr lang="en-US" dirty="0"/>
              <a:t>C</a:t>
            </a:r>
            <a:r>
              <a:rPr lang="en-US" dirty="0" smtClean="0"/>
              <a:t>ontact tracing and case finding </a:t>
            </a:r>
          </a:p>
          <a:p>
            <a:pPr lvl="1">
              <a:buFont typeface="Arial"/>
              <a:buChar char="•"/>
              <a:defRPr/>
            </a:pPr>
            <a:r>
              <a:rPr lang="en-US" dirty="0"/>
              <a:t>P</a:t>
            </a:r>
            <a:r>
              <a:rPr lang="en-US" dirty="0" smtClean="0"/>
              <a:t>rophylaxis</a:t>
            </a:r>
          </a:p>
          <a:p>
            <a:pPr lvl="1">
              <a:buFont typeface="Arial"/>
              <a:buChar char="•"/>
              <a:defRPr/>
            </a:pPr>
            <a:r>
              <a:rPr lang="en-US" dirty="0" smtClean="0"/>
              <a:t>Reducing stigma</a:t>
            </a:r>
          </a:p>
          <a:p>
            <a:pPr fontAlgn="auto">
              <a:spcAft>
                <a:spcPts val="0"/>
              </a:spcAft>
              <a:buFont typeface="Arial"/>
              <a:buChar char="•"/>
              <a:defRPr/>
            </a:pPr>
            <a:endParaRPr lang="en-US" dirty="0" smtClean="0"/>
          </a:p>
          <a:p>
            <a:pPr fontAlgn="auto">
              <a:spcAft>
                <a:spcPts val="0"/>
              </a:spcAft>
              <a:buFont typeface="Arial"/>
              <a:buChar char="•"/>
              <a:defRPr/>
            </a:pPr>
            <a:r>
              <a:rPr lang="en-US" dirty="0" smtClean="0"/>
              <a:t>New targets</a:t>
            </a:r>
          </a:p>
          <a:p>
            <a:pPr lvl="1">
              <a:buFont typeface="Arial"/>
              <a:buChar char="•"/>
              <a:defRPr/>
            </a:pPr>
            <a:r>
              <a:rPr lang="en-US" dirty="0" smtClean="0"/>
              <a:t>Neurological disabilities:</a:t>
            </a:r>
          </a:p>
          <a:p>
            <a:pPr lvl="2">
              <a:defRPr/>
            </a:pPr>
            <a:r>
              <a:rPr lang="en-US" dirty="0" smtClean="0"/>
              <a:t>Zero disabilities </a:t>
            </a:r>
            <a:r>
              <a:rPr lang="en-US" dirty="0"/>
              <a:t>among new </a:t>
            </a:r>
            <a:r>
              <a:rPr lang="en-US" dirty="0" smtClean="0"/>
              <a:t>child cases</a:t>
            </a:r>
            <a:endParaRPr lang="en-US" dirty="0"/>
          </a:p>
          <a:p>
            <a:pPr lvl="2">
              <a:defRPr/>
            </a:pPr>
            <a:r>
              <a:rPr lang="en-US" dirty="0" smtClean="0"/>
              <a:t>Reduction in new diagnosis with disability to &lt; 1 / million </a:t>
            </a:r>
            <a:r>
              <a:rPr lang="en-US" dirty="0"/>
              <a:t>people.</a:t>
            </a:r>
          </a:p>
          <a:p>
            <a:pPr lvl="1">
              <a:buFont typeface="Arial"/>
              <a:buChar char="•"/>
              <a:defRPr/>
            </a:pPr>
            <a:r>
              <a:rPr lang="en-US" dirty="0" smtClean="0"/>
              <a:t>Stigma</a:t>
            </a:r>
          </a:p>
          <a:p>
            <a:pPr lvl="2">
              <a:defRPr/>
            </a:pPr>
            <a:r>
              <a:rPr lang="en-US" dirty="0" smtClean="0"/>
              <a:t>Zero </a:t>
            </a:r>
            <a:r>
              <a:rPr lang="en-US" dirty="0"/>
              <a:t>countries with </a:t>
            </a:r>
            <a:r>
              <a:rPr lang="en-US" dirty="0" smtClean="0"/>
              <a:t>discriminatory legislation</a:t>
            </a:r>
            <a:endParaRPr lang="en-US" dirty="0"/>
          </a:p>
        </p:txBody>
      </p:sp>
      <p:pic>
        <p:nvPicPr>
          <p:cNvPr id="22531"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45141" y="146050"/>
            <a:ext cx="1920875"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7923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Clinical features</a:t>
            </a:r>
            <a:r>
              <a:rPr lang="mr-IN" b="1" dirty="0" smtClean="0"/>
              <a:t>…</a:t>
            </a:r>
            <a:endParaRPr lang="en-US" b="1"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52375" y="2498468"/>
            <a:ext cx="4639250" cy="3413233"/>
          </a:xfrm>
          <a:prstGeom prst="rect">
            <a:avLst/>
          </a:prstGeom>
        </p:spPr>
      </p:pic>
    </p:spTree>
    <p:extLst>
      <p:ext uri="{BB962C8B-B14F-4D97-AF65-F5344CB8AC3E}">
        <p14:creationId xmlns:p14="http://schemas.microsoft.com/office/powerpoint/2010/main" val="3703084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rtlCol="0">
            <a:normAutofit/>
          </a:bodyPr>
          <a:lstStyle/>
          <a:p>
            <a:pPr algn="l" fontAlgn="auto">
              <a:spcAft>
                <a:spcPts val="0"/>
              </a:spcAft>
              <a:defRPr/>
            </a:pPr>
            <a:r>
              <a:rPr lang="en-US" b="1" dirty="0" smtClean="0"/>
              <a:t>Leprosy Spectrum</a:t>
            </a:r>
            <a:endParaRPr lang="en-US" b="1" dirty="0"/>
          </a:p>
        </p:txBody>
      </p:sp>
      <p:pic>
        <p:nvPicPr>
          <p:cNvPr id="33794"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98600" y="1709738"/>
            <a:ext cx="6172200" cy="384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3299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rtlCol="0">
            <a:normAutofit/>
          </a:bodyPr>
          <a:lstStyle/>
          <a:p>
            <a:pPr algn="l" fontAlgn="auto">
              <a:spcAft>
                <a:spcPts val="0"/>
              </a:spcAft>
              <a:defRPr/>
            </a:pPr>
            <a:r>
              <a:rPr lang="en-US" b="1" dirty="0" smtClean="0"/>
              <a:t>Leprosy Spectrum</a:t>
            </a:r>
            <a:endParaRPr lang="en-US" b="1" dirty="0"/>
          </a:p>
        </p:txBody>
      </p:sp>
      <p:pic>
        <p:nvPicPr>
          <p:cNvPr id="33794"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98600" y="1709738"/>
            <a:ext cx="6172200" cy="384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l="7944" t="1221" r="14548" b="39618"/>
          <a:stretch>
            <a:fillRect/>
          </a:stretch>
        </p:blipFill>
        <p:spPr bwMode="auto">
          <a:xfrm>
            <a:off x="0" y="4359348"/>
            <a:ext cx="1849772" cy="203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5"/>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336465" y="4298896"/>
            <a:ext cx="1807534" cy="2092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1364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5"/>
          <p:cNvSpPr>
            <a:spLocks noGrp="1" noChangeArrowheads="1"/>
          </p:cNvSpPr>
          <p:nvPr>
            <p:ph type="title"/>
          </p:nvPr>
        </p:nvSpPr>
        <p:spPr/>
        <p:txBody>
          <a:bodyPr/>
          <a:lstStyle/>
          <a:p>
            <a:pPr algn="l" eaLnBrk="1" hangingPunct="1"/>
            <a:r>
              <a:rPr lang="en-US" b="1" dirty="0">
                <a:latin typeface="Calibri" charset="0"/>
              </a:rPr>
              <a:t>Ridley </a:t>
            </a:r>
            <a:r>
              <a:rPr lang="en-US" b="1" dirty="0" err="1">
                <a:latin typeface="Calibri" charset="0"/>
              </a:rPr>
              <a:t>Jopling</a:t>
            </a:r>
            <a:r>
              <a:rPr lang="en-US" b="1" dirty="0">
                <a:latin typeface="Calibri" charset="0"/>
              </a:rPr>
              <a:t> classification</a:t>
            </a:r>
          </a:p>
        </p:txBody>
      </p:sp>
      <p:graphicFrame>
        <p:nvGraphicFramePr>
          <p:cNvPr id="176158" name="Group 30"/>
          <p:cNvGraphicFramePr>
            <a:graphicFrameLocks noGrp="1"/>
          </p:cNvGraphicFramePr>
          <p:nvPr>
            <p:ph type="tbl" idx="1"/>
            <p:extLst>
              <p:ext uri="{D42A27DB-BD31-4B8C-83A1-F6EECF244321}">
                <p14:modId xmlns:p14="http://schemas.microsoft.com/office/powerpoint/2010/main" val="1728033578"/>
              </p:ext>
            </p:extLst>
          </p:nvPr>
        </p:nvGraphicFramePr>
        <p:xfrm>
          <a:off x="275785" y="1417638"/>
          <a:ext cx="8557716" cy="4635387"/>
        </p:xfrm>
        <a:graphic>
          <a:graphicData uri="http://schemas.openxmlformats.org/drawingml/2006/table">
            <a:tbl>
              <a:tblPr/>
              <a:tblGrid>
                <a:gridCol w="1646238"/>
                <a:gridCol w="1778159"/>
                <a:gridCol w="1614488"/>
                <a:gridCol w="1646239"/>
                <a:gridCol w="1872592"/>
              </a:tblGrid>
              <a:tr h="43897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ＭＳ Ｐゴシック" charset="0"/>
                        </a:rPr>
                        <a:t>TT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ＭＳ Ｐゴシック" charset="0"/>
                        </a:rPr>
                        <a:t>BT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ＭＳ Ｐゴシック" charset="0"/>
                        </a:rPr>
                        <a:t>BB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ＭＳ Ｐゴシック" charset="0"/>
                        </a:rPr>
                        <a:t>BL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ＭＳ Ｐゴシック" charset="0"/>
                        </a:rPr>
                        <a:t>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396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Arial" charset="0"/>
                          <a:ea typeface="ＭＳ Ｐゴシック" charset="0"/>
                        </a:rPr>
                        <a:t>Tuberculoid</a:t>
                      </a:r>
                      <a:endParaRPr kumimoji="0" lang="en-US" sz="2000" b="1" i="0" u="none" strike="noStrike" cap="none" normalizeH="0" baseline="0" dirty="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ea typeface="ＭＳ Ｐゴシック" charset="0"/>
                        </a:rPr>
                        <a:t>Borderline</a:t>
                      </a:r>
                      <a:endParaRPr kumimoji="0" lang="en-US" sz="2000" b="1"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Arial" charset="0"/>
                          <a:ea typeface="ＭＳ Ｐゴシック" charset="0"/>
                        </a:rPr>
                        <a:t>Lepromatous</a:t>
                      </a:r>
                      <a:endParaRPr kumimoji="0" lang="en-US" sz="2000" b="1"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2681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Well-defined (</a:t>
                      </a:r>
                      <a:r>
                        <a:rPr kumimoji="0" lang="en-US" sz="1400" b="0" i="0" u="none" strike="noStrike" cap="none" normalizeH="0" baseline="0" dirty="0" smtClean="0">
                          <a:ln>
                            <a:noFill/>
                          </a:ln>
                          <a:solidFill>
                            <a:schemeClr val="tx1"/>
                          </a:solidFill>
                          <a:effectLst/>
                          <a:latin typeface="Arial" charset="0"/>
                          <a:ea typeface="ＭＳ Ｐゴシック" charset="0"/>
                        </a:rPr>
                        <a:t>1–3</a:t>
                      </a:r>
                      <a:r>
                        <a:rPr kumimoji="0" lang="en-US" sz="1400" b="0" i="0" u="none" strike="noStrike" cap="none" normalizeH="0" baseline="0" dirty="0">
                          <a:ln>
                            <a:noFill/>
                          </a:ln>
                          <a:solidFill>
                            <a:schemeClr val="tx1"/>
                          </a:solidFill>
                          <a:effectLst/>
                          <a:latin typeface="Arial" charset="0"/>
                          <a:ea typeface="ＭＳ Ｐゴシック"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Anaesthetic</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Nerve thickening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Ill-</a:t>
                      </a:r>
                      <a:r>
                        <a:rPr kumimoji="0" lang="en-US" sz="1400" b="0" i="0" u="none" strike="noStrike" cap="none" normalizeH="0" baseline="0" dirty="0" smtClean="0">
                          <a:ln>
                            <a:noFill/>
                          </a:ln>
                          <a:solidFill>
                            <a:schemeClr val="tx1"/>
                          </a:solidFill>
                          <a:effectLst/>
                          <a:latin typeface="Arial" charset="0"/>
                          <a:ea typeface="ＭＳ Ｐゴシック" charset="0"/>
                        </a:rPr>
                        <a:t>defined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ea typeface="ＭＳ Ｐゴシック" charset="0"/>
                        </a:rPr>
                        <a:t>Satellite</a:t>
                      </a: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err="1" smtClean="0">
                          <a:ln>
                            <a:noFill/>
                          </a:ln>
                          <a:solidFill>
                            <a:schemeClr val="tx1"/>
                          </a:solidFill>
                          <a:effectLst/>
                          <a:latin typeface="Arial" charset="0"/>
                          <a:ea typeface="ＭＳ Ｐゴシック" charset="0"/>
                        </a:rPr>
                        <a:t>Circinate</a:t>
                      </a:r>
                      <a:r>
                        <a:rPr kumimoji="0" lang="en-US" sz="1400" b="0" i="0" u="none" strike="noStrike" cap="none" normalizeH="0" baseline="0" dirty="0" smtClean="0">
                          <a:ln>
                            <a:noFill/>
                          </a:ln>
                          <a:solidFill>
                            <a:schemeClr val="tx1"/>
                          </a:solidFill>
                          <a:effectLst/>
                          <a:latin typeface="Arial" charset="0"/>
                          <a:ea typeface="ＭＳ Ｐゴシック" charset="0"/>
                        </a:rPr>
                        <a:t>, Bizarre</a:t>
                      </a:r>
                      <a:endParaRPr kumimoji="0" lang="en-US" sz="1400" b="0" i="0" u="none" strike="noStrike" cap="none" normalizeH="0" baseline="0" dirty="0">
                        <a:ln>
                          <a:noFill/>
                        </a:ln>
                        <a:solidFill>
                          <a:schemeClr val="tx1"/>
                        </a:solidFill>
                        <a:effectLst/>
                        <a:latin typeface="Arial" charset="0"/>
                        <a:ea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Punched </a:t>
                      </a:r>
                      <a:r>
                        <a:rPr kumimoji="0" lang="en-US" sz="1400" b="0" i="0" u="none" strike="noStrike" cap="none" normalizeH="0" baseline="0" dirty="0" smtClean="0">
                          <a:ln>
                            <a:noFill/>
                          </a:ln>
                          <a:solidFill>
                            <a:schemeClr val="tx1"/>
                          </a:solidFill>
                          <a:effectLst/>
                          <a:latin typeface="Arial" charset="0"/>
                          <a:ea typeface="ＭＳ Ｐゴシック" charset="0"/>
                        </a:rPr>
                        <a:t>out</a:t>
                      </a:r>
                      <a:endParaRPr kumimoji="0" lang="en-US" sz="1400" b="0" i="0" u="none" strike="noStrike" cap="none" normalizeH="0" baseline="0" dirty="0">
                        <a:ln>
                          <a:noFill/>
                        </a:ln>
                        <a:solidFill>
                          <a:schemeClr val="tx1"/>
                        </a:solidFill>
                        <a:effectLst/>
                        <a:latin typeface="Arial" charset="0"/>
                        <a:ea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ea typeface="ＭＳ Ｐゴシック" charset="0"/>
                        </a:rPr>
                        <a:t>Multiple </a:t>
                      </a:r>
                      <a:r>
                        <a:rPr kumimoji="0" lang="en-US" sz="1400" b="0" i="0" u="none" strike="noStrike" cap="none" normalizeH="0" baseline="0" dirty="0">
                          <a:ln>
                            <a:noFill/>
                          </a:ln>
                          <a:solidFill>
                            <a:schemeClr val="tx1"/>
                          </a:solidFill>
                          <a:effectLst/>
                          <a:latin typeface="Arial" charset="0"/>
                          <a:ea typeface="ＭＳ Ｐゴシック" charset="0"/>
                        </a:rPr>
                        <a:t>nerves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ea typeface="ＭＳ Ｐゴシック" charset="0"/>
                        </a:rPr>
                        <a:t>Symmetrical</a:t>
                      </a:r>
                      <a:endParaRPr kumimoji="0" lang="en-US" sz="1400" b="0" i="0" u="none" strike="noStrike" cap="none" normalizeH="0" baseline="0" dirty="0">
                        <a:ln>
                          <a:noFill/>
                        </a:ln>
                        <a:solidFill>
                          <a:schemeClr val="tx1"/>
                        </a:solidFill>
                        <a:effectLst/>
                        <a:latin typeface="Arial" charset="0"/>
                        <a:ea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400" b="0" i="0" u="none" strike="noStrike" cap="none" normalizeH="0" baseline="0" dirty="0">
                          <a:ln>
                            <a:noFill/>
                          </a:ln>
                          <a:solidFill>
                            <a:schemeClr val="tx1"/>
                          </a:solidFill>
                          <a:effectLst/>
                          <a:latin typeface="Arial" charset="0"/>
                          <a:ea typeface="ＭＳ Ｐゴシック" charset="0"/>
                        </a:rPr>
                        <a:t>Skin </a:t>
                      </a:r>
                      <a:r>
                        <a:rPr kumimoji="0" lang="en-US" sz="1400" b="0" i="0" u="none" strike="noStrike" cap="none" normalizeH="0" baseline="0" dirty="0" smtClean="0">
                          <a:ln>
                            <a:noFill/>
                          </a:ln>
                          <a:solidFill>
                            <a:schemeClr val="tx1"/>
                          </a:solidFill>
                          <a:effectLst/>
                          <a:latin typeface="Arial" charset="0"/>
                          <a:ea typeface="ＭＳ Ｐゴシック" charset="0"/>
                        </a:rPr>
                        <a:t>infiltration</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400" b="0" i="0" u="none" strike="noStrike" cap="none" normalizeH="0" baseline="0" dirty="0" smtClean="0">
                          <a:ln>
                            <a:noFill/>
                          </a:ln>
                          <a:solidFill>
                            <a:schemeClr val="tx1"/>
                          </a:solidFill>
                          <a:effectLst/>
                          <a:latin typeface="Arial" charset="0"/>
                          <a:ea typeface="ＭＳ Ｐゴシック" charset="0"/>
                        </a:rPr>
                        <a:t>Innumerable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ea typeface="ＭＳ Ｐゴシック" charset="0"/>
                        </a:rPr>
                        <a:t>Symmetrical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ea typeface="ＭＳ Ｐゴシック" charset="0"/>
                        </a:rPr>
                        <a:t>Skin </a:t>
                      </a:r>
                      <a:r>
                        <a:rPr kumimoji="0" lang="en-US" sz="1400" b="0" i="0" u="none" strike="noStrike" cap="none" normalizeH="0" baseline="0" dirty="0">
                          <a:ln>
                            <a:noFill/>
                          </a:ln>
                          <a:solidFill>
                            <a:schemeClr val="tx1"/>
                          </a:solidFill>
                          <a:effectLst/>
                          <a:latin typeface="Arial" charset="0"/>
                          <a:ea typeface="ＭＳ Ｐゴシック" charset="0"/>
                        </a:rPr>
                        <a:t>infiltration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err="1" smtClean="0">
                          <a:ln>
                            <a:noFill/>
                          </a:ln>
                          <a:solidFill>
                            <a:schemeClr val="tx1"/>
                          </a:solidFill>
                          <a:effectLst/>
                          <a:latin typeface="Arial" charset="0"/>
                          <a:ea typeface="ＭＳ Ｐゴシック" charset="0"/>
                        </a:rPr>
                        <a:t>Madrosis</a:t>
                      </a:r>
                      <a:r>
                        <a:rPr kumimoji="0" lang="en-US" sz="1400" b="0" i="0" u="none" strike="noStrike" cap="none" normalizeH="0" baseline="0" dirty="0" smtClean="0">
                          <a:ln>
                            <a:noFill/>
                          </a:ln>
                          <a:solidFill>
                            <a:schemeClr val="tx1"/>
                          </a:solidFill>
                          <a:effectLst/>
                          <a:latin typeface="Arial" charset="0"/>
                          <a:ea typeface="ＭＳ Ｐゴシック" charset="0"/>
                        </a:rPr>
                        <a:t>, Leonine </a:t>
                      </a:r>
                      <a:endParaRPr kumimoji="0" lang="en-US" sz="1400" b="0" i="0" u="none" strike="noStrike" cap="none" normalizeH="0" baseline="0" dirty="0">
                        <a:ln>
                          <a:noFill/>
                        </a:ln>
                        <a:solidFill>
                          <a:schemeClr val="tx1"/>
                        </a:solidFill>
                        <a:effectLst/>
                        <a:latin typeface="Arial" charset="0"/>
                        <a:ea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ea typeface="ＭＳ Ｐゴシック" charset="0"/>
                        </a:rPr>
                        <a:t>Normal </a:t>
                      </a:r>
                      <a:r>
                        <a:rPr kumimoji="0" lang="en-US" sz="1400" b="0" i="0" u="none" strike="noStrike" cap="none" normalizeH="0" baseline="0" dirty="0">
                          <a:ln>
                            <a:noFill/>
                          </a:ln>
                          <a:solidFill>
                            <a:schemeClr val="tx1"/>
                          </a:solidFill>
                          <a:effectLst/>
                          <a:latin typeface="Arial" charset="0"/>
                          <a:ea typeface="ＭＳ Ｐゴシック" charset="0"/>
                        </a:rPr>
                        <a:t>sensation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866">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ea typeface="ＭＳ Ｐゴシック" charset="0"/>
                        </a:rPr>
                        <a:t>1 – 5 lesions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dirty="0"/>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ea typeface="ＭＳ Ｐゴシック" charset="0"/>
                        </a:rPr>
                        <a:t>&gt; 5 lesions</a:t>
                      </a:r>
                      <a:endParaRPr kumimoji="0" lang="en-US" sz="20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544">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ea typeface="ＭＳ Ｐゴシック" charset="0"/>
                        </a:rPr>
                        <a:t>No AFB, well formed granulomas</a:t>
                      </a: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400" b="0" i="0" u="none" strike="noStrike" cap="none" normalizeH="0" baseline="0" dirty="0" smtClean="0">
                          <a:ln>
                            <a:noFill/>
                          </a:ln>
                          <a:solidFill>
                            <a:schemeClr val="tx1"/>
                          </a:solidFill>
                          <a:effectLst/>
                          <a:latin typeface="Arial" charset="0"/>
                          <a:ea typeface="ＭＳ Ｐゴシック" charset="0"/>
                        </a:rPr>
                        <a:t>Many AFB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3814" name="Picture 32" descr="borderline%20tuberculoid%20lepros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95513" y="3250452"/>
            <a:ext cx="1473200" cy="1655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815" name="Picture 33" descr="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61238" y="3250452"/>
            <a:ext cx="1295771" cy="16377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 name="Table Placeholder 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683568" y="3462979"/>
            <a:ext cx="1144587" cy="1443236"/>
          </a:xfrm>
          <a:prstGeom prst="rect">
            <a:avLst/>
          </a:prstGeom>
          <a:noFill/>
          <a:ln>
            <a:noFill/>
          </a:ln>
          <a:effectLst/>
          <a:extLst>
            <a:ext uri="{FAA26D3D-D897-4be2-8F04-BA451C77F1D7}">
              <ma14:placeholderFlag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33820" name="Picture 11" descr="Imag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628251" y="3370874"/>
            <a:ext cx="1340241" cy="1319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89311" y="3462979"/>
            <a:ext cx="1397488" cy="1616702"/>
          </a:xfrm>
          <a:prstGeom prst="rect">
            <a:avLst/>
          </a:prstGeom>
        </p:spPr>
      </p:pic>
    </p:spTree>
    <p:extLst>
      <p:ext uri="{BB962C8B-B14F-4D97-AF65-F5344CB8AC3E}">
        <p14:creationId xmlns:p14="http://schemas.microsoft.com/office/powerpoint/2010/main" val="28847796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algn="l"/>
            <a:r>
              <a:rPr lang="en-US" b="1" dirty="0">
                <a:latin typeface="Calibri" charset="0"/>
              </a:rPr>
              <a:t>Tuberculoid</a:t>
            </a:r>
          </a:p>
        </p:txBody>
      </p:sp>
      <p:sp>
        <p:nvSpPr>
          <p:cNvPr id="35842" name="Content Placeholder 2"/>
          <p:cNvSpPr>
            <a:spLocks noGrp="1"/>
          </p:cNvSpPr>
          <p:nvPr>
            <p:ph idx="1"/>
          </p:nvPr>
        </p:nvSpPr>
        <p:spPr/>
        <p:txBody>
          <a:bodyPr/>
          <a:lstStyle/>
          <a:p>
            <a:r>
              <a:rPr lang="en-US" sz="2400" dirty="0" smtClean="0">
                <a:latin typeface="Calibri" charset="0"/>
              </a:rPr>
              <a:t>Few lesions (1 – 5)</a:t>
            </a:r>
            <a:endParaRPr lang="en-US" sz="2400" dirty="0">
              <a:latin typeface="Calibri" charset="0"/>
            </a:endParaRPr>
          </a:p>
          <a:p>
            <a:r>
              <a:rPr lang="en-US" sz="2400" dirty="0" smtClean="0">
                <a:latin typeface="Calibri" charset="0"/>
              </a:rPr>
              <a:t>Asymmetric</a:t>
            </a:r>
          </a:p>
          <a:p>
            <a:r>
              <a:rPr lang="en-US" sz="2400" dirty="0">
                <a:latin typeface="Calibri" charset="0"/>
              </a:rPr>
              <a:t>Well-</a:t>
            </a:r>
            <a:r>
              <a:rPr lang="en-US" sz="2400" dirty="0" smtClean="0">
                <a:latin typeface="Calibri" charset="0"/>
              </a:rPr>
              <a:t>defined</a:t>
            </a:r>
            <a:endParaRPr lang="en-US" sz="2400" dirty="0">
              <a:latin typeface="Calibri" charset="0"/>
            </a:endParaRPr>
          </a:p>
          <a:p>
            <a:r>
              <a:rPr lang="en-US" sz="2400" dirty="0" smtClean="0">
                <a:latin typeface="Calibri" charset="0"/>
              </a:rPr>
              <a:t>Hypo-aesthetic</a:t>
            </a:r>
            <a:endParaRPr lang="en-US" sz="2400" dirty="0">
              <a:latin typeface="Calibri" charset="0"/>
            </a:endParaRPr>
          </a:p>
          <a:p>
            <a:r>
              <a:rPr lang="en-US" sz="2400" dirty="0" smtClean="0">
                <a:latin typeface="Calibri" charset="0"/>
              </a:rPr>
              <a:t>May be thickening </a:t>
            </a:r>
            <a:r>
              <a:rPr lang="en-US" sz="2400" dirty="0">
                <a:latin typeface="Calibri" charset="0"/>
              </a:rPr>
              <a:t>of nearby nerve</a:t>
            </a:r>
          </a:p>
          <a:p>
            <a:endParaRPr lang="en-US" dirty="0">
              <a:latin typeface="Calibri" charset="0"/>
            </a:endParaRPr>
          </a:p>
        </p:txBody>
      </p:sp>
      <p:pic>
        <p:nvPicPr>
          <p:cNvPr id="35843"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47105" y="3143425"/>
            <a:ext cx="2139695" cy="32095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2175" y="4331966"/>
            <a:ext cx="1391461" cy="2021002"/>
          </a:xfrm>
          <a:prstGeom prst="rect">
            <a:avLst/>
          </a:prstGeom>
        </p:spPr>
      </p:pic>
    </p:spTree>
    <p:extLst>
      <p:ext uri="{BB962C8B-B14F-4D97-AF65-F5344CB8AC3E}">
        <p14:creationId xmlns:p14="http://schemas.microsoft.com/office/powerpoint/2010/main" val="3208234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algn="l"/>
            <a:r>
              <a:rPr lang="en-US" b="1" dirty="0">
                <a:latin typeface="Calibri" charset="0"/>
              </a:rPr>
              <a:t>Lepromatous</a:t>
            </a:r>
          </a:p>
        </p:txBody>
      </p:sp>
      <p:sp>
        <p:nvSpPr>
          <p:cNvPr id="36866" name="Content Placeholder 2"/>
          <p:cNvSpPr>
            <a:spLocks noGrp="1"/>
          </p:cNvSpPr>
          <p:nvPr>
            <p:ph idx="1"/>
          </p:nvPr>
        </p:nvSpPr>
        <p:spPr/>
        <p:txBody>
          <a:bodyPr/>
          <a:lstStyle/>
          <a:p>
            <a:r>
              <a:rPr lang="en-US" sz="2400" dirty="0">
                <a:latin typeface="Calibri" charset="0"/>
              </a:rPr>
              <a:t>M</a:t>
            </a:r>
            <a:r>
              <a:rPr lang="en-US" sz="2400" dirty="0" smtClean="0">
                <a:latin typeface="Calibri" charset="0"/>
              </a:rPr>
              <a:t>any lesions, diffuse</a:t>
            </a:r>
            <a:endParaRPr lang="en-US" sz="2400" dirty="0">
              <a:latin typeface="Calibri" charset="0"/>
            </a:endParaRPr>
          </a:p>
          <a:p>
            <a:r>
              <a:rPr lang="en-US" sz="2400" dirty="0">
                <a:latin typeface="Calibri" charset="0"/>
              </a:rPr>
              <a:t>Symmetrical</a:t>
            </a:r>
          </a:p>
          <a:p>
            <a:r>
              <a:rPr lang="en-US" sz="2400" dirty="0">
                <a:latin typeface="Calibri" charset="0"/>
              </a:rPr>
              <a:t>Normal sensation in the skin lesions</a:t>
            </a:r>
          </a:p>
          <a:p>
            <a:r>
              <a:rPr lang="en-US" sz="2400" dirty="0">
                <a:latin typeface="Calibri" charset="0"/>
              </a:rPr>
              <a:t>Glove stocking sensory loss</a:t>
            </a:r>
            <a:endParaRPr lang="en-US" sz="2000" dirty="0">
              <a:latin typeface="Calibri" charset="0"/>
            </a:endParaRPr>
          </a:p>
          <a:p>
            <a:r>
              <a:rPr lang="en-US" sz="2400" dirty="0">
                <a:latin typeface="Calibri" charset="0"/>
              </a:rPr>
              <a:t>Skin infiltration</a:t>
            </a:r>
          </a:p>
          <a:p>
            <a:pPr lvl="1"/>
            <a:r>
              <a:rPr lang="en-US" sz="2000" i="1" dirty="0">
                <a:latin typeface="Calibri" charset="0"/>
              </a:rPr>
              <a:t>Leonine</a:t>
            </a:r>
            <a:r>
              <a:rPr lang="en-US" sz="2000" dirty="0">
                <a:latin typeface="Calibri" charset="0"/>
              </a:rPr>
              <a:t> facial </a:t>
            </a:r>
            <a:r>
              <a:rPr lang="en-US" sz="2000" dirty="0" smtClean="0">
                <a:latin typeface="Calibri" charset="0"/>
              </a:rPr>
              <a:t>appearance</a:t>
            </a:r>
          </a:p>
          <a:p>
            <a:pPr lvl="1"/>
            <a:r>
              <a:rPr lang="en-US" sz="2000" dirty="0" smtClean="0">
                <a:latin typeface="Calibri" charset="0"/>
              </a:rPr>
              <a:t>Thickened earlobes</a:t>
            </a:r>
          </a:p>
          <a:p>
            <a:pPr lvl="1"/>
            <a:r>
              <a:rPr lang="en-US" sz="2000" dirty="0" smtClean="0">
                <a:latin typeface="Calibri" charset="0"/>
              </a:rPr>
              <a:t>Loss of eyebrows</a:t>
            </a:r>
            <a:endParaRPr lang="en-US" sz="2000" dirty="0">
              <a:latin typeface="Calibri" charset="0"/>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70429" y="1417638"/>
            <a:ext cx="1530208" cy="2142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90566" y="3742787"/>
            <a:ext cx="2096233" cy="2425054"/>
          </a:xfrm>
          <a:prstGeom prst="rect">
            <a:avLst/>
          </a:prstGeom>
        </p:spPr>
      </p:pic>
    </p:spTree>
    <p:extLst>
      <p:ext uri="{BB962C8B-B14F-4D97-AF65-F5344CB8AC3E}">
        <p14:creationId xmlns:p14="http://schemas.microsoft.com/office/powerpoint/2010/main" val="416011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algn="l"/>
            <a:r>
              <a:rPr lang="en-US" b="1" dirty="0">
                <a:latin typeface="Calibri" charset="0"/>
              </a:rPr>
              <a:t>Borderline</a:t>
            </a:r>
          </a:p>
        </p:txBody>
      </p:sp>
      <p:sp>
        <p:nvSpPr>
          <p:cNvPr id="37890" name="Content Placeholder 2"/>
          <p:cNvSpPr>
            <a:spLocks noGrp="1"/>
          </p:cNvSpPr>
          <p:nvPr>
            <p:ph idx="1"/>
          </p:nvPr>
        </p:nvSpPr>
        <p:spPr/>
        <p:txBody>
          <a:bodyPr/>
          <a:lstStyle/>
          <a:p>
            <a:r>
              <a:rPr lang="en-US">
                <a:latin typeface="Calibri" charset="0"/>
              </a:rPr>
              <a:t>Features in between or mixed between tuberculoid and lepromatous poles</a:t>
            </a:r>
          </a:p>
        </p:txBody>
      </p:sp>
      <p:pic>
        <p:nvPicPr>
          <p:cNvPr id="37892" name="Picture 5" descr="Screen Shot 2014-08-01 at 3.35.42 A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00823" y="2924175"/>
            <a:ext cx="1836738" cy="2989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3" name="Picture 33" descr="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9338" y="2924175"/>
            <a:ext cx="2305050" cy="2913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8851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normAutofit fontScale="90000"/>
          </a:bodyPr>
          <a:lstStyle/>
          <a:p>
            <a:pPr algn="l" eaLnBrk="1" hangingPunct="1"/>
            <a:r>
              <a:rPr lang="en-US" b="1" dirty="0">
                <a:latin typeface="Calibri" charset="0"/>
              </a:rPr>
              <a:t>Skin slit smears</a:t>
            </a:r>
            <a:br>
              <a:rPr lang="en-US" b="1" dirty="0">
                <a:latin typeface="Calibri" charset="0"/>
              </a:rPr>
            </a:br>
            <a:r>
              <a:rPr lang="en-US" b="1" dirty="0">
                <a:latin typeface="Calibri" charset="0"/>
              </a:rPr>
              <a:t>A measure of </a:t>
            </a:r>
            <a:r>
              <a:rPr lang="en-US" b="1" dirty="0" smtClean="0">
                <a:latin typeface="Calibri" charset="0"/>
              </a:rPr>
              <a:t>bacillary </a:t>
            </a:r>
            <a:r>
              <a:rPr lang="en-US" b="1" dirty="0">
                <a:latin typeface="Calibri" charset="0"/>
              </a:rPr>
              <a:t>burden</a:t>
            </a:r>
          </a:p>
        </p:txBody>
      </p:sp>
      <p:pic>
        <p:nvPicPr>
          <p:cNvPr id="6" name="Picture 2" descr="Figure%202%20C"/>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411402" y="3168434"/>
            <a:ext cx="6191250" cy="26555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1018225" y="1933684"/>
            <a:ext cx="1470249" cy="923330"/>
          </a:xfrm>
          <a:prstGeom prst="rect">
            <a:avLst/>
          </a:prstGeom>
          <a:noFill/>
        </p:spPr>
        <p:txBody>
          <a:bodyPr wrap="none" rtlCol="0">
            <a:spAutoFit/>
          </a:bodyPr>
          <a:lstStyle/>
          <a:p>
            <a:r>
              <a:rPr lang="en-US" dirty="0" smtClean="0"/>
              <a:t>Tuberculoid</a:t>
            </a:r>
          </a:p>
          <a:p>
            <a:r>
              <a:rPr lang="en-US" dirty="0" smtClean="0"/>
              <a:t>Paucibacillary </a:t>
            </a:r>
          </a:p>
          <a:p>
            <a:r>
              <a:rPr lang="en-US" dirty="0" smtClean="0"/>
              <a:t>0 – few AFB</a:t>
            </a:r>
            <a:endParaRPr lang="en-US" dirty="0"/>
          </a:p>
        </p:txBody>
      </p:sp>
      <p:sp>
        <p:nvSpPr>
          <p:cNvPr id="8" name="TextBox 7"/>
          <p:cNvSpPr txBox="1"/>
          <p:nvPr/>
        </p:nvSpPr>
        <p:spPr>
          <a:xfrm>
            <a:off x="6364714" y="1933684"/>
            <a:ext cx="1470249" cy="923330"/>
          </a:xfrm>
          <a:prstGeom prst="rect">
            <a:avLst/>
          </a:prstGeom>
          <a:noFill/>
        </p:spPr>
        <p:txBody>
          <a:bodyPr wrap="none" rtlCol="0">
            <a:spAutoFit/>
          </a:bodyPr>
          <a:lstStyle/>
          <a:p>
            <a:r>
              <a:rPr lang="en-US" dirty="0" smtClean="0"/>
              <a:t>Lepromatous</a:t>
            </a:r>
          </a:p>
          <a:p>
            <a:r>
              <a:rPr lang="en-US" dirty="0" smtClean="0"/>
              <a:t>Multibacillary</a:t>
            </a:r>
          </a:p>
          <a:p>
            <a:r>
              <a:rPr lang="en-US" dirty="0" smtClean="0"/>
              <a:t>Many AFB</a:t>
            </a:r>
            <a:endParaRPr lang="en-US" dirty="0"/>
          </a:p>
        </p:txBody>
      </p:sp>
      <p:cxnSp>
        <p:nvCxnSpPr>
          <p:cNvPr id="4" name="Straight Arrow Connector 3"/>
          <p:cNvCxnSpPr/>
          <p:nvPr/>
        </p:nvCxnSpPr>
        <p:spPr>
          <a:xfrm>
            <a:off x="3123318" y="2391361"/>
            <a:ext cx="2528400" cy="114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36481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algn="l" eaLnBrk="1" hangingPunct="1"/>
            <a:r>
              <a:rPr lang="en-US" b="1" dirty="0">
                <a:latin typeface="Calibri" charset="0"/>
              </a:rPr>
              <a:t>Performing skin slit smears</a:t>
            </a:r>
          </a:p>
        </p:txBody>
      </p:sp>
      <p:sp>
        <p:nvSpPr>
          <p:cNvPr id="39938" name="Rectangle 3"/>
          <p:cNvSpPr>
            <a:spLocks noGrp="1" noChangeArrowheads="1"/>
          </p:cNvSpPr>
          <p:nvPr>
            <p:ph idx="1"/>
          </p:nvPr>
        </p:nvSpPr>
        <p:spPr/>
        <p:txBody>
          <a:bodyPr/>
          <a:lstStyle/>
          <a:p>
            <a:pPr eaLnBrk="1" hangingPunct="1"/>
            <a:r>
              <a:rPr lang="en-US" dirty="0" smtClean="0">
                <a:latin typeface="Calibri" charset="0"/>
              </a:rPr>
              <a:t>Take samples</a:t>
            </a:r>
            <a:r>
              <a:rPr lang="en-US" dirty="0">
                <a:latin typeface="Calibri" charset="0"/>
              </a:rPr>
              <a:t> </a:t>
            </a:r>
            <a:r>
              <a:rPr lang="en-US" dirty="0" smtClean="0">
                <a:latin typeface="Calibri" charset="0"/>
              </a:rPr>
              <a:t>from </a:t>
            </a:r>
            <a:r>
              <a:rPr lang="en-US" dirty="0">
                <a:latin typeface="Calibri" charset="0"/>
              </a:rPr>
              <a:t>earlobe and skin </a:t>
            </a:r>
            <a:r>
              <a:rPr lang="en-US" dirty="0" smtClean="0">
                <a:latin typeface="Calibri" charset="0"/>
              </a:rPr>
              <a:t>lesion</a:t>
            </a:r>
            <a:endParaRPr lang="en-US" dirty="0">
              <a:latin typeface="Calibri" charset="0"/>
            </a:endParaRPr>
          </a:p>
        </p:txBody>
      </p:sp>
      <p:pic>
        <p:nvPicPr>
          <p:cNvPr id="214023" name="Picture 7"/>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27767" t="7508" r="10164" b="25895"/>
          <a:stretch/>
        </p:blipFill>
        <p:spPr bwMode="auto">
          <a:xfrm>
            <a:off x="5724525" y="2852738"/>
            <a:ext cx="3149600" cy="23764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0"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214" t="5809" r="50938" b="3502"/>
          <a:stretch/>
        </p:blipFill>
        <p:spPr bwMode="auto">
          <a:xfrm>
            <a:off x="827088" y="2420938"/>
            <a:ext cx="2286000" cy="3486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1" name="Picture 5"/>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6925" t="6440" r="49677" b="9112"/>
          <a:stretch/>
        </p:blipFill>
        <p:spPr bwMode="auto">
          <a:xfrm>
            <a:off x="3348038" y="2492375"/>
            <a:ext cx="2370137" cy="3246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8581411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algn="l" eaLnBrk="1" hangingPunct="1"/>
            <a:r>
              <a:rPr lang="en-US" b="1" dirty="0">
                <a:latin typeface="Calibri" charset="0"/>
              </a:rPr>
              <a:t>Skin biopsy</a:t>
            </a:r>
          </a:p>
        </p:txBody>
      </p:sp>
      <p:pic>
        <p:nvPicPr>
          <p:cNvPr id="40962" name="Picture 2" descr="Figure%202%20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76375" y="1700213"/>
            <a:ext cx="6191250" cy="2778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963" name="TextBox 1"/>
          <p:cNvSpPr txBox="1">
            <a:spLocks noChangeArrowheads="1"/>
          </p:cNvSpPr>
          <p:nvPr/>
        </p:nvSpPr>
        <p:spPr bwMode="auto">
          <a:xfrm>
            <a:off x="795338" y="5109532"/>
            <a:ext cx="7387359"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800100" indent="-34290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Biopsies </a:t>
            </a:r>
            <a:r>
              <a:rPr lang="en-US" dirty="0" smtClean="0"/>
              <a:t>can be used </a:t>
            </a:r>
            <a:r>
              <a:rPr lang="en-US" dirty="0"/>
              <a:t>for </a:t>
            </a:r>
            <a:r>
              <a:rPr lang="en-US" dirty="0" smtClean="0"/>
              <a:t>diagnosis and classification</a:t>
            </a:r>
            <a:endParaRPr lang="en-US" dirty="0"/>
          </a:p>
          <a:p>
            <a:pPr eaLnBrk="1" hangingPunct="1"/>
            <a:r>
              <a:rPr lang="en-US" dirty="0" smtClean="0"/>
              <a:t>If AFB seen </a:t>
            </a:r>
            <a:r>
              <a:rPr lang="en-US" dirty="0"/>
              <a:t>and nerve </a:t>
            </a:r>
            <a:r>
              <a:rPr lang="en-US" dirty="0" smtClean="0"/>
              <a:t>involvement </a:t>
            </a:r>
            <a:r>
              <a:rPr lang="en-US" dirty="0">
                <a:sym typeface="Wingdings"/>
              </a:rPr>
              <a:t>=</a:t>
            </a:r>
            <a:r>
              <a:rPr lang="en-US" dirty="0" smtClean="0"/>
              <a:t> leprosy</a:t>
            </a:r>
            <a:endParaRPr lang="en-US" dirty="0"/>
          </a:p>
        </p:txBody>
      </p:sp>
    </p:spTree>
    <p:extLst>
      <p:ext uri="{BB962C8B-B14F-4D97-AF65-F5344CB8AC3E}">
        <p14:creationId xmlns:p14="http://schemas.microsoft.com/office/powerpoint/2010/main" val="13677998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Resistance</a:t>
            </a:r>
            <a:endParaRPr lang="en-US" b="1" dirty="0"/>
          </a:p>
        </p:txBody>
      </p:sp>
      <p:sp>
        <p:nvSpPr>
          <p:cNvPr id="3" name="Content Placeholder 2"/>
          <p:cNvSpPr>
            <a:spLocks noGrp="1"/>
          </p:cNvSpPr>
          <p:nvPr>
            <p:ph idx="1"/>
          </p:nvPr>
        </p:nvSpPr>
        <p:spPr/>
        <p:txBody>
          <a:bodyPr/>
          <a:lstStyle/>
          <a:p>
            <a:r>
              <a:rPr lang="en-US" dirty="0" smtClean="0"/>
              <a:t>Molecular testing (PCR) for point mutations</a:t>
            </a:r>
          </a:p>
          <a:p>
            <a:pPr lvl="3"/>
            <a:r>
              <a:rPr lang="en-US" dirty="0" err="1" smtClean="0"/>
              <a:t>Dapsone</a:t>
            </a:r>
            <a:r>
              <a:rPr lang="en-US" dirty="0" smtClean="0"/>
              <a:t> 	</a:t>
            </a:r>
            <a:r>
              <a:rPr lang="en-US" i="1" dirty="0" smtClean="0"/>
              <a:t>fol</a:t>
            </a:r>
            <a:r>
              <a:rPr lang="en-US" dirty="0" smtClean="0"/>
              <a:t>P1</a:t>
            </a:r>
          </a:p>
          <a:p>
            <a:pPr lvl="3"/>
            <a:r>
              <a:rPr lang="en-US" dirty="0" smtClean="0"/>
              <a:t>Rifampin	</a:t>
            </a:r>
            <a:r>
              <a:rPr lang="en-US" i="1" dirty="0" err="1" smtClean="0"/>
              <a:t>rpo</a:t>
            </a:r>
            <a:r>
              <a:rPr lang="en-US" dirty="0" err="1" smtClean="0"/>
              <a:t>B</a:t>
            </a:r>
            <a:endParaRPr lang="en-US" dirty="0" smtClean="0"/>
          </a:p>
          <a:p>
            <a:pPr lvl="3"/>
            <a:r>
              <a:rPr lang="en-US" dirty="0" smtClean="0"/>
              <a:t>FQ		</a:t>
            </a:r>
            <a:r>
              <a:rPr lang="en-US" i="1" dirty="0" err="1" smtClean="0"/>
              <a:t>gyr</a:t>
            </a:r>
            <a:r>
              <a:rPr lang="en-US" dirty="0" err="1" smtClean="0"/>
              <a:t>A</a:t>
            </a:r>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55067" y="2134054"/>
            <a:ext cx="2386508" cy="1455813"/>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98641" y="3863181"/>
            <a:ext cx="4842934" cy="2069857"/>
          </a:xfrm>
          <a:prstGeom prst="rect">
            <a:avLst/>
          </a:prstGeom>
        </p:spPr>
      </p:pic>
    </p:spTree>
    <p:extLst>
      <p:ext uri="{BB962C8B-B14F-4D97-AF65-F5344CB8AC3E}">
        <p14:creationId xmlns:p14="http://schemas.microsoft.com/office/powerpoint/2010/main" val="4946756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rtlCol="0">
            <a:normAutofit fontScale="90000"/>
          </a:bodyPr>
          <a:lstStyle/>
          <a:p>
            <a:pPr algn="l" eaLnBrk="1" fontAlgn="auto" hangingPunct="1">
              <a:spcAft>
                <a:spcPts val="0"/>
              </a:spcAft>
              <a:defRPr/>
            </a:pPr>
            <a:r>
              <a:rPr lang="en-US" sz="5200" b="1" dirty="0" smtClean="0"/>
              <a:t>Diagnosis</a:t>
            </a:r>
            <a:br>
              <a:rPr lang="en-US" sz="5200" b="1" dirty="0" smtClean="0"/>
            </a:br>
            <a:r>
              <a:rPr lang="en-US" sz="5200" b="1" dirty="0" smtClean="0"/>
              <a:t>3 cardinal signs </a:t>
            </a:r>
            <a:r>
              <a:rPr lang="en-US" sz="5200" b="1" dirty="0"/>
              <a:t>of </a:t>
            </a:r>
            <a:r>
              <a:rPr lang="en-US" sz="5200" b="1" dirty="0" smtClean="0"/>
              <a:t>leprosy</a:t>
            </a:r>
            <a:endParaRPr lang="en-US" sz="5200" b="1" dirty="0"/>
          </a:p>
        </p:txBody>
      </p:sp>
      <p:sp>
        <p:nvSpPr>
          <p:cNvPr id="114691" name="Rectangle 3"/>
          <p:cNvSpPr>
            <a:spLocks noGrp="1" noChangeArrowheads="1"/>
          </p:cNvSpPr>
          <p:nvPr>
            <p:ph idx="1"/>
          </p:nvPr>
        </p:nvSpPr>
        <p:spPr/>
        <p:txBody>
          <a:bodyPr rtlCol="0">
            <a:normAutofit/>
          </a:bodyPr>
          <a:lstStyle/>
          <a:p>
            <a:pPr marL="0" indent="0" eaLnBrk="1" fontAlgn="auto" hangingPunct="1">
              <a:spcAft>
                <a:spcPts val="0"/>
              </a:spcAft>
              <a:buFont typeface="Arial" charset="0"/>
              <a:buNone/>
              <a:defRPr/>
            </a:pPr>
            <a:endParaRPr lang="en-US" dirty="0">
              <a:ea typeface="+mn-ea"/>
              <a:cs typeface="+mn-cs"/>
            </a:endParaRPr>
          </a:p>
          <a:p>
            <a:pPr marL="1009650" lvl="1" indent="-609600" eaLnBrk="1" fontAlgn="auto" hangingPunct="1">
              <a:spcAft>
                <a:spcPts val="0"/>
              </a:spcAft>
              <a:buFontTx/>
              <a:buAutoNum type="arabicPeriod"/>
              <a:defRPr/>
            </a:pPr>
            <a:r>
              <a:rPr lang="en-US" sz="4000" b="1" dirty="0" err="1" smtClean="0"/>
              <a:t>Anaesthetic</a:t>
            </a:r>
            <a:r>
              <a:rPr lang="en-US" sz="4000" b="1" dirty="0"/>
              <a:t> </a:t>
            </a:r>
            <a:r>
              <a:rPr lang="en-US" sz="4000" b="1" dirty="0" smtClean="0"/>
              <a:t>skin patch </a:t>
            </a:r>
            <a:endParaRPr lang="en-US" sz="4000" b="1" dirty="0"/>
          </a:p>
          <a:p>
            <a:pPr marL="1009650" lvl="1" indent="-609600" eaLnBrk="1" fontAlgn="auto" hangingPunct="1">
              <a:spcAft>
                <a:spcPts val="0"/>
              </a:spcAft>
              <a:buFontTx/>
              <a:buAutoNum type="arabicPeriod"/>
              <a:defRPr/>
            </a:pPr>
            <a:r>
              <a:rPr lang="en-US" sz="4000" b="1" dirty="0" smtClean="0"/>
              <a:t>Thickened peripheral nerve</a:t>
            </a:r>
            <a:endParaRPr lang="en-US" sz="4000" b="1" dirty="0"/>
          </a:p>
          <a:p>
            <a:pPr marL="1009650" lvl="1" indent="-609600" eaLnBrk="1" fontAlgn="auto" hangingPunct="1">
              <a:spcAft>
                <a:spcPts val="0"/>
              </a:spcAft>
              <a:buFontTx/>
              <a:buAutoNum type="arabicPeriod"/>
              <a:defRPr/>
            </a:pPr>
            <a:r>
              <a:rPr lang="en-US" sz="4000" b="1" dirty="0" smtClean="0">
                <a:solidFill>
                  <a:srgbClr val="303030"/>
                </a:solidFill>
              </a:rPr>
              <a:t>Positive </a:t>
            </a:r>
            <a:r>
              <a:rPr lang="en-US" sz="4000" b="1" dirty="0">
                <a:solidFill>
                  <a:srgbClr val="303030"/>
                </a:solidFill>
              </a:rPr>
              <a:t>skin slit </a:t>
            </a:r>
            <a:r>
              <a:rPr lang="en-US" sz="4000" b="1" dirty="0" smtClean="0">
                <a:solidFill>
                  <a:srgbClr val="303030"/>
                </a:solidFill>
              </a:rPr>
              <a:t>smear (AFB)</a:t>
            </a:r>
            <a:endParaRPr lang="en-US" sz="4000" b="1" dirty="0">
              <a:solidFill>
                <a:srgbClr val="303030"/>
              </a:solidFill>
            </a:endParaRPr>
          </a:p>
        </p:txBody>
      </p:sp>
    </p:spTree>
    <p:extLst>
      <p:ext uri="{BB962C8B-B14F-4D97-AF65-F5344CB8AC3E}">
        <p14:creationId xmlns:p14="http://schemas.microsoft.com/office/powerpoint/2010/main" val="13501852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normAutofit/>
          </a:bodyPr>
          <a:lstStyle/>
          <a:p>
            <a:pPr algn="l" eaLnBrk="1" hangingPunct="1">
              <a:defRPr/>
            </a:pPr>
            <a:r>
              <a:rPr lang="en-US" b="1" dirty="0">
                <a:latin typeface="Calibri" charset="0"/>
              </a:rPr>
              <a:t>WHO </a:t>
            </a:r>
            <a:r>
              <a:rPr lang="en-US" b="1" dirty="0" smtClean="0">
                <a:latin typeface="Calibri" charset="0"/>
              </a:rPr>
              <a:t>Simplified Diagnosis</a:t>
            </a:r>
            <a:endParaRPr lang="en-US" dirty="0">
              <a:latin typeface="Calibri" charset="0"/>
            </a:endParaRPr>
          </a:p>
        </p:txBody>
      </p:sp>
      <p:sp>
        <p:nvSpPr>
          <p:cNvPr id="30722" name="Content Placeholder 2"/>
          <p:cNvSpPr>
            <a:spLocks noGrp="1"/>
          </p:cNvSpPr>
          <p:nvPr>
            <p:ph idx="1"/>
          </p:nvPr>
        </p:nvSpPr>
        <p:spPr>
          <a:xfrm>
            <a:off x="457200" y="1600200"/>
            <a:ext cx="8229600" cy="4738042"/>
          </a:xfrm>
        </p:spPr>
        <p:txBody>
          <a:bodyPr>
            <a:normAutofit fontScale="62500" lnSpcReduction="20000"/>
          </a:bodyPr>
          <a:lstStyle/>
          <a:p>
            <a:pPr marL="0" indent="0" eaLnBrk="1" hangingPunct="1">
              <a:buNone/>
              <a:defRPr/>
            </a:pPr>
            <a:r>
              <a:rPr lang="en-US" sz="4600" b="1" dirty="0" smtClean="0">
                <a:solidFill>
                  <a:srgbClr val="000000"/>
                </a:solidFill>
                <a:latin typeface="Calibri" charset="0"/>
              </a:rPr>
              <a:t>1. Hypo-aesthetic patch of skin </a:t>
            </a:r>
            <a:r>
              <a:rPr lang="en-US" sz="4600" b="1" dirty="0" smtClean="0">
                <a:solidFill>
                  <a:srgbClr val="000000"/>
                </a:solidFill>
                <a:latin typeface="Calibri" charset="0"/>
                <a:sym typeface="Wingdings"/>
              </a:rPr>
              <a:t> </a:t>
            </a:r>
            <a:r>
              <a:rPr lang="en-US" sz="4600" b="1" dirty="0" smtClean="0">
                <a:solidFill>
                  <a:srgbClr val="000000"/>
                </a:solidFill>
                <a:latin typeface="Calibri" charset="0"/>
              </a:rPr>
              <a:t> Leprosy</a:t>
            </a:r>
          </a:p>
          <a:p>
            <a:pPr marL="0" indent="0" eaLnBrk="1" hangingPunct="1">
              <a:buNone/>
              <a:defRPr/>
            </a:pPr>
            <a:r>
              <a:rPr lang="en-US" sz="4600" b="1" dirty="0" smtClean="0">
                <a:solidFill>
                  <a:srgbClr val="000000"/>
                </a:solidFill>
                <a:latin typeface="Calibri" charset="0"/>
              </a:rPr>
              <a:t>2. How many lesions?</a:t>
            </a:r>
            <a:endParaRPr lang="en-US" sz="4600" b="1" dirty="0">
              <a:solidFill>
                <a:srgbClr val="000000"/>
              </a:solidFill>
              <a:latin typeface="Calibri" charset="0"/>
            </a:endParaRPr>
          </a:p>
          <a:p>
            <a:pPr marL="0" indent="0" eaLnBrk="1" hangingPunct="1">
              <a:buNone/>
              <a:defRPr/>
            </a:pPr>
            <a:r>
              <a:rPr lang="en-US" sz="4600" b="1" dirty="0" smtClean="0">
                <a:solidFill>
                  <a:srgbClr val="000000"/>
                </a:solidFill>
                <a:latin typeface="Calibri" charset="0"/>
              </a:rPr>
              <a:t>	1 </a:t>
            </a:r>
            <a:r>
              <a:rPr lang="mr-IN" sz="4600" b="1" dirty="0" smtClean="0">
                <a:solidFill>
                  <a:srgbClr val="000000"/>
                </a:solidFill>
                <a:latin typeface="Calibri" charset="0"/>
              </a:rPr>
              <a:t>–</a:t>
            </a:r>
            <a:r>
              <a:rPr lang="en-US" sz="4600" b="1" dirty="0" smtClean="0">
                <a:solidFill>
                  <a:srgbClr val="000000"/>
                </a:solidFill>
                <a:latin typeface="Calibri" charset="0"/>
              </a:rPr>
              <a:t> 5 	= </a:t>
            </a:r>
            <a:r>
              <a:rPr lang="en-US" sz="4000" b="1" dirty="0" err="1" smtClean="0">
                <a:solidFill>
                  <a:srgbClr val="000000"/>
                </a:solidFill>
                <a:latin typeface="Calibri" charset="0"/>
              </a:rPr>
              <a:t>Paucibacillary</a:t>
            </a:r>
            <a:r>
              <a:rPr lang="en-US" sz="4000" dirty="0" smtClean="0">
                <a:solidFill>
                  <a:srgbClr val="FFFF00"/>
                </a:solidFill>
                <a:latin typeface="Calibri" charset="0"/>
              </a:rPr>
              <a:t> </a:t>
            </a:r>
            <a:endParaRPr lang="en-US" sz="4000" dirty="0">
              <a:latin typeface="Calibri" charset="0"/>
            </a:endParaRPr>
          </a:p>
          <a:p>
            <a:pPr marL="0" indent="0" eaLnBrk="1" hangingPunct="1">
              <a:buNone/>
              <a:defRPr/>
            </a:pPr>
            <a:r>
              <a:rPr lang="en-US" sz="4000" b="1" dirty="0" smtClean="0">
                <a:solidFill>
                  <a:srgbClr val="000000"/>
                </a:solidFill>
                <a:latin typeface="Calibri" charset="0"/>
              </a:rPr>
              <a:t>	</a:t>
            </a:r>
            <a:r>
              <a:rPr lang="en-US" sz="4600" b="1" dirty="0" smtClean="0">
                <a:solidFill>
                  <a:srgbClr val="000000"/>
                </a:solidFill>
                <a:latin typeface="Calibri" charset="0"/>
              </a:rPr>
              <a:t>&gt; 5 </a:t>
            </a:r>
            <a:r>
              <a:rPr lang="en-US" sz="4000" b="1" dirty="0" smtClean="0">
                <a:solidFill>
                  <a:srgbClr val="000000"/>
                </a:solidFill>
                <a:latin typeface="Calibri" charset="0"/>
              </a:rPr>
              <a:t>	= </a:t>
            </a:r>
            <a:r>
              <a:rPr lang="en-US" sz="4000" b="1" dirty="0" err="1" smtClean="0">
                <a:solidFill>
                  <a:srgbClr val="000000"/>
                </a:solidFill>
                <a:latin typeface="Calibri" charset="0"/>
              </a:rPr>
              <a:t>Multibacillary</a:t>
            </a:r>
            <a:endParaRPr lang="en-US" dirty="0" smtClean="0">
              <a:latin typeface="Calibri" charset="0"/>
            </a:endParaRPr>
          </a:p>
          <a:p>
            <a:pPr marL="457200" lvl="1" indent="0" eaLnBrk="1" hangingPunct="1">
              <a:buFont typeface="Arial" charset="0"/>
              <a:buNone/>
              <a:defRPr/>
            </a:pPr>
            <a:r>
              <a:rPr lang="en-US" dirty="0" smtClean="0">
                <a:latin typeface="Calibri" charset="0"/>
              </a:rPr>
              <a:t> </a:t>
            </a:r>
          </a:p>
          <a:p>
            <a:pPr marL="457200" lvl="1" indent="0" eaLnBrk="1" hangingPunct="1">
              <a:buFont typeface="Arial" charset="0"/>
              <a:buNone/>
              <a:defRPr/>
            </a:pPr>
            <a:r>
              <a:rPr lang="en-US" dirty="0">
                <a:latin typeface="Calibri" charset="0"/>
              </a:rPr>
              <a:t> </a:t>
            </a:r>
            <a:endParaRPr lang="en-US" dirty="0" smtClean="0">
              <a:latin typeface="Calibri" charset="0"/>
            </a:endParaRPr>
          </a:p>
          <a:p>
            <a:pPr marL="457200" lvl="1" indent="0" eaLnBrk="1" hangingPunct="1">
              <a:buFont typeface="Arial" charset="0"/>
              <a:buNone/>
              <a:defRPr/>
            </a:pPr>
            <a:r>
              <a:rPr lang="en-US" dirty="0">
                <a:latin typeface="Calibri" charset="0"/>
              </a:rPr>
              <a:t> </a:t>
            </a:r>
            <a:endParaRPr lang="en-US" dirty="0" smtClean="0">
              <a:latin typeface="Calibri" charset="0"/>
            </a:endParaRPr>
          </a:p>
          <a:p>
            <a:pPr marL="457200" lvl="1" indent="0" eaLnBrk="1" hangingPunct="1">
              <a:buFont typeface="Arial" charset="0"/>
              <a:buNone/>
              <a:defRPr/>
            </a:pPr>
            <a:r>
              <a:rPr lang="en-US" dirty="0">
                <a:latin typeface="Calibri" charset="0"/>
              </a:rPr>
              <a:t> </a:t>
            </a:r>
            <a:endParaRPr lang="en-US" dirty="0" smtClean="0">
              <a:latin typeface="Calibri" charset="0"/>
            </a:endParaRPr>
          </a:p>
          <a:p>
            <a:pPr marL="457200" lvl="1" indent="0" eaLnBrk="1" hangingPunct="1">
              <a:buFont typeface="Arial" charset="0"/>
              <a:buNone/>
              <a:defRPr/>
            </a:pPr>
            <a:r>
              <a:rPr lang="en-US" dirty="0">
                <a:latin typeface="Calibri" charset="0"/>
              </a:rPr>
              <a:t> </a:t>
            </a:r>
            <a:endParaRPr lang="en-US" dirty="0" smtClean="0">
              <a:latin typeface="Calibri" charset="0"/>
            </a:endParaRPr>
          </a:p>
          <a:p>
            <a:pPr marL="457200" lvl="1" indent="0">
              <a:buNone/>
              <a:defRPr/>
            </a:pPr>
            <a:endParaRPr lang="en-US" dirty="0" smtClean="0">
              <a:latin typeface="Calibri" charset="0"/>
            </a:endParaRPr>
          </a:p>
          <a:p>
            <a:pPr marL="457200" lvl="1" indent="0">
              <a:buNone/>
              <a:defRPr/>
            </a:pPr>
            <a:endParaRPr lang="en-US" dirty="0" smtClean="0">
              <a:latin typeface="Calibri" charset="0"/>
            </a:endParaRPr>
          </a:p>
          <a:p>
            <a:pPr>
              <a:defRPr/>
            </a:pPr>
            <a:r>
              <a:rPr lang="en-US" b="1" dirty="0" smtClean="0">
                <a:latin typeface="Calibri" charset="0"/>
              </a:rPr>
              <a:t>No </a:t>
            </a:r>
            <a:r>
              <a:rPr lang="en-US" b="1" dirty="0">
                <a:latin typeface="Calibri" charset="0"/>
              </a:rPr>
              <a:t>need for biopsy or skin slit </a:t>
            </a:r>
            <a:r>
              <a:rPr lang="en-US" b="1" dirty="0" smtClean="0">
                <a:latin typeface="Calibri" charset="0"/>
              </a:rPr>
              <a:t>smears</a:t>
            </a:r>
          </a:p>
          <a:p>
            <a:pPr>
              <a:defRPr/>
            </a:pPr>
            <a:r>
              <a:rPr lang="en-US" b="1" dirty="0" smtClean="0">
                <a:latin typeface="Calibri" charset="0"/>
              </a:rPr>
              <a:t>But, lepromatous may still need skin slit smears</a:t>
            </a:r>
            <a:endParaRPr lang="en-US" b="1" dirty="0">
              <a:latin typeface="Calibri" charset="0"/>
            </a:endParaRPr>
          </a:p>
          <a:p>
            <a:pPr marL="457200" lvl="1" indent="0" eaLnBrk="1" hangingPunct="1">
              <a:buFont typeface="Arial" charset="0"/>
              <a:buNone/>
              <a:defRPr/>
            </a:pPr>
            <a:endParaRPr lang="en-US" dirty="0">
              <a:latin typeface="Calibri" charset="0"/>
            </a:endParaRPr>
          </a:p>
        </p:txBody>
      </p:sp>
      <p:pic>
        <p:nvPicPr>
          <p:cNvPr id="5" name="Picture 5" descr="Screen Shot 2014-08-01 at 3.35.42 AM.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55616" y="2351487"/>
            <a:ext cx="2020169" cy="32877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9031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Calibri" charset="0"/>
              </a:rPr>
              <a:t>C</a:t>
            </a:r>
            <a:r>
              <a:rPr lang="en-US" b="1" dirty="0" smtClean="0">
                <a:latin typeface="Calibri" charset="0"/>
              </a:rPr>
              <a:t>lassification </a:t>
            </a:r>
            <a:endParaRPr lang="en-US" dirty="0"/>
          </a:p>
        </p:txBody>
      </p:sp>
      <p:sp>
        <p:nvSpPr>
          <p:cNvPr id="3" name="Content Placeholder 2"/>
          <p:cNvSpPr>
            <a:spLocks noGrp="1"/>
          </p:cNvSpPr>
          <p:nvPr>
            <p:ph idx="1"/>
          </p:nvPr>
        </p:nvSpPr>
        <p:spPr/>
        <p:txBody>
          <a:bodyPr>
            <a:normAutofit fontScale="92500" lnSpcReduction="10000"/>
          </a:bodyPr>
          <a:lstStyle/>
          <a:p>
            <a:r>
              <a:rPr lang="en-US" b="1" dirty="0" err="1"/>
              <a:t>Paucibacillary</a:t>
            </a:r>
            <a:r>
              <a:rPr lang="en-US" b="1" dirty="0"/>
              <a:t> (PB) case: </a:t>
            </a:r>
            <a:endParaRPr lang="en-US" b="1" dirty="0" smtClean="0"/>
          </a:p>
          <a:p>
            <a:pPr lvl="1"/>
            <a:r>
              <a:rPr lang="en-US" dirty="0" smtClean="0"/>
              <a:t>1 </a:t>
            </a:r>
            <a:r>
              <a:rPr lang="en-US" dirty="0"/>
              <a:t>to 5 skin lesions, </a:t>
            </a:r>
            <a:endParaRPr lang="en-US" dirty="0" smtClean="0"/>
          </a:p>
          <a:p>
            <a:pPr lvl="2"/>
            <a:r>
              <a:rPr lang="en-US" dirty="0" smtClean="0"/>
              <a:t>Without nerve involvement</a:t>
            </a:r>
          </a:p>
          <a:p>
            <a:pPr lvl="2"/>
            <a:r>
              <a:rPr lang="en-US" dirty="0" smtClean="0"/>
              <a:t>Without bacilli seen in </a:t>
            </a:r>
            <a:r>
              <a:rPr lang="en-US" dirty="0"/>
              <a:t>a skin </a:t>
            </a:r>
            <a:r>
              <a:rPr lang="en-US" dirty="0" smtClean="0"/>
              <a:t>smear;</a:t>
            </a:r>
          </a:p>
          <a:p>
            <a:pPr lvl="1"/>
            <a:endParaRPr lang="en-US" dirty="0" smtClean="0"/>
          </a:p>
          <a:p>
            <a:r>
              <a:rPr lang="en-US" b="1" dirty="0" err="1" smtClean="0"/>
              <a:t>Multibacillary</a:t>
            </a:r>
            <a:r>
              <a:rPr lang="en-US" b="1" dirty="0" smtClean="0"/>
              <a:t> </a:t>
            </a:r>
            <a:r>
              <a:rPr lang="en-US" b="1" dirty="0"/>
              <a:t>(MB) case: </a:t>
            </a:r>
            <a:endParaRPr lang="en-US" b="1" dirty="0" smtClean="0"/>
          </a:p>
          <a:p>
            <a:pPr lvl="1"/>
            <a:r>
              <a:rPr lang="en-US" dirty="0" smtClean="0"/>
              <a:t>More than 5 skin </a:t>
            </a:r>
            <a:r>
              <a:rPr lang="en-US" dirty="0"/>
              <a:t>lesions; </a:t>
            </a:r>
            <a:endParaRPr lang="en-US" dirty="0" smtClean="0"/>
          </a:p>
          <a:p>
            <a:pPr marL="457200" lvl="1" indent="0">
              <a:buNone/>
            </a:pPr>
            <a:r>
              <a:rPr lang="en-US" dirty="0" smtClean="0"/>
              <a:t>or</a:t>
            </a:r>
          </a:p>
          <a:p>
            <a:pPr lvl="1"/>
            <a:r>
              <a:rPr lang="en-US" dirty="0"/>
              <a:t>N</a:t>
            </a:r>
            <a:r>
              <a:rPr lang="en-US" dirty="0" smtClean="0"/>
              <a:t>erve involvement</a:t>
            </a:r>
          </a:p>
          <a:p>
            <a:pPr lvl="1"/>
            <a:r>
              <a:rPr lang="en-US" dirty="0" smtClean="0"/>
              <a:t>Bacilli seen on </a:t>
            </a:r>
            <a:r>
              <a:rPr lang="en-US" dirty="0"/>
              <a:t>slit-skin </a:t>
            </a:r>
            <a:r>
              <a:rPr lang="en-US" dirty="0" smtClean="0"/>
              <a:t>smear</a:t>
            </a:r>
            <a:endParaRPr lang="en-US" dirty="0"/>
          </a:p>
        </p:txBody>
      </p:sp>
    </p:spTree>
    <p:extLst>
      <p:ext uri="{BB962C8B-B14F-4D97-AF65-F5344CB8AC3E}">
        <p14:creationId xmlns:p14="http://schemas.microsoft.com/office/powerpoint/2010/main" val="1811200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algn="l" eaLnBrk="1" hangingPunct="1"/>
            <a:r>
              <a:rPr lang="en-US" b="1" dirty="0">
                <a:latin typeface="Calibri" charset="0"/>
              </a:rPr>
              <a:t>Why </a:t>
            </a:r>
            <a:r>
              <a:rPr lang="en-US" b="1" dirty="0" smtClean="0">
                <a:latin typeface="Calibri" charset="0"/>
              </a:rPr>
              <a:t>is classification important</a:t>
            </a:r>
            <a:r>
              <a:rPr lang="en-US" b="1" dirty="0">
                <a:latin typeface="Calibri" charset="0"/>
              </a:rPr>
              <a:t>?</a:t>
            </a:r>
          </a:p>
        </p:txBody>
      </p:sp>
      <p:sp>
        <p:nvSpPr>
          <p:cNvPr id="43010" name="Content Placeholder 2"/>
          <p:cNvSpPr>
            <a:spLocks noGrp="1"/>
          </p:cNvSpPr>
          <p:nvPr>
            <p:ph idx="1"/>
          </p:nvPr>
        </p:nvSpPr>
        <p:spPr/>
        <p:txBody>
          <a:bodyPr/>
          <a:lstStyle/>
          <a:p>
            <a:pPr eaLnBrk="1" hangingPunct="1"/>
            <a:r>
              <a:rPr lang="en-US" b="1" dirty="0" smtClean="0">
                <a:solidFill>
                  <a:srgbClr val="000000"/>
                </a:solidFill>
                <a:latin typeface="Calibri" charset="0"/>
              </a:rPr>
              <a:t>Treatment *</a:t>
            </a:r>
            <a:r>
              <a:rPr lang="en-US" b="1" dirty="0" smtClean="0">
                <a:solidFill>
                  <a:srgbClr val="000000"/>
                </a:solidFill>
                <a:latin typeface="Calibri" charset="0"/>
              </a:rPr>
              <a:t>WHO (pre-2018)</a:t>
            </a:r>
            <a:endParaRPr lang="en-US" b="1" dirty="0">
              <a:solidFill>
                <a:srgbClr val="000000"/>
              </a:solidFill>
              <a:latin typeface="Calibri" charset="0"/>
            </a:endParaRPr>
          </a:p>
          <a:p>
            <a:pPr lvl="1" eaLnBrk="1" hangingPunct="1"/>
            <a:r>
              <a:rPr lang="en-US" dirty="0" smtClean="0">
                <a:latin typeface="Calibri" charset="0"/>
              </a:rPr>
              <a:t>Paucibacillary</a:t>
            </a:r>
            <a:r>
              <a:rPr lang="en-US" dirty="0">
                <a:latin typeface="Calibri" charset="0"/>
              </a:rPr>
              <a:t>	</a:t>
            </a:r>
            <a:r>
              <a:rPr lang="en-US" dirty="0" smtClean="0">
                <a:latin typeface="Calibri" charset="0"/>
              </a:rPr>
              <a:t>	6 months, 2 drugs </a:t>
            </a:r>
          </a:p>
          <a:p>
            <a:pPr lvl="1" eaLnBrk="1" hangingPunct="1"/>
            <a:r>
              <a:rPr lang="en-US" dirty="0" smtClean="0">
                <a:latin typeface="Calibri" charset="0"/>
              </a:rPr>
              <a:t>Multibacillary	</a:t>
            </a:r>
            <a:r>
              <a:rPr lang="en-US" dirty="0">
                <a:latin typeface="Calibri" charset="0"/>
              </a:rPr>
              <a:t>	12 </a:t>
            </a:r>
            <a:r>
              <a:rPr lang="en-US" dirty="0" smtClean="0">
                <a:latin typeface="Calibri" charset="0"/>
              </a:rPr>
              <a:t>months, 3 drugs </a:t>
            </a:r>
            <a:endParaRPr lang="en-US" dirty="0">
              <a:latin typeface="Calibri" charset="0"/>
            </a:endParaRPr>
          </a:p>
          <a:p>
            <a:pPr eaLnBrk="1" hangingPunct="1"/>
            <a:endParaRPr lang="en-US" dirty="0">
              <a:latin typeface="Calibri" charset="0"/>
            </a:endParaRPr>
          </a:p>
          <a:p>
            <a:pPr marL="0" indent="0" eaLnBrk="1" hangingPunct="1">
              <a:buNone/>
            </a:pPr>
            <a:r>
              <a:rPr lang="en-US" dirty="0" smtClean="0">
                <a:latin typeface="Calibri" charset="0"/>
              </a:rPr>
              <a:t> </a:t>
            </a:r>
            <a:endParaRPr lang="en-US" dirty="0">
              <a:latin typeface="Calibri" charset="0"/>
            </a:endParaRPr>
          </a:p>
        </p:txBody>
      </p:sp>
    </p:spTree>
    <p:extLst>
      <p:ext uri="{BB962C8B-B14F-4D97-AF65-F5344CB8AC3E}">
        <p14:creationId xmlns:p14="http://schemas.microsoft.com/office/powerpoint/2010/main" val="38580998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smtClean="0">
                <a:ea typeface="+mj-ea"/>
                <a:cs typeface="+mj-cs"/>
              </a:rPr>
              <a:t>Treatment *</a:t>
            </a:r>
            <a:r>
              <a:rPr lang="en-US" b="1" dirty="0" smtClean="0">
                <a:ea typeface="+mj-ea"/>
                <a:cs typeface="+mj-cs"/>
              </a:rPr>
              <a:t>WHO (pre-2018) </a:t>
            </a:r>
            <a:r>
              <a:rPr lang="en-US" b="1" dirty="0" smtClean="0">
                <a:ea typeface="+mj-ea"/>
                <a:cs typeface="+mj-cs"/>
              </a:rPr>
              <a:t/>
            </a:r>
            <a:br>
              <a:rPr lang="en-US" b="1" dirty="0" smtClean="0">
                <a:ea typeface="+mj-ea"/>
                <a:cs typeface="+mj-cs"/>
              </a:rPr>
            </a:br>
            <a:r>
              <a:rPr lang="en-US" b="1" dirty="0" smtClean="0">
                <a:ea typeface="+mj-ea"/>
                <a:cs typeface="+mj-cs"/>
              </a:rPr>
              <a:t>Paucibacillary – 6 months; 2 drugs</a:t>
            </a:r>
            <a:endParaRPr lang="en-US" b="1" dirty="0">
              <a:ea typeface="+mj-ea"/>
              <a:cs typeface="+mj-cs"/>
            </a:endParaRPr>
          </a:p>
        </p:txBody>
      </p:sp>
      <p:sp>
        <p:nvSpPr>
          <p:cNvPr id="58370" name="TextBox 5"/>
          <p:cNvSpPr txBox="1">
            <a:spLocks noChangeArrowheads="1"/>
          </p:cNvSpPr>
          <p:nvPr/>
        </p:nvSpPr>
        <p:spPr bwMode="auto">
          <a:xfrm>
            <a:off x="4067175" y="2276475"/>
            <a:ext cx="3241675" cy="2308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Monthly</a:t>
            </a:r>
          </a:p>
          <a:p>
            <a:pPr eaLnBrk="1" hangingPunct="1"/>
            <a:r>
              <a:rPr lang="en-US" sz="1800" dirty="0"/>
              <a:t>	Rifampin 600</a:t>
            </a:r>
          </a:p>
          <a:p>
            <a:pPr eaLnBrk="1" hangingPunct="1"/>
            <a:r>
              <a:rPr lang="en-US" sz="1800" dirty="0"/>
              <a:t>	</a:t>
            </a:r>
            <a:r>
              <a:rPr lang="en-US" sz="1800" dirty="0" err="1"/>
              <a:t>Dapsone</a:t>
            </a:r>
            <a:r>
              <a:rPr lang="en-US" sz="1800" dirty="0"/>
              <a:t> 100</a:t>
            </a:r>
          </a:p>
          <a:p>
            <a:pPr eaLnBrk="1" hangingPunct="1"/>
            <a:endParaRPr lang="en-US" sz="1800" dirty="0"/>
          </a:p>
          <a:p>
            <a:pPr eaLnBrk="1" hangingPunct="1"/>
            <a:endParaRPr lang="en-US" sz="1800" dirty="0"/>
          </a:p>
          <a:p>
            <a:pPr eaLnBrk="1" hangingPunct="1"/>
            <a:r>
              <a:rPr lang="en-US" sz="1800" dirty="0"/>
              <a:t>Daily</a:t>
            </a:r>
          </a:p>
          <a:p>
            <a:pPr eaLnBrk="1" hangingPunct="1"/>
            <a:r>
              <a:rPr lang="en-US" sz="1800" dirty="0"/>
              <a:t>	</a:t>
            </a:r>
            <a:r>
              <a:rPr lang="en-US" sz="1800" dirty="0" err="1"/>
              <a:t>Dapsone</a:t>
            </a:r>
            <a:r>
              <a:rPr lang="en-US" sz="1800" dirty="0"/>
              <a:t> 100</a:t>
            </a:r>
          </a:p>
          <a:p>
            <a:pPr eaLnBrk="1" hangingPunct="1"/>
            <a:r>
              <a:rPr lang="en-US" sz="1800" dirty="0"/>
              <a:t>	</a:t>
            </a:r>
          </a:p>
        </p:txBody>
      </p:sp>
      <p:pic>
        <p:nvPicPr>
          <p:cNvPr id="7"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51590" t="6903" r="3959" b="47761"/>
          <a:stretch/>
        </p:blipFill>
        <p:spPr bwMode="auto">
          <a:xfrm>
            <a:off x="1187450" y="1916113"/>
            <a:ext cx="2305050" cy="39131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9095889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a:defRPr/>
            </a:pPr>
            <a:r>
              <a:rPr lang="en-US" b="1" dirty="0"/>
              <a:t>Treatment *WHO </a:t>
            </a:r>
            <a:r>
              <a:rPr lang="en-US" b="1" dirty="0" smtClean="0"/>
              <a:t/>
            </a:r>
            <a:br>
              <a:rPr lang="en-US" b="1" dirty="0" smtClean="0"/>
            </a:br>
            <a:r>
              <a:rPr lang="en-US" b="1" dirty="0" smtClean="0"/>
              <a:t>Multibacillary – 12 months; 3 drugs</a:t>
            </a:r>
            <a:endParaRPr lang="en-US" b="1" dirty="0"/>
          </a:p>
        </p:txBody>
      </p:sp>
      <p:pic>
        <p:nvPicPr>
          <p:cNvPr id="5"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44081" t="6970" r="3393" b="48116"/>
          <a:stretch/>
        </p:blipFill>
        <p:spPr bwMode="auto">
          <a:xfrm>
            <a:off x="611188" y="2133600"/>
            <a:ext cx="2851150" cy="36337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59395" name="TextBox 5"/>
          <p:cNvSpPr txBox="1">
            <a:spLocks noChangeArrowheads="1"/>
          </p:cNvSpPr>
          <p:nvPr/>
        </p:nvSpPr>
        <p:spPr bwMode="auto">
          <a:xfrm>
            <a:off x="4067175" y="2276475"/>
            <a:ext cx="3241675" cy="28623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Monthly</a:t>
            </a:r>
          </a:p>
          <a:p>
            <a:pPr eaLnBrk="1" hangingPunct="1"/>
            <a:r>
              <a:rPr lang="en-US" sz="1800" dirty="0"/>
              <a:t>	Rifampin 600</a:t>
            </a:r>
          </a:p>
          <a:p>
            <a:pPr eaLnBrk="1" hangingPunct="1"/>
            <a:r>
              <a:rPr lang="en-US" sz="1800" dirty="0"/>
              <a:t>	</a:t>
            </a:r>
            <a:r>
              <a:rPr lang="en-US" sz="1800" dirty="0" err="1"/>
              <a:t>Dapsone</a:t>
            </a:r>
            <a:r>
              <a:rPr lang="en-US" sz="1800" dirty="0"/>
              <a:t> 100</a:t>
            </a:r>
          </a:p>
          <a:p>
            <a:pPr eaLnBrk="1" hangingPunct="1"/>
            <a:r>
              <a:rPr lang="en-US" sz="1800" dirty="0"/>
              <a:t>	</a:t>
            </a:r>
            <a:r>
              <a:rPr lang="en-US" sz="1800" dirty="0" err="1"/>
              <a:t>Clofazamine</a:t>
            </a:r>
            <a:r>
              <a:rPr lang="en-US" sz="1800" dirty="0"/>
              <a:t> 300</a:t>
            </a:r>
          </a:p>
          <a:p>
            <a:pPr eaLnBrk="1" hangingPunct="1"/>
            <a:endParaRPr lang="en-US" sz="1800" dirty="0"/>
          </a:p>
          <a:p>
            <a:pPr eaLnBrk="1" hangingPunct="1"/>
            <a:endParaRPr lang="en-US" sz="1800" dirty="0"/>
          </a:p>
          <a:p>
            <a:pPr eaLnBrk="1" hangingPunct="1"/>
            <a:r>
              <a:rPr lang="en-US" sz="1800" dirty="0"/>
              <a:t>Daily</a:t>
            </a:r>
          </a:p>
          <a:p>
            <a:pPr eaLnBrk="1" hangingPunct="1"/>
            <a:r>
              <a:rPr lang="en-US" sz="1800" dirty="0"/>
              <a:t>	</a:t>
            </a:r>
            <a:r>
              <a:rPr lang="en-US" sz="1800" dirty="0" err="1"/>
              <a:t>Dapsone</a:t>
            </a:r>
            <a:r>
              <a:rPr lang="en-US" sz="1800" dirty="0"/>
              <a:t> 100</a:t>
            </a:r>
          </a:p>
          <a:p>
            <a:pPr eaLnBrk="1" hangingPunct="1"/>
            <a:r>
              <a:rPr lang="en-US" sz="1800" dirty="0"/>
              <a:t>	</a:t>
            </a:r>
            <a:r>
              <a:rPr lang="en-US" sz="1800" dirty="0" err="1" smtClean="0"/>
              <a:t>Clofazamine</a:t>
            </a:r>
            <a:r>
              <a:rPr lang="en-US" sz="1800" dirty="0" smtClean="0"/>
              <a:t> </a:t>
            </a:r>
            <a:r>
              <a:rPr lang="en-US" sz="1800" dirty="0"/>
              <a:t>50</a:t>
            </a:r>
          </a:p>
          <a:p>
            <a:pPr eaLnBrk="1" hangingPunct="1"/>
            <a:endParaRPr lang="en-US" sz="1800" dirty="0"/>
          </a:p>
        </p:txBody>
      </p:sp>
    </p:spTree>
    <p:extLst>
      <p:ext uri="{BB962C8B-B14F-4D97-AF65-F5344CB8AC3E}">
        <p14:creationId xmlns:p14="http://schemas.microsoft.com/office/powerpoint/2010/main" val="16716581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normAutofit fontScale="90000"/>
          </a:bodyPr>
          <a:lstStyle/>
          <a:p>
            <a:pPr algn="l" eaLnBrk="1" hangingPunct="1"/>
            <a:r>
              <a:rPr lang="en-US" b="1" dirty="0" smtClean="0">
                <a:latin typeface="Calibri" charset="0"/>
              </a:rPr>
              <a:t>Variations</a:t>
            </a:r>
            <a:br>
              <a:rPr lang="en-US" b="1" dirty="0" smtClean="0">
                <a:latin typeface="Calibri" charset="0"/>
              </a:rPr>
            </a:br>
            <a:r>
              <a:rPr lang="en-US" b="1" dirty="0" err="1" smtClean="0">
                <a:latin typeface="Calibri" charset="0"/>
              </a:rPr>
              <a:t>Paucibacillary</a:t>
            </a:r>
            <a:endParaRPr lang="en-US" b="1" dirty="0">
              <a:latin typeface="Calibri" charset="0"/>
            </a:endParaRPr>
          </a:p>
        </p:txBody>
      </p:sp>
      <p:graphicFrame>
        <p:nvGraphicFramePr>
          <p:cNvPr id="252931" name="Group 3"/>
          <p:cNvGraphicFramePr>
            <a:graphicFrameLocks noGrp="1"/>
          </p:cNvGraphicFramePr>
          <p:nvPr>
            <p:ph type="tbl" idx="1"/>
            <p:extLst>
              <p:ext uri="{D42A27DB-BD31-4B8C-83A1-F6EECF244321}">
                <p14:modId xmlns:p14="http://schemas.microsoft.com/office/powerpoint/2010/main" val="718745037"/>
              </p:ext>
            </p:extLst>
          </p:nvPr>
        </p:nvGraphicFramePr>
        <p:xfrm>
          <a:off x="519113" y="1981200"/>
          <a:ext cx="6172200" cy="3113406"/>
        </p:xfrm>
        <a:graphic>
          <a:graphicData uri="http://schemas.openxmlformats.org/drawingml/2006/table">
            <a:tbl>
              <a:tblPr/>
              <a:tblGrid>
                <a:gridCol w="2057400"/>
                <a:gridCol w="2057400"/>
                <a:gridCol w="2057400"/>
              </a:tblGrid>
              <a:tr h="727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0"/>
                        </a:rPr>
                        <a:t>Drug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charset="0"/>
                          <a:ea typeface="ＭＳ Ｐゴシック" charset="0"/>
                        </a:rPr>
                        <a:t>WHO (pre-2018)</a:t>
                      </a:r>
                      <a:endParaRPr kumimoji="0" lang="en-US" sz="2800" b="1"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solidFill>
                          <a:effectLst/>
                          <a:latin typeface="Arial" charset="0"/>
                          <a:ea typeface="ＭＳ Ｐゴシック" charset="0"/>
                        </a:rPr>
                        <a:t>USA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3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err="1">
                          <a:ln>
                            <a:noFill/>
                          </a:ln>
                          <a:solidFill>
                            <a:schemeClr val="tx1"/>
                          </a:solidFill>
                          <a:effectLst/>
                          <a:latin typeface="Arial" charset="0"/>
                          <a:ea typeface="ＭＳ Ｐゴシック" charset="0"/>
                        </a:rPr>
                        <a:t>Dapsone</a:t>
                      </a:r>
                      <a:endParaRPr kumimoji="0" lang="en-US" sz="2800" b="1" i="0" u="none" strike="noStrike" cap="none" normalizeH="0" baseline="0" dirty="0">
                        <a:ln>
                          <a:noFill/>
                        </a:ln>
                        <a:solidFill>
                          <a:schemeClr val="tx1"/>
                        </a:solidFill>
                        <a:effectLst/>
                        <a:latin typeface="Arial" charset="0"/>
                        <a:ea typeface="ＭＳ Ｐゴシック"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0"/>
                        </a:rPr>
                        <a:t>100/d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ea typeface="ＭＳ Ｐゴシック" charset="0"/>
                        </a:rPr>
                        <a:t>100/d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7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solidFill>
                          <a:effectLst/>
                          <a:latin typeface="Arial" charset="0"/>
                          <a:ea typeface="ＭＳ Ｐゴシック" charset="0"/>
                        </a:rPr>
                        <a:t>Rifampin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ea typeface="ＭＳ Ｐゴシック" charset="0"/>
                        </a:rPr>
                        <a:t>600/month</a:t>
                      </a:r>
                      <a:endParaRPr kumimoji="0" lang="en-US" sz="2800" b="0" i="0" u="none" strike="noStrike" cap="none" normalizeH="0" baseline="0" dirty="0">
                        <a:ln>
                          <a:noFill/>
                        </a:ln>
                        <a:solidFill>
                          <a:schemeClr val="tx1"/>
                        </a:solidFill>
                        <a:effectLst/>
                        <a:latin typeface="Arial" charset="0"/>
                        <a:ea typeface="ＭＳ Ｐゴシック"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ea typeface="ＭＳ Ｐゴシック" charset="0"/>
                        </a:rPr>
                        <a:t>600/day</a:t>
                      </a:r>
                      <a:endParaRPr kumimoji="0" lang="en-US" sz="2800" b="0" i="0" u="none" strike="noStrike" cap="none" normalizeH="0" baseline="0" dirty="0">
                        <a:ln>
                          <a:noFill/>
                        </a:ln>
                        <a:solidFill>
                          <a:schemeClr val="tx1"/>
                        </a:solidFill>
                        <a:effectLst/>
                        <a:latin typeface="Arial" charset="0"/>
                        <a:ea typeface="ＭＳ Ｐゴシック"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0"/>
                        </a:rPr>
                        <a:t>Duration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ea typeface="ＭＳ Ｐゴシック" charset="0"/>
                        </a:rPr>
                        <a:t>6m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ea typeface="ＭＳ Ｐゴシック" charset="0"/>
                        </a:rPr>
                        <a:t>1year</a:t>
                      </a:r>
                      <a:endParaRPr kumimoji="0" lang="en-US" sz="2800" b="0" i="0" u="none" strike="noStrike" cap="none" normalizeH="0" baseline="0" dirty="0">
                        <a:ln>
                          <a:noFill/>
                        </a:ln>
                        <a:solidFill>
                          <a:schemeClr val="tx1"/>
                        </a:solidFill>
                        <a:effectLst/>
                        <a:latin typeface="Arial" charset="0"/>
                        <a:ea typeface="ＭＳ Ｐゴシック"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533198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normAutofit fontScale="90000"/>
          </a:bodyPr>
          <a:lstStyle/>
          <a:p>
            <a:pPr algn="l" eaLnBrk="1" hangingPunct="1"/>
            <a:r>
              <a:rPr lang="en-US" b="1" dirty="0" smtClean="0">
                <a:latin typeface="Calibri" charset="0"/>
              </a:rPr>
              <a:t>Variations</a:t>
            </a:r>
            <a:br>
              <a:rPr lang="en-US" b="1" dirty="0" smtClean="0">
                <a:latin typeface="Calibri" charset="0"/>
              </a:rPr>
            </a:br>
            <a:r>
              <a:rPr lang="en-US" b="1" dirty="0" smtClean="0">
                <a:latin typeface="Calibri" charset="0"/>
              </a:rPr>
              <a:t>Multibacillary</a:t>
            </a:r>
            <a:endParaRPr lang="en-US" b="1" dirty="0">
              <a:latin typeface="Calibri" charset="0"/>
            </a:endParaRPr>
          </a:p>
        </p:txBody>
      </p:sp>
      <p:graphicFrame>
        <p:nvGraphicFramePr>
          <p:cNvPr id="253955" name="Group 3"/>
          <p:cNvGraphicFramePr>
            <a:graphicFrameLocks noGrp="1"/>
          </p:cNvGraphicFramePr>
          <p:nvPr>
            <p:ph type="tbl" idx="1"/>
            <p:extLst>
              <p:ext uri="{D42A27DB-BD31-4B8C-83A1-F6EECF244321}">
                <p14:modId xmlns:p14="http://schemas.microsoft.com/office/powerpoint/2010/main" val="1739983387"/>
              </p:ext>
            </p:extLst>
          </p:nvPr>
        </p:nvGraphicFramePr>
        <p:xfrm>
          <a:off x="232328" y="1850570"/>
          <a:ext cx="6443199" cy="4259199"/>
        </p:xfrm>
        <a:graphic>
          <a:graphicData uri="http://schemas.openxmlformats.org/drawingml/2006/table">
            <a:tbl>
              <a:tblPr/>
              <a:tblGrid>
                <a:gridCol w="2261314"/>
                <a:gridCol w="2292292"/>
                <a:gridCol w="1889593"/>
              </a:tblGrid>
              <a:tr h="7154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0"/>
                        </a:rPr>
                        <a:t>Drug</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solidFill>
                          <a:effectLst/>
                          <a:latin typeface="Arial" charset="0"/>
                          <a:ea typeface="ＭＳ Ｐゴシック" charset="0"/>
                        </a:rPr>
                        <a:t>WHO</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solidFill>
                          <a:effectLst/>
                          <a:latin typeface="Arial" charset="0"/>
                          <a:ea typeface="ＭＳ Ｐゴシック" charset="0"/>
                        </a:rPr>
                        <a:t>USA</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24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err="1">
                          <a:ln>
                            <a:noFill/>
                          </a:ln>
                          <a:solidFill>
                            <a:srgbClr val="000000"/>
                          </a:solidFill>
                          <a:effectLst/>
                          <a:latin typeface="Arial" charset="0"/>
                          <a:ea typeface="ＭＳ Ｐゴシック" charset="0"/>
                        </a:rPr>
                        <a:t>Dapsone</a:t>
                      </a:r>
                      <a:endParaRPr kumimoji="0" lang="en-US" sz="2800" b="1" i="0" u="none" strike="noStrike" cap="none" normalizeH="0" baseline="0" dirty="0">
                        <a:ln>
                          <a:noFill/>
                        </a:ln>
                        <a:solidFill>
                          <a:srgbClr val="000000"/>
                        </a:solidFill>
                        <a:effectLst/>
                        <a:latin typeface="Arial" charset="0"/>
                        <a:ea typeface="ＭＳ Ｐゴシック" charset="0"/>
                      </a:endParaRP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00"/>
                          </a:solidFill>
                          <a:effectLst/>
                          <a:latin typeface="Arial" charset="0"/>
                          <a:ea typeface="ＭＳ Ｐゴシック" charset="0"/>
                        </a:rPr>
                        <a:t>100/d</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000000"/>
                          </a:solidFill>
                          <a:effectLst/>
                          <a:latin typeface="Arial" charset="0"/>
                          <a:ea typeface="ＭＳ Ｐゴシック" charset="0"/>
                        </a:rPr>
                        <a:t>100/d</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54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000000"/>
                          </a:solidFill>
                          <a:effectLst/>
                          <a:latin typeface="Arial" charset="0"/>
                          <a:ea typeface="ＭＳ Ｐゴシック" charset="0"/>
                        </a:rPr>
                        <a:t>Rifampin</a:t>
                      </a: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00"/>
                          </a:solidFill>
                          <a:effectLst/>
                          <a:latin typeface="Arial" charset="0"/>
                          <a:ea typeface="ＭＳ Ｐゴシック" charset="0"/>
                        </a:rPr>
                        <a:t>600/m</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00"/>
                          </a:solidFill>
                          <a:effectLst/>
                          <a:latin typeface="Arial" charset="0"/>
                          <a:ea typeface="ＭＳ Ｐゴシック" charset="0"/>
                        </a:rPr>
                        <a:t>600/d</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5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err="1">
                          <a:ln>
                            <a:noFill/>
                          </a:ln>
                          <a:solidFill>
                            <a:srgbClr val="000000"/>
                          </a:solidFill>
                          <a:effectLst/>
                          <a:latin typeface="Arial" charset="0"/>
                          <a:ea typeface="ＭＳ Ｐゴシック" charset="0"/>
                        </a:rPr>
                        <a:t>Clofazimine</a:t>
                      </a:r>
                      <a:endParaRPr kumimoji="0" lang="en-US" sz="2800" b="1" i="0" u="none" strike="noStrike" cap="none" normalizeH="0" baseline="0" dirty="0">
                        <a:ln>
                          <a:noFill/>
                        </a:ln>
                        <a:solidFill>
                          <a:srgbClr val="000000"/>
                        </a:solidFill>
                        <a:effectLst/>
                        <a:latin typeface="Arial" charset="0"/>
                        <a:ea typeface="ＭＳ Ｐゴシック" charset="0"/>
                      </a:endParaRP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00"/>
                          </a:solidFill>
                          <a:effectLst/>
                          <a:latin typeface="Arial" charset="0"/>
                          <a:ea typeface="ＭＳ Ｐゴシック" charset="0"/>
                        </a:rPr>
                        <a:t>300/</a:t>
                      </a:r>
                      <a:r>
                        <a:rPr kumimoji="0" lang="en-US" sz="2800" b="0" i="0" u="none" strike="noStrike" cap="none" normalizeH="0" baseline="0" dirty="0" smtClean="0">
                          <a:ln>
                            <a:noFill/>
                          </a:ln>
                          <a:solidFill>
                            <a:srgbClr val="000000"/>
                          </a:solidFill>
                          <a:effectLst/>
                          <a:latin typeface="Arial" charset="0"/>
                          <a:ea typeface="ＭＳ Ｐゴシック" charset="0"/>
                        </a:rPr>
                        <a:t>m+ 50</a:t>
                      </a:r>
                      <a:r>
                        <a:rPr kumimoji="0" lang="en-US" sz="2800" b="0" i="0" u="none" strike="noStrike" cap="none" normalizeH="0" baseline="0" dirty="0">
                          <a:ln>
                            <a:noFill/>
                          </a:ln>
                          <a:solidFill>
                            <a:srgbClr val="000000"/>
                          </a:solidFill>
                          <a:effectLst/>
                          <a:latin typeface="Arial" charset="0"/>
                          <a:ea typeface="ＭＳ Ｐゴシック" charset="0"/>
                        </a:rPr>
                        <a:t>/d</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00"/>
                          </a:solidFill>
                          <a:effectLst/>
                          <a:latin typeface="Arial" charset="0"/>
                          <a:ea typeface="ＭＳ Ｐゴシック" charset="0"/>
                        </a:rPr>
                        <a:t>50/d</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24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charset="0"/>
                          <a:ea typeface="ＭＳ Ｐゴシック" charset="0"/>
                        </a:rPr>
                        <a:t>Levofloxacin</a:t>
                      </a:r>
                      <a:endParaRPr kumimoji="0" lang="en-US" sz="2800" b="0" i="0" u="none" strike="noStrike" cap="none" normalizeH="0" baseline="0" dirty="0">
                        <a:ln>
                          <a:noFill/>
                        </a:ln>
                        <a:solidFill>
                          <a:srgbClr val="000000"/>
                        </a:solidFill>
                        <a:effectLst/>
                        <a:latin typeface="Arial" charset="0"/>
                        <a:ea typeface="ＭＳ Ｐゴシック" charset="0"/>
                      </a:endParaRP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000000"/>
                          </a:solidFill>
                          <a:effectLst/>
                          <a:latin typeface="Arial" charset="0"/>
                          <a:ea typeface="ＭＳ Ｐゴシック" charset="0"/>
                        </a:rPr>
                        <a:t>-</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00"/>
                          </a:solidFill>
                          <a:effectLst/>
                          <a:latin typeface="Arial" charset="0"/>
                          <a:ea typeface="ＭＳ Ｐゴシック" charset="0"/>
                        </a:rPr>
                        <a:t>-</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78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00"/>
                          </a:solidFill>
                          <a:effectLst/>
                          <a:latin typeface="Arial" charset="0"/>
                          <a:ea typeface="ＭＳ Ｐゴシック" charset="0"/>
                        </a:rPr>
                        <a:t>Duration</a:t>
                      </a: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00"/>
                          </a:solidFill>
                          <a:effectLst/>
                          <a:latin typeface="Arial" charset="0"/>
                          <a:ea typeface="ＭＳ Ｐゴシック" charset="0"/>
                        </a:rPr>
                        <a:t>1y</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00"/>
                          </a:solidFill>
                          <a:effectLst/>
                          <a:latin typeface="Arial" charset="0"/>
                          <a:ea typeface="ＭＳ Ｐゴシック" charset="0"/>
                        </a:rPr>
                        <a:t>2y</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0441172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Calibri" charset="0"/>
              </a:rPr>
              <a:t>2018 </a:t>
            </a:r>
            <a:r>
              <a:rPr lang="mr-IN" b="1" dirty="0">
                <a:latin typeface="Calibri" charset="0"/>
              </a:rPr>
              <a:t>–</a:t>
            </a:r>
            <a:r>
              <a:rPr lang="en-US" b="1" dirty="0">
                <a:latin typeface="Calibri" charset="0"/>
              </a:rPr>
              <a:t> new guidelines</a:t>
            </a:r>
            <a:r>
              <a:rPr lang="mr-IN" b="1" dirty="0">
                <a:latin typeface="Calibri" charset="0"/>
              </a:rPr>
              <a:t>…</a:t>
            </a:r>
            <a:endParaRPr lang="en-US" dirty="0"/>
          </a:p>
        </p:txBody>
      </p:sp>
      <p:pic>
        <p:nvPicPr>
          <p:cNvPr id="4" name="Table Placeholder 3"/>
          <p:cNvPicPr>
            <a:picLocks noGrp="1" noChangeAspect="1"/>
          </p:cNvPicPr>
          <p:nvPr>
            <p:ph type="tbl" idx="1"/>
          </p:nvPr>
        </p:nvPicPr>
        <p:blipFill>
          <a:blip r:embed="rId2" cstate="email">
            <a:extLst>
              <a:ext uri="{28A0092B-C50C-407E-A947-70E740481C1C}">
                <a14:useLocalDpi xmlns:a14="http://schemas.microsoft.com/office/drawing/2010/main"/>
              </a:ext>
            </a:extLst>
          </a:blip>
          <a:stretch>
            <a:fillRect/>
          </a:stretch>
        </p:blipFill>
        <p:spPr>
          <a:xfrm>
            <a:off x="2976256" y="1600200"/>
            <a:ext cx="3191487" cy="4525963"/>
          </a:xfrm>
        </p:spPr>
      </p:pic>
    </p:spTree>
    <p:extLst>
      <p:ext uri="{BB962C8B-B14F-4D97-AF65-F5344CB8AC3E}">
        <p14:creationId xmlns:p14="http://schemas.microsoft.com/office/powerpoint/2010/main" val="1170510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algn="l" eaLnBrk="1" hangingPunct="1"/>
            <a:r>
              <a:rPr lang="en-US" b="1" dirty="0" smtClean="0">
                <a:latin typeface="Calibri" charset="0"/>
              </a:rPr>
              <a:t>2018 </a:t>
            </a:r>
            <a:r>
              <a:rPr lang="mr-IN" b="1" dirty="0" smtClean="0">
                <a:latin typeface="Calibri" charset="0"/>
              </a:rPr>
              <a:t>–</a:t>
            </a:r>
            <a:r>
              <a:rPr lang="en-US" b="1" dirty="0" smtClean="0">
                <a:latin typeface="Calibri" charset="0"/>
              </a:rPr>
              <a:t> new guidelines</a:t>
            </a:r>
            <a:r>
              <a:rPr lang="mr-IN" b="1" dirty="0" smtClean="0">
                <a:latin typeface="Calibri" charset="0"/>
              </a:rPr>
              <a:t>…</a:t>
            </a:r>
            <a:endParaRPr lang="en-US" b="1" dirty="0">
              <a:latin typeface="Calibri" charset="0"/>
            </a:endParaRPr>
          </a:p>
        </p:txBody>
      </p:sp>
      <p:sp>
        <p:nvSpPr>
          <p:cNvPr id="43010" name="Content Placeholder 2"/>
          <p:cNvSpPr>
            <a:spLocks noGrp="1"/>
          </p:cNvSpPr>
          <p:nvPr>
            <p:ph idx="1"/>
          </p:nvPr>
        </p:nvSpPr>
        <p:spPr/>
        <p:txBody>
          <a:bodyPr/>
          <a:lstStyle/>
          <a:p>
            <a:pPr eaLnBrk="1" hangingPunct="1"/>
            <a:r>
              <a:rPr lang="en-US" b="1" dirty="0" smtClean="0">
                <a:solidFill>
                  <a:srgbClr val="000000"/>
                </a:solidFill>
                <a:latin typeface="Calibri" charset="0"/>
              </a:rPr>
              <a:t>Treatment *WHO</a:t>
            </a:r>
            <a:endParaRPr lang="en-US" b="1" dirty="0">
              <a:solidFill>
                <a:srgbClr val="000000"/>
              </a:solidFill>
              <a:latin typeface="Calibri" charset="0"/>
            </a:endParaRPr>
          </a:p>
          <a:p>
            <a:pPr lvl="1" eaLnBrk="1" hangingPunct="1"/>
            <a:r>
              <a:rPr lang="en-US" dirty="0" smtClean="0">
                <a:latin typeface="Calibri" charset="0"/>
              </a:rPr>
              <a:t>Paucibacillary</a:t>
            </a:r>
            <a:r>
              <a:rPr lang="en-US" dirty="0">
                <a:latin typeface="Calibri" charset="0"/>
              </a:rPr>
              <a:t>	</a:t>
            </a:r>
            <a:r>
              <a:rPr lang="en-US" dirty="0" smtClean="0">
                <a:latin typeface="Calibri" charset="0"/>
              </a:rPr>
              <a:t>	6 months, 2 drugs </a:t>
            </a:r>
          </a:p>
          <a:p>
            <a:pPr lvl="1" eaLnBrk="1" hangingPunct="1"/>
            <a:r>
              <a:rPr lang="en-US" dirty="0" smtClean="0">
                <a:latin typeface="Calibri" charset="0"/>
              </a:rPr>
              <a:t>Multibacillary	</a:t>
            </a:r>
            <a:r>
              <a:rPr lang="en-US" dirty="0">
                <a:latin typeface="Calibri" charset="0"/>
              </a:rPr>
              <a:t>	12 </a:t>
            </a:r>
            <a:r>
              <a:rPr lang="en-US" dirty="0" smtClean="0">
                <a:latin typeface="Calibri" charset="0"/>
              </a:rPr>
              <a:t>months, 3 drugs </a:t>
            </a:r>
            <a:endParaRPr lang="en-US" dirty="0">
              <a:latin typeface="Calibri" charset="0"/>
            </a:endParaRPr>
          </a:p>
          <a:p>
            <a:pPr eaLnBrk="1" hangingPunct="1"/>
            <a:endParaRPr lang="en-US" dirty="0">
              <a:latin typeface="Calibri" charset="0"/>
            </a:endParaRPr>
          </a:p>
          <a:p>
            <a:pPr marL="0" indent="0" eaLnBrk="1" hangingPunct="1">
              <a:buNone/>
            </a:pPr>
            <a:r>
              <a:rPr lang="en-US" dirty="0" smtClean="0">
                <a:latin typeface="Calibri" charset="0"/>
              </a:rPr>
              <a:t> </a:t>
            </a:r>
            <a:endParaRPr lang="en-US" dirty="0">
              <a:latin typeface="Calibri"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45066" y="3298296"/>
            <a:ext cx="8081600" cy="2827867"/>
          </a:xfrm>
          <a:prstGeom prst="rect">
            <a:avLst/>
          </a:prstGeom>
        </p:spPr>
      </p:pic>
      <p:sp>
        <p:nvSpPr>
          <p:cNvPr id="3" name="Oval 2"/>
          <p:cNvSpPr/>
          <p:nvPr/>
        </p:nvSpPr>
        <p:spPr>
          <a:xfrm>
            <a:off x="5164667" y="2133600"/>
            <a:ext cx="423333" cy="54186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5164667" y="2200672"/>
            <a:ext cx="423333" cy="474795"/>
          </a:xfrm>
          <a:prstGeom prst="line">
            <a:avLst/>
          </a:prstGeom>
          <a:ln w="63500">
            <a:solidFill>
              <a:srgbClr val="FF0000"/>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418298" y="1689428"/>
            <a:ext cx="1343638" cy="523220"/>
          </a:xfrm>
          <a:prstGeom prst="rect">
            <a:avLst/>
          </a:prstGeom>
          <a:noFill/>
        </p:spPr>
        <p:txBody>
          <a:bodyPr wrap="none" rtlCol="0">
            <a:spAutoFit/>
          </a:bodyPr>
          <a:lstStyle/>
          <a:p>
            <a:r>
              <a:rPr lang="en-US" sz="2800" dirty="0" smtClean="0"/>
              <a:t>3 drugs </a:t>
            </a:r>
            <a:endParaRPr lang="en-US" sz="2800" dirty="0"/>
          </a:p>
        </p:txBody>
      </p:sp>
    </p:spTree>
    <p:extLst>
      <p:ext uri="{BB962C8B-B14F-4D97-AF65-F5344CB8AC3E}">
        <p14:creationId xmlns:p14="http://schemas.microsoft.com/office/powerpoint/2010/main" val="6693235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algn="l" eaLnBrk="1" hangingPunct="1"/>
            <a:r>
              <a:rPr lang="en-US" b="1" dirty="0" smtClean="0">
                <a:latin typeface="Calibri" charset="0"/>
              </a:rPr>
              <a:t>This is a side effect of….</a:t>
            </a:r>
            <a:endParaRPr lang="en-US" b="1" dirty="0">
              <a:latin typeface="Calibri" charset="0"/>
            </a:endParaRPr>
          </a:p>
        </p:txBody>
      </p:sp>
      <p:sp>
        <p:nvSpPr>
          <p:cNvPr id="63490" name="Rectangle 3"/>
          <p:cNvSpPr>
            <a:spLocks noGrp="1" noChangeArrowheads="1"/>
          </p:cNvSpPr>
          <p:nvPr>
            <p:ph idx="1"/>
          </p:nvPr>
        </p:nvSpPr>
        <p:spPr/>
        <p:txBody>
          <a:bodyPr/>
          <a:lstStyle/>
          <a:p>
            <a:pPr marL="0" indent="0" eaLnBrk="1" hangingPunct="1">
              <a:buFont typeface="Arial" charset="0"/>
              <a:buNone/>
            </a:pPr>
            <a:r>
              <a:rPr lang="en-US" dirty="0">
                <a:latin typeface="Calibri" charset="0"/>
              </a:rPr>
              <a:t> </a:t>
            </a:r>
          </a:p>
        </p:txBody>
      </p:sp>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0393" y="3470962"/>
            <a:ext cx="3139691" cy="2671081"/>
          </a:xfrm>
          <a:prstGeom prst="rect">
            <a:avLst/>
          </a:prstGeom>
        </p:spPr>
      </p:pic>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581187" y="2108174"/>
            <a:ext cx="2743513" cy="4017989"/>
          </a:xfrm>
          <a:prstGeom prst="rect">
            <a:avLst/>
          </a:prstGeom>
        </p:spPr>
      </p:pic>
      <p:sp>
        <p:nvSpPr>
          <p:cNvPr id="5" name="TextBox 4"/>
          <p:cNvSpPr txBox="1"/>
          <p:nvPr/>
        </p:nvSpPr>
        <p:spPr>
          <a:xfrm>
            <a:off x="5714371" y="2686132"/>
            <a:ext cx="2582758" cy="1569660"/>
          </a:xfrm>
          <a:prstGeom prst="rect">
            <a:avLst/>
          </a:prstGeom>
          <a:noFill/>
        </p:spPr>
        <p:txBody>
          <a:bodyPr wrap="none" rtlCol="0">
            <a:spAutoFit/>
          </a:bodyPr>
          <a:lstStyle/>
          <a:p>
            <a:pPr marL="342900" indent="-342900">
              <a:buAutoNum type="alphaUcPeriod"/>
            </a:pPr>
            <a:r>
              <a:rPr lang="en-US" sz="3200" b="1" dirty="0" smtClean="0"/>
              <a:t> Rifampin</a:t>
            </a:r>
          </a:p>
          <a:p>
            <a:pPr marL="342900" indent="-342900">
              <a:buAutoNum type="alphaUcPeriod"/>
            </a:pPr>
            <a:r>
              <a:rPr lang="en-US" sz="3200" b="1" dirty="0" smtClean="0"/>
              <a:t> </a:t>
            </a:r>
            <a:r>
              <a:rPr lang="en-US" sz="3200" b="1" dirty="0" err="1" smtClean="0"/>
              <a:t>Dapsone</a:t>
            </a:r>
            <a:endParaRPr lang="en-US" sz="3200" b="1" dirty="0" smtClean="0"/>
          </a:p>
          <a:p>
            <a:pPr marL="342900" indent="-342900">
              <a:buAutoNum type="alphaUcPeriod"/>
            </a:pPr>
            <a:r>
              <a:rPr lang="en-US" sz="3200" b="1" dirty="0" smtClean="0"/>
              <a:t> </a:t>
            </a:r>
            <a:r>
              <a:rPr lang="en-US" sz="3200" b="1" dirty="0" err="1" smtClean="0"/>
              <a:t>Clofazimine</a:t>
            </a:r>
            <a:endParaRPr lang="en-US" sz="3200" b="1" dirty="0"/>
          </a:p>
        </p:txBody>
      </p:sp>
    </p:spTree>
    <p:extLst>
      <p:ext uri="{BB962C8B-B14F-4D97-AF65-F5344CB8AC3E}">
        <p14:creationId xmlns:p14="http://schemas.microsoft.com/office/powerpoint/2010/main" val="4265478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algn="l"/>
            <a:r>
              <a:rPr lang="en-US" b="1" dirty="0" smtClean="0">
                <a:latin typeface="Calibri" charset="0"/>
              </a:rPr>
              <a:t>Newer treatment regimens</a:t>
            </a:r>
            <a:endParaRPr lang="en-US" b="1" dirty="0">
              <a:latin typeface="Calibri" charset="0"/>
            </a:endParaRPr>
          </a:p>
        </p:txBody>
      </p:sp>
      <p:sp>
        <p:nvSpPr>
          <p:cNvPr id="3" name="Content Placeholder 2"/>
          <p:cNvSpPr>
            <a:spLocks noGrp="1"/>
          </p:cNvSpPr>
          <p:nvPr>
            <p:ph idx="1"/>
          </p:nvPr>
        </p:nvSpPr>
        <p:spPr/>
        <p:txBody>
          <a:bodyPr>
            <a:normAutofit/>
          </a:bodyPr>
          <a:lstStyle/>
          <a:p>
            <a:pPr>
              <a:defRPr/>
            </a:pPr>
            <a:r>
              <a:rPr lang="en-US" b="1" dirty="0" smtClean="0">
                <a:solidFill>
                  <a:srgbClr val="000000"/>
                </a:solidFill>
              </a:rPr>
              <a:t>ROM </a:t>
            </a:r>
          </a:p>
          <a:p>
            <a:pPr lvl="1">
              <a:defRPr/>
            </a:pPr>
            <a:r>
              <a:rPr lang="en-US" dirty="0" smtClean="0"/>
              <a:t>Rifampin + </a:t>
            </a:r>
            <a:r>
              <a:rPr lang="en-US" dirty="0" err="1" smtClean="0"/>
              <a:t>Ofloxacin</a:t>
            </a:r>
            <a:r>
              <a:rPr lang="en-US" dirty="0" smtClean="0"/>
              <a:t> (Moxifloxacin) + Minocycline</a:t>
            </a:r>
            <a:endParaRPr lang="en-US" b="1" dirty="0" smtClean="0"/>
          </a:p>
          <a:p>
            <a:pPr lvl="1">
              <a:defRPr/>
            </a:pPr>
            <a:r>
              <a:rPr lang="en-US" dirty="0" smtClean="0"/>
              <a:t>Monthly x 6 -24 months for PB -MB leprosy</a:t>
            </a:r>
          </a:p>
          <a:p>
            <a:pPr>
              <a:defRPr/>
            </a:pPr>
            <a:endParaRPr lang="en-US" dirty="0" smtClean="0"/>
          </a:p>
          <a:p>
            <a:pPr>
              <a:defRPr/>
            </a:pPr>
            <a:r>
              <a:rPr lang="en-US" b="1" dirty="0" smtClean="0">
                <a:solidFill>
                  <a:srgbClr val="000000"/>
                </a:solidFill>
              </a:rPr>
              <a:t>Uniform MDT (U-MDT)</a:t>
            </a:r>
          </a:p>
          <a:p>
            <a:pPr lvl="1">
              <a:defRPr/>
            </a:pPr>
            <a:r>
              <a:rPr lang="en-US" dirty="0" smtClean="0"/>
              <a:t>6 months of MDT for everyone with leprosy</a:t>
            </a:r>
          </a:p>
        </p:txBody>
      </p:sp>
    </p:spTree>
    <p:extLst>
      <p:ext uri="{BB962C8B-B14F-4D97-AF65-F5344CB8AC3E}">
        <p14:creationId xmlns:p14="http://schemas.microsoft.com/office/powerpoint/2010/main" val="27092071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normAutofit fontScale="90000"/>
          </a:bodyPr>
          <a:lstStyle/>
          <a:p>
            <a:pPr algn="l" eaLnBrk="1" hangingPunct="1"/>
            <a:r>
              <a:rPr lang="en-US" b="1" dirty="0" smtClean="0">
                <a:latin typeface="Calibri" charset="0"/>
              </a:rPr>
              <a:t>Reactions</a:t>
            </a:r>
            <a:br>
              <a:rPr lang="en-US" b="1" dirty="0" smtClean="0">
                <a:latin typeface="Calibri" charset="0"/>
              </a:rPr>
            </a:br>
            <a:r>
              <a:rPr lang="en-US" b="1" dirty="0" smtClean="0">
                <a:latin typeface="Calibri" charset="0"/>
              </a:rPr>
              <a:t>Complicate treatment</a:t>
            </a:r>
            <a:endParaRPr lang="en-US" b="1" dirty="0">
              <a:latin typeface="Calibri" charset="0"/>
            </a:endParaRPr>
          </a:p>
        </p:txBody>
      </p:sp>
      <p:sp>
        <p:nvSpPr>
          <p:cNvPr id="44034" name="Rectangle 3"/>
          <p:cNvSpPr>
            <a:spLocks noGrp="1" noChangeArrowheads="1"/>
          </p:cNvSpPr>
          <p:nvPr>
            <p:ph idx="1"/>
          </p:nvPr>
        </p:nvSpPr>
        <p:spPr/>
        <p:txBody>
          <a:bodyPr/>
          <a:lstStyle/>
          <a:p>
            <a:pPr marL="0" indent="0" eaLnBrk="1" hangingPunct="1">
              <a:buNone/>
            </a:pPr>
            <a:r>
              <a:rPr lang="en-US" dirty="0" smtClean="0">
                <a:latin typeface="Calibri" charset="0"/>
              </a:rPr>
              <a:t> </a:t>
            </a:r>
            <a:endParaRPr lang="en-US" dirty="0">
              <a:latin typeface="Calibri" charset="0"/>
            </a:endParaRPr>
          </a:p>
        </p:txBody>
      </p:sp>
      <p:pic>
        <p:nvPicPr>
          <p:cNvPr id="200708"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77345" y="1600200"/>
            <a:ext cx="4697713" cy="44928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5" name="Picture 6"/>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943" t="1220" r="14548" b="39618"/>
          <a:stretch/>
        </p:blipFill>
        <p:spPr bwMode="auto">
          <a:xfrm>
            <a:off x="348797" y="4769844"/>
            <a:ext cx="1440767" cy="15576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71765" y="4769844"/>
            <a:ext cx="1423438" cy="15388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7007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algn="l" eaLnBrk="1" hangingPunct="1"/>
            <a:r>
              <a:rPr lang="en-US" b="1" dirty="0">
                <a:latin typeface="Calibri" charset="0"/>
              </a:rPr>
              <a:t>Reactions</a:t>
            </a:r>
          </a:p>
        </p:txBody>
      </p:sp>
      <p:sp>
        <p:nvSpPr>
          <p:cNvPr id="3" name="Content Placeholder 2"/>
          <p:cNvSpPr>
            <a:spLocks noGrp="1"/>
          </p:cNvSpPr>
          <p:nvPr>
            <p:ph idx="1"/>
          </p:nvPr>
        </p:nvSpPr>
        <p:spPr>
          <a:xfrm>
            <a:off x="457199" y="1600200"/>
            <a:ext cx="8386711" cy="4525963"/>
          </a:xfrm>
        </p:spPr>
        <p:txBody>
          <a:bodyPr rtlCol="0">
            <a:normAutofit fontScale="92500" lnSpcReduction="10000"/>
          </a:bodyPr>
          <a:lstStyle/>
          <a:p>
            <a:pPr eaLnBrk="1" fontAlgn="auto" hangingPunct="1">
              <a:spcAft>
                <a:spcPts val="0"/>
              </a:spcAft>
              <a:buFont typeface="Arial" pitchFamily="34" charset="0"/>
              <a:buChar char="•"/>
              <a:defRPr/>
            </a:pPr>
            <a:r>
              <a:rPr lang="en-US" dirty="0" smtClean="0">
                <a:ea typeface="+mn-ea"/>
                <a:cs typeface="+mn-cs"/>
              </a:rPr>
              <a:t>Type 1  </a:t>
            </a:r>
          </a:p>
          <a:p>
            <a:pPr lvl="1" eaLnBrk="1" fontAlgn="auto" hangingPunct="1">
              <a:spcAft>
                <a:spcPts val="0"/>
              </a:spcAft>
              <a:buFont typeface="Arial" pitchFamily="34" charset="0"/>
              <a:buChar char="•"/>
              <a:defRPr/>
            </a:pPr>
            <a:r>
              <a:rPr lang="en-US" sz="2600" dirty="0">
                <a:sym typeface="Wingdings"/>
              </a:rPr>
              <a:t>U</a:t>
            </a:r>
            <a:r>
              <a:rPr lang="en-US" sz="2600" dirty="0" smtClean="0">
                <a:ea typeface="+mn-ea"/>
              </a:rPr>
              <a:t>pgrading of CMI</a:t>
            </a:r>
          </a:p>
          <a:p>
            <a:pPr lvl="2" eaLnBrk="1" fontAlgn="auto" hangingPunct="1">
              <a:spcAft>
                <a:spcPts val="0"/>
              </a:spcAft>
              <a:buFont typeface="Arial" pitchFamily="34" charset="0"/>
              <a:buChar char="•"/>
              <a:defRPr/>
            </a:pPr>
            <a:r>
              <a:rPr lang="en-US" dirty="0" smtClean="0">
                <a:ea typeface="+mn-ea"/>
              </a:rPr>
              <a:t>Inflammation of </a:t>
            </a:r>
            <a:r>
              <a:rPr lang="en-US" b="1" dirty="0" smtClean="0">
                <a:solidFill>
                  <a:srgbClr val="000000"/>
                </a:solidFill>
                <a:ea typeface="+mn-ea"/>
              </a:rPr>
              <a:t>pre-existing skin lesions</a:t>
            </a:r>
          </a:p>
          <a:p>
            <a:pPr lvl="2" eaLnBrk="1" fontAlgn="auto" hangingPunct="1">
              <a:spcAft>
                <a:spcPts val="0"/>
              </a:spcAft>
              <a:buFont typeface="Arial" pitchFamily="34" charset="0"/>
              <a:buChar char="•"/>
              <a:defRPr/>
            </a:pPr>
            <a:r>
              <a:rPr lang="en-US" dirty="0" smtClean="0">
                <a:ea typeface="+mn-ea"/>
              </a:rPr>
              <a:t>Neuritis (tender, painful nerves)</a:t>
            </a:r>
          </a:p>
          <a:p>
            <a:pPr marL="1371600" lvl="3" indent="0" eaLnBrk="1" fontAlgn="auto" hangingPunct="1">
              <a:spcAft>
                <a:spcPts val="0"/>
              </a:spcAft>
              <a:buNone/>
              <a:defRPr/>
            </a:pPr>
            <a:r>
              <a:rPr lang="en-US" dirty="0" smtClean="0"/>
              <a:t>- T</a:t>
            </a:r>
            <a:r>
              <a:rPr lang="en-US" dirty="0" smtClean="0">
                <a:ea typeface="+mn-ea"/>
              </a:rPr>
              <a:t>ypically within the first 2 months of diagnosis/treatment</a:t>
            </a:r>
          </a:p>
          <a:p>
            <a:pPr lvl="3" eaLnBrk="1" fontAlgn="auto" hangingPunct="1">
              <a:spcAft>
                <a:spcPts val="0"/>
              </a:spcAft>
              <a:buFont typeface="Arial" pitchFamily="34" charset="0"/>
              <a:buChar char="–"/>
              <a:defRPr/>
            </a:pPr>
            <a:endParaRPr lang="en-US" dirty="0">
              <a:ea typeface="+mn-ea"/>
            </a:endParaRPr>
          </a:p>
          <a:p>
            <a:pPr eaLnBrk="1" fontAlgn="auto" hangingPunct="1">
              <a:spcAft>
                <a:spcPts val="0"/>
              </a:spcAft>
              <a:buFont typeface="Arial" pitchFamily="34" charset="0"/>
              <a:buChar char="•"/>
              <a:defRPr/>
            </a:pPr>
            <a:r>
              <a:rPr lang="en-US" dirty="0" smtClean="0">
                <a:ea typeface="+mn-ea"/>
                <a:cs typeface="+mn-cs"/>
              </a:rPr>
              <a:t>Type 2</a:t>
            </a:r>
          </a:p>
          <a:p>
            <a:pPr lvl="1" eaLnBrk="1" fontAlgn="auto" hangingPunct="1">
              <a:spcAft>
                <a:spcPts val="0"/>
              </a:spcAft>
              <a:buFont typeface="Arial" pitchFamily="34" charset="0"/>
              <a:buChar char="•"/>
              <a:defRPr/>
            </a:pPr>
            <a:r>
              <a:rPr lang="en-US" sz="2600" dirty="0" smtClean="0"/>
              <a:t>Erythema </a:t>
            </a:r>
            <a:r>
              <a:rPr lang="en-US" sz="2600" dirty="0" err="1" smtClean="0"/>
              <a:t>Nodosum</a:t>
            </a:r>
            <a:r>
              <a:rPr lang="en-US" sz="2600" dirty="0" smtClean="0"/>
              <a:t> </a:t>
            </a:r>
            <a:r>
              <a:rPr lang="en-US" sz="2600" dirty="0" err="1" smtClean="0"/>
              <a:t>Leprosum</a:t>
            </a:r>
            <a:r>
              <a:rPr lang="en-US" sz="2600" dirty="0"/>
              <a:t> </a:t>
            </a:r>
            <a:r>
              <a:rPr lang="en-US" sz="2600" dirty="0" smtClean="0"/>
              <a:t>(ENL)</a:t>
            </a:r>
            <a:r>
              <a:rPr lang="en-US" sz="2600" dirty="0"/>
              <a:t> </a:t>
            </a:r>
            <a:r>
              <a:rPr lang="en-US" sz="2600" dirty="0" smtClean="0">
                <a:sym typeface="Wingdings"/>
              </a:rPr>
              <a:t> </a:t>
            </a:r>
            <a:r>
              <a:rPr lang="en-US" sz="2600" dirty="0" smtClean="0"/>
              <a:t>Ag-</a:t>
            </a:r>
            <a:r>
              <a:rPr lang="en-US" sz="2600" dirty="0" err="1" smtClean="0"/>
              <a:t>Ab</a:t>
            </a:r>
            <a:r>
              <a:rPr lang="en-US" sz="2600" dirty="0" smtClean="0"/>
              <a:t> complexes</a:t>
            </a:r>
          </a:p>
          <a:p>
            <a:pPr lvl="2" eaLnBrk="1" fontAlgn="auto" hangingPunct="1">
              <a:spcAft>
                <a:spcPts val="0"/>
              </a:spcAft>
              <a:buFont typeface="Arial" pitchFamily="34" charset="0"/>
              <a:buChar char="•"/>
              <a:defRPr/>
            </a:pPr>
            <a:r>
              <a:rPr lang="en-US" dirty="0" smtClean="0">
                <a:ea typeface="+mn-ea"/>
              </a:rPr>
              <a:t>Crops of </a:t>
            </a:r>
            <a:r>
              <a:rPr lang="en-US" b="1" dirty="0" smtClean="0">
                <a:solidFill>
                  <a:srgbClr val="000000"/>
                </a:solidFill>
                <a:ea typeface="+mn-ea"/>
              </a:rPr>
              <a:t>new nodules</a:t>
            </a:r>
          </a:p>
          <a:p>
            <a:pPr lvl="2" eaLnBrk="1" fontAlgn="auto" hangingPunct="1">
              <a:spcAft>
                <a:spcPts val="0"/>
              </a:spcAft>
              <a:buFont typeface="Arial" pitchFamily="34" charset="0"/>
              <a:buChar char="•"/>
              <a:defRPr/>
            </a:pPr>
            <a:r>
              <a:rPr lang="en-US" b="1" dirty="0" smtClean="0">
                <a:ea typeface="+mn-ea"/>
              </a:rPr>
              <a:t>Fever</a:t>
            </a:r>
            <a:r>
              <a:rPr lang="en-US" dirty="0" smtClean="0">
                <a:ea typeface="+mn-ea"/>
              </a:rPr>
              <a:t>, </a:t>
            </a:r>
            <a:r>
              <a:rPr lang="en-US" dirty="0" err="1" smtClean="0">
                <a:ea typeface="+mn-ea"/>
              </a:rPr>
              <a:t>arthalgia</a:t>
            </a:r>
            <a:r>
              <a:rPr lang="en-US" dirty="0" smtClean="0">
                <a:ea typeface="+mn-ea"/>
              </a:rPr>
              <a:t>, </a:t>
            </a:r>
            <a:r>
              <a:rPr lang="en-US" dirty="0" err="1" smtClean="0">
                <a:ea typeface="+mn-ea"/>
              </a:rPr>
              <a:t>orchitis</a:t>
            </a:r>
            <a:r>
              <a:rPr lang="en-US" dirty="0" smtClean="0">
                <a:ea typeface="+mn-ea"/>
              </a:rPr>
              <a:t>, nephritis, </a:t>
            </a:r>
            <a:r>
              <a:rPr lang="en-US" dirty="0" smtClean="0"/>
              <a:t>uveitis, </a:t>
            </a:r>
            <a:r>
              <a:rPr lang="en-US" dirty="0" err="1" smtClean="0">
                <a:ea typeface="+mn-ea"/>
              </a:rPr>
              <a:t>etc</a:t>
            </a:r>
            <a:endParaRPr lang="en-US" dirty="0"/>
          </a:p>
          <a:p>
            <a:pPr marL="1371600" lvl="3" indent="0">
              <a:buNone/>
              <a:defRPr/>
            </a:pPr>
            <a:r>
              <a:rPr lang="en-US" dirty="0" smtClean="0">
                <a:ea typeface="+mn-ea"/>
              </a:rPr>
              <a:t>- May happen years later, often recurs</a:t>
            </a:r>
          </a:p>
        </p:txBody>
      </p:sp>
    </p:spTree>
    <p:extLst>
      <p:ext uri="{BB962C8B-B14F-4D97-AF65-F5344CB8AC3E}">
        <p14:creationId xmlns:p14="http://schemas.microsoft.com/office/powerpoint/2010/main" val="24633681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normAutofit fontScale="90000"/>
          </a:bodyPr>
          <a:lstStyle/>
          <a:p>
            <a:pPr algn="l"/>
            <a:r>
              <a:rPr lang="en-US" b="1" dirty="0">
                <a:latin typeface="Calibri" charset="0"/>
              </a:rPr>
              <a:t>Type 1 reaction</a:t>
            </a:r>
            <a:br>
              <a:rPr lang="en-US" b="1" dirty="0">
                <a:latin typeface="Calibri" charset="0"/>
              </a:rPr>
            </a:br>
            <a:r>
              <a:rPr lang="en-US" b="1" dirty="0" smtClean="0">
                <a:latin typeface="Calibri" charset="0"/>
              </a:rPr>
              <a:t>Upgrading CMI</a:t>
            </a:r>
            <a:endParaRPr lang="en-US" b="1" dirty="0">
              <a:latin typeface="Calibri" charset="0"/>
            </a:endParaRPr>
          </a:p>
        </p:txBody>
      </p:sp>
      <p:sp>
        <p:nvSpPr>
          <p:cNvPr id="47106" name="Rectangle 3"/>
          <p:cNvSpPr>
            <a:spLocks noGrp="1" noChangeArrowheads="1"/>
          </p:cNvSpPr>
          <p:nvPr>
            <p:ph idx="1"/>
          </p:nvPr>
        </p:nvSpPr>
        <p:spPr/>
        <p:txBody>
          <a:bodyPr/>
          <a:lstStyle/>
          <a:p>
            <a:pPr marL="0" indent="0" eaLnBrk="1" hangingPunct="1">
              <a:buNone/>
            </a:pPr>
            <a:r>
              <a:rPr lang="en-US" dirty="0" smtClean="0">
                <a:latin typeface="Calibri" charset="0"/>
              </a:rPr>
              <a:t> </a:t>
            </a:r>
            <a:endParaRPr lang="en-US" dirty="0">
              <a:latin typeface="Calibri" charset="0"/>
            </a:endParaRPr>
          </a:p>
        </p:txBody>
      </p:sp>
      <p:pic>
        <p:nvPicPr>
          <p:cNvPr id="256004"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333" t="40480" r="67543" b="16836"/>
          <a:stretch/>
        </p:blipFill>
        <p:spPr bwMode="auto">
          <a:xfrm>
            <a:off x="4067175" y="1989138"/>
            <a:ext cx="2449513" cy="3848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7"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65752" t="1270" r="2866" b="59041"/>
          <a:stretch/>
        </p:blipFill>
        <p:spPr bwMode="auto">
          <a:xfrm>
            <a:off x="1331913" y="2060575"/>
            <a:ext cx="2582862" cy="37449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2" name="TextBox 1"/>
          <p:cNvSpPr txBox="1"/>
          <p:nvPr/>
        </p:nvSpPr>
        <p:spPr>
          <a:xfrm>
            <a:off x="7296557" y="5941497"/>
            <a:ext cx="1513868" cy="369332"/>
          </a:xfrm>
          <a:prstGeom prst="rect">
            <a:avLst/>
          </a:prstGeom>
          <a:noFill/>
        </p:spPr>
        <p:txBody>
          <a:bodyPr wrap="none" rtlCol="0">
            <a:spAutoFit/>
          </a:bodyPr>
          <a:lstStyle/>
          <a:p>
            <a:r>
              <a:rPr lang="en-US" dirty="0" err="1" smtClean="0"/>
              <a:t>Boggild</a:t>
            </a:r>
            <a:r>
              <a:rPr lang="en-US" dirty="0" smtClean="0"/>
              <a:t>, CMAJ</a:t>
            </a:r>
            <a:endParaRPr lang="en-US" dirty="0"/>
          </a:p>
        </p:txBody>
      </p:sp>
    </p:spTree>
    <p:extLst>
      <p:ext uri="{BB962C8B-B14F-4D97-AF65-F5344CB8AC3E}">
        <p14:creationId xmlns:p14="http://schemas.microsoft.com/office/powerpoint/2010/main" val="21817416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normAutofit fontScale="90000"/>
          </a:bodyPr>
          <a:lstStyle/>
          <a:p>
            <a:pPr algn="l"/>
            <a:r>
              <a:rPr lang="en-US" b="1" dirty="0">
                <a:latin typeface="Calibri" charset="0"/>
              </a:rPr>
              <a:t>Type 1 reaction</a:t>
            </a:r>
            <a:br>
              <a:rPr lang="en-US" b="1" dirty="0">
                <a:latin typeface="Calibri" charset="0"/>
              </a:rPr>
            </a:br>
            <a:r>
              <a:rPr lang="en-US" b="1" dirty="0">
                <a:latin typeface="Calibri" charset="0"/>
              </a:rPr>
              <a:t>Upgrading </a:t>
            </a:r>
            <a:r>
              <a:rPr lang="en-US" b="1" dirty="0" smtClean="0">
                <a:latin typeface="Calibri" charset="0"/>
              </a:rPr>
              <a:t>CMI</a:t>
            </a:r>
            <a:endParaRPr lang="en-US" b="1" dirty="0">
              <a:latin typeface="Calibri" charset="0"/>
            </a:endParaRPr>
          </a:p>
        </p:txBody>
      </p:sp>
      <p:sp>
        <p:nvSpPr>
          <p:cNvPr id="48130" name="Rectangle 3"/>
          <p:cNvSpPr>
            <a:spLocks noGrp="1" noChangeArrowheads="1"/>
          </p:cNvSpPr>
          <p:nvPr>
            <p:ph idx="1"/>
          </p:nvPr>
        </p:nvSpPr>
        <p:spPr/>
        <p:txBody>
          <a:bodyPr/>
          <a:lstStyle/>
          <a:p>
            <a:pPr marL="0" indent="0" eaLnBrk="1" hangingPunct="1">
              <a:buNone/>
            </a:pPr>
            <a:r>
              <a:rPr lang="en-US" dirty="0" smtClean="0">
                <a:latin typeface="Calibri" charset="0"/>
              </a:rPr>
              <a:t> </a:t>
            </a:r>
            <a:endParaRPr lang="en-US" dirty="0">
              <a:latin typeface="Calibri" charset="0"/>
            </a:endParaRPr>
          </a:p>
        </p:txBody>
      </p:sp>
      <p:pic>
        <p:nvPicPr>
          <p:cNvPr id="50180"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9149" t="7801" r="12803" b="42251"/>
          <a:stretch/>
        </p:blipFill>
        <p:spPr bwMode="auto">
          <a:xfrm>
            <a:off x="446088" y="2108200"/>
            <a:ext cx="3878262" cy="35258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7"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864100" y="2162175"/>
            <a:ext cx="3851275" cy="3403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2" name="TextBox 1"/>
          <p:cNvSpPr txBox="1"/>
          <p:nvPr/>
        </p:nvSpPr>
        <p:spPr>
          <a:xfrm>
            <a:off x="8028694" y="6103687"/>
            <a:ext cx="686681" cy="369332"/>
          </a:xfrm>
          <a:prstGeom prst="rect">
            <a:avLst/>
          </a:prstGeom>
          <a:noFill/>
        </p:spPr>
        <p:txBody>
          <a:bodyPr wrap="none" rtlCol="0">
            <a:spAutoFit/>
          </a:bodyPr>
          <a:lstStyle/>
          <a:p>
            <a:r>
              <a:rPr lang="en-US" dirty="0" smtClean="0"/>
              <a:t>WHO</a:t>
            </a:r>
            <a:endParaRPr lang="en-US" dirty="0"/>
          </a:p>
        </p:txBody>
      </p:sp>
    </p:spTree>
    <p:extLst>
      <p:ext uri="{BB962C8B-B14F-4D97-AF65-F5344CB8AC3E}">
        <p14:creationId xmlns:p14="http://schemas.microsoft.com/office/powerpoint/2010/main" val="34102444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latin typeface="Calibri" charset="0"/>
              </a:rPr>
              <a:t>Type 1 reaction</a:t>
            </a:r>
            <a:br>
              <a:rPr lang="en-US" b="1" dirty="0">
                <a:latin typeface="Calibri" charset="0"/>
              </a:rPr>
            </a:br>
            <a:r>
              <a:rPr lang="en-US" b="1" dirty="0">
                <a:latin typeface="Calibri" charset="0"/>
              </a:rPr>
              <a:t>Upgrading CMI</a:t>
            </a:r>
            <a:endParaRPr lang="en-US" b="1" dirty="0"/>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descr="Screen Shot 2016-05-04 at 5.23.38 A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0235" y="1600200"/>
            <a:ext cx="6221966" cy="4629083"/>
          </a:xfrm>
          <a:prstGeom prst="rect">
            <a:avLst/>
          </a:prstGeom>
        </p:spPr>
      </p:pic>
      <p:sp>
        <p:nvSpPr>
          <p:cNvPr id="5" name="TextBox 4"/>
          <p:cNvSpPr txBox="1"/>
          <p:nvPr/>
        </p:nvSpPr>
        <p:spPr>
          <a:xfrm>
            <a:off x="7649267" y="6044617"/>
            <a:ext cx="1038041" cy="369332"/>
          </a:xfrm>
          <a:prstGeom prst="rect">
            <a:avLst/>
          </a:prstGeom>
          <a:noFill/>
        </p:spPr>
        <p:txBody>
          <a:bodyPr wrap="none" rtlCol="0">
            <a:spAutoFit/>
          </a:bodyPr>
          <a:lstStyle/>
          <a:p>
            <a:r>
              <a:rPr lang="en-US" dirty="0" smtClean="0"/>
              <a:t>Keystone</a:t>
            </a:r>
            <a:endParaRPr lang="en-US" dirty="0"/>
          </a:p>
        </p:txBody>
      </p:sp>
    </p:spTree>
    <p:extLst>
      <p:ext uri="{BB962C8B-B14F-4D97-AF65-F5344CB8AC3E}">
        <p14:creationId xmlns:p14="http://schemas.microsoft.com/office/powerpoint/2010/main" val="17049961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normAutofit fontScale="90000"/>
          </a:bodyPr>
          <a:lstStyle/>
          <a:p>
            <a:pPr algn="l"/>
            <a:r>
              <a:rPr lang="en-US" b="1" dirty="0">
                <a:latin typeface="Calibri" charset="0"/>
              </a:rPr>
              <a:t>Type 1 reaction</a:t>
            </a:r>
            <a:br>
              <a:rPr lang="en-US" b="1" dirty="0">
                <a:latin typeface="Calibri" charset="0"/>
              </a:rPr>
            </a:br>
            <a:r>
              <a:rPr lang="en-US" b="1" dirty="0" smtClean="0">
                <a:latin typeface="Calibri" charset="0"/>
              </a:rPr>
              <a:t>Upgrading CMI </a:t>
            </a:r>
            <a:endParaRPr lang="en-US" b="1" dirty="0">
              <a:latin typeface="Calibri" charset="0"/>
            </a:endParaRPr>
          </a:p>
        </p:txBody>
      </p:sp>
      <p:sp>
        <p:nvSpPr>
          <p:cNvPr id="45058" name="Content Placeholder 2"/>
          <p:cNvSpPr>
            <a:spLocks noGrp="1"/>
          </p:cNvSpPr>
          <p:nvPr>
            <p:ph idx="1"/>
          </p:nvPr>
        </p:nvSpPr>
        <p:spPr/>
        <p:txBody>
          <a:bodyPr/>
          <a:lstStyle/>
          <a:p>
            <a:r>
              <a:rPr lang="en-US" dirty="0">
                <a:latin typeface="Calibri" charset="0"/>
              </a:rPr>
              <a:t>Can be </a:t>
            </a:r>
            <a:r>
              <a:rPr lang="en-US" dirty="0" smtClean="0">
                <a:latin typeface="Calibri" charset="0"/>
              </a:rPr>
              <a:t>present at the time of diagnosis</a:t>
            </a:r>
            <a:endParaRPr lang="en-US" dirty="0">
              <a:latin typeface="Calibri" charset="0"/>
            </a:endParaRPr>
          </a:p>
          <a:p>
            <a:pPr eaLnBrk="1" hangingPunct="1"/>
            <a:r>
              <a:rPr lang="en-US" dirty="0" smtClean="0">
                <a:solidFill>
                  <a:srgbClr val="000000"/>
                </a:solidFill>
                <a:latin typeface="Calibri" charset="0"/>
              </a:rPr>
              <a:t>Nerve </a:t>
            </a:r>
            <a:r>
              <a:rPr lang="en-US" dirty="0">
                <a:solidFill>
                  <a:srgbClr val="000000"/>
                </a:solidFill>
                <a:latin typeface="Calibri" charset="0"/>
              </a:rPr>
              <a:t>involvement = </a:t>
            </a:r>
            <a:r>
              <a:rPr lang="en-US" dirty="0" smtClean="0">
                <a:solidFill>
                  <a:srgbClr val="000000"/>
                </a:solidFill>
                <a:latin typeface="Calibri" charset="0"/>
              </a:rPr>
              <a:t>medical </a:t>
            </a:r>
            <a:r>
              <a:rPr lang="en-US" dirty="0">
                <a:solidFill>
                  <a:srgbClr val="000000"/>
                </a:solidFill>
                <a:latin typeface="Calibri" charset="0"/>
              </a:rPr>
              <a:t>emergency </a:t>
            </a:r>
          </a:p>
          <a:p>
            <a:pPr lvl="1"/>
            <a:r>
              <a:rPr lang="en-US" dirty="0">
                <a:latin typeface="Calibri" charset="0"/>
              </a:rPr>
              <a:t>Occur in ~30% of patients </a:t>
            </a:r>
          </a:p>
          <a:p>
            <a:pPr lvl="1"/>
            <a:r>
              <a:rPr lang="en-US" dirty="0">
                <a:latin typeface="Calibri" charset="0"/>
              </a:rPr>
              <a:t>Treated with steroids</a:t>
            </a:r>
          </a:p>
          <a:p>
            <a:pPr lvl="1"/>
            <a:r>
              <a:rPr lang="en-US" dirty="0">
                <a:latin typeface="Calibri" charset="0"/>
              </a:rPr>
              <a:t>Nerve can be </a:t>
            </a:r>
            <a:r>
              <a:rPr lang="en-US" dirty="0" smtClean="0">
                <a:latin typeface="Calibri" charset="0"/>
              </a:rPr>
              <a:t>tender or painless</a:t>
            </a:r>
            <a:endParaRPr lang="en-US" dirty="0">
              <a:latin typeface="Calibri" charset="0"/>
            </a:endParaRPr>
          </a:p>
        </p:txBody>
      </p:sp>
    </p:spTree>
    <p:extLst>
      <p:ext uri="{BB962C8B-B14F-4D97-AF65-F5344CB8AC3E}">
        <p14:creationId xmlns:p14="http://schemas.microsoft.com/office/powerpoint/2010/main" val="8468727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normAutofit fontScale="90000"/>
          </a:bodyPr>
          <a:lstStyle/>
          <a:p>
            <a:pPr algn="l"/>
            <a:r>
              <a:rPr lang="en-US" b="1" dirty="0">
                <a:latin typeface="Calibri" charset="0"/>
              </a:rPr>
              <a:t>Type 2 reaction</a:t>
            </a:r>
            <a:br>
              <a:rPr lang="en-US" b="1" dirty="0">
                <a:latin typeface="Calibri" charset="0"/>
              </a:rPr>
            </a:br>
            <a:r>
              <a:rPr lang="en-US" b="1" dirty="0">
                <a:latin typeface="Calibri" charset="0"/>
              </a:rPr>
              <a:t>ENL</a:t>
            </a:r>
          </a:p>
        </p:txBody>
      </p:sp>
      <p:sp>
        <p:nvSpPr>
          <p:cNvPr id="49154" name="Rectangle 3"/>
          <p:cNvSpPr>
            <a:spLocks noGrp="1" noChangeArrowheads="1"/>
          </p:cNvSpPr>
          <p:nvPr>
            <p:ph idx="1"/>
          </p:nvPr>
        </p:nvSpPr>
        <p:spPr/>
        <p:txBody>
          <a:bodyPr/>
          <a:lstStyle/>
          <a:p>
            <a:pPr eaLnBrk="1" hangingPunct="1"/>
            <a:endParaRPr lang="en-US">
              <a:latin typeface="Calibri" charset="0"/>
            </a:endParaRPr>
          </a:p>
        </p:txBody>
      </p:sp>
      <p:pic>
        <p:nvPicPr>
          <p:cNvPr id="49155" name="Picture 5" descr="Imag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51275" y="1916113"/>
            <a:ext cx="5111750" cy="3822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66100" t="40480" r="3303" b="16947"/>
          <a:stretch/>
        </p:blipFill>
        <p:spPr bwMode="auto">
          <a:xfrm>
            <a:off x="539750" y="1557338"/>
            <a:ext cx="2573338" cy="41036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6" name="TextBox 5"/>
          <p:cNvSpPr txBox="1"/>
          <p:nvPr/>
        </p:nvSpPr>
        <p:spPr>
          <a:xfrm>
            <a:off x="7649267" y="6044617"/>
            <a:ext cx="1038041" cy="369332"/>
          </a:xfrm>
          <a:prstGeom prst="rect">
            <a:avLst/>
          </a:prstGeom>
          <a:noFill/>
        </p:spPr>
        <p:txBody>
          <a:bodyPr wrap="none" rtlCol="0">
            <a:spAutoFit/>
          </a:bodyPr>
          <a:lstStyle/>
          <a:p>
            <a:r>
              <a:rPr lang="en-US" dirty="0" smtClean="0"/>
              <a:t>Keystone</a:t>
            </a:r>
            <a:endParaRPr lang="en-US" dirty="0"/>
          </a:p>
        </p:txBody>
      </p:sp>
    </p:spTree>
    <p:extLst>
      <p:ext uri="{BB962C8B-B14F-4D97-AF65-F5344CB8AC3E}">
        <p14:creationId xmlns:p14="http://schemas.microsoft.com/office/powerpoint/2010/main" val="29498389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normAutofit fontScale="90000"/>
          </a:bodyPr>
          <a:lstStyle/>
          <a:p>
            <a:pPr algn="l"/>
            <a:r>
              <a:rPr lang="en-US" b="1" dirty="0">
                <a:latin typeface="Calibri" charset="0"/>
              </a:rPr>
              <a:t>Type 2 reaction</a:t>
            </a:r>
            <a:br>
              <a:rPr lang="en-US" b="1" dirty="0">
                <a:latin typeface="Calibri" charset="0"/>
              </a:rPr>
            </a:br>
            <a:r>
              <a:rPr lang="en-US" b="1" dirty="0">
                <a:latin typeface="Calibri" charset="0"/>
              </a:rPr>
              <a:t>ENL</a:t>
            </a:r>
          </a:p>
        </p:txBody>
      </p:sp>
      <p:sp>
        <p:nvSpPr>
          <p:cNvPr id="96258" name="Content Placeholder 2"/>
          <p:cNvSpPr>
            <a:spLocks noGrp="1"/>
          </p:cNvSpPr>
          <p:nvPr>
            <p:ph idx="1"/>
          </p:nvPr>
        </p:nvSpPr>
        <p:spPr/>
        <p:txBody>
          <a:bodyPr/>
          <a:lstStyle/>
          <a:p>
            <a:pPr marL="0" indent="0">
              <a:buFont typeface="Arial" charset="0"/>
              <a:buNone/>
            </a:pPr>
            <a:r>
              <a:rPr lang="en-US">
                <a:latin typeface="Calibri" charset="0"/>
              </a:rPr>
              <a:t> </a:t>
            </a:r>
          </a:p>
        </p:txBody>
      </p:sp>
      <p:pic>
        <p:nvPicPr>
          <p:cNvPr id="96259" name="Picture 3" descr="Screen Shot 2014-08-01 at 12.31.41 A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659343" y="1816324"/>
            <a:ext cx="4052101" cy="41230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7173683" y="5939393"/>
            <a:ext cx="1508618" cy="369332"/>
          </a:xfrm>
          <a:prstGeom prst="rect">
            <a:avLst/>
          </a:prstGeom>
          <a:noFill/>
        </p:spPr>
        <p:txBody>
          <a:bodyPr wrap="none" rtlCol="0">
            <a:spAutoFit/>
          </a:bodyPr>
          <a:lstStyle/>
          <a:p>
            <a:pPr algn="r"/>
            <a:r>
              <a:rPr lang="en-US" dirty="0" smtClean="0"/>
              <a:t>Gorgas course</a:t>
            </a:r>
          </a:p>
        </p:txBody>
      </p:sp>
      <p:pic>
        <p:nvPicPr>
          <p:cNvPr id="6" name="Picture 5" descr="Screen Shot 2017-04-29 at 5.48.56 A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13587" y="1798916"/>
            <a:ext cx="2260096" cy="1445308"/>
          </a:xfrm>
          <a:prstGeom prst="rect">
            <a:avLst/>
          </a:prstGeom>
        </p:spPr>
      </p:pic>
    </p:spTree>
    <p:extLst>
      <p:ext uri="{BB962C8B-B14F-4D97-AF65-F5344CB8AC3E}">
        <p14:creationId xmlns:p14="http://schemas.microsoft.com/office/powerpoint/2010/main" val="219666930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algn="l" eaLnBrk="1" hangingPunct="1"/>
            <a:r>
              <a:rPr lang="en-US" b="1" dirty="0">
                <a:latin typeface="Calibri" charset="0"/>
              </a:rPr>
              <a:t>Treatment of reactions</a:t>
            </a:r>
          </a:p>
        </p:txBody>
      </p:sp>
      <p:sp>
        <p:nvSpPr>
          <p:cNvPr id="52226" name="Content Placeholder 2"/>
          <p:cNvSpPr>
            <a:spLocks noGrp="1"/>
          </p:cNvSpPr>
          <p:nvPr>
            <p:ph idx="1"/>
          </p:nvPr>
        </p:nvSpPr>
        <p:spPr/>
        <p:txBody>
          <a:bodyPr/>
          <a:lstStyle/>
          <a:p>
            <a:pPr eaLnBrk="1" hangingPunct="1"/>
            <a:r>
              <a:rPr lang="en-US" dirty="0">
                <a:latin typeface="Calibri" charset="0"/>
              </a:rPr>
              <a:t>Type 1</a:t>
            </a:r>
          </a:p>
          <a:p>
            <a:pPr lvl="1" eaLnBrk="1" hangingPunct="1"/>
            <a:r>
              <a:rPr lang="en-US" dirty="0" smtClean="0">
                <a:latin typeface="Calibri" charset="0"/>
              </a:rPr>
              <a:t>Steroids:</a:t>
            </a:r>
          </a:p>
          <a:p>
            <a:pPr lvl="2"/>
            <a:r>
              <a:rPr lang="en-US" dirty="0" smtClean="0">
                <a:latin typeface="Calibri" charset="0"/>
              </a:rPr>
              <a:t>Prednisone 1mg/kg; tapering over 5 months</a:t>
            </a:r>
          </a:p>
          <a:p>
            <a:pPr lvl="1" eaLnBrk="1" hangingPunct="1"/>
            <a:endParaRPr lang="en-US" dirty="0">
              <a:latin typeface="Calibri" charset="0"/>
            </a:endParaRPr>
          </a:p>
          <a:p>
            <a:pPr eaLnBrk="1" hangingPunct="1"/>
            <a:r>
              <a:rPr lang="en-US" dirty="0">
                <a:latin typeface="Calibri" charset="0"/>
              </a:rPr>
              <a:t>Type 2</a:t>
            </a:r>
          </a:p>
          <a:p>
            <a:pPr lvl="1" eaLnBrk="1" hangingPunct="1"/>
            <a:r>
              <a:rPr lang="en-US" dirty="0" smtClean="0">
                <a:latin typeface="Calibri" charset="0"/>
              </a:rPr>
              <a:t>Steroids</a:t>
            </a:r>
            <a:endParaRPr lang="en-US" dirty="0">
              <a:latin typeface="Calibri" charset="0"/>
            </a:endParaRPr>
          </a:p>
          <a:p>
            <a:pPr lvl="1" eaLnBrk="1" hangingPunct="1"/>
            <a:r>
              <a:rPr lang="en-US" dirty="0" smtClean="0">
                <a:latin typeface="Calibri" charset="0"/>
              </a:rPr>
              <a:t>Thalidomide (anti-TNF properties)</a:t>
            </a:r>
            <a:endParaRPr lang="en-US" dirty="0">
              <a:latin typeface="Calibri" charset="0"/>
            </a:endParaRPr>
          </a:p>
        </p:txBody>
      </p:sp>
    </p:spTree>
    <p:extLst>
      <p:ext uri="{BB962C8B-B14F-4D97-AF65-F5344CB8AC3E}">
        <p14:creationId xmlns:p14="http://schemas.microsoft.com/office/powerpoint/2010/main" val="1393834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pPr algn="l"/>
            <a:r>
              <a:rPr lang="en-US" altLang="x-none" b="1" dirty="0"/>
              <a:t>Indications for </a:t>
            </a:r>
            <a:r>
              <a:rPr lang="en-US" altLang="x-none" b="1" dirty="0" smtClean="0"/>
              <a:t>steroids</a:t>
            </a:r>
            <a:endParaRPr lang="en-US" altLang="x-none" b="1" dirty="0"/>
          </a:p>
        </p:txBody>
      </p:sp>
      <p:sp>
        <p:nvSpPr>
          <p:cNvPr id="3" name="Content Placeholder 2"/>
          <p:cNvSpPr>
            <a:spLocks noGrp="1"/>
          </p:cNvSpPr>
          <p:nvPr>
            <p:ph idx="1"/>
          </p:nvPr>
        </p:nvSpPr>
        <p:spPr/>
        <p:txBody>
          <a:bodyPr rtlCol="0">
            <a:normAutofit/>
          </a:bodyPr>
          <a:lstStyle/>
          <a:p>
            <a:pPr>
              <a:defRPr/>
            </a:pPr>
            <a:r>
              <a:rPr lang="en-US" dirty="0" smtClean="0"/>
              <a:t>New </a:t>
            </a:r>
            <a:r>
              <a:rPr lang="en-US" b="1" dirty="0" smtClean="0"/>
              <a:t>nerve function impairment </a:t>
            </a:r>
            <a:r>
              <a:rPr lang="en-US" dirty="0" smtClean="0"/>
              <a:t>(NFI) duration of &lt; 6 months</a:t>
            </a:r>
            <a:endParaRPr lang="en-US" dirty="0"/>
          </a:p>
          <a:p>
            <a:pPr lvl="1">
              <a:defRPr/>
            </a:pPr>
            <a:r>
              <a:rPr lang="en-US" dirty="0" smtClean="0"/>
              <a:t>Present at diagnosis </a:t>
            </a:r>
          </a:p>
          <a:p>
            <a:pPr lvl="1">
              <a:defRPr/>
            </a:pPr>
            <a:r>
              <a:rPr lang="en-US" dirty="0" smtClean="0"/>
              <a:t>Develop as a reaction while on therapy </a:t>
            </a:r>
          </a:p>
          <a:p>
            <a:pPr marL="0" indent="0" fontAlgn="auto">
              <a:spcAft>
                <a:spcPts val="0"/>
              </a:spcAft>
              <a:buFont typeface="Arial" charset="0"/>
              <a:buNone/>
              <a:defRPr/>
            </a:pPr>
            <a:endParaRPr lang="en-US" dirty="0"/>
          </a:p>
        </p:txBody>
      </p:sp>
    </p:spTree>
    <p:extLst>
      <p:ext uri="{BB962C8B-B14F-4D97-AF65-F5344CB8AC3E}">
        <p14:creationId xmlns:p14="http://schemas.microsoft.com/office/powerpoint/2010/main" val="11358562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Steroids and </a:t>
            </a:r>
            <a:r>
              <a:rPr lang="en-US" b="1" i="1" dirty="0"/>
              <a:t>S</a:t>
            </a:r>
            <a:r>
              <a:rPr lang="en-US" b="1" i="1" dirty="0" smtClean="0"/>
              <a:t>trongyloides</a:t>
            </a:r>
            <a:endParaRPr lang="en-US" b="1" i="1" dirty="0"/>
          </a:p>
        </p:txBody>
      </p:sp>
      <p:sp>
        <p:nvSpPr>
          <p:cNvPr id="3" name="Content Placeholder 2"/>
          <p:cNvSpPr>
            <a:spLocks noGrp="1"/>
          </p:cNvSpPr>
          <p:nvPr>
            <p:ph idx="1"/>
          </p:nvPr>
        </p:nvSpPr>
        <p:spPr/>
        <p:txBody>
          <a:bodyPr>
            <a:normAutofit lnSpcReduction="10000"/>
          </a:bodyPr>
          <a:lstStyle/>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r>
              <a:rPr lang="en-US" sz="2400" dirty="0" smtClean="0"/>
              <a:t>Preventable</a:t>
            </a:r>
          </a:p>
          <a:p>
            <a:r>
              <a:rPr lang="en-US" sz="2400" b="1" dirty="0" err="1" smtClean="0"/>
              <a:t>Ivermectin</a:t>
            </a:r>
            <a:r>
              <a:rPr lang="en-US" sz="2400" b="1" dirty="0"/>
              <a:t> </a:t>
            </a:r>
            <a:r>
              <a:rPr lang="en-US" sz="2400" dirty="0" smtClean="0"/>
              <a:t>or</a:t>
            </a:r>
            <a:r>
              <a:rPr lang="en-US" sz="2400" b="1" dirty="0" smtClean="0"/>
              <a:t> </a:t>
            </a:r>
            <a:r>
              <a:rPr lang="en-US" sz="2400" dirty="0" err="1" smtClean="0"/>
              <a:t>albendazole</a:t>
            </a:r>
            <a:endParaRPr lang="en-US" sz="2400" dirty="0"/>
          </a:p>
        </p:txBody>
      </p:sp>
      <p:sp>
        <p:nvSpPr>
          <p:cNvPr id="6" name="Rectangle 5"/>
          <p:cNvSpPr/>
          <p:nvPr/>
        </p:nvSpPr>
        <p:spPr>
          <a:xfrm>
            <a:off x="4550455" y="274638"/>
            <a:ext cx="889378" cy="50852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Group 12"/>
          <p:cNvGrpSpPr/>
          <p:nvPr/>
        </p:nvGrpSpPr>
        <p:grpSpPr>
          <a:xfrm>
            <a:off x="5192356" y="1490225"/>
            <a:ext cx="3697644" cy="2947445"/>
            <a:chOff x="5206622" y="549289"/>
            <a:chExt cx="4396331" cy="3360991"/>
          </a:xfrm>
        </p:grpSpPr>
        <p:grpSp>
          <p:nvGrpSpPr>
            <p:cNvPr id="11" name="Group 10"/>
            <p:cNvGrpSpPr/>
            <p:nvPr/>
          </p:nvGrpSpPr>
          <p:grpSpPr>
            <a:xfrm>
              <a:off x="5206622" y="549289"/>
              <a:ext cx="4396331" cy="3360991"/>
              <a:chOff x="5206622" y="549289"/>
              <a:chExt cx="4396331" cy="3360991"/>
            </a:xfrm>
          </p:grpSpPr>
          <p:grpSp>
            <p:nvGrpSpPr>
              <p:cNvPr id="8" name="Group 7"/>
              <p:cNvGrpSpPr/>
              <p:nvPr/>
            </p:nvGrpSpPr>
            <p:grpSpPr>
              <a:xfrm>
                <a:off x="5206622" y="549289"/>
                <a:ext cx="4396331" cy="3360991"/>
                <a:chOff x="5206622" y="549289"/>
                <a:chExt cx="4396331" cy="3360991"/>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06622" y="549289"/>
                  <a:ext cx="4396331" cy="3360991"/>
                </a:xfrm>
                <a:prstGeom prst="rect">
                  <a:avLst/>
                </a:prstGeom>
              </p:spPr>
            </p:pic>
            <p:sp>
              <p:nvSpPr>
                <p:cNvPr id="7" name="Rectangle 6"/>
                <p:cNvSpPr/>
                <p:nvPr/>
              </p:nvSpPr>
              <p:spPr>
                <a:xfrm>
                  <a:off x="5206622" y="549290"/>
                  <a:ext cx="847045" cy="44554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Rectangle 8"/>
              <p:cNvSpPr/>
              <p:nvPr/>
            </p:nvSpPr>
            <p:spPr>
              <a:xfrm>
                <a:off x="5206622" y="1143000"/>
                <a:ext cx="984628" cy="276728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630144" y="2543190"/>
                <a:ext cx="1047939" cy="136709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Rectangle 11"/>
            <p:cNvSpPr/>
            <p:nvPr/>
          </p:nvSpPr>
          <p:spPr>
            <a:xfrm>
              <a:off x="6254560" y="3051190"/>
              <a:ext cx="847045" cy="44554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128137" y="2160335"/>
            <a:ext cx="5999613" cy="2372874"/>
            <a:chOff x="161610" y="3930889"/>
            <a:chExt cx="8215176" cy="2804344"/>
          </a:xfrm>
        </p:grpSpPr>
        <p:pic>
          <p:nvPicPr>
            <p:cNvPr id="4" name="Picture 3" descr="Screen Shot 2017-04-30 at 9.24.07 A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1610" y="3930889"/>
              <a:ext cx="8215176" cy="483016"/>
            </a:xfrm>
            <a:prstGeom prst="rect">
              <a:avLst/>
            </a:prstGeom>
          </p:spPr>
        </p:pic>
        <p:pic>
          <p:nvPicPr>
            <p:cNvPr id="14" name="Picture 13" descr="Screen Shot 2017-04-30 at 9.24.07 AM.pn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61610" y="4413905"/>
              <a:ext cx="8215176" cy="2321328"/>
            </a:xfrm>
            <a:prstGeom prst="rect">
              <a:avLst/>
            </a:prstGeom>
          </p:spPr>
        </p:pic>
      </p:grpSp>
      <p:sp>
        <p:nvSpPr>
          <p:cNvPr id="16" name="TextBox 15"/>
          <p:cNvSpPr txBox="1"/>
          <p:nvPr/>
        </p:nvSpPr>
        <p:spPr>
          <a:xfrm>
            <a:off x="6666314" y="6281751"/>
            <a:ext cx="2223686" cy="369332"/>
          </a:xfrm>
          <a:prstGeom prst="rect">
            <a:avLst/>
          </a:prstGeom>
          <a:noFill/>
        </p:spPr>
        <p:txBody>
          <a:bodyPr wrap="none" rtlCol="0">
            <a:spAutoFit/>
          </a:bodyPr>
          <a:lstStyle/>
          <a:p>
            <a:r>
              <a:rPr lang="en-US" dirty="0" err="1" smtClean="0"/>
              <a:t>Lepr</a:t>
            </a:r>
            <a:r>
              <a:rPr lang="en-US" dirty="0" smtClean="0"/>
              <a:t> Rev 2004:75;398</a:t>
            </a:r>
            <a:endParaRPr lang="en-US" dirty="0"/>
          </a:p>
        </p:txBody>
      </p:sp>
    </p:spTree>
    <p:extLst>
      <p:ext uri="{BB962C8B-B14F-4D97-AF65-F5344CB8AC3E}">
        <p14:creationId xmlns:p14="http://schemas.microsoft.com/office/powerpoint/2010/main" val="111115508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868"/>
            <a:ext cx="8686800" cy="1143000"/>
          </a:xfrm>
          <a:solidFill>
            <a:schemeClr val="bg1"/>
          </a:solidFill>
        </p:spPr>
        <p:txBody>
          <a:bodyPr/>
          <a:lstStyle/>
          <a:p>
            <a:endParaRPr lang="en-US"/>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a:ext>
            </a:extLst>
          </a:blip>
          <a:srcRect r="50000"/>
          <a:stretch/>
        </p:blipFill>
        <p:spPr>
          <a:xfrm>
            <a:off x="0" y="640972"/>
            <a:ext cx="4572000" cy="5115859"/>
          </a:xfrm>
          <a:prstGeom prst="rect">
            <a:avLst/>
          </a:prstGeom>
        </p:spPr>
      </p:pic>
      <p:sp>
        <p:nvSpPr>
          <p:cNvPr id="5" name="TextBox 4"/>
          <p:cNvSpPr txBox="1"/>
          <p:nvPr/>
        </p:nvSpPr>
        <p:spPr>
          <a:xfrm>
            <a:off x="7897173" y="5756831"/>
            <a:ext cx="1018227" cy="369332"/>
          </a:xfrm>
          <a:prstGeom prst="rect">
            <a:avLst/>
          </a:prstGeom>
          <a:noFill/>
        </p:spPr>
        <p:txBody>
          <a:bodyPr wrap="square" rtlCol="0">
            <a:spAutoFit/>
          </a:bodyPr>
          <a:lstStyle/>
          <a:p>
            <a:r>
              <a:rPr lang="en-US" smtClean="0"/>
              <a:t>EID 2018</a:t>
            </a: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18586" y="554316"/>
            <a:ext cx="3187700" cy="3124200"/>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18079" y="3993272"/>
            <a:ext cx="2503014" cy="1448803"/>
          </a:xfrm>
          <a:prstGeom prst="rect">
            <a:avLst/>
          </a:prstGeom>
        </p:spPr>
      </p:pic>
    </p:spTree>
    <p:extLst>
      <p:ext uri="{BB962C8B-B14F-4D97-AF65-F5344CB8AC3E}">
        <p14:creationId xmlns:p14="http://schemas.microsoft.com/office/powerpoint/2010/main" val="4349868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algn="l" eaLnBrk="1" hangingPunct="1"/>
            <a:r>
              <a:rPr lang="en-US" b="1" dirty="0">
                <a:latin typeface="Calibri" charset="0"/>
              </a:rPr>
              <a:t>Leprosy – a </a:t>
            </a:r>
            <a:r>
              <a:rPr lang="en-US" b="1" dirty="0" smtClean="0">
                <a:latin typeface="Calibri" charset="0"/>
              </a:rPr>
              <a:t>zoonosis!</a:t>
            </a:r>
            <a:endParaRPr lang="en-US" b="1" dirty="0">
              <a:latin typeface="Calibri" charset="0"/>
            </a:endParaRPr>
          </a:p>
        </p:txBody>
      </p:sp>
      <p:pic>
        <p:nvPicPr>
          <p:cNvPr id="66562"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p:pic>
      <p:pic>
        <p:nvPicPr>
          <p:cNvPr id="66563"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628111" y="5902045"/>
            <a:ext cx="3302000" cy="406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 y="4291762"/>
            <a:ext cx="2145248" cy="17043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0341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rtlCol="0">
            <a:normAutofit/>
          </a:bodyPr>
          <a:lstStyle/>
          <a:p>
            <a:pPr algn="l" eaLnBrk="1" fontAlgn="auto" hangingPunct="1">
              <a:spcAft>
                <a:spcPts val="0"/>
              </a:spcAft>
              <a:defRPr/>
            </a:pPr>
            <a:r>
              <a:rPr lang="en-US" b="1" dirty="0" smtClean="0">
                <a:ea typeface="+mj-ea"/>
                <a:cs typeface="+mj-cs"/>
              </a:rPr>
              <a:t>Clinical Assessment </a:t>
            </a:r>
            <a:endParaRPr lang="en-US" b="1" dirty="0">
              <a:ea typeface="+mj-ea"/>
              <a:cs typeface="+mj-cs"/>
            </a:endParaRPr>
          </a:p>
        </p:txBody>
      </p:sp>
      <p:sp>
        <p:nvSpPr>
          <p:cNvPr id="114691" name="Rectangle 3"/>
          <p:cNvSpPr>
            <a:spLocks noGrp="1" noChangeArrowheads="1"/>
          </p:cNvSpPr>
          <p:nvPr>
            <p:ph idx="1"/>
          </p:nvPr>
        </p:nvSpPr>
        <p:spPr/>
        <p:txBody>
          <a:bodyPr rtlCol="0">
            <a:normAutofit/>
          </a:bodyPr>
          <a:lstStyle/>
          <a:p>
            <a:pPr marL="0" indent="0" eaLnBrk="1" fontAlgn="auto" hangingPunct="1">
              <a:spcAft>
                <a:spcPts val="0"/>
              </a:spcAft>
              <a:buFont typeface="Arial" pitchFamily="34" charset="0"/>
              <a:buNone/>
              <a:defRPr/>
            </a:pPr>
            <a:r>
              <a:rPr lang="en-US" sz="4000" dirty="0" smtClean="0">
                <a:solidFill>
                  <a:srgbClr val="000000"/>
                </a:solidFill>
                <a:ea typeface="+mn-ea"/>
                <a:cs typeface="+mn-cs"/>
              </a:rPr>
              <a:t>4 questions to address:</a:t>
            </a:r>
          </a:p>
          <a:p>
            <a:pPr marL="742950" indent="-742950" eaLnBrk="1" fontAlgn="auto" hangingPunct="1">
              <a:spcAft>
                <a:spcPts val="0"/>
              </a:spcAft>
              <a:buFont typeface="Arial" pitchFamily="34" charset="0"/>
              <a:buAutoNum type="arabicPeriod"/>
              <a:defRPr/>
            </a:pPr>
            <a:r>
              <a:rPr lang="en-US" sz="3600" b="1" dirty="0" smtClean="0">
                <a:solidFill>
                  <a:srgbClr val="000000"/>
                </a:solidFill>
              </a:rPr>
              <a:t>Is it leprosy?</a:t>
            </a:r>
          </a:p>
          <a:p>
            <a:pPr marL="742950" indent="-742950" eaLnBrk="1" fontAlgn="auto" hangingPunct="1">
              <a:spcAft>
                <a:spcPts val="0"/>
              </a:spcAft>
              <a:buFont typeface="Arial" pitchFamily="34" charset="0"/>
              <a:buAutoNum type="arabicPeriod"/>
              <a:defRPr/>
            </a:pPr>
            <a:r>
              <a:rPr lang="en-US" sz="3600" b="1" dirty="0" smtClean="0">
                <a:solidFill>
                  <a:srgbClr val="000000"/>
                </a:solidFill>
              </a:rPr>
              <a:t>What is the classification?</a:t>
            </a:r>
          </a:p>
          <a:p>
            <a:pPr marL="742950" indent="-742950" eaLnBrk="1" fontAlgn="auto" hangingPunct="1">
              <a:spcAft>
                <a:spcPts val="0"/>
              </a:spcAft>
              <a:buFont typeface="Arial" pitchFamily="34" charset="0"/>
              <a:buAutoNum type="arabicPeriod"/>
              <a:defRPr/>
            </a:pPr>
            <a:r>
              <a:rPr lang="en-US" sz="3600" b="1" dirty="0" smtClean="0">
                <a:solidFill>
                  <a:srgbClr val="000000"/>
                </a:solidFill>
              </a:rPr>
              <a:t>Is there any nerve impairment?</a:t>
            </a:r>
          </a:p>
          <a:p>
            <a:pPr marL="742950" indent="-742950" eaLnBrk="1" fontAlgn="auto" hangingPunct="1">
              <a:spcAft>
                <a:spcPts val="0"/>
              </a:spcAft>
              <a:buFont typeface="Arial" pitchFamily="34" charset="0"/>
              <a:buAutoNum type="arabicPeriod"/>
              <a:defRPr/>
            </a:pPr>
            <a:r>
              <a:rPr lang="en-US" sz="3600" b="1" dirty="0" smtClean="0">
                <a:solidFill>
                  <a:srgbClr val="000000"/>
                </a:solidFill>
              </a:rPr>
              <a:t>Is there need for steroids?</a:t>
            </a:r>
          </a:p>
        </p:txBody>
      </p:sp>
    </p:spTree>
    <p:extLst>
      <p:ext uri="{BB962C8B-B14F-4D97-AF65-F5344CB8AC3E}">
        <p14:creationId xmlns:p14="http://schemas.microsoft.com/office/powerpoint/2010/main" val="412252734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pPr algn="l" eaLnBrk="1" hangingPunct="1"/>
            <a:r>
              <a:rPr lang="en-US" b="1" dirty="0" smtClean="0">
                <a:latin typeface="Calibri" charset="0"/>
              </a:rPr>
              <a:t>Clinical Assessment</a:t>
            </a:r>
            <a:endParaRPr lang="en-US" b="1" dirty="0">
              <a:latin typeface="Calibri" charset="0"/>
            </a:endParaRPr>
          </a:p>
        </p:txBody>
      </p:sp>
      <p:sp>
        <p:nvSpPr>
          <p:cNvPr id="57346" name="Rectangle 3"/>
          <p:cNvSpPr>
            <a:spLocks noGrp="1" noChangeArrowheads="1"/>
          </p:cNvSpPr>
          <p:nvPr>
            <p:ph idx="1"/>
          </p:nvPr>
        </p:nvSpPr>
        <p:spPr/>
        <p:txBody>
          <a:bodyPr>
            <a:normAutofit/>
          </a:bodyPr>
          <a:lstStyle/>
          <a:p>
            <a:pPr marL="609600" indent="-609600" eaLnBrk="1" hangingPunct="1">
              <a:buFontTx/>
              <a:buAutoNum type="arabicPeriod"/>
              <a:defRPr/>
            </a:pPr>
            <a:r>
              <a:rPr lang="en-US" dirty="0">
                <a:latin typeface="Calibri" charset="0"/>
              </a:rPr>
              <a:t>Skin</a:t>
            </a:r>
          </a:p>
          <a:p>
            <a:pPr marL="990600" lvl="1" indent="-533400" eaLnBrk="1" hangingPunct="1">
              <a:buFontTx/>
              <a:buChar char="•"/>
              <a:defRPr/>
            </a:pPr>
            <a:r>
              <a:rPr lang="en-US" dirty="0">
                <a:latin typeface="Calibri" charset="0"/>
              </a:rPr>
              <a:t>Count skin patches</a:t>
            </a:r>
          </a:p>
          <a:p>
            <a:pPr marL="990600" lvl="1" indent="-533400" eaLnBrk="1" hangingPunct="1">
              <a:buFontTx/>
              <a:buChar char="•"/>
              <a:defRPr/>
            </a:pPr>
            <a:r>
              <a:rPr lang="en-US" dirty="0">
                <a:latin typeface="Calibri" charset="0"/>
              </a:rPr>
              <a:t>Check sensation in patches</a:t>
            </a:r>
          </a:p>
          <a:p>
            <a:pPr marL="609600" indent="-609600" eaLnBrk="1" hangingPunct="1">
              <a:buFontTx/>
              <a:buAutoNum type="arabicPeriod"/>
              <a:defRPr/>
            </a:pPr>
            <a:r>
              <a:rPr lang="en-US" dirty="0">
                <a:latin typeface="Calibri" charset="0"/>
              </a:rPr>
              <a:t>Nerves</a:t>
            </a:r>
          </a:p>
          <a:p>
            <a:pPr marL="990600" lvl="1" indent="-533400" eaLnBrk="1" hangingPunct="1">
              <a:buFontTx/>
              <a:buChar char="•"/>
              <a:defRPr/>
            </a:pPr>
            <a:r>
              <a:rPr lang="en-US" dirty="0">
                <a:latin typeface="Calibri" charset="0"/>
              </a:rPr>
              <a:t>Examine superficial nerves</a:t>
            </a:r>
          </a:p>
          <a:p>
            <a:pPr marL="990600" lvl="1" indent="-533400" eaLnBrk="1" hangingPunct="1">
              <a:buFontTx/>
              <a:buChar char="•"/>
              <a:defRPr/>
            </a:pPr>
            <a:r>
              <a:rPr lang="en-US" dirty="0">
                <a:latin typeface="Calibri" charset="0"/>
              </a:rPr>
              <a:t>Check sensation in </a:t>
            </a:r>
            <a:r>
              <a:rPr lang="en-US" dirty="0" smtClean="0">
                <a:latin typeface="Calibri" charset="0"/>
              </a:rPr>
              <a:t>face, hands </a:t>
            </a:r>
            <a:r>
              <a:rPr lang="en-US" dirty="0">
                <a:latin typeface="Calibri" charset="0"/>
              </a:rPr>
              <a:t>and feet</a:t>
            </a:r>
          </a:p>
          <a:p>
            <a:pPr marL="990600" lvl="1" indent="-533400" eaLnBrk="1" hangingPunct="1">
              <a:buFontTx/>
              <a:buChar char="•"/>
              <a:defRPr/>
            </a:pPr>
            <a:r>
              <a:rPr lang="en-US" dirty="0">
                <a:latin typeface="Calibri" charset="0"/>
              </a:rPr>
              <a:t>Check strength of </a:t>
            </a:r>
            <a:r>
              <a:rPr lang="en-US" dirty="0" smtClean="0">
                <a:latin typeface="Calibri" charset="0"/>
              </a:rPr>
              <a:t>face, hands and feet</a:t>
            </a:r>
            <a:endParaRPr lang="en-US" dirty="0">
              <a:latin typeface="Calibri" charset="0"/>
            </a:endParaRPr>
          </a:p>
          <a:p>
            <a:pPr marL="609600" indent="-609600" eaLnBrk="1" hangingPunct="1">
              <a:buFontTx/>
              <a:buAutoNum type="arabicPeriod"/>
              <a:defRPr/>
            </a:pPr>
            <a:r>
              <a:rPr lang="en-US" dirty="0">
                <a:latin typeface="Calibri" charset="0"/>
              </a:rPr>
              <a:t>S</a:t>
            </a:r>
            <a:r>
              <a:rPr lang="en-US" dirty="0" smtClean="0">
                <a:latin typeface="Calibri" charset="0"/>
              </a:rPr>
              <a:t>kin </a:t>
            </a:r>
            <a:r>
              <a:rPr lang="en-US" dirty="0">
                <a:latin typeface="Calibri" charset="0"/>
              </a:rPr>
              <a:t>slits and </a:t>
            </a:r>
            <a:r>
              <a:rPr lang="en-US" dirty="0" smtClean="0">
                <a:latin typeface="Calibri" charset="0"/>
              </a:rPr>
              <a:t>biopsy</a:t>
            </a:r>
            <a:endParaRPr lang="en-US" dirty="0">
              <a:latin typeface="Calibri" charset="0"/>
            </a:endParaRPr>
          </a:p>
          <a:p>
            <a:pPr marL="609600" indent="-609600" eaLnBrk="1" hangingPunct="1">
              <a:buFontTx/>
              <a:buAutoNum type="arabicPeriod"/>
              <a:defRPr/>
            </a:pPr>
            <a:endParaRPr lang="en-US" dirty="0">
              <a:latin typeface="Calibri" charset="0"/>
            </a:endParaRPr>
          </a:p>
        </p:txBody>
      </p:sp>
    </p:spTree>
    <p:extLst>
      <p:ext uri="{BB962C8B-B14F-4D97-AF65-F5344CB8AC3E}">
        <p14:creationId xmlns:p14="http://schemas.microsoft.com/office/powerpoint/2010/main" val="33318011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rtlCol="0">
            <a:normAutofit fontScale="90000"/>
          </a:bodyPr>
          <a:lstStyle/>
          <a:p>
            <a:pPr algn="l" eaLnBrk="1" fontAlgn="auto" hangingPunct="1">
              <a:spcAft>
                <a:spcPts val="0"/>
              </a:spcAft>
              <a:defRPr/>
            </a:pPr>
            <a:r>
              <a:rPr lang="en-US" sz="4000" b="1" dirty="0">
                <a:latin typeface="Calibri" charset="0"/>
              </a:rPr>
              <a:t>Leprosy </a:t>
            </a:r>
            <a:r>
              <a:rPr lang="en-US" sz="4000" b="1" dirty="0" smtClean="0">
                <a:latin typeface="Calibri" charset="0"/>
              </a:rPr>
              <a:t>Assessment</a:t>
            </a:r>
            <a:br>
              <a:rPr lang="en-US" sz="4000" b="1" dirty="0" smtClean="0">
                <a:latin typeface="Calibri" charset="0"/>
              </a:rPr>
            </a:br>
            <a:r>
              <a:rPr lang="en-US" sz="4000" b="1" dirty="0" smtClean="0"/>
              <a:t>Skin </a:t>
            </a:r>
            <a:r>
              <a:rPr lang="en-US" sz="4000" b="1" dirty="0"/>
              <a:t>patch with loss of </a:t>
            </a:r>
            <a:r>
              <a:rPr lang="en-US" sz="4000" b="1" dirty="0" smtClean="0"/>
              <a:t>sensation</a:t>
            </a:r>
            <a:endParaRPr lang="en-US" sz="4000" b="1" dirty="0"/>
          </a:p>
        </p:txBody>
      </p:sp>
      <p:sp>
        <p:nvSpPr>
          <p:cNvPr id="71682" name="Rectangle 3"/>
          <p:cNvSpPr>
            <a:spLocks noGrp="1" noChangeArrowheads="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Calibri" charset="0"/>
              </a:rPr>
              <a:t> </a:t>
            </a:r>
            <a:endParaRPr lang="en-US" dirty="0">
              <a:latin typeface="Calibri" charset="0"/>
            </a:endParaRPr>
          </a:p>
        </p:txBody>
      </p:sp>
      <p:pic>
        <p:nvPicPr>
          <p:cNvPr id="202756"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49542" t="14378" r="14532" b="11507"/>
          <a:stretch/>
        </p:blipFill>
        <p:spPr bwMode="auto">
          <a:xfrm rot="5400000">
            <a:off x="2792511" y="1281055"/>
            <a:ext cx="3558976" cy="51642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96162791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normAutofit fontScale="90000"/>
          </a:bodyPr>
          <a:lstStyle/>
          <a:p>
            <a:pPr algn="l"/>
            <a:r>
              <a:rPr lang="en-US" sz="3600" b="1" dirty="0" smtClean="0">
                <a:latin typeface="Calibri" charset="0"/>
              </a:rPr>
              <a:t>Also look for </a:t>
            </a:r>
            <a:r>
              <a:rPr lang="en-US" sz="3600" b="1" dirty="0">
                <a:latin typeface="Calibri" charset="0"/>
              </a:rPr>
              <a:t>characteristic features of lepromatous leprosy</a:t>
            </a:r>
          </a:p>
        </p:txBody>
      </p:sp>
      <p:sp>
        <p:nvSpPr>
          <p:cNvPr id="72706" name="Content Placeholder 2"/>
          <p:cNvSpPr>
            <a:spLocks noGrp="1"/>
          </p:cNvSpPr>
          <p:nvPr>
            <p:ph idx="1"/>
          </p:nvPr>
        </p:nvSpPr>
        <p:spPr/>
        <p:txBody>
          <a:bodyPr/>
          <a:lstStyle/>
          <a:p>
            <a:pPr marL="0" indent="0">
              <a:buFont typeface="Arial" charset="0"/>
              <a:buNone/>
            </a:pPr>
            <a:r>
              <a:rPr lang="en-US">
                <a:latin typeface="Calibri" charset="0"/>
              </a:rPr>
              <a:t> </a:t>
            </a:r>
          </a:p>
        </p:txBody>
      </p:sp>
      <p:pic>
        <p:nvPicPr>
          <p:cNvPr id="72707" name="Picture 3" descr="Screen Shot 2014-08-01 at 12.43.06 A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474532" y="1943731"/>
            <a:ext cx="6194936" cy="36521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p:nvPr/>
        </p:nvSpPr>
        <p:spPr>
          <a:xfrm>
            <a:off x="7376965" y="5939393"/>
            <a:ext cx="1508618" cy="369332"/>
          </a:xfrm>
          <a:prstGeom prst="rect">
            <a:avLst/>
          </a:prstGeom>
          <a:noFill/>
        </p:spPr>
        <p:txBody>
          <a:bodyPr wrap="none" rtlCol="0">
            <a:spAutoFit/>
          </a:bodyPr>
          <a:lstStyle/>
          <a:p>
            <a:pPr algn="r"/>
            <a:r>
              <a:rPr lang="en-US" smtClean="0"/>
              <a:t>Gorgas course</a:t>
            </a:r>
            <a:endParaRPr lang="en-US" dirty="0" smtClean="0"/>
          </a:p>
        </p:txBody>
      </p:sp>
    </p:spTree>
    <p:extLst>
      <p:ext uri="{BB962C8B-B14F-4D97-AF65-F5344CB8AC3E}">
        <p14:creationId xmlns:p14="http://schemas.microsoft.com/office/powerpoint/2010/main" val="8458556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atin typeface="Calibri" charset="0"/>
              </a:rPr>
              <a:t>Lepromatous leprosy</a:t>
            </a:r>
            <a:endParaRPr lang="en-US" b="1"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3128" y="1460023"/>
            <a:ext cx="3359426" cy="4481474"/>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76907" y="1474057"/>
            <a:ext cx="3309299" cy="4414604"/>
          </a:xfrm>
          <a:prstGeom prst="rect">
            <a:avLst/>
          </a:prstGeom>
        </p:spPr>
      </p:pic>
      <p:sp>
        <p:nvSpPr>
          <p:cNvPr id="6" name="Rectangle 5"/>
          <p:cNvSpPr/>
          <p:nvPr/>
        </p:nvSpPr>
        <p:spPr>
          <a:xfrm>
            <a:off x="6331556" y="6014804"/>
            <a:ext cx="2629596" cy="369332"/>
          </a:xfrm>
          <a:prstGeom prst="rect">
            <a:avLst/>
          </a:prstGeom>
        </p:spPr>
        <p:txBody>
          <a:bodyPr wrap="none">
            <a:spAutoFit/>
          </a:bodyPr>
          <a:lstStyle/>
          <a:p>
            <a:r>
              <a:rPr lang="is-IS" dirty="0"/>
              <a:t>JAMA. 2017;317(1):81-82. </a:t>
            </a:r>
            <a:endParaRPr lang="en-US" dirty="0"/>
          </a:p>
        </p:txBody>
      </p:sp>
    </p:spTree>
    <p:extLst>
      <p:ext uri="{BB962C8B-B14F-4D97-AF65-F5344CB8AC3E}">
        <p14:creationId xmlns:p14="http://schemas.microsoft.com/office/powerpoint/2010/main" val="14670625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rtlCol="0">
            <a:noAutofit/>
          </a:bodyPr>
          <a:lstStyle/>
          <a:p>
            <a:pPr algn="l" eaLnBrk="1" fontAlgn="auto" hangingPunct="1">
              <a:spcAft>
                <a:spcPts val="0"/>
              </a:spcAft>
              <a:defRPr/>
            </a:pPr>
            <a:r>
              <a:rPr lang="en-US" sz="3600" b="1" dirty="0">
                <a:latin typeface="Calibri" charset="0"/>
              </a:rPr>
              <a:t>Leprosy </a:t>
            </a:r>
            <a:r>
              <a:rPr lang="en-US" sz="3600" b="1" dirty="0" smtClean="0">
                <a:latin typeface="Calibri" charset="0"/>
              </a:rPr>
              <a:t>Assessment</a:t>
            </a:r>
            <a:br>
              <a:rPr lang="en-US" sz="3600" b="1" dirty="0" smtClean="0">
                <a:latin typeface="Calibri" charset="0"/>
              </a:rPr>
            </a:br>
            <a:r>
              <a:rPr lang="en-US" sz="3600" b="1" dirty="0" smtClean="0"/>
              <a:t>Examine nerves</a:t>
            </a:r>
            <a:endParaRPr lang="en-US" sz="3600" b="1" dirty="0"/>
          </a:p>
        </p:txBody>
      </p:sp>
      <p:sp>
        <p:nvSpPr>
          <p:cNvPr id="73730" name="Rectangle 3"/>
          <p:cNvSpPr>
            <a:spLocks noGrp="1" noChangeArrowheads="1"/>
          </p:cNvSpPr>
          <p:nvPr>
            <p:ph idx="1"/>
          </p:nvPr>
        </p:nvSpPr>
        <p:spPr/>
        <p:txBody>
          <a:bodyPr/>
          <a:lstStyle/>
          <a:p>
            <a:pPr marL="0" indent="0" eaLnBrk="1" hangingPunct="1">
              <a:buFont typeface="Arial" charset="0"/>
              <a:buNone/>
            </a:pPr>
            <a:r>
              <a:rPr lang="en-US">
                <a:latin typeface="Calibri" charset="0"/>
              </a:rPr>
              <a:t> </a:t>
            </a:r>
          </a:p>
        </p:txBody>
      </p:sp>
      <p:pic>
        <p:nvPicPr>
          <p:cNvPr id="73731" name="Picture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9750" y="1628775"/>
            <a:ext cx="3265488" cy="4365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Oval 1"/>
          <p:cNvSpPr/>
          <p:nvPr/>
        </p:nvSpPr>
        <p:spPr>
          <a:xfrm>
            <a:off x="900113" y="3500438"/>
            <a:ext cx="576262" cy="433387"/>
          </a:xfrm>
          <a:prstGeom prst="ellipse">
            <a:avLst/>
          </a:prstGeom>
          <a:no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 name="Oval 7"/>
          <p:cNvSpPr/>
          <p:nvPr/>
        </p:nvSpPr>
        <p:spPr>
          <a:xfrm>
            <a:off x="3203575" y="4652963"/>
            <a:ext cx="576263" cy="431800"/>
          </a:xfrm>
          <a:prstGeom prst="ellipse">
            <a:avLst/>
          </a:prstGeom>
          <a:no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10"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788" t="2175" r="42803" b="15208"/>
          <a:stretch/>
        </p:blipFill>
        <p:spPr bwMode="auto">
          <a:xfrm>
            <a:off x="4859338" y="4221163"/>
            <a:ext cx="2233612" cy="18240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73736" name="Rectangle 2"/>
          <p:cNvSpPr>
            <a:spLocks noChangeArrowheads="1"/>
          </p:cNvSpPr>
          <p:nvPr/>
        </p:nvSpPr>
        <p:spPr bwMode="auto">
          <a:xfrm>
            <a:off x="4806950" y="817563"/>
            <a:ext cx="2581046"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dirty="0" smtClean="0">
                <a:latin typeface="Calibri" charset="0"/>
              </a:rPr>
              <a:t>Thickened</a:t>
            </a:r>
            <a:endParaRPr lang="en-US" dirty="0">
              <a:latin typeface="Calibri" charset="0"/>
            </a:endParaRPr>
          </a:p>
          <a:p>
            <a:r>
              <a:rPr lang="en-US" dirty="0" smtClean="0">
                <a:latin typeface="Calibri" charset="0"/>
              </a:rPr>
              <a:t>Tender</a:t>
            </a:r>
            <a:endParaRPr lang="en-US" dirty="0">
              <a:latin typeface="Calibri" charset="0"/>
            </a:endParaRPr>
          </a:p>
          <a:p>
            <a:r>
              <a:rPr lang="en-US" dirty="0">
                <a:latin typeface="Calibri" charset="0"/>
              </a:rPr>
              <a:t>Functional deficit</a:t>
            </a:r>
          </a:p>
        </p:txBody>
      </p:sp>
      <p:pic>
        <p:nvPicPr>
          <p:cNvPr id="11" name="Picture 10" descr="Screen Shot 2017-04-30 at 10.02.28 AM.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59338" y="2157863"/>
            <a:ext cx="2915869" cy="1859852"/>
          </a:xfrm>
          <a:prstGeom prst="rect">
            <a:avLst/>
          </a:prstGeom>
        </p:spPr>
      </p:pic>
    </p:spTree>
    <p:extLst>
      <p:ext uri="{BB962C8B-B14F-4D97-AF65-F5344CB8AC3E}">
        <p14:creationId xmlns:p14="http://schemas.microsoft.com/office/powerpoint/2010/main" val="139415802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lstStyle/>
          <a:p>
            <a:pPr algn="l" eaLnBrk="1" hangingPunct="1"/>
            <a:r>
              <a:rPr lang="en-US" b="1" dirty="0">
                <a:latin typeface="Calibri" charset="0"/>
              </a:rPr>
              <a:t>Testing for muscle strength</a:t>
            </a:r>
          </a:p>
        </p:txBody>
      </p:sp>
      <p:sp>
        <p:nvSpPr>
          <p:cNvPr id="76802" name="Rectangle 3"/>
          <p:cNvSpPr>
            <a:spLocks noGrp="1" noChangeArrowheads="1"/>
          </p:cNvSpPr>
          <p:nvPr>
            <p:ph idx="1"/>
          </p:nvPr>
        </p:nvSpPr>
        <p:spPr/>
        <p:txBody>
          <a:bodyPr/>
          <a:lstStyle/>
          <a:p>
            <a:pPr marL="0" indent="0" eaLnBrk="1" hangingPunct="1">
              <a:buNone/>
            </a:pPr>
            <a:r>
              <a:rPr lang="en-US" dirty="0" smtClean="0">
                <a:latin typeface="Calibri" charset="0"/>
              </a:rPr>
              <a:t> </a:t>
            </a:r>
            <a:endParaRPr lang="en-US" dirty="0">
              <a:latin typeface="Calibri" charset="0"/>
            </a:endParaRPr>
          </a:p>
        </p:txBody>
      </p:sp>
      <p:pic>
        <p:nvPicPr>
          <p:cNvPr id="249860"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850" y="2636838"/>
            <a:ext cx="2943225" cy="27447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49861"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48038" y="4221163"/>
            <a:ext cx="2295525" cy="2070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49862" name="Picture 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76600" y="1773238"/>
            <a:ext cx="2330450" cy="2241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49863" name="Picture 7"/>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867400" y="2924175"/>
            <a:ext cx="2295525" cy="20796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57357800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lstStyle/>
          <a:p>
            <a:pPr algn="l" eaLnBrk="1" hangingPunct="1"/>
            <a:r>
              <a:rPr lang="en-US" b="1" dirty="0">
                <a:latin typeface="Calibri" charset="0"/>
              </a:rPr>
              <a:t>Testing for sensory deficits</a:t>
            </a:r>
          </a:p>
        </p:txBody>
      </p:sp>
      <p:sp>
        <p:nvSpPr>
          <p:cNvPr id="75778" name="Rectangle 3"/>
          <p:cNvSpPr>
            <a:spLocks noGrp="1" noChangeArrowheads="1"/>
          </p:cNvSpPr>
          <p:nvPr>
            <p:ph idx="1"/>
          </p:nvPr>
        </p:nvSpPr>
        <p:spPr/>
        <p:txBody>
          <a:bodyPr/>
          <a:lstStyle/>
          <a:p>
            <a:pPr marL="0" indent="0" eaLnBrk="1" hangingPunct="1">
              <a:buNone/>
            </a:pPr>
            <a:r>
              <a:rPr lang="en-US" dirty="0" smtClean="0">
                <a:latin typeface="Calibri" charset="0"/>
              </a:rPr>
              <a:t> </a:t>
            </a:r>
            <a:endParaRPr lang="en-US" dirty="0">
              <a:latin typeface="Calibri" charset="0"/>
            </a:endParaRPr>
          </a:p>
        </p:txBody>
      </p:sp>
      <p:pic>
        <p:nvPicPr>
          <p:cNvPr id="259076"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24075" y="1773238"/>
            <a:ext cx="4824413" cy="43576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94599057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Examine the eyes </a:t>
            </a:r>
            <a:endParaRPr lang="en-US" b="1" dirty="0"/>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2"/>
          <a:stretch>
            <a:fillRect/>
          </a:stretch>
        </p:blipFill>
        <p:spPr>
          <a:xfrm>
            <a:off x="624310" y="2782530"/>
            <a:ext cx="4108925" cy="2684498"/>
          </a:xfrm>
          <a:prstGeom prst="rect">
            <a:avLst/>
          </a:prstGeom>
        </p:spPr>
      </p:pic>
      <p:pic>
        <p:nvPicPr>
          <p:cNvPr id="5" name="Picture 4"/>
          <p:cNvPicPr>
            <a:picLocks noChangeAspect="1"/>
          </p:cNvPicPr>
          <p:nvPr/>
        </p:nvPicPr>
        <p:blipFill>
          <a:blip r:embed="rId3"/>
          <a:stretch>
            <a:fillRect/>
          </a:stretch>
        </p:blipFill>
        <p:spPr>
          <a:xfrm>
            <a:off x="4876800" y="2782530"/>
            <a:ext cx="4108926" cy="2684498"/>
          </a:xfrm>
          <a:prstGeom prst="rect">
            <a:avLst/>
          </a:prstGeom>
        </p:spPr>
      </p:pic>
    </p:spTree>
    <p:extLst>
      <p:ext uri="{BB962C8B-B14F-4D97-AF65-F5344CB8AC3E}">
        <p14:creationId xmlns:p14="http://schemas.microsoft.com/office/powerpoint/2010/main" val="37228025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pPr algn="l"/>
            <a:r>
              <a:rPr lang="en-US" b="1" dirty="0">
                <a:latin typeface="Calibri" charset="0"/>
              </a:rPr>
              <a:t>Leprosy Assessment</a:t>
            </a:r>
          </a:p>
        </p:txBody>
      </p:sp>
      <p:sp>
        <p:nvSpPr>
          <p:cNvPr id="78850" name="Content Placeholder 2"/>
          <p:cNvSpPr>
            <a:spLocks noGrp="1"/>
          </p:cNvSpPr>
          <p:nvPr>
            <p:ph idx="1"/>
          </p:nvPr>
        </p:nvSpPr>
        <p:spPr>
          <a:xfrm>
            <a:off x="457200" y="1670684"/>
            <a:ext cx="8229600" cy="4525963"/>
          </a:xfrm>
        </p:spPr>
        <p:txBody>
          <a:bodyPr/>
          <a:lstStyle/>
          <a:p>
            <a:r>
              <a:rPr lang="en-US" dirty="0">
                <a:latin typeface="Calibri" charset="0"/>
              </a:rPr>
              <a:t> Use a standardized form for </a:t>
            </a:r>
            <a:r>
              <a:rPr lang="en-US" dirty="0" smtClean="0">
                <a:latin typeface="Calibri" charset="0"/>
              </a:rPr>
              <a:t>documentation</a:t>
            </a:r>
            <a:endParaRPr lang="en-US" dirty="0">
              <a:latin typeface="Calibri" charset="0"/>
            </a:endParaRPr>
          </a:p>
        </p:txBody>
      </p:sp>
      <p:pic>
        <p:nvPicPr>
          <p:cNvPr id="78851" name="Picture 3" descr="Screen Shot 2014-07-31 at 11.32.41 PM.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199" y="2422806"/>
            <a:ext cx="5251029" cy="37033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8852" name="Picture 4" descr="Screen Shot 2014-07-31 at 11.33.36 PM.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29707" y="2422806"/>
            <a:ext cx="2546206" cy="34498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8275913" y="5872676"/>
            <a:ext cx="686681" cy="369332"/>
          </a:xfrm>
          <a:prstGeom prst="rect">
            <a:avLst/>
          </a:prstGeom>
          <a:noFill/>
        </p:spPr>
        <p:txBody>
          <a:bodyPr wrap="none" rtlCol="0">
            <a:spAutoFit/>
          </a:bodyPr>
          <a:lstStyle/>
          <a:p>
            <a:r>
              <a:rPr lang="en-US" dirty="0" smtClean="0"/>
              <a:t>WHO</a:t>
            </a:r>
            <a:endParaRPr lang="en-US" dirty="0"/>
          </a:p>
        </p:txBody>
      </p:sp>
    </p:spTree>
    <p:extLst>
      <p:ext uri="{BB962C8B-B14F-4D97-AF65-F5344CB8AC3E}">
        <p14:creationId xmlns:p14="http://schemas.microsoft.com/office/powerpoint/2010/main" val="393850269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p:txBody>
          <a:bodyPr/>
          <a:lstStyle/>
          <a:p>
            <a:pPr algn="l"/>
            <a:r>
              <a:rPr lang="en-US" b="1" dirty="0">
                <a:latin typeface="Calibri" charset="0"/>
              </a:rPr>
              <a:t>Story of contact tracing</a:t>
            </a:r>
          </a:p>
        </p:txBody>
      </p:sp>
      <p:sp>
        <p:nvSpPr>
          <p:cNvPr id="99330" name="Content Placeholder 2"/>
          <p:cNvSpPr>
            <a:spLocks noGrp="1"/>
          </p:cNvSpPr>
          <p:nvPr>
            <p:ph idx="1"/>
          </p:nvPr>
        </p:nvSpPr>
        <p:spPr/>
        <p:txBody>
          <a:bodyPr/>
          <a:lstStyle/>
          <a:p>
            <a:r>
              <a:rPr lang="en-US">
                <a:latin typeface="Calibri" charset="0"/>
              </a:rPr>
              <a:t>8 year old girl in Brazil presented to doctor with hypopigmented macule</a:t>
            </a:r>
          </a:p>
        </p:txBody>
      </p:sp>
      <p:pic>
        <p:nvPicPr>
          <p:cNvPr id="99331"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85030" y="3058886"/>
            <a:ext cx="2791726" cy="2940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9332" name="Rectangle 4"/>
          <p:cNvSpPr>
            <a:spLocks noChangeArrowheads="1"/>
          </p:cNvSpPr>
          <p:nvPr/>
        </p:nvSpPr>
        <p:spPr bwMode="auto">
          <a:xfrm>
            <a:off x="5219700" y="5934075"/>
            <a:ext cx="4248150" cy="61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600" dirty="0"/>
              <a:t>An. Bras. </a:t>
            </a:r>
            <a:r>
              <a:rPr lang="en-US" sz="1600" dirty="0" err="1"/>
              <a:t>Dermatol</a:t>
            </a:r>
            <a:r>
              <a:rPr lang="en-US" sz="1600" dirty="0"/>
              <a:t> 88 (6 supl.1) 2013</a:t>
            </a:r>
          </a:p>
          <a:p>
            <a:endParaRPr lang="en-US" dirty="0"/>
          </a:p>
        </p:txBody>
      </p:sp>
    </p:spTree>
    <p:extLst>
      <p:ext uri="{BB962C8B-B14F-4D97-AF65-F5344CB8AC3E}">
        <p14:creationId xmlns:p14="http://schemas.microsoft.com/office/powerpoint/2010/main" val="379155812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pPr algn="l"/>
            <a:r>
              <a:rPr lang="en-US" b="1" dirty="0">
                <a:latin typeface="Calibri" charset="0"/>
              </a:rPr>
              <a:t>Story of contact tracing</a:t>
            </a:r>
          </a:p>
        </p:txBody>
      </p:sp>
      <p:sp>
        <p:nvSpPr>
          <p:cNvPr id="100354" name="Content Placeholder 2"/>
          <p:cNvSpPr>
            <a:spLocks noGrp="1"/>
          </p:cNvSpPr>
          <p:nvPr>
            <p:ph idx="1"/>
          </p:nvPr>
        </p:nvSpPr>
        <p:spPr/>
        <p:txBody>
          <a:bodyPr/>
          <a:lstStyle/>
          <a:p>
            <a:r>
              <a:rPr lang="en-US" dirty="0" smtClean="0">
                <a:latin typeface="Calibri" charset="0"/>
              </a:rPr>
              <a:t>Skin lesion was </a:t>
            </a:r>
            <a:r>
              <a:rPr lang="en-US" dirty="0" err="1" smtClean="0">
                <a:latin typeface="Calibri" charset="0"/>
              </a:rPr>
              <a:t>hypoaesthetic</a:t>
            </a:r>
            <a:r>
              <a:rPr lang="en-US" dirty="0" smtClean="0">
                <a:latin typeface="Calibri" charset="0"/>
              </a:rPr>
              <a:t> </a:t>
            </a:r>
            <a:r>
              <a:rPr lang="en-US" dirty="0" smtClean="0">
                <a:latin typeface="Calibri" charset="0"/>
                <a:sym typeface="Wingdings"/>
              </a:rPr>
              <a:t> </a:t>
            </a:r>
            <a:r>
              <a:rPr lang="en-US" dirty="0" smtClean="0">
                <a:latin typeface="Calibri" charset="0"/>
              </a:rPr>
              <a:t>PB </a:t>
            </a:r>
            <a:r>
              <a:rPr lang="en-US" dirty="0">
                <a:latin typeface="Calibri" charset="0"/>
              </a:rPr>
              <a:t>leprosy</a:t>
            </a:r>
          </a:p>
          <a:p>
            <a:r>
              <a:rPr lang="en-US" dirty="0">
                <a:latin typeface="Calibri" charset="0"/>
              </a:rPr>
              <a:t>Her mother had a similar skin lesion</a:t>
            </a:r>
          </a:p>
        </p:txBody>
      </p:sp>
      <p:pic>
        <p:nvPicPr>
          <p:cNvPr id="100355"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rot="-5400000">
            <a:off x="1886498" y="3019972"/>
            <a:ext cx="2397127" cy="29738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7" name="Rectangle 6"/>
          <p:cNvSpPr>
            <a:spLocks noChangeArrowheads="1"/>
          </p:cNvSpPr>
          <p:nvPr/>
        </p:nvSpPr>
        <p:spPr bwMode="auto">
          <a:xfrm>
            <a:off x="5219700" y="5934075"/>
            <a:ext cx="4248150" cy="61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600" dirty="0"/>
              <a:t>An. Bras. </a:t>
            </a:r>
            <a:r>
              <a:rPr lang="en-US" sz="1600" dirty="0" err="1"/>
              <a:t>Dermatol</a:t>
            </a:r>
            <a:r>
              <a:rPr lang="en-US" sz="1600" dirty="0"/>
              <a:t> 88 (6 supl.1) 2013</a:t>
            </a:r>
          </a:p>
          <a:p>
            <a:endParaRPr lang="en-US" dirty="0"/>
          </a:p>
        </p:txBody>
      </p:sp>
    </p:spTree>
    <p:extLst>
      <p:ext uri="{BB962C8B-B14F-4D97-AF65-F5344CB8AC3E}">
        <p14:creationId xmlns:p14="http://schemas.microsoft.com/office/powerpoint/2010/main" val="37943400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p:txBody>
          <a:bodyPr/>
          <a:lstStyle/>
          <a:p>
            <a:pPr algn="l"/>
            <a:r>
              <a:rPr lang="en-US" b="1" dirty="0">
                <a:latin typeface="Calibri" charset="0"/>
              </a:rPr>
              <a:t>Story of contact tracing</a:t>
            </a:r>
          </a:p>
        </p:txBody>
      </p:sp>
      <p:sp>
        <p:nvSpPr>
          <p:cNvPr id="101378" name="Content Placeholder 2"/>
          <p:cNvSpPr>
            <a:spLocks noGrp="1"/>
          </p:cNvSpPr>
          <p:nvPr>
            <p:ph idx="1"/>
          </p:nvPr>
        </p:nvSpPr>
        <p:spPr>
          <a:xfrm>
            <a:off x="457200" y="1600200"/>
            <a:ext cx="8495130" cy="4525963"/>
          </a:xfrm>
        </p:spPr>
        <p:txBody>
          <a:bodyPr>
            <a:normAutofit/>
          </a:bodyPr>
          <a:lstStyle/>
          <a:p>
            <a:r>
              <a:rPr lang="en-US" sz="2800" dirty="0" smtClean="0">
                <a:latin typeface="Calibri" charset="0"/>
              </a:rPr>
              <a:t>They were shown photos of patients with leprosy</a:t>
            </a:r>
          </a:p>
          <a:p>
            <a:pPr lvl="1"/>
            <a:r>
              <a:rPr lang="en-US" sz="2400" dirty="0" smtClean="0">
                <a:latin typeface="Calibri" charset="0"/>
              </a:rPr>
              <a:t>They recognized that their uncle </a:t>
            </a:r>
            <a:r>
              <a:rPr lang="en-US" sz="2400" dirty="0">
                <a:latin typeface="Calibri" charset="0"/>
              </a:rPr>
              <a:t>had </a:t>
            </a:r>
            <a:r>
              <a:rPr lang="en-US" sz="2400" dirty="0" smtClean="0">
                <a:latin typeface="Calibri" charset="0"/>
              </a:rPr>
              <a:t>features  of lepromatous </a:t>
            </a:r>
            <a:r>
              <a:rPr lang="en-US" sz="2400" dirty="0">
                <a:latin typeface="Calibri" charset="0"/>
              </a:rPr>
              <a:t>leprosy</a:t>
            </a:r>
          </a:p>
        </p:txBody>
      </p:sp>
      <p:pic>
        <p:nvPicPr>
          <p:cNvPr id="101379"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50331" y="3417106"/>
            <a:ext cx="3607594" cy="2425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1381" name="Rectangle 6"/>
          <p:cNvSpPr>
            <a:spLocks noChangeArrowheads="1"/>
          </p:cNvSpPr>
          <p:nvPr/>
        </p:nvSpPr>
        <p:spPr bwMode="auto">
          <a:xfrm>
            <a:off x="5219700" y="5934075"/>
            <a:ext cx="4248150" cy="61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600" dirty="0"/>
              <a:t>An. Bras. </a:t>
            </a:r>
            <a:r>
              <a:rPr lang="en-US" sz="1600" dirty="0" err="1"/>
              <a:t>Dermatol</a:t>
            </a:r>
            <a:r>
              <a:rPr lang="en-US" sz="1600" dirty="0"/>
              <a:t> 88 (6 supl.1) 2013</a:t>
            </a:r>
          </a:p>
          <a:p>
            <a:endParaRPr lang="en-US" dirty="0"/>
          </a:p>
        </p:txBody>
      </p:sp>
    </p:spTree>
    <p:extLst>
      <p:ext uri="{BB962C8B-B14F-4D97-AF65-F5344CB8AC3E}">
        <p14:creationId xmlns:p14="http://schemas.microsoft.com/office/powerpoint/2010/main" val="83848677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p:txBody>
          <a:bodyPr>
            <a:normAutofit/>
          </a:bodyPr>
          <a:lstStyle/>
          <a:p>
            <a:pPr algn="l"/>
            <a:r>
              <a:rPr lang="en-US" b="1" dirty="0">
                <a:latin typeface="Calibri" charset="0"/>
              </a:rPr>
              <a:t>C</a:t>
            </a:r>
            <a:r>
              <a:rPr lang="en-US" b="1" dirty="0" smtClean="0">
                <a:latin typeface="Calibri" charset="0"/>
              </a:rPr>
              <a:t>ontact tracing and prophylaxis </a:t>
            </a:r>
            <a:endParaRPr lang="en-US" b="1" dirty="0">
              <a:latin typeface="Calibri" charset="0"/>
            </a:endParaRP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3715" y="2309586"/>
            <a:ext cx="8083085" cy="3314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7" name="Rectangle 6"/>
          <p:cNvSpPr/>
          <p:nvPr/>
        </p:nvSpPr>
        <p:spPr>
          <a:xfrm>
            <a:off x="6519741" y="5941497"/>
            <a:ext cx="2454518" cy="369332"/>
          </a:xfrm>
          <a:prstGeom prst="rect">
            <a:avLst/>
          </a:prstGeom>
        </p:spPr>
        <p:txBody>
          <a:bodyPr wrap="none">
            <a:spAutoFit/>
          </a:bodyPr>
          <a:lstStyle/>
          <a:p>
            <a:pPr>
              <a:defRPr/>
            </a:pPr>
            <a:r>
              <a:rPr lang="en-US" dirty="0"/>
              <a:t>BMJ 2008; 336: 761-764 </a:t>
            </a:r>
          </a:p>
        </p:txBody>
      </p:sp>
    </p:spTree>
    <p:extLst>
      <p:ext uri="{BB962C8B-B14F-4D97-AF65-F5344CB8AC3E}">
        <p14:creationId xmlns:p14="http://schemas.microsoft.com/office/powerpoint/2010/main" val="71322940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algn="l" eaLnBrk="1" fontAlgn="auto" hangingPunct="1">
              <a:spcAft>
                <a:spcPts val="0"/>
              </a:spcAft>
              <a:defRPr/>
            </a:pPr>
            <a:r>
              <a:rPr lang="en-US" sz="3600" b="1" dirty="0" smtClean="0">
                <a:ea typeface="+mj-ea"/>
                <a:cs typeface="+mj-cs"/>
              </a:rPr>
              <a:t>Contact Tracing and Prophylaxis</a:t>
            </a:r>
            <a:br>
              <a:rPr lang="en-US" sz="3600" b="1" dirty="0" smtClean="0">
                <a:ea typeface="+mj-ea"/>
                <a:cs typeface="+mj-cs"/>
              </a:rPr>
            </a:br>
            <a:r>
              <a:rPr lang="en-US" sz="3600" b="1" dirty="0" smtClean="0">
                <a:ea typeface="+mj-ea"/>
                <a:cs typeface="+mj-cs"/>
              </a:rPr>
              <a:t>Bangladesh Trial, Moet et al. 1998</a:t>
            </a:r>
            <a:endParaRPr lang="en-US" sz="3600" b="1" dirty="0">
              <a:ea typeface="+mj-ea"/>
              <a:cs typeface="+mj-cs"/>
            </a:endParaRPr>
          </a:p>
        </p:txBody>
      </p:sp>
      <p:sp>
        <p:nvSpPr>
          <p:cNvPr id="4" name="TextBox 3"/>
          <p:cNvSpPr txBox="1">
            <a:spLocks noChangeArrowheads="1"/>
          </p:cNvSpPr>
          <p:nvPr/>
        </p:nvSpPr>
        <p:spPr bwMode="auto">
          <a:xfrm>
            <a:off x="3276599" y="2205038"/>
            <a:ext cx="2402115" cy="40011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smtClean="0"/>
              <a:t>   20,000 contacts</a:t>
            </a:r>
            <a:endParaRPr lang="en-US" sz="2000" b="1" dirty="0"/>
          </a:p>
        </p:txBody>
      </p:sp>
      <p:sp>
        <p:nvSpPr>
          <p:cNvPr id="5" name="TextBox 4"/>
          <p:cNvSpPr txBox="1">
            <a:spLocks noChangeArrowheads="1"/>
          </p:cNvSpPr>
          <p:nvPr/>
        </p:nvSpPr>
        <p:spPr bwMode="auto">
          <a:xfrm>
            <a:off x="2051050" y="1700213"/>
            <a:ext cx="493256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1,000 patients newly diagnosed w leprosy 			</a:t>
            </a:r>
          </a:p>
        </p:txBody>
      </p:sp>
      <p:sp>
        <p:nvSpPr>
          <p:cNvPr id="6" name="TextBox 5"/>
          <p:cNvSpPr txBox="1">
            <a:spLocks noChangeArrowheads="1"/>
          </p:cNvSpPr>
          <p:nvPr/>
        </p:nvSpPr>
        <p:spPr bwMode="auto">
          <a:xfrm>
            <a:off x="2124075" y="3500438"/>
            <a:ext cx="1223963"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dirty="0"/>
              <a:t>30/10,000 </a:t>
            </a:r>
          </a:p>
          <a:p>
            <a:pPr algn="ctr" eaLnBrk="1" hangingPunct="1"/>
            <a:r>
              <a:rPr lang="en-US" sz="1400" b="1" dirty="0"/>
              <a:t>0.3%</a:t>
            </a:r>
            <a:r>
              <a:rPr lang="en-US" sz="1400" dirty="0"/>
              <a:t>			</a:t>
            </a:r>
          </a:p>
        </p:txBody>
      </p:sp>
      <p:sp>
        <p:nvSpPr>
          <p:cNvPr id="7" name="TextBox 6"/>
          <p:cNvSpPr txBox="1">
            <a:spLocks noChangeArrowheads="1"/>
          </p:cNvSpPr>
          <p:nvPr/>
        </p:nvSpPr>
        <p:spPr bwMode="auto">
          <a:xfrm>
            <a:off x="1763713" y="2997200"/>
            <a:ext cx="1368425" cy="33855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dirty="0"/>
              <a:t>RIFAMPIN</a:t>
            </a:r>
            <a:endParaRPr lang="en-US" sz="1400" b="1" dirty="0"/>
          </a:p>
        </p:txBody>
      </p:sp>
      <p:sp>
        <p:nvSpPr>
          <p:cNvPr id="8" name="TextBox 7"/>
          <p:cNvSpPr txBox="1">
            <a:spLocks noChangeArrowheads="1"/>
          </p:cNvSpPr>
          <p:nvPr/>
        </p:nvSpPr>
        <p:spPr bwMode="auto">
          <a:xfrm>
            <a:off x="4830406" y="3500438"/>
            <a:ext cx="98337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dirty="0"/>
              <a:t>60/10,000</a:t>
            </a:r>
          </a:p>
          <a:p>
            <a:pPr algn="ctr" eaLnBrk="1" hangingPunct="1"/>
            <a:r>
              <a:rPr lang="en-US" sz="1400" dirty="0"/>
              <a:t>0.6%</a:t>
            </a:r>
          </a:p>
        </p:txBody>
      </p:sp>
      <p:sp>
        <p:nvSpPr>
          <p:cNvPr id="9" name="TextBox 8"/>
          <p:cNvSpPr txBox="1">
            <a:spLocks noChangeArrowheads="1"/>
          </p:cNvSpPr>
          <p:nvPr/>
        </p:nvSpPr>
        <p:spPr bwMode="auto">
          <a:xfrm>
            <a:off x="4716463" y="2997200"/>
            <a:ext cx="1187845" cy="33855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dirty="0"/>
              <a:t>PLACEBO</a:t>
            </a:r>
          </a:p>
        </p:txBody>
      </p:sp>
      <p:sp>
        <p:nvSpPr>
          <p:cNvPr id="12" name="TextBox 11"/>
          <p:cNvSpPr txBox="1">
            <a:spLocks noChangeArrowheads="1"/>
          </p:cNvSpPr>
          <p:nvPr/>
        </p:nvSpPr>
        <p:spPr bwMode="auto">
          <a:xfrm>
            <a:off x="2051720" y="4293096"/>
            <a:ext cx="1225550"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dirty="0"/>
              <a:t>30/10,000 </a:t>
            </a:r>
          </a:p>
          <a:p>
            <a:pPr algn="ctr" eaLnBrk="1" hangingPunct="1"/>
            <a:r>
              <a:rPr lang="en-US" sz="1400" b="1" dirty="0"/>
              <a:t>0.3%</a:t>
            </a:r>
            <a:r>
              <a:rPr lang="en-US" sz="1400" dirty="0"/>
              <a:t>			</a:t>
            </a:r>
          </a:p>
        </p:txBody>
      </p:sp>
      <p:sp>
        <p:nvSpPr>
          <p:cNvPr id="13" name="TextBox 12"/>
          <p:cNvSpPr txBox="1">
            <a:spLocks noChangeArrowheads="1"/>
          </p:cNvSpPr>
          <p:nvPr/>
        </p:nvSpPr>
        <p:spPr bwMode="auto">
          <a:xfrm>
            <a:off x="4644008" y="4293096"/>
            <a:ext cx="1223962"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dirty="0"/>
              <a:t>30/10,000 </a:t>
            </a:r>
          </a:p>
          <a:p>
            <a:pPr algn="ctr" eaLnBrk="1" hangingPunct="1"/>
            <a:r>
              <a:rPr lang="en-US" sz="1400" b="1" dirty="0"/>
              <a:t>0.3%</a:t>
            </a:r>
            <a:r>
              <a:rPr lang="en-US" sz="1400" dirty="0"/>
              <a:t>			</a:t>
            </a:r>
          </a:p>
        </p:txBody>
      </p:sp>
      <p:sp>
        <p:nvSpPr>
          <p:cNvPr id="15" name="TextBox 14"/>
          <p:cNvSpPr txBox="1">
            <a:spLocks noChangeArrowheads="1"/>
          </p:cNvSpPr>
          <p:nvPr/>
        </p:nvSpPr>
        <p:spPr bwMode="auto">
          <a:xfrm>
            <a:off x="1151732" y="5031760"/>
            <a:ext cx="3168650" cy="12311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b="1" dirty="0"/>
              <a:t>57% effective NNT = 250</a:t>
            </a:r>
          </a:p>
          <a:p>
            <a:pPr eaLnBrk="1" hangingPunct="1"/>
            <a:r>
              <a:rPr lang="en-US" sz="1800" dirty="0"/>
              <a:t>			</a:t>
            </a:r>
          </a:p>
        </p:txBody>
      </p:sp>
      <p:cxnSp>
        <p:nvCxnSpPr>
          <p:cNvPr id="17" name="Straight Arrow Connector 16"/>
          <p:cNvCxnSpPr>
            <a:endCxn id="6" idx="0"/>
          </p:cNvCxnSpPr>
          <p:nvPr/>
        </p:nvCxnSpPr>
        <p:spPr>
          <a:xfrm flipH="1">
            <a:off x="2736057" y="2708275"/>
            <a:ext cx="1620044" cy="7921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endCxn id="8" idx="0"/>
          </p:cNvCxnSpPr>
          <p:nvPr/>
        </p:nvCxnSpPr>
        <p:spPr>
          <a:xfrm>
            <a:off x="4427538" y="2708275"/>
            <a:ext cx="894556" cy="7921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endCxn id="12" idx="0"/>
          </p:cNvCxnSpPr>
          <p:nvPr/>
        </p:nvCxnSpPr>
        <p:spPr>
          <a:xfrm>
            <a:off x="2627983" y="3934321"/>
            <a:ext cx="36512" cy="3587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5285581" y="4035040"/>
            <a:ext cx="36513" cy="3587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6501598" y="5893534"/>
            <a:ext cx="2454518" cy="369332"/>
          </a:xfrm>
          <a:prstGeom prst="rect">
            <a:avLst/>
          </a:prstGeom>
        </p:spPr>
        <p:txBody>
          <a:bodyPr wrap="none">
            <a:spAutoFit/>
          </a:bodyPr>
          <a:lstStyle/>
          <a:p>
            <a:pPr>
              <a:defRPr/>
            </a:pPr>
            <a:r>
              <a:rPr lang="en-US" dirty="0"/>
              <a:t>BMJ 2008; 336: 761-764 </a:t>
            </a:r>
          </a:p>
        </p:txBody>
      </p:sp>
    </p:spTree>
    <p:extLst>
      <p:ext uri="{BB962C8B-B14F-4D97-AF65-F5344CB8AC3E}">
        <p14:creationId xmlns:p14="http://schemas.microsoft.com/office/powerpoint/2010/main" val="85052534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pPr algn="l"/>
            <a:r>
              <a:rPr lang="en-US" b="1" dirty="0" smtClean="0"/>
              <a:t>You see this rash..</a:t>
            </a:r>
            <a:endParaRPr lang="en-US" b="1" dirty="0"/>
          </a:p>
        </p:txBody>
      </p:sp>
      <p:sp>
        <p:nvSpPr>
          <p:cNvPr id="3" name="Content Placeholder 2"/>
          <p:cNvSpPr>
            <a:spLocks noGrp="1"/>
          </p:cNvSpPr>
          <p:nvPr>
            <p:ph idx="1"/>
          </p:nvPr>
        </p:nvSpPr>
        <p:spPr>
          <a:xfrm>
            <a:off x="457199" y="2166674"/>
            <a:ext cx="4240533" cy="3196951"/>
          </a:xfrm>
        </p:spPr>
        <p:txBody>
          <a:bodyPr>
            <a:normAutofit lnSpcReduction="10000"/>
          </a:bodyPr>
          <a:lstStyle/>
          <a:p>
            <a:pPr marL="0" indent="0">
              <a:buNone/>
            </a:pPr>
            <a:r>
              <a:rPr lang="en-US" b="1" dirty="0" smtClean="0"/>
              <a:t>The next step is:</a:t>
            </a:r>
          </a:p>
          <a:p>
            <a:pPr marL="971550" lvl="1" indent="-514350">
              <a:buFont typeface="+mj-lt"/>
              <a:buAutoNum type="alphaUcPeriod"/>
            </a:pPr>
            <a:r>
              <a:rPr lang="en-US" dirty="0" smtClean="0"/>
              <a:t>Check sensation </a:t>
            </a:r>
          </a:p>
          <a:p>
            <a:pPr marL="971550" lvl="1" indent="-514350">
              <a:buFont typeface="+mj-lt"/>
              <a:buAutoNum type="alphaUcPeriod"/>
            </a:pPr>
            <a:r>
              <a:rPr lang="en-US" dirty="0" smtClean="0"/>
              <a:t>Skin biopsy</a:t>
            </a:r>
          </a:p>
          <a:p>
            <a:pPr marL="971550" lvl="1" indent="-514350">
              <a:buFont typeface="+mj-lt"/>
              <a:buAutoNum type="alphaUcPeriod"/>
            </a:pPr>
            <a:r>
              <a:rPr lang="en-US" dirty="0" smtClean="0"/>
              <a:t>Its probably ringworm – give a trial of topical antifungal therapy</a:t>
            </a:r>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64004" y="2496661"/>
            <a:ext cx="3822796" cy="2868446"/>
          </a:xfrm>
          <a:prstGeom prst="rect">
            <a:avLst/>
          </a:prstGeom>
        </p:spPr>
      </p:pic>
    </p:spTree>
    <p:extLst>
      <p:ext uri="{BB962C8B-B14F-4D97-AF65-F5344CB8AC3E}">
        <p14:creationId xmlns:p14="http://schemas.microsoft.com/office/powerpoint/2010/main" val="146126621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pPr algn="l"/>
            <a:r>
              <a:rPr lang="en-US" b="1" dirty="0"/>
              <a:t>The </a:t>
            </a:r>
            <a:r>
              <a:rPr lang="en-US" b="1" dirty="0" smtClean="0"/>
              <a:t>rash has </a:t>
            </a:r>
            <a:r>
              <a:rPr lang="en-US" b="1" dirty="0"/>
              <a:t>reduced sensation..</a:t>
            </a:r>
          </a:p>
        </p:txBody>
      </p:sp>
      <p:sp>
        <p:nvSpPr>
          <p:cNvPr id="3" name="Content Placeholder 2"/>
          <p:cNvSpPr>
            <a:spLocks noGrp="1"/>
          </p:cNvSpPr>
          <p:nvPr>
            <p:ph idx="1"/>
          </p:nvPr>
        </p:nvSpPr>
        <p:spPr>
          <a:xfrm>
            <a:off x="457199" y="2166674"/>
            <a:ext cx="4240533" cy="3196951"/>
          </a:xfrm>
        </p:spPr>
        <p:txBody>
          <a:bodyPr>
            <a:normAutofit lnSpcReduction="10000"/>
          </a:bodyPr>
          <a:lstStyle/>
          <a:p>
            <a:pPr marL="0" indent="0">
              <a:buNone/>
            </a:pPr>
            <a:r>
              <a:rPr lang="en-US" b="1" dirty="0" smtClean="0"/>
              <a:t>The next step is:</a:t>
            </a:r>
          </a:p>
          <a:p>
            <a:pPr marL="971550" lvl="1" indent="-514350">
              <a:buFont typeface="+mj-lt"/>
              <a:buAutoNum type="alphaUcPeriod"/>
            </a:pPr>
            <a:r>
              <a:rPr lang="en-US" dirty="0" smtClean="0"/>
              <a:t>Skin biopsy</a:t>
            </a:r>
          </a:p>
          <a:p>
            <a:pPr marL="971550" lvl="1" indent="-514350">
              <a:buFont typeface="+mj-lt"/>
              <a:buAutoNum type="alphaUcPeriod"/>
            </a:pPr>
            <a:r>
              <a:rPr lang="en-US" dirty="0" smtClean="0"/>
              <a:t>Its Hansen’s – start treatment </a:t>
            </a:r>
          </a:p>
          <a:p>
            <a:pPr marL="971550" lvl="1" indent="-514350">
              <a:buFont typeface="+mj-lt"/>
              <a:buAutoNum type="alphaUcPeriod"/>
            </a:pPr>
            <a:r>
              <a:rPr lang="en-US" dirty="0" smtClean="0"/>
              <a:t>Get blood </a:t>
            </a:r>
            <a:r>
              <a:rPr lang="en-US" dirty="0"/>
              <a:t>tests </a:t>
            </a:r>
            <a:r>
              <a:rPr lang="en-US" dirty="0" smtClean="0"/>
              <a:t>first to confirm </a:t>
            </a:r>
            <a:r>
              <a:rPr lang="en-US" dirty="0"/>
              <a:t>the </a:t>
            </a:r>
            <a:r>
              <a:rPr lang="en-US" dirty="0" smtClean="0"/>
              <a:t>diagnosis</a:t>
            </a:r>
            <a:endParaRPr lang="en-US" dirty="0"/>
          </a:p>
          <a:p>
            <a:pPr marL="971550" lvl="1" indent="-514350">
              <a:buFont typeface="+mj-lt"/>
              <a:buAutoNum type="alphaUcPeriod"/>
            </a:pPr>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64004" y="2496661"/>
            <a:ext cx="3822796" cy="2868446"/>
          </a:xfrm>
          <a:prstGeom prst="rect">
            <a:avLst/>
          </a:prstGeom>
        </p:spPr>
      </p:pic>
    </p:spTree>
    <p:extLst>
      <p:ext uri="{BB962C8B-B14F-4D97-AF65-F5344CB8AC3E}">
        <p14:creationId xmlns:p14="http://schemas.microsoft.com/office/powerpoint/2010/main" val="235854263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fontScale="90000"/>
          </a:bodyPr>
          <a:lstStyle/>
          <a:p>
            <a:pPr algn="l"/>
            <a:r>
              <a:rPr lang="en-US" b="1" dirty="0" smtClean="0"/>
              <a:t>One month later she returns with  weakness in foot  dorsiflexion</a:t>
            </a:r>
            <a:r>
              <a:rPr lang="mr-IN" b="1" dirty="0" smtClean="0"/>
              <a:t>…</a:t>
            </a:r>
            <a:endParaRPr lang="en-US" b="1" dirty="0"/>
          </a:p>
        </p:txBody>
      </p:sp>
      <p:sp>
        <p:nvSpPr>
          <p:cNvPr id="3" name="Content Placeholder 2"/>
          <p:cNvSpPr>
            <a:spLocks noGrp="1"/>
          </p:cNvSpPr>
          <p:nvPr>
            <p:ph idx="1"/>
          </p:nvPr>
        </p:nvSpPr>
        <p:spPr>
          <a:xfrm>
            <a:off x="457199" y="2166674"/>
            <a:ext cx="4240533" cy="3196951"/>
          </a:xfrm>
        </p:spPr>
        <p:txBody>
          <a:bodyPr>
            <a:normAutofit lnSpcReduction="10000"/>
          </a:bodyPr>
          <a:lstStyle/>
          <a:p>
            <a:pPr marL="0" indent="0">
              <a:buNone/>
            </a:pPr>
            <a:r>
              <a:rPr lang="en-US" b="1" dirty="0" smtClean="0"/>
              <a:t>The next step is:</a:t>
            </a:r>
          </a:p>
          <a:p>
            <a:pPr marL="971550" lvl="1" indent="-514350">
              <a:buFont typeface="+mj-lt"/>
              <a:buAutoNum type="alphaUcPeriod"/>
            </a:pPr>
            <a:r>
              <a:rPr lang="en-US" dirty="0" smtClean="0"/>
              <a:t>It is a side effect, stop the treatment</a:t>
            </a:r>
          </a:p>
          <a:p>
            <a:pPr marL="971550" lvl="1" indent="-514350">
              <a:buFont typeface="+mj-lt"/>
              <a:buAutoNum type="alphaUcPeriod"/>
            </a:pPr>
            <a:r>
              <a:rPr lang="en-US" dirty="0" smtClean="0"/>
              <a:t>Continue treatment but add steroids </a:t>
            </a:r>
          </a:p>
          <a:p>
            <a:pPr marL="971550" lvl="1" indent="-514350">
              <a:buFont typeface="+mj-lt"/>
              <a:buAutoNum type="alphaUcPeriod"/>
            </a:pPr>
            <a:r>
              <a:rPr lang="en-US" dirty="0" smtClean="0"/>
              <a:t>Get a biopsy of peroneal nerve </a:t>
            </a:r>
          </a:p>
          <a:p>
            <a:pPr marL="971550" lvl="1" indent="-514350">
              <a:buFont typeface="+mj-lt"/>
              <a:buAutoNum type="alphaUcPeriod"/>
            </a:pPr>
            <a:endParaRPr lang="en-US" dirty="0"/>
          </a:p>
          <a:p>
            <a:pPr marL="971550" lvl="1" indent="-514350">
              <a:buFont typeface="+mj-lt"/>
              <a:buAutoNum type="alphaUcPeriod"/>
            </a:pPr>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64004" y="2496661"/>
            <a:ext cx="3822796" cy="2868446"/>
          </a:xfrm>
          <a:prstGeom prst="rect">
            <a:avLst/>
          </a:prstGeom>
        </p:spPr>
      </p:pic>
    </p:spTree>
    <p:extLst>
      <p:ext uri="{BB962C8B-B14F-4D97-AF65-F5344CB8AC3E}">
        <p14:creationId xmlns:p14="http://schemas.microsoft.com/office/powerpoint/2010/main" val="199580493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Could this be leprosy?</a:t>
            </a:r>
            <a:endParaRPr lang="en-US" b="1" dirty="0"/>
          </a:p>
        </p:txBody>
      </p:sp>
      <p:sp>
        <p:nvSpPr>
          <p:cNvPr id="3" name="Content Placeholder 2"/>
          <p:cNvSpPr>
            <a:spLocks noGrp="1"/>
          </p:cNvSpPr>
          <p:nvPr>
            <p:ph idx="1"/>
          </p:nvPr>
        </p:nvSpPr>
        <p:spPr/>
        <p:txBody>
          <a:bodyPr/>
          <a:lstStyle/>
          <a:p>
            <a:pPr marL="0" indent="0">
              <a:buNone/>
            </a:pPr>
            <a:r>
              <a:rPr lang="en-US" b="1" dirty="0" smtClean="0"/>
              <a:t>How would you diagnose it?</a:t>
            </a:r>
          </a:p>
          <a:p>
            <a:pPr marL="514350" indent="-514350">
              <a:buFont typeface="+mj-lt"/>
              <a:buAutoNum type="alphaUcPeriod"/>
            </a:pPr>
            <a:r>
              <a:rPr lang="en-US" sz="2800" dirty="0" smtClean="0"/>
              <a:t>Blood test (for antibodies)</a:t>
            </a:r>
          </a:p>
          <a:p>
            <a:pPr marL="514350" indent="-514350">
              <a:buFont typeface="+mj-lt"/>
              <a:buAutoNum type="alphaUcPeriod"/>
            </a:pPr>
            <a:r>
              <a:rPr lang="en-US" sz="2800" dirty="0" smtClean="0"/>
              <a:t>Skin test (</a:t>
            </a:r>
            <a:r>
              <a:rPr lang="en-US" sz="2800" dirty="0" err="1" smtClean="0"/>
              <a:t>lepromanin</a:t>
            </a:r>
            <a:r>
              <a:rPr lang="en-US" sz="2800" dirty="0" smtClean="0"/>
              <a:t> skin test)</a:t>
            </a:r>
          </a:p>
          <a:p>
            <a:pPr marL="514350" indent="-514350">
              <a:buFont typeface="+mj-lt"/>
              <a:buAutoNum type="alphaUcPeriod"/>
            </a:pPr>
            <a:r>
              <a:rPr lang="en-US" sz="2800" dirty="0" smtClean="0"/>
              <a:t>Skin slit smears (from the ears)</a:t>
            </a:r>
          </a:p>
          <a:p>
            <a:pPr marL="514350" indent="-514350">
              <a:buFont typeface="+mj-lt"/>
              <a:buAutoNum type="alphaUcPeriod"/>
            </a:pPr>
            <a:r>
              <a:rPr lang="en-US" sz="2800" dirty="0" smtClean="0"/>
              <a:t>Skin biopsy of the ulcer edge (foot)</a:t>
            </a:r>
          </a:p>
        </p:txBody>
      </p:sp>
      <p:pic>
        <p:nvPicPr>
          <p:cNvPr id="4" name="Picture 3" descr="Screen Shot 2016-05-04 at 5.56.56 A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891582" y="1657349"/>
            <a:ext cx="2093983" cy="3570330"/>
          </a:xfrm>
          <a:prstGeom prst="rect">
            <a:avLst/>
          </a:prstGeom>
        </p:spPr>
      </p:pic>
      <p:sp>
        <p:nvSpPr>
          <p:cNvPr id="5" name="TextBox 4"/>
          <p:cNvSpPr txBox="1"/>
          <p:nvPr/>
        </p:nvSpPr>
        <p:spPr>
          <a:xfrm>
            <a:off x="7668565" y="5992838"/>
            <a:ext cx="1376723" cy="369332"/>
          </a:xfrm>
          <a:prstGeom prst="rect">
            <a:avLst/>
          </a:prstGeom>
          <a:noFill/>
        </p:spPr>
        <p:txBody>
          <a:bodyPr wrap="none" rtlCol="0">
            <a:spAutoFit/>
          </a:bodyPr>
          <a:lstStyle/>
          <a:p>
            <a:pPr algn="r"/>
            <a:r>
              <a:rPr lang="en-US" smtClean="0"/>
              <a:t>Gorgas, </a:t>
            </a:r>
            <a:r>
              <a:rPr lang="en-US" dirty="0" smtClean="0"/>
              <a:t>Peru</a:t>
            </a:r>
          </a:p>
        </p:txBody>
      </p:sp>
      <p:pic>
        <p:nvPicPr>
          <p:cNvPr id="6" name="Picture 5" descr="Screen Shot 2016-05-04 at 5.59.20 A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26853" y="4510801"/>
            <a:ext cx="1242947" cy="1733365"/>
          </a:xfrm>
          <a:prstGeom prst="rect">
            <a:avLst/>
          </a:prstGeom>
        </p:spPr>
      </p:pic>
    </p:spTree>
    <p:extLst>
      <p:ext uri="{BB962C8B-B14F-4D97-AF65-F5344CB8AC3E}">
        <p14:creationId xmlns:p14="http://schemas.microsoft.com/office/powerpoint/2010/main" val="396015973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Could this be leprosy?</a:t>
            </a:r>
            <a:endParaRPr lang="en-US" b="1" dirty="0"/>
          </a:p>
        </p:txBody>
      </p:sp>
      <p:sp>
        <p:nvSpPr>
          <p:cNvPr id="3" name="Content Placeholder 2"/>
          <p:cNvSpPr>
            <a:spLocks noGrp="1"/>
          </p:cNvSpPr>
          <p:nvPr>
            <p:ph idx="1"/>
          </p:nvPr>
        </p:nvSpPr>
        <p:spPr/>
        <p:txBody>
          <a:bodyPr/>
          <a:lstStyle/>
          <a:p>
            <a:r>
              <a:rPr lang="en-US" dirty="0" smtClean="0"/>
              <a:t>Skin slit smears were positive (5+)</a:t>
            </a:r>
          </a:p>
        </p:txBody>
      </p:sp>
      <p:pic>
        <p:nvPicPr>
          <p:cNvPr id="4" name="Picture 3" descr="Screen Shot 2016-05-04 at 5.56.56 A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955929" y="1708178"/>
            <a:ext cx="1898222" cy="3236549"/>
          </a:xfrm>
          <a:prstGeom prst="rect">
            <a:avLst/>
          </a:prstGeom>
        </p:spPr>
      </p:pic>
      <p:pic>
        <p:nvPicPr>
          <p:cNvPr id="5" name="Picture 4" descr="Screen Shot 2016-05-04 at 5.59.20 A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48875" y="3135404"/>
            <a:ext cx="1921084" cy="2679068"/>
          </a:xfrm>
          <a:prstGeom prst="rect">
            <a:avLst/>
          </a:prstGeom>
        </p:spPr>
      </p:pic>
      <p:pic>
        <p:nvPicPr>
          <p:cNvPr id="6" name="Picture 5" descr="Screen Shot 2016-05-04 at 6.00.54 AM.pn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947289" y="3135404"/>
            <a:ext cx="2831310" cy="1809323"/>
          </a:xfrm>
          <a:prstGeom prst="rect">
            <a:avLst/>
          </a:prstGeom>
        </p:spPr>
      </p:pic>
      <p:sp>
        <p:nvSpPr>
          <p:cNvPr id="9" name="TextBox 8"/>
          <p:cNvSpPr txBox="1"/>
          <p:nvPr/>
        </p:nvSpPr>
        <p:spPr>
          <a:xfrm>
            <a:off x="6772095" y="5882244"/>
            <a:ext cx="2128083" cy="369332"/>
          </a:xfrm>
          <a:prstGeom prst="rect">
            <a:avLst/>
          </a:prstGeom>
          <a:noFill/>
        </p:spPr>
        <p:txBody>
          <a:bodyPr wrap="none" rtlCol="0">
            <a:spAutoFit/>
          </a:bodyPr>
          <a:lstStyle/>
          <a:p>
            <a:pPr algn="r"/>
            <a:r>
              <a:rPr lang="en-US" dirty="0" smtClean="0"/>
              <a:t>Gorgas, Iquitos, Peru</a:t>
            </a:r>
          </a:p>
        </p:txBody>
      </p:sp>
    </p:spTree>
    <p:extLst>
      <p:ext uri="{BB962C8B-B14F-4D97-AF65-F5344CB8AC3E}">
        <p14:creationId xmlns:p14="http://schemas.microsoft.com/office/powerpoint/2010/main" val="121966480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normAutofit fontScale="90000"/>
          </a:bodyPr>
          <a:lstStyle/>
          <a:p>
            <a:pPr algn="l" eaLnBrk="1" hangingPunct="1">
              <a:defRPr/>
            </a:pPr>
            <a:r>
              <a:rPr lang="en-US" b="1" dirty="0" smtClean="0">
                <a:latin typeface="Calibri" charset="0"/>
              </a:rPr>
              <a:t>Leprosy</a:t>
            </a:r>
            <a:br>
              <a:rPr lang="en-US" b="1" dirty="0" smtClean="0">
                <a:latin typeface="Calibri" charset="0"/>
              </a:rPr>
            </a:br>
            <a:r>
              <a:rPr lang="en-US" b="1" dirty="0" smtClean="0">
                <a:latin typeface="Calibri" charset="0"/>
              </a:rPr>
              <a:t>Take home points</a:t>
            </a:r>
            <a:endParaRPr lang="en-US" b="1" dirty="0">
              <a:latin typeface="Calibri" charset="0"/>
            </a:endParaRP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smtClean="0">
                <a:ea typeface="+mn-ea"/>
                <a:cs typeface="+mn-cs"/>
              </a:rPr>
              <a:t>What are the 3 cardinal signs of leprosy?</a:t>
            </a:r>
          </a:p>
          <a:p>
            <a:pPr eaLnBrk="1" fontAlgn="auto" hangingPunct="1">
              <a:spcAft>
                <a:spcPts val="0"/>
              </a:spcAft>
              <a:buFont typeface="Arial" pitchFamily="34" charset="0"/>
              <a:buChar char="•"/>
              <a:defRPr/>
            </a:pPr>
            <a:endParaRPr lang="en-US" dirty="0" smtClean="0">
              <a:ea typeface="+mn-ea"/>
              <a:cs typeface="+mn-cs"/>
            </a:endParaRPr>
          </a:p>
          <a:p>
            <a:pPr eaLnBrk="1" fontAlgn="auto" hangingPunct="1">
              <a:spcAft>
                <a:spcPts val="0"/>
              </a:spcAft>
              <a:buFont typeface="Arial" pitchFamily="34" charset="0"/>
              <a:buChar char="•"/>
              <a:defRPr/>
            </a:pPr>
            <a:r>
              <a:rPr lang="en-US" dirty="0" smtClean="0">
                <a:ea typeface="+mn-ea"/>
                <a:cs typeface="+mn-cs"/>
              </a:rPr>
              <a:t>What is the difference between </a:t>
            </a:r>
          </a:p>
          <a:p>
            <a:pPr lvl="1" eaLnBrk="1" fontAlgn="auto" hangingPunct="1">
              <a:spcAft>
                <a:spcPts val="0"/>
              </a:spcAft>
              <a:buFont typeface="Arial" pitchFamily="34" charset="0"/>
              <a:buChar char="–"/>
              <a:defRPr/>
            </a:pPr>
            <a:r>
              <a:rPr lang="en-US" dirty="0" err="1" smtClean="0">
                <a:ea typeface="+mn-ea"/>
              </a:rPr>
              <a:t>Tuberculoid</a:t>
            </a:r>
            <a:r>
              <a:rPr lang="en-US" dirty="0" smtClean="0">
                <a:ea typeface="+mn-ea"/>
              </a:rPr>
              <a:t>, Borderline, and </a:t>
            </a:r>
            <a:r>
              <a:rPr lang="en-US" dirty="0" err="1" smtClean="0">
                <a:ea typeface="+mn-ea"/>
              </a:rPr>
              <a:t>Lepromatous</a:t>
            </a:r>
            <a:r>
              <a:rPr lang="en-US" dirty="0" smtClean="0">
                <a:ea typeface="+mn-ea"/>
              </a:rPr>
              <a:t>?</a:t>
            </a:r>
          </a:p>
          <a:p>
            <a:pPr marL="0" indent="0" eaLnBrk="1" fontAlgn="auto" hangingPunct="1">
              <a:spcAft>
                <a:spcPts val="0"/>
              </a:spcAft>
              <a:buFont typeface="Arial" charset="0"/>
              <a:buNone/>
              <a:defRPr/>
            </a:pPr>
            <a:endParaRPr lang="en-US" dirty="0" smtClean="0">
              <a:ea typeface="+mn-ea"/>
              <a:cs typeface="+mn-cs"/>
            </a:endParaRPr>
          </a:p>
          <a:p>
            <a:pPr eaLnBrk="1" fontAlgn="auto" hangingPunct="1">
              <a:spcAft>
                <a:spcPts val="0"/>
              </a:spcAft>
              <a:buFont typeface="Arial" pitchFamily="34" charset="0"/>
              <a:buChar char="•"/>
              <a:defRPr/>
            </a:pPr>
            <a:r>
              <a:rPr lang="en-US" dirty="0" smtClean="0">
                <a:ea typeface="+mn-ea"/>
                <a:cs typeface="+mn-cs"/>
              </a:rPr>
              <a:t>What is a type 1 reaction?</a:t>
            </a:r>
          </a:p>
          <a:p>
            <a:pPr eaLnBrk="1" fontAlgn="auto" hangingPunct="1">
              <a:spcAft>
                <a:spcPts val="0"/>
              </a:spcAft>
              <a:buFont typeface="Arial" pitchFamily="34" charset="0"/>
              <a:buChar char="•"/>
              <a:defRPr/>
            </a:pPr>
            <a:r>
              <a:rPr lang="en-US" dirty="0" smtClean="0">
                <a:ea typeface="+mn-ea"/>
                <a:cs typeface="+mn-cs"/>
              </a:rPr>
              <a:t>What is a type 2 reaction?</a:t>
            </a:r>
          </a:p>
          <a:p>
            <a:pPr eaLnBrk="1" fontAlgn="auto" hangingPunct="1">
              <a:spcAft>
                <a:spcPts val="0"/>
              </a:spcAft>
              <a:buFont typeface="Arial" pitchFamily="34" charset="0"/>
              <a:buChar char="•"/>
              <a:defRPr/>
            </a:pPr>
            <a:endParaRPr lang="en-US" dirty="0">
              <a:ea typeface="+mn-ea"/>
              <a:cs typeface="+mn-cs"/>
            </a:endParaRPr>
          </a:p>
          <a:p>
            <a:pPr eaLnBrk="1" fontAlgn="auto" hangingPunct="1">
              <a:spcAft>
                <a:spcPts val="0"/>
              </a:spcAft>
              <a:buFont typeface="Arial" pitchFamily="34" charset="0"/>
              <a:buChar char="•"/>
              <a:defRPr/>
            </a:pPr>
            <a:r>
              <a:rPr lang="en-US" dirty="0"/>
              <a:t>What is the treatment for leprosy?</a:t>
            </a:r>
          </a:p>
          <a:p>
            <a:pPr eaLnBrk="1" fontAlgn="auto" hangingPunct="1">
              <a:spcAft>
                <a:spcPts val="0"/>
              </a:spcAft>
              <a:buFont typeface="Arial" pitchFamily="34" charset="0"/>
              <a:buChar char="•"/>
              <a:defRPr/>
            </a:pPr>
            <a:r>
              <a:rPr lang="en-US" dirty="0" smtClean="0">
                <a:ea typeface="+mn-ea"/>
                <a:cs typeface="+mn-cs"/>
              </a:rPr>
              <a:t>What are indications for steroids?</a:t>
            </a:r>
          </a:p>
        </p:txBody>
      </p:sp>
    </p:spTree>
    <p:extLst>
      <p:ext uri="{BB962C8B-B14F-4D97-AF65-F5344CB8AC3E}">
        <p14:creationId xmlns:p14="http://schemas.microsoft.com/office/powerpoint/2010/main" val="146557927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t> Questions</a:t>
            </a:r>
            <a:r>
              <a:rPr lang="en-US" b="1" dirty="0" smtClean="0"/>
              <a:t>?</a:t>
            </a:r>
            <a:endParaRPr lang="en-US" b="1" dirty="0"/>
          </a:p>
        </p:txBody>
      </p:sp>
      <p:sp>
        <p:nvSpPr>
          <p:cNvPr id="3" name="Content Placeholder 2"/>
          <p:cNvSpPr>
            <a:spLocks noGrp="1"/>
          </p:cNvSpPr>
          <p:nvPr>
            <p:ph idx="1"/>
          </p:nvPr>
        </p:nvSpPr>
        <p:spPr>
          <a:xfrm>
            <a:off x="457200" y="1600200"/>
            <a:ext cx="4936388" cy="4525963"/>
          </a:xfrm>
        </p:spPr>
        <p:txBody>
          <a:bodyPr>
            <a:normAutofit/>
          </a:bodyPr>
          <a:lstStyle/>
          <a:p>
            <a:pPr marL="0" indent="0">
              <a:buNone/>
            </a:pPr>
            <a:endParaRPr lang="en-US" dirty="0" smtClean="0"/>
          </a:p>
          <a:p>
            <a:pPr marL="0" indent="0">
              <a:buNone/>
            </a:pPr>
            <a:r>
              <a:rPr lang="en-US" i="1" dirty="0" smtClean="0"/>
              <a:t>We </a:t>
            </a:r>
            <a:r>
              <a:rPr lang="en-US" i="1" dirty="0"/>
              <a:t>can endure losing fingers and toes, eyes and nose, but what we cannot endure is to </a:t>
            </a:r>
            <a:r>
              <a:rPr lang="en-US" i="1" dirty="0" smtClean="0"/>
              <a:t>be rejected </a:t>
            </a:r>
            <a:r>
              <a:rPr lang="en-US" i="1" dirty="0"/>
              <a:t>by those nearest and </a:t>
            </a:r>
            <a:r>
              <a:rPr lang="en-US" i="1" dirty="0" smtClean="0"/>
              <a:t>dearest</a:t>
            </a:r>
          </a:p>
          <a:p>
            <a:endParaRPr lang="en-US" dirty="0"/>
          </a:p>
        </p:txBody>
      </p:sp>
      <p:pic>
        <p:nvPicPr>
          <p:cNvPr id="4" name="Picture 4" descr="Leprosy Patient Holding Flower - &lt;span sty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05645" y="1727200"/>
            <a:ext cx="3111783" cy="4051826"/>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p:cNvSpPr/>
          <p:nvPr/>
        </p:nvSpPr>
        <p:spPr>
          <a:xfrm>
            <a:off x="5885838" y="5941497"/>
            <a:ext cx="3066493" cy="369332"/>
          </a:xfrm>
          <a:prstGeom prst="rect">
            <a:avLst/>
          </a:prstGeom>
        </p:spPr>
        <p:txBody>
          <a:bodyPr wrap="square">
            <a:spAutoFit/>
          </a:bodyPr>
          <a:lstStyle/>
          <a:p>
            <a:r>
              <a:rPr lang="en-US" dirty="0" smtClean="0"/>
              <a:t> </a:t>
            </a:r>
            <a:r>
              <a:rPr lang="en-US" dirty="0" err="1"/>
              <a:t>Lepr.Rev</a:t>
            </a:r>
            <a:r>
              <a:rPr lang="en-US" dirty="0"/>
              <a:t>. 2005; 76:119-26. </a:t>
            </a:r>
          </a:p>
        </p:txBody>
      </p:sp>
    </p:spTree>
    <p:extLst>
      <p:ext uri="{BB962C8B-B14F-4D97-AF65-F5344CB8AC3E}">
        <p14:creationId xmlns:p14="http://schemas.microsoft.com/office/powerpoint/2010/main" val="363320046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Extra slides</a:t>
            </a:r>
            <a:r>
              <a:rPr lang="mr-IN" b="1" dirty="0" smtClean="0"/>
              <a:t>…</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8393412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Type 1 reaction</a:t>
            </a:r>
            <a:br>
              <a:rPr lang="en-US" b="1" dirty="0" smtClean="0"/>
            </a:br>
            <a:r>
              <a:rPr lang="en-US" b="1" dirty="0" smtClean="0"/>
              <a:t>Upgrading; reversal reaction</a:t>
            </a:r>
            <a:endParaRPr lang="en-US" b="1" dirty="0"/>
          </a:p>
        </p:txBody>
      </p:sp>
      <p:sp>
        <p:nvSpPr>
          <p:cNvPr id="3" name="Content Placeholder 2"/>
          <p:cNvSpPr>
            <a:spLocks noGrp="1"/>
          </p:cNvSpPr>
          <p:nvPr>
            <p:ph idx="1"/>
          </p:nvPr>
        </p:nvSpPr>
        <p:spPr/>
        <p:txBody>
          <a:bodyPr/>
          <a:lstStyle/>
          <a:p>
            <a:r>
              <a:rPr lang="en-US" dirty="0" smtClean="0"/>
              <a:t>Increased inflammation of existing skin lesions and nerves</a:t>
            </a:r>
          </a:p>
          <a:p>
            <a:pPr lvl="1"/>
            <a:r>
              <a:rPr lang="en-US" dirty="0" smtClean="0"/>
              <a:t>Acute </a:t>
            </a:r>
            <a:r>
              <a:rPr lang="en-US" dirty="0" err="1" smtClean="0"/>
              <a:t>neurtitis</a:t>
            </a:r>
            <a:r>
              <a:rPr lang="en-US" dirty="0" smtClean="0"/>
              <a:t> </a:t>
            </a:r>
          </a:p>
          <a:p>
            <a:pPr lvl="2"/>
            <a:r>
              <a:rPr lang="en-US" dirty="0" smtClean="0"/>
              <a:t>Enlarged tender </a:t>
            </a:r>
          </a:p>
          <a:p>
            <a:pPr lvl="2"/>
            <a:r>
              <a:rPr lang="en-US" dirty="0" smtClean="0"/>
              <a:t>Impaired function</a:t>
            </a:r>
          </a:p>
          <a:p>
            <a:pPr lvl="1"/>
            <a:r>
              <a:rPr lang="en-US" dirty="0" smtClean="0"/>
              <a:t>Swelling of hands and feet</a:t>
            </a:r>
          </a:p>
          <a:p>
            <a:pPr lvl="1"/>
            <a:endParaRPr lang="en-US" dirty="0" smtClean="0"/>
          </a:p>
          <a:p>
            <a:r>
              <a:rPr lang="en-US" dirty="0" smtClean="0"/>
              <a:t>Patient remains generally well – no fevers</a:t>
            </a:r>
          </a:p>
          <a:p>
            <a:endParaRPr lang="en-US" dirty="0"/>
          </a:p>
        </p:txBody>
      </p:sp>
    </p:spTree>
    <p:extLst>
      <p:ext uri="{BB962C8B-B14F-4D97-AF65-F5344CB8AC3E}">
        <p14:creationId xmlns:p14="http://schemas.microsoft.com/office/powerpoint/2010/main" val="260802894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Type 2 reaction </a:t>
            </a:r>
            <a:br>
              <a:rPr lang="en-US" b="1" dirty="0" smtClean="0"/>
            </a:br>
            <a:r>
              <a:rPr lang="en-US" b="1" dirty="0" smtClean="0"/>
              <a:t>Erythema </a:t>
            </a:r>
            <a:r>
              <a:rPr lang="en-US" b="1" dirty="0" err="1" smtClean="0"/>
              <a:t>Nodosum</a:t>
            </a:r>
            <a:r>
              <a:rPr lang="en-US" b="1" dirty="0" smtClean="0"/>
              <a:t> </a:t>
            </a:r>
            <a:r>
              <a:rPr lang="en-US" b="1" dirty="0" err="1" smtClean="0"/>
              <a:t>Leprosum</a:t>
            </a:r>
            <a:r>
              <a:rPr lang="en-US" b="1" dirty="0" smtClean="0"/>
              <a:t> (ENL)</a:t>
            </a:r>
            <a:endParaRPr lang="en-US" b="1" dirty="0"/>
          </a:p>
        </p:txBody>
      </p:sp>
      <p:sp>
        <p:nvSpPr>
          <p:cNvPr id="3" name="Content Placeholder 2"/>
          <p:cNvSpPr>
            <a:spLocks noGrp="1"/>
          </p:cNvSpPr>
          <p:nvPr>
            <p:ph idx="1"/>
          </p:nvPr>
        </p:nvSpPr>
        <p:spPr/>
        <p:txBody>
          <a:bodyPr>
            <a:normAutofit lnSpcReduction="10000"/>
          </a:bodyPr>
          <a:lstStyle/>
          <a:p>
            <a:r>
              <a:rPr lang="en-US" dirty="0" smtClean="0"/>
              <a:t>Generalized immune-complex reaction</a:t>
            </a:r>
          </a:p>
          <a:p>
            <a:pPr lvl="1"/>
            <a:r>
              <a:rPr lang="en-US" dirty="0" smtClean="0"/>
              <a:t>Fevers and malaise</a:t>
            </a:r>
          </a:p>
          <a:p>
            <a:pPr lvl="1"/>
            <a:r>
              <a:rPr lang="en-US" dirty="0" smtClean="0"/>
              <a:t>Crops of painful SQ nodules that come and go</a:t>
            </a:r>
          </a:p>
          <a:p>
            <a:pPr lvl="1"/>
            <a:r>
              <a:rPr lang="en-US" dirty="0" smtClean="0"/>
              <a:t>Can involve:</a:t>
            </a:r>
          </a:p>
          <a:p>
            <a:pPr lvl="2"/>
            <a:r>
              <a:rPr lang="en-US" dirty="0" smtClean="0"/>
              <a:t>Eye inflammation</a:t>
            </a:r>
          </a:p>
          <a:p>
            <a:pPr lvl="2"/>
            <a:r>
              <a:rPr lang="en-US" dirty="0" smtClean="0"/>
              <a:t>Lymph nodes, arthritis, </a:t>
            </a:r>
            <a:r>
              <a:rPr lang="en-US" dirty="0" err="1" smtClean="0"/>
              <a:t>orchitis</a:t>
            </a:r>
            <a:r>
              <a:rPr lang="en-US" dirty="0" smtClean="0"/>
              <a:t>, hepatitis, nephritis</a:t>
            </a:r>
          </a:p>
          <a:p>
            <a:pPr lvl="1"/>
            <a:r>
              <a:rPr lang="en-US" dirty="0" smtClean="0"/>
              <a:t>Can be chronic and/or recurrent</a:t>
            </a:r>
          </a:p>
          <a:p>
            <a:endParaRPr lang="en-US" dirty="0" smtClean="0"/>
          </a:p>
          <a:p>
            <a:r>
              <a:rPr lang="en-US" dirty="0" smtClean="0"/>
              <a:t>Only in patients with multibacillary disease</a:t>
            </a:r>
          </a:p>
          <a:p>
            <a:endParaRPr lang="en-US" dirty="0"/>
          </a:p>
        </p:txBody>
      </p:sp>
    </p:spTree>
    <p:extLst>
      <p:ext uri="{BB962C8B-B14F-4D97-AF65-F5344CB8AC3E}">
        <p14:creationId xmlns:p14="http://schemas.microsoft.com/office/powerpoint/2010/main" val="139764547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algn="l"/>
            <a:r>
              <a:rPr lang="en-US" b="1" dirty="0" smtClean="0"/>
              <a:t>Peripheral nerve involvement</a:t>
            </a:r>
            <a:endParaRPr lang="en-US" altLang="x-none" b="1" dirty="0"/>
          </a:p>
        </p:txBody>
      </p:sp>
      <p:sp>
        <p:nvSpPr>
          <p:cNvPr id="46082" name="Content Placeholder 2"/>
          <p:cNvSpPr>
            <a:spLocks noGrp="1"/>
          </p:cNvSpPr>
          <p:nvPr>
            <p:ph idx="1"/>
          </p:nvPr>
        </p:nvSpPr>
        <p:spPr/>
        <p:txBody>
          <a:bodyPr/>
          <a:lstStyle/>
          <a:p>
            <a:r>
              <a:rPr lang="en-US" altLang="x-none" b="1" dirty="0" err="1" smtClean="0">
                <a:solidFill>
                  <a:srgbClr val="000000"/>
                </a:solidFill>
              </a:rPr>
              <a:t>Tuberculoid</a:t>
            </a:r>
            <a:endParaRPr lang="en-US" altLang="x-none" b="1" dirty="0">
              <a:solidFill>
                <a:srgbClr val="000000"/>
              </a:solidFill>
            </a:endParaRPr>
          </a:p>
          <a:p>
            <a:pPr lvl="1"/>
            <a:r>
              <a:rPr lang="en-US" altLang="x-none" dirty="0" smtClean="0"/>
              <a:t>One or two superficial nerves</a:t>
            </a:r>
          </a:p>
          <a:p>
            <a:pPr lvl="2"/>
            <a:r>
              <a:rPr lang="en-US" altLang="x-none" dirty="0" smtClean="0"/>
              <a:t>Peroneal nerve </a:t>
            </a:r>
            <a:r>
              <a:rPr lang="en-US" altLang="x-none" dirty="0" smtClean="0">
                <a:sym typeface="Wingdings"/>
              </a:rPr>
              <a:t> Foot drop</a:t>
            </a:r>
            <a:endParaRPr lang="en-US" altLang="x-none" dirty="0"/>
          </a:p>
          <a:p>
            <a:endParaRPr lang="en-US" altLang="x-none" dirty="0"/>
          </a:p>
          <a:p>
            <a:r>
              <a:rPr lang="en-US" altLang="x-none" b="1" dirty="0" smtClean="0">
                <a:solidFill>
                  <a:srgbClr val="000000"/>
                </a:solidFill>
              </a:rPr>
              <a:t>Lepromatous</a:t>
            </a:r>
            <a:endParaRPr lang="en-US" altLang="x-none" b="1" dirty="0">
              <a:solidFill>
                <a:srgbClr val="000000"/>
              </a:solidFill>
            </a:endParaRPr>
          </a:p>
          <a:p>
            <a:pPr lvl="1"/>
            <a:r>
              <a:rPr lang="en-CA" altLang="x-none" dirty="0" smtClean="0"/>
              <a:t>Generalized </a:t>
            </a:r>
            <a:r>
              <a:rPr lang="en-US" altLang="x-none" dirty="0" smtClean="0"/>
              <a:t>peripheral </a:t>
            </a:r>
            <a:r>
              <a:rPr lang="en-US" altLang="x-none" dirty="0"/>
              <a:t>neuropathy</a:t>
            </a:r>
          </a:p>
          <a:p>
            <a:pPr lvl="2"/>
            <a:r>
              <a:rPr lang="en-US" altLang="x-none" dirty="0"/>
              <a:t>G</a:t>
            </a:r>
            <a:r>
              <a:rPr lang="en-US" altLang="x-none" dirty="0" smtClean="0"/>
              <a:t>love and stocking distribution </a:t>
            </a:r>
          </a:p>
          <a:p>
            <a:endParaRPr lang="en-US" altLang="x-none" dirty="0"/>
          </a:p>
        </p:txBody>
      </p:sp>
    </p:spTree>
    <p:extLst>
      <p:ext uri="{BB962C8B-B14F-4D97-AF65-F5344CB8AC3E}">
        <p14:creationId xmlns:p14="http://schemas.microsoft.com/office/powerpoint/2010/main" val="167913727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p:txBody>
          <a:bodyPr/>
          <a:lstStyle/>
          <a:p>
            <a:pPr algn="l"/>
            <a:r>
              <a:rPr lang="en-US" altLang="x-none" b="1" dirty="0"/>
              <a:t>Relapse vs Reaction</a:t>
            </a:r>
          </a:p>
        </p:txBody>
      </p:sp>
      <p:sp>
        <p:nvSpPr>
          <p:cNvPr id="83970" name="Content Placeholder 2"/>
          <p:cNvSpPr>
            <a:spLocks noGrp="1"/>
          </p:cNvSpPr>
          <p:nvPr>
            <p:ph idx="1"/>
          </p:nvPr>
        </p:nvSpPr>
        <p:spPr/>
        <p:txBody>
          <a:bodyPr/>
          <a:lstStyle/>
          <a:p>
            <a:r>
              <a:rPr lang="en-US" altLang="x-none"/>
              <a:t>Treated patient with new or worsening lesions</a:t>
            </a:r>
          </a:p>
          <a:p>
            <a:endParaRPr lang="en-US" altLang="x-none"/>
          </a:p>
        </p:txBody>
      </p:sp>
      <p:graphicFrame>
        <p:nvGraphicFramePr>
          <p:cNvPr id="2" name="Table 1"/>
          <p:cNvGraphicFramePr>
            <a:graphicFrameLocks noGrp="1"/>
          </p:cNvGraphicFramePr>
          <p:nvPr/>
        </p:nvGraphicFramePr>
        <p:xfrm>
          <a:off x="1312863" y="2735263"/>
          <a:ext cx="7081836" cy="2286000"/>
        </p:xfrm>
        <a:graphic>
          <a:graphicData uri="http://schemas.openxmlformats.org/drawingml/2006/table">
            <a:tbl>
              <a:tblPr firstRow="1" bandRow="1">
                <a:tableStyleId>{2D5ABB26-0587-4C30-8999-92F81FD0307C}</a:tableStyleId>
              </a:tblPr>
              <a:tblGrid>
                <a:gridCol w="3017816"/>
                <a:gridCol w="2032010"/>
                <a:gridCol w="2032010"/>
              </a:tblGrid>
              <a:tr h="370840">
                <a:tc>
                  <a:txBody>
                    <a:bodyPr/>
                    <a:lstStyle/>
                    <a:p>
                      <a:r>
                        <a:rPr lang="en-US" sz="2000" b="1" dirty="0" smtClean="0"/>
                        <a:t>Clue</a:t>
                      </a:r>
                      <a:endParaRPr lang="en-US" sz="2000" b="1"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b="1" dirty="0" smtClean="0"/>
                        <a:t>Relapse</a:t>
                      </a:r>
                      <a:endParaRPr lang="en-US" sz="2000" b="1"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b="1" dirty="0" smtClean="0"/>
                        <a:t>Reaction</a:t>
                      </a:r>
                      <a:endParaRPr lang="en-US" sz="2000" b="1"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840">
                <a:tc>
                  <a:txBody>
                    <a:bodyPr/>
                    <a:lstStyle/>
                    <a:p>
                      <a:r>
                        <a:rPr lang="en-US" sz="2000" dirty="0" smtClean="0"/>
                        <a:t>Time since completing of MDT</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dirty="0" smtClean="0"/>
                        <a:t>&gt; 3 years</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dirty="0" smtClean="0"/>
                        <a:t>&lt; 3 years</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840">
                <a:tc>
                  <a:txBody>
                    <a:bodyPr/>
                    <a:lstStyle/>
                    <a:p>
                      <a:r>
                        <a:rPr lang="en-US" sz="2000" dirty="0" smtClean="0"/>
                        <a:t>Temporal</a:t>
                      </a:r>
                      <a:r>
                        <a:rPr lang="en-US" sz="2000" baseline="0" dirty="0" smtClean="0"/>
                        <a:t> p</a:t>
                      </a:r>
                      <a:r>
                        <a:rPr lang="en-US" sz="2000" dirty="0" smtClean="0"/>
                        <a:t>rogression</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dirty="0" smtClean="0"/>
                        <a:t>Slow</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dirty="0" smtClean="0"/>
                        <a:t>Fast</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840">
                <a:tc>
                  <a:txBody>
                    <a:bodyPr/>
                    <a:lstStyle/>
                    <a:p>
                      <a:r>
                        <a:rPr lang="en-US" sz="2000" dirty="0" smtClean="0"/>
                        <a:t>Site of lesions</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dirty="0" smtClean="0"/>
                        <a:t>In new places</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dirty="0" smtClean="0"/>
                        <a:t>Over</a:t>
                      </a:r>
                      <a:r>
                        <a:rPr lang="en-US" sz="2000" baseline="0" dirty="0" smtClean="0"/>
                        <a:t> same places</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840">
                <a:tc>
                  <a:txBody>
                    <a:bodyPr/>
                    <a:lstStyle/>
                    <a:p>
                      <a:r>
                        <a:rPr lang="en-US" sz="2000" dirty="0" smtClean="0"/>
                        <a:t>Pain,</a:t>
                      </a:r>
                      <a:r>
                        <a:rPr lang="en-US" sz="2000" baseline="0" dirty="0" smtClean="0"/>
                        <a:t> tenderness, swelling</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dirty="0" smtClean="0"/>
                        <a:t>No</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000" dirty="0" smtClean="0"/>
                        <a:t>Yes</a:t>
                      </a:r>
                      <a:endParaRPr lang="en-US" sz="20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0217974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Classifications</a:t>
            </a:r>
            <a:endParaRPr lang="en-US" b="1"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7200" y="1417638"/>
            <a:ext cx="8351520" cy="4900321"/>
          </a:xfrm>
          <a:prstGeom prst="rect">
            <a:avLst/>
          </a:prstGeom>
        </p:spPr>
      </p:pic>
    </p:spTree>
    <p:extLst>
      <p:ext uri="{BB962C8B-B14F-4D97-AF65-F5344CB8AC3E}">
        <p14:creationId xmlns:p14="http://schemas.microsoft.com/office/powerpoint/2010/main" val="51706377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Epidemiology</a:t>
            </a:r>
            <a:endParaRPr lang="en-US" b="1" dirty="0"/>
          </a:p>
        </p:txBody>
      </p:sp>
      <p:sp>
        <p:nvSpPr>
          <p:cNvPr id="3" name="Content Placeholder 2"/>
          <p:cNvSpPr>
            <a:spLocks noGrp="1"/>
          </p:cNvSpPr>
          <p:nvPr>
            <p:ph idx="1"/>
          </p:nvPr>
        </p:nvSpPr>
        <p:spPr/>
        <p:txBody>
          <a:bodyPr>
            <a:normAutofit lnSpcReduction="10000"/>
          </a:bodyPr>
          <a:lstStyle/>
          <a:p>
            <a:r>
              <a:rPr lang="en-US" dirty="0" smtClean="0"/>
              <a:t>200,000 new cases per year</a:t>
            </a:r>
            <a:endParaRPr lang="en-US" dirty="0"/>
          </a:p>
          <a:p>
            <a:pPr lvl="1"/>
            <a:r>
              <a:rPr lang="en-US" dirty="0"/>
              <a:t>8</a:t>
            </a:r>
            <a:r>
              <a:rPr lang="en-US" dirty="0" smtClean="0"/>
              <a:t>% are in children</a:t>
            </a:r>
          </a:p>
          <a:p>
            <a:pPr lvl="1"/>
            <a:r>
              <a:rPr lang="en-US" dirty="0" smtClean="0"/>
              <a:t>8% have G2D </a:t>
            </a:r>
            <a:r>
              <a:rPr lang="mr-IN" dirty="0" smtClean="0"/>
              <a:t>–</a:t>
            </a:r>
            <a:r>
              <a:rPr lang="en-US" dirty="0" smtClean="0"/>
              <a:t> grade 2 disability </a:t>
            </a:r>
          </a:p>
          <a:p>
            <a:pPr lvl="1"/>
            <a:r>
              <a:rPr lang="en-US" dirty="0" smtClean="0"/>
              <a:t>60% are MB</a:t>
            </a:r>
          </a:p>
          <a:p>
            <a:endParaRPr lang="en-US" dirty="0"/>
          </a:p>
          <a:p>
            <a:r>
              <a:rPr lang="en-US" dirty="0" smtClean="0"/>
              <a:t>Targets</a:t>
            </a:r>
          </a:p>
          <a:p>
            <a:pPr lvl="1"/>
            <a:r>
              <a:rPr lang="en-US" dirty="0" smtClean="0"/>
              <a:t>Zero G2D in children</a:t>
            </a:r>
          </a:p>
          <a:p>
            <a:pPr lvl="1"/>
            <a:r>
              <a:rPr lang="en-US" dirty="0" smtClean="0"/>
              <a:t>G2D cases &lt;1/million </a:t>
            </a:r>
          </a:p>
          <a:p>
            <a:pPr lvl="1"/>
            <a:r>
              <a:rPr lang="en-US" dirty="0" smtClean="0"/>
              <a:t>Zero discrimination</a:t>
            </a:r>
          </a:p>
          <a:p>
            <a:pPr lvl="1"/>
            <a:endParaRPr lang="en-US" dirty="0"/>
          </a:p>
        </p:txBody>
      </p:sp>
    </p:spTree>
    <p:extLst>
      <p:ext uri="{BB962C8B-B14F-4D97-AF65-F5344CB8AC3E}">
        <p14:creationId xmlns:p14="http://schemas.microsoft.com/office/powerpoint/2010/main" val="8375849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12528</TotalTime>
  <Words>3829</Words>
  <Application>Microsoft Macintosh PowerPoint</Application>
  <PresentationFormat>On-screen Show (4:3)</PresentationFormat>
  <Paragraphs>703</Paragraphs>
  <Slides>83</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83</vt:i4>
      </vt:variant>
    </vt:vector>
  </HeadingPairs>
  <TitlesOfParts>
    <vt:vector size="89" baseType="lpstr">
      <vt:lpstr>ＭＳ Ｐゴシック</vt:lpstr>
      <vt:lpstr>Arial</vt:lpstr>
      <vt:lpstr>Calibri</vt:lpstr>
      <vt:lpstr>Mangal</vt:lpstr>
      <vt:lpstr>Wingdings</vt:lpstr>
      <vt:lpstr>Office Theme</vt:lpstr>
      <vt:lpstr>PowerPoint Presentation</vt:lpstr>
      <vt:lpstr>Take home points</vt:lpstr>
      <vt:lpstr>What is Leprosy Hansen’s Disease?</vt:lpstr>
      <vt:lpstr>Mycobacterium leprae</vt:lpstr>
      <vt:lpstr>Hansen’s Disease</vt:lpstr>
      <vt:lpstr>How is Hansen’s Disease transmitted?</vt:lpstr>
      <vt:lpstr>Transmission Asymptomatic carriers</vt:lpstr>
      <vt:lpstr>Epidemiology</vt:lpstr>
      <vt:lpstr>Epidemiology</vt:lpstr>
      <vt:lpstr>Epidemiology</vt:lpstr>
      <vt:lpstr>Historical Trends</vt:lpstr>
      <vt:lpstr>Historical Trends</vt:lpstr>
      <vt:lpstr>Millions of missed cases</vt:lpstr>
      <vt:lpstr>Incidence</vt:lpstr>
      <vt:lpstr>PowerPoint Presentation</vt:lpstr>
      <vt:lpstr>Number of new cases with visible disability have not changed…</vt:lpstr>
      <vt:lpstr>Number of new cases among children have also not changed…</vt:lpstr>
      <vt:lpstr>2016 - New strategy </vt:lpstr>
      <vt:lpstr>Clinical features…</vt:lpstr>
      <vt:lpstr>Leprosy Spectrum</vt:lpstr>
      <vt:lpstr>Leprosy Spectrum</vt:lpstr>
      <vt:lpstr>Ridley Jopling classification</vt:lpstr>
      <vt:lpstr>Tuberculoid</vt:lpstr>
      <vt:lpstr>Lepromatous</vt:lpstr>
      <vt:lpstr>Borderline</vt:lpstr>
      <vt:lpstr>Skin slit smears A measure of bacillary burden</vt:lpstr>
      <vt:lpstr>Performing skin slit smears</vt:lpstr>
      <vt:lpstr>Skin biopsy</vt:lpstr>
      <vt:lpstr>Resistance</vt:lpstr>
      <vt:lpstr>Diagnosis 3 cardinal signs of leprosy</vt:lpstr>
      <vt:lpstr>WHO Simplified Diagnosis</vt:lpstr>
      <vt:lpstr>Classification </vt:lpstr>
      <vt:lpstr>Why is classification important?</vt:lpstr>
      <vt:lpstr>Treatment *WHO (pre-2018)  Paucibacillary – 6 months; 2 drugs</vt:lpstr>
      <vt:lpstr>Treatment *WHO  Multibacillary – 12 months; 3 drugs</vt:lpstr>
      <vt:lpstr>Variations Paucibacillary</vt:lpstr>
      <vt:lpstr>Variations Multibacillary</vt:lpstr>
      <vt:lpstr>2018 – new guidelines…</vt:lpstr>
      <vt:lpstr>2018 – new guidelines…</vt:lpstr>
      <vt:lpstr>This is a side effect of….</vt:lpstr>
      <vt:lpstr>Newer treatment regimens</vt:lpstr>
      <vt:lpstr>Reactions Complicate treatment</vt:lpstr>
      <vt:lpstr>Reactions</vt:lpstr>
      <vt:lpstr>Type 1 reaction Upgrading CMI</vt:lpstr>
      <vt:lpstr>Type 1 reaction Upgrading CMI</vt:lpstr>
      <vt:lpstr>Type 1 reaction Upgrading CMI</vt:lpstr>
      <vt:lpstr>Type 1 reaction Upgrading CMI </vt:lpstr>
      <vt:lpstr>Type 2 reaction ENL</vt:lpstr>
      <vt:lpstr>Type 2 reaction ENL</vt:lpstr>
      <vt:lpstr>Treatment of reactions</vt:lpstr>
      <vt:lpstr>Indications for steroids</vt:lpstr>
      <vt:lpstr>Steroids and Strongyloides</vt:lpstr>
      <vt:lpstr>PowerPoint Presentation</vt:lpstr>
      <vt:lpstr>Leprosy – a zoonosis!</vt:lpstr>
      <vt:lpstr>Clinical Assessment </vt:lpstr>
      <vt:lpstr>Clinical Assessment</vt:lpstr>
      <vt:lpstr>Leprosy Assessment Skin patch with loss of sensation</vt:lpstr>
      <vt:lpstr>Also look for characteristic features of lepromatous leprosy</vt:lpstr>
      <vt:lpstr>Lepromatous leprosy</vt:lpstr>
      <vt:lpstr>Leprosy Assessment Examine nerves</vt:lpstr>
      <vt:lpstr>Testing for muscle strength</vt:lpstr>
      <vt:lpstr>Testing for sensory deficits</vt:lpstr>
      <vt:lpstr>Examine the eyes </vt:lpstr>
      <vt:lpstr>Leprosy Assessment</vt:lpstr>
      <vt:lpstr>Story of contact tracing</vt:lpstr>
      <vt:lpstr>Story of contact tracing</vt:lpstr>
      <vt:lpstr>Story of contact tracing</vt:lpstr>
      <vt:lpstr>Contact tracing and prophylaxis </vt:lpstr>
      <vt:lpstr>Contact Tracing and Prophylaxis Bangladesh Trial, Moet et al. 1998</vt:lpstr>
      <vt:lpstr>You see this rash..</vt:lpstr>
      <vt:lpstr>The rash has reduced sensation..</vt:lpstr>
      <vt:lpstr>One month later she returns with  weakness in foot  dorsiflexion…</vt:lpstr>
      <vt:lpstr>Could this be leprosy?</vt:lpstr>
      <vt:lpstr>Could this be leprosy?</vt:lpstr>
      <vt:lpstr>Leprosy Take home points</vt:lpstr>
      <vt:lpstr> Questions?</vt:lpstr>
      <vt:lpstr>Extra slides…</vt:lpstr>
      <vt:lpstr>Type 1 reaction Upgrading; reversal reaction</vt:lpstr>
      <vt:lpstr>Type 2 reaction  Erythema Nodosum Leprosum (ENL)</vt:lpstr>
      <vt:lpstr>Peripheral nerve involvement</vt:lpstr>
      <vt:lpstr>Relapse vs Reaction</vt:lpstr>
      <vt:lpstr>Classifications</vt:lpstr>
      <vt:lpstr>Epidemiology</vt:lpstr>
    </vt:vector>
  </TitlesOfParts>
  <Company>MORU-BKK</Company>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Katherine</dc:creator>
  <cp:lastModifiedBy>Jan Hajek</cp:lastModifiedBy>
  <cp:revision>175</cp:revision>
  <dcterms:created xsi:type="dcterms:W3CDTF">2014-04-19T00:24:34Z</dcterms:created>
  <dcterms:modified xsi:type="dcterms:W3CDTF">2019-02-01T08:21:32Z</dcterms:modified>
</cp:coreProperties>
</file>