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8" r:id="rId3"/>
    <p:sldId id="257" r:id="rId4"/>
    <p:sldId id="292" r:id="rId5"/>
    <p:sldId id="265" r:id="rId6"/>
    <p:sldId id="293" r:id="rId7"/>
    <p:sldId id="259" r:id="rId8"/>
    <p:sldId id="260" r:id="rId9"/>
    <p:sldId id="268" r:id="rId10"/>
    <p:sldId id="262" r:id="rId11"/>
    <p:sldId id="308" r:id="rId12"/>
    <p:sldId id="267" r:id="rId13"/>
    <p:sldId id="266" r:id="rId14"/>
    <p:sldId id="264" r:id="rId15"/>
    <p:sldId id="271" r:id="rId16"/>
    <p:sldId id="273" r:id="rId17"/>
    <p:sldId id="269" r:id="rId18"/>
    <p:sldId id="274" r:id="rId19"/>
    <p:sldId id="270" r:id="rId20"/>
    <p:sldId id="272" r:id="rId21"/>
    <p:sldId id="275" r:id="rId22"/>
    <p:sldId id="276" r:id="rId23"/>
    <p:sldId id="277" r:id="rId24"/>
    <p:sldId id="295" r:id="rId25"/>
    <p:sldId id="294" r:id="rId26"/>
    <p:sldId id="309" r:id="rId27"/>
    <p:sldId id="278" r:id="rId28"/>
    <p:sldId id="296" r:id="rId29"/>
    <p:sldId id="288" r:id="rId30"/>
    <p:sldId id="297" r:id="rId31"/>
    <p:sldId id="284" r:id="rId32"/>
    <p:sldId id="279" r:id="rId33"/>
    <p:sldId id="298" r:id="rId34"/>
    <p:sldId id="299" r:id="rId35"/>
    <p:sldId id="283" r:id="rId36"/>
    <p:sldId id="285" r:id="rId37"/>
    <p:sldId id="287" r:id="rId38"/>
    <p:sldId id="286" r:id="rId39"/>
    <p:sldId id="282" r:id="rId40"/>
    <p:sldId id="280" r:id="rId41"/>
    <p:sldId id="281" r:id="rId42"/>
    <p:sldId id="300" r:id="rId43"/>
    <p:sldId id="301" r:id="rId44"/>
    <p:sldId id="302" r:id="rId45"/>
    <p:sldId id="303" r:id="rId46"/>
    <p:sldId id="304" r:id="rId47"/>
    <p:sldId id="307" r:id="rId48"/>
    <p:sldId id="306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8" d="100"/>
          <a:sy n="78" d="100"/>
        </p:scale>
        <p:origin x="-96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B0804-93EF-4E85-A0C2-44F9EB7788BE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7B8BC-E1E2-474C-9D2E-77B8F89C8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0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0F45B-787A-4AB5-AB54-D60D2A6F0087}" type="slidenum">
              <a:rPr lang="en-US"/>
              <a:pPr/>
              <a:t>7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4428D1-10DD-47ED-B9BD-12C6DF37C6F2}" type="slidenum">
              <a:rPr lang="en-US"/>
              <a:pPr/>
              <a:t>8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8CF336-F3A5-4894-99F4-4CC6CADB32B0}" type="slidenum">
              <a:rPr lang="en-US"/>
              <a:pPr/>
              <a:t>10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685782" y="4343381"/>
            <a:ext cx="5486390" cy="4114786"/>
          </a:xfrm>
          <a:prstGeom prst="rect">
            <a:avLst/>
          </a:prstGeom>
        </p:spPr>
        <p:txBody>
          <a:bodyPr lIns="86479" tIns="86479" rIns="86479" bIns="86479" anchor="ctr" anchorCtr="0">
            <a:noAutofit/>
          </a:bodyPr>
          <a:lstStyle/>
          <a:p>
            <a:endParaRPr dirty="0"/>
          </a:p>
        </p:txBody>
      </p:sp>
      <p:sp>
        <p:nvSpPr>
          <p:cNvPr id="449" name="Shape 4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782" y="4343381"/>
            <a:ext cx="5486390" cy="4114786"/>
          </a:xfrm>
          <a:prstGeom prst="rect">
            <a:avLst/>
          </a:prstGeom>
        </p:spPr>
        <p:txBody>
          <a:bodyPr lIns="86479" tIns="86479" rIns="86479" bIns="86479" anchor="ctr" anchorCtr="0">
            <a:noAutofit/>
          </a:bodyPr>
          <a:lstStyle/>
          <a:p>
            <a:endParaRPr dirty="0"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782" y="4343381"/>
            <a:ext cx="5486390" cy="4114786"/>
          </a:xfrm>
          <a:prstGeom prst="rect">
            <a:avLst/>
          </a:prstGeom>
        </p:spPr>
        <p:txBody>
          <a:bodyPr lIns="86479" tIns="86479" rIns="86479" bIns="86479" anchor="ctr" anchorCtr="0">
            <a:noAutofit/>
          </a:bodyPr>
          <a:lstStyle/>
          <a:p>
            <a:endParaRPr dirty="0"/>
          </a:p>
        </p:txBody>
      </p:sp>
      <p:sp>
        <p:nvSpPr>
          <p:cNvPr id="462" name="Shape 4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685782" y="4343381"/>
            <a:ext cx="5486390" cy="4114786"/>
          </a:xfrm>
          <a:prstGeom prst="rect">
            <a:avLst/>
          </a:prstGeom>
        </p:spPr>
        <p:txBody>
          <a:bodyPr lIns="86479" tIns="86479" rIns="86479" bIns="86479" anchor="ctr" anchorCtr="0">
            <a:noAutofit/>
          </a:bodyPr>
          <a:lstStyle/>
          <a:p>
            <a:endParaRPr dirty="0"/>
          </a:p>
        </p:txBody>
      </p:sp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3754B8A-FBF9-4FEA-9A20-E7CA378BBA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8425A-7D92-40FE-B081-00498390160C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5957E-4683-4170-8678-411EFC7259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mc/articles/PMC3873258/#pntd.0002448-Beadle1" TargetMode="External"/><Relationship Id="rId2" Type="http://schemas.openxmlformats.org/officeDocument/2006/relationships/hyperlink" Target="http://www.ncbi.nlm.nih.gov/pmc/articles/PMC3873258/#pntd.0002448-Mackie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cbi.nlm.nih.gov/pmc/articles/PMC3873258/#pntd.0002448-Robson1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mc/articles/PMC3965411/#pmed.1001620-Chongsuvivatwong1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mc/articles/PMC3965411/#pmed.1001620-Jiraanankul1" TargetMode="External"/><Relationship Id="rId5" Type="http://schemas.openxmlformats.org/officeDocument/2006/relationships/hyperlink" Target="http://www.ncbi.nlm.nih.gov/pmc/articles/PMC3965411/#pmed.1001620-Humphries1" TargetMode="External"/><Relationship Id="rId4" Type="http://schemas.openxmlformats.org/officeDocument/2006/relationships/hyperlink" Target="http://www.ncbi.nlm.nih.gov/pmc/articles/PMC3965411/#pmed.1001620-Traub1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Soil Transmitted Helminths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Miguel Imperial MD </a:t>
            </a:r>
            <a:r>
              <a:rPr lang="en-US" dirty="0" err="1"/>
              <a:t>MHSc</a:t>
            </a:r>
            <a:r>
              <a:rPr lang="en-US" dirty="0"/>
              <a:t> FRCPC</a:t>
            </a:r>
          </a:p>
          <a:p>
            <a:r>
              <a:rPr lang="en-US" dirty="0"/>
              <a:t>Miguel.Imperial@tropicalmedicine.ca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ubc logo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32" y="43510"/>
            <a:ext cx="700659" cy="11070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Ascaris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lumbricoides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Trichuris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trichuria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(Whipworm)</a:t>
            </a:r>
          </a:p>
          <a:p>
            <a:pPr>
              <a:buNone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Necator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americanus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Ancylostoma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duodenale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(Hookworm)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Strongyloides</a:t>
            </a:r>
            <a:r>
              <a:rPr lang="en-US" dirty="0"/>
              <a:t> </a:t>
            </a:r>
            <a:r>
              <a:rPr lang="en-US" dirty="0" err="1"/>
              <a:t>stercoralis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organisms are native to N. America?</a:t>
            </a:r>
          </a:p>
          <a:p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Whipworm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Strongyloides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Hookworm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Ascaris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Focus: Soil-transmitted helminthia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533400"/>
            <a:ext cx="9143998" cy="5867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Prevalence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Ascaris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800</a:t>
                      </a:r>
                      <a:r>
                        <a:rPr lang="en-US" baseline="0" dirty="0"/>
                        <a:t>  - 1,200 million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Whipworm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600-900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Hookworm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500-700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Strongyloides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–</a:t>
                      </a:r>
                      <a:r>
                        <a:rPr lang="en-US" baseline="0" dirty="0"/>
                        <a:t> 100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8" name="Picture 4" descr="Handmade Software, Inc. Image Alchemy v1.10.2d22&#10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352800"/>
            <a:ext cx="6219825" cy="330221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33400"/>
            <a:ext cx="83058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WHO Expert Committee on the Prevention and Control of </a:t>
            </a:r>
            <a:r>
              <a:rPr lang="en-US" sz="3600" dirty="0" err="1"/>
              <a:t>Schistosomiasis</a:t>
            </a:r>
            <a:r>
              <a:rPr lang="en-US" sz="3600" dirty="0"/>
              <a:t> and </a:t>
            </a:r>
            <a:r>
              <a:rPr lang="en-US" sz="3600" dirty="0" err="1"/>
              <a:t>Soiltransmitted</a:t>
            </a:r>
            <a:r>
              <a:rPr lang="en-US" sz="3600" dirty="0"/>
              <a:t> </a:t>
            </a:r>
            <a:r>
              <a:rPr lang="en-US" sz="3600" dirty="0" err="1"/>
              <a:t>Helminthiasis</a:t>
            </a:r>
            <a:endParaRPr lang="en-US" sz="3600" dirty="0"/>
          </a:p>
          <a:p>
            <a:endParaRPr lang="en-US" sz="2800" dirty="0"/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3200" dirty="0"/>
              <a:t>39.0 million DALYs are lost each year to STH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35.7 million DALY for malaria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46.5 million DALY for tuberculosis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These data show that soil-transmitted </a:t>
            </a:r>
            <a:r>
              <a:rPr lang="en-US" sz="3200" dirty="0" err="1"/>
              <a:t>helminthiases</a:t>
            </a:r>
            <a:r>
              <a:rPr lang="en-US" sz="3200" dirty="0"/>
              <a:t> are one of the most significant parasitic infections of humans.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Parasitic Infections in the American South - Historically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9248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study in 1905 showed that the prevalence of hookworm infection in the South was 40%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Poor waste disposal coupled with infrequent use of footwear contributed to the burden of disease.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 survey of households in 1909 showed less than 50% of homes had some form of toilet/outhouse, and only 10% had a proper toilet/outhouse</a:t>
            </a:r>
          </a:p>
          <a:p>
            <a:pPr>
              <a:lnSpc>
                <a:spcPct val="90000"/>
              </a:lnSpc>
            </a:pPr>
            <a:endParaRPr lang="en-US" sz="3000" dirty="0"/>
          </a:p>
        </p:txBody>
      </p:sp>
      <p:pic>
        <p:nvPicPr>
          <p:cNvPr id="47109" name="Picture 5" descr="sus09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4876800"/>
            <a:ext cx="2514600" cy="1520825"/>
          </a:xfrm>
          <a:noFill/>
          <a:ln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  <p:pic>
        <p:nvPicPr>
          <p:cNvPr id="51202" name="Picture 2" descr="http://www.historiccolumbia.org/Media/Default/LandingPage/WWFH%20Virtual%20Tour/outhouse,-1920-Pulaski-Street,-Columbia,-SC,-April-19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4953000"/>
            <a:ext cx="2006545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915400" cy="1143000"/>
          </a:xfrm>
        </p:spPr>
        <p:txBody>
          <a:bodyPr>
            <a:normAutofit/>
          </a:bodyPr>
          <a:lstStyle/>
          <a:p>
            <a:r>
              <a:rPr lang="en-US" sz="3200" b="1" dirty="0"/>
              <a:t>Description of Hookworms Infection in </a:t>
            </a:r>
            <a:r>
              <a:rPr lang="en-US" sz="3200" b="1" dirty="0" smtClean="0"/>
              <a:t>Southern US</a:t>
            </a:r>
            <a:endParaRPr lang="en-US" sz="3200" b="1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“Infected individuals are pale and anemic . . . in children, development, both physical and mental, is retarded and an infected child is dull and backward at school.. “</a:t>
            </a:r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“Adults may feel weak, tire easily, and have shortness of breath. Also infected persons . . . crave and eat unusual things such as paper, green fruit, chalk, clay and dirt.”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http://dl.dropbox.com/u/75283107/001847_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5625370" cy="69342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Socioeconomic impacts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Iron deficiency anemia in children had long term impacts on development. </a:t>
            </a:r>
          </a:p>
          <a:p>
            <a:r>
              <a:rPr lang="en-US" sz="2800" dirty="0"/>
              <a:t>With the eventual eradication of hookworm infection in the s</a:t>
            </a:r>
            <a:r>
              <a:rPr lang="en-US" sz="2800" dirty="0" smtClean="0"/>
              <a:t>outhern US, </a:t>
            </a:r>
            <a:r>
              <a:rPr lang="en-US" sz="2800" dirty="0"/>
              <a:t>there was a demonstrable increase in school attendance rates independent of other improvements</a:t>
            </a:r>
          </a:p>
          <a:p>
            <a:r>
              <a:rPr lang="en-US" sz="2800" dirty="0"/>
              <a:t>An economic analysis of hookworm infection in the </a:t>
            </a:r>
            <a:r>
              <a:rPr lang="en-US" sz="2800" dirty="0" smtClean="0"/>
              <a:t>southern US </a:t>
            </a:r>
            <a:r>
              <a:rPr lang="en-US" sz="2800" dirty="0"/>
              <a:t>estimated that because of its impact on child development, it resulted in a loss of future wage earning potential of about 40%.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0" name="Picture 2" descr="http://graphics8.nytimes.com/images/2005/12/11/weekinreview/11mcne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81000"/>
            <a:ext cx="4572000" cy="5541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https://thenewsouth.files.wordpress.com/2007/11/100_0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0999"/>
            <a:ext cx="9144000" cy="559949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944562"/>
          </a:xfrm>
        </p:spPr>
        <p:txBody>
          <a:bodyPr/>
          <a:lstStyle/>
          <a:p>
            <a:r>
              <a:rPr lang="en-US" dirty="0"/>
              <a:t>Americans with tropical diseases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295399"/>
          <a:ext cx="8763000" cy="5334002"/>
        </p:xfrm>
        <a:graphic>
          <a:graphicData uri="http://schemas.openxmlformats.org/drawingml/2006/table">
            <a:tbl>
              <a:tblPr/>
              <a:tblGrid>
                <a:gridCol w="14605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0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0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0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0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0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45938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/>
                        <a:t>War/Conflict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/>
                        <a:t>Years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/>
                        <a:t>Major Areas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/>
                        <a:t>Tropical Disease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/>
                        <a:t>Estimated or Reported Number of Cases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/>
                        <a:t>Ref.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1709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World War I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1917–18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Americas and Caribbean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Malaria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27,203 malarial admissions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r>
                        <a:rPr lang="en-US" sz="1200"/>
                        <a:t>, </a:t>
                      </a:r>
                      <a:r>
                        <a:rPr lang="en-US" sz="1200">
                          <a:solidFill>
                            <a:srgbClr val="642A8F"/>
                          </a:solidFill>
                          <a:hlinkClick r:id="rId3"/>
                        </a:rPr>
                        <a:t>[2]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439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World War II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1942–45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South Pacific, especially New Guinea, the Philippines, other Pacific Islands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/>
                        <a:t>Dysentery and diarrhea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756,849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Malaria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572,950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Dengue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121,608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/>
                        <a:t>Hookworm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19,943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2520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Lymphatic filariasis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14,009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 err="1"/>
                        <a:t>Sandfly</a:t>
                      </a:r>
                      <a:r>
                        <a:rPr lang="en-US" sz="1200" dirty="0"/>
                        <a:t> fever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12,634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Scrub typhus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7,421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2520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/>
                        <a:t>Amebic dysentery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4,504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 err="1"/>
                        <a:t>Schistosomiasis</a:t>
                      </a:r>
                      <a:endParaRPr lang="en-US" sz="1200" dirty="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1,672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7481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Endemic typhus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/>
                        <a:t>893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32032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Leishmaniasis (</a:t>
                      </a:r>
                      <a:r>
                        <a:rPr lang="en-US" sz="1200" i="1"/>
                        <a:t>Leishmania</a:t>
                      </a:r>
                      <a:r>
                        <a:rPr lang="en-US" sz="1200"/>
                        <a:t> spp.)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361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solidFill>
                            <a:srgbClr val="642A8F"/>
                          </a:solidFill>
                          <a:hlinkClick r:id="rId2"/>
                        </a:rPr>
                        <a:t>[1]</a:t>
                      </a:r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32520"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dirty="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 err="1"/>
                        <a:t>Strongyloidiasis</a:t>
                      </a:r>
                      <a:endParaRPr lang="en-US" sz="1200" b="1" dirty="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/>
                        <a:t>Not determined</a:t>
                      </a:r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solidFill>
                            <a:srgbClr val="642A8F"/>
                          </a:solidFill>
                          <a:hlinkClick r:id="rId4"/>
                        </a:rPr>
                        <a:t>[5]</a:t>
                      </a:r>
                      <a:endParaRPr lang="en-US" sz="1200" dirty="0"/>
                    </a:p>
                  </a:txBody>
                  <a:tcPr marL="29776" marR="29776" marT="14888" marB="148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Handmade Software, Inc. Image Alchemy v1.10.2d22&#10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434" y="1600200"/>
            <a:ext cx="8898566" cy="4724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Highest worm burden in school-age children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836446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type of worm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09800"/>
            <a:ext cx="814965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Hookworm Biology - Lifecycle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Life cycle of hookwo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6705600" cy="503788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762838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4818" name="Picture 2" descr="Left: Filariform (L3) hookworm larva in a wet mount. Right: Hookworm rhabditiform larva (wet preparation)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14600"/>
            <a:ext cx="7734300" cy="2209800"/>
          </a:xfrm>
          <a:prstGeom prst="rect">
            <a:avLst/>
          </a:prstGeom>
          <a:noFill/>
        </p:spPr>
      </p:pic>
      <p:pic>
        <p:nvPicPr>
          <p:cNvPr id="34820" name="Picture 4" descr="Leishmania spp. amastigotes; touch-prep stained with Giems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495800"/>
            <a:ext cx="2857500" cy="2857500"/>
          </a:xfrm>
          <a:prstGeom prst="rect">
            <a:avLst/>
          </a:prstGeom>
          <a:noFill/>
        </p:spPr>
      </p:pic>
      <p:pic>
        <p:nvPicPr>
          <p:cNvPr id="34822" name="Picture 6" descr="Hookworm egg in an unstained wet mount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572000"/>
            <a:ext cx="2857500" cy="2857500"/>
          </a:xfrm>
          <a:prstGeom prst="rect">
            <a:avLst/>
          </a:prstGeom>
          <a:noFill/>
        </p:spPr>
      </p:pic>
      <p:pic>
        <p:nvPicPr>
          <p:cNvPr id="34824" name="Picture 8" descr="http://upload.wikimedia.org/wikipedia/commons/b/bf/Hookworm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0"/>
            <a:ext cx="4105656" cy="27432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91160"/>
            <a:ext cx="5791200" cy="646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Worm Burden = Anemia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 </a:t>
            </a:r>
            <a:r>
              <a:rPr lang="en-US" dirty="0" err="1"/>
              <a:t>Necator</a:t>
            </a:r>
            <a:r>
              <a:rPr lang="en-US" dirty="0"/>
              <a:t> </a:t>
            </a:r>
            <a:r>
              <a:rPr lang="en-US" dirty="0" err="1"/>
              <a:t>americanus</a:t>
            </a:r>
            <a:r>
              <a:rPr lang="en-US" dirty="0"/>
              <a:t> = 1ml blood loss / day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561" y="2514600"/>
            <a:ext cx="889843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Hookworm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Albendazole</a:t>
            </a:r>
            <a:r>
              <a:rPr lang="en-US" b="1" dirty="0"/>
              <a:t> 400mg (1 day)</a:t>
            </a:r>
          </a:p>
          <a:p>
            <a:endParaRPr lang="en-US" dirty="0"/>
          </a:p>
          <a:p>
            <a:r>
              <a:rPr lang="en-US" dirty="0" err="1"/>
              <a:t>Mebendazole</a:t>
            </a:r>
            <a:r>
              <a:rPr lang="en-US" dirty="0"/>
              <a:t> 100mg bid (3 days)</a:t>
            </a:r>
          </a:p>
          <a:p>
            <a:endParaRPr lang="en-US" dirty="0"/>
          </a:p>
          <a:p>
            <a:r>
              <a:rPr lang="en-US" dirty="0" err="1"/>
              <a:t>Pyrantel</a:t>
            </a:r>
            <a:r>
              <a:rPr lang="en-US" dirty="0"/>
              <a:t> </a:t>
            </a:r>
            <a:r>
              <a:rPr lang="en-US" dirty="0" err="1"/>
              <a:t>Pamoate</a:t>
            </a:r>
            <a:r>
              <a:rPr lang="en-US" dirty="0"/>
              <a:t> (OTC)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543800" cy="480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8370" name="Picture 2" descr="http://pool.hesperian.org/w/images/thumb/a/a0/NWTND_bag_Page_37-1.png/200px-NWTND_bag_Page_37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609600"/>
            <a:ext cx="3925455" cy="5181600"/>
          </a:xfrm>
          <a:prstGeom prst="rect">
            <a:avLst/>
          </a:prstGeom>
          <a:noFill/>
        </p:spPr>
      </p:pic>
      <p:pic>
        <p:nvPicPr>
          <p:cNvPr id="58372" name="Picture 4" descr="feet wearing shoes and sanda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572000"/>
            <a:ext cx="4286250" cy="1143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Health 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6322" name="Picture 2" descr="An external file that holds a picture, illustration, etc.&#10;Object name is pmed.1001620.g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7096125" cy="41148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57912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Meta-analysis of the association between wearing shoes and hookworm infection </a:t>
            </a:r>
            <a:r>
              <a:rPr lang="en-US" b="1" dirty="0">
                <a:hlinkClick r:id="rId3"/>
              </a:rPr>
              <a:t>[65]</a:t>
            </a:r>
            <a:r>
              <a:rPr lang="en-US" b="1" dirty="0"/>
              <a:t>,</a:t>
            </a:r>
            <a:r>
              <a:rPr lang="en-US" b="1" dirty="0">
                <a:hlinkClick r:id="rId4"/>
              </a:rPr>
              <a:t>[118]</a:t>
            </a:r>
            <a:r>
              <a:rPr lang="en-US" b="1" dirty="0"/>
              <a:t>,</a:t>
            </a:r>
            <a:r>
              <a:rPr lang="en-US" b="1" dirty="0">
                <a:hlinkClick r:id="rId5"/>
              </a:rPr>
              <a:t>[132]</a:t>
            </a:r>
            <a:r>
              <a:rPr lang="en-US" b="1" dirty="0"/>
              <a:t>,</a:t>
            </a:r>
            <a:r>
              <a:rPr lang="en-US" b="1" dirty="0">
                <a:hlinkClick r:id="rId6"/>
              </a:rPr>
              <a:t>[133]</a:t>
            </a:r>
            <a:r>
              <a:rPr lang="en-US" b="1" dirty="0"/>
              <a:t>. Note: </a:t>
            </a:r>
            <a:r>
              <a:rPr lang="en-US" b="1" dirty="0" err="1"/>
              <a:t>Chongsuvivatwong</a:t>
            </a:r>
            <a:r>
              <a:rPr lang="en-US" b="1" dirty="0"/>
              <a:t> et al. </a:t>
            </a:r>
            <a:r>
              <a:rPr lang="en-US" b="1" dirty="0">
                <a:hlinkClick r:id="rId3"/>
              </a:rPr>
              <a:t>[65]</a:t>
            </a:r>
            <a:r>
              <a:rPr lang="en-US" b="1" dirty="0"/>
              <a:t> reported on two separate studies in their 1996 article.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Ancylostoma</a:t>
            </a:r>
            <a:r>
              <a:rPr lang="en-US" dirty="0"/>
              <a:t> </a:t>
            </a:r>
            <a:r>
              <a:rPr lang="en-US" dirty="0" err="1"/>
              <a:t>braziliense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Ancylostoma</a:t>
            </a:r>
            <a:r>
              <a:rPr lang="en-US" dirty="0" smtClean="0"/>
              <a:t> </a:t>
            </a:r>
            <a:r>
              <a:rPr lang="en-US" dirty="0" err="1"/>
              <a:t>braziliense</a:t>
            </a:r>
            <a:endParaRPr lang="en-US" dirty="0"/>
          </a:p>
          <a:p>
            <a:r>
              <a:rPr lang="en-US" dirty="0" err="1"/>
              <a:t>Tx</a:t>
            </a:r>
            <a:r>
              <a:rPr lang="en-US" dirty="0"/>
              <a:t>: </a:t>
            </a:r>
            <a:r>
              <a:rPr lang="en-US" dirty="0" err="1" smtClean="0"/>
              <a:t>albendazole</a:t>
            </a:r>
            <a:r>
              <a:rPr lang="en-US" dirty="0" smtClean="0"/>
              <a:t>, </a:t>
            </a:r>
            <a:r>
              <a:rPr lang="en-US" dirty="0" err="1" smtClean="0"/>
              <a:t>ivermectin</a:t>
            </a:r>
            <a:r>
              <a:rPr lang="en-US" dirty="0" smtClean="0"/>
              <a:t>, or topical </a:t>
            </a:r>
            <a:r>
              <a:rPr lang="en-US" dirty="0" err="1" smtClean="0"/>
              <a:t>thiabendazole</a:t>
            </a:r>
            <a:endParaRPr lang="en-US" dirty="0"/>
          </a:p>
        </p:txBody>
      </p:sp>
      <p:pic>
        <p:nvPicPr>
          <p:cNvPr id="74754" name="Picture 2" descr="http://www.the-travel-doctor.com/cutaneouslarvamigrans_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6248400" cy="4641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Trichuris</a:t>
            </a:r>
            <a:r>
              <a:rPr lang="en-US" dirty="0"/>
              <a:t> </a:t>
            </a:r>
            <a:r>
              <a:rPr lang="en-US" dirty="0" err="1"/>
              <a:t>trichuria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Life cycle of Trichuria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71600"/>
            <a:ext cx="5210175" cy="544972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8" name="Picture 2" descr="Adult male T. trichiura removed during a colonoscopy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55626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Manifestations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Asymptomatic in light infection</a:t>
            </a:r>
          </a:p>
          <a:p>
            <a:r>
              <a:rPr lang="en-US" dirty="0"/>
              <a:t>&gt; 200 worms:</a:t>
            </a:r>
          </a:p>
          <a:p>
            <a:pPr lvl="1"/>
            <a:r>
              <a:rPr lang="en-US" dirty="0"/>
              <a:t>Diarrhea, with blood</a:t>
            </a:r>
          </a:p>
          <a:p>
            <a:pPr lvl="1"/>
            <a:r>
              <a:rPr lang="en-US" dirty="0"/>
              <a:t>Anemia</a:t>
            </a:r>
          </a:p>
          <a:p>
            <a:pPr lvl="1"/>
            <a:r>
              <a:rPr lang="en-US" dirty="0"/>
              <a:t>Rectal </a:t>
            </a:r>
            <a:r>
              <a:rPr lang="en-US" dirty="0" err="1"/>
              <a:t>prolapse</a:t>
            </a:r>
            <a:endParaRPr lang="en-US" dirty="0"/>
          </a:p>
          <a:p>
            <a:pPr lvl="1"/>
            <a:r>
              <a:rPr lang="en-US" dirty="0"/>
              <a:t>Other gastrointestinal co-infections</a:t>
            </a:r>
          </a:p>
          <a:p>
            <a:pPr lvl="2"/>
            <a:r>
              <a:rPr lang="en-US" dirty="0" err="1"/>
              <a:t>Shigella</a:t>
            </a:r>
            <a:r>
              <a:rPr lang="en-US" dirty="0"/>
              <a:t> dysentery</a:t>
            </a:r>
          </a:p>
          <a:p>
            <a:pPr lvl="2"/>
            <a:r>
              <a:rPr lang="en-US" dirty="0"/>
              <a:t>Amoeba dysentery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  <p:pic>
        <p:nvPicPr>
          <p:cNvPr id="6" name="Picture 4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057400"/>
            <a:ext cx="2895600" cy="1903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Mebendazole</a:t>
            </a:r>
            <a:r>
              <a:rPr lang="en-US" dirty="0"/>
              <a:t> 100mg </a:t>
            </a:r>
            <a:r>
              <a:rPr lang="en-US" dirty="0" err="1"/>
              <a:t>po</a:t>
            </a:r>
            <a:r>
              <a:rPr lang="en-US" dirty="0"/>
              <a:t> bid x 3 days, longer if heavy worm burden (90% + cure)</a:t>
            </a:r>
          </a:p>
          <a:p>
            <a:endParaRPr lang="en-US" dirty="0"/>
          </a:p>
          <a:p>
            <a:r>
              <a:rPr lang="en-US" dirty="0" err="1"/>
              <a:t>Albendazole</a:t>
            </a:r>
            <a:r>
              <a:rPr lang="en-US" dirty="0"/>
              <a:t> 400mg x 3 days (80% cure 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child in an orphanage is diagnosed with </a:t>
            </a:r>
            <a:r>
              <a:rPr lang="en-US" dirty="0" err="1"/>
              <a:t>Ascaris</a:t>
            </a:r>
            <a:r>
              <a:rPr lang="en-US" dirty="0"/>
              <a:t> infection. Does she require isolation?</a:t>
            </a:r>
          </a:p>
          <a:p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Yes, she is infectious to the other children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No, as long as she gets treatment right away.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Yes, she can shed eggs for some time even after treatment.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No, she is not directly infectious to the other children.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Ascaris</a:t>
            </a:r>
            <a:r>
              <a:rPr lang="en-US" dirty="0"/>
              <a:t> </a:t>
            </a:r>
            <a:r>
              <a:rPr lang="en-US" dirty="0" err="1"/>
              <a:t>lumbricoides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8" name="Picture 4" descr="Life cycle of ascaria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219200"/>
            <a:ext cx="5943600" cy="605290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Loffler Syndrome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791549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607006"/>
            <a:ext cx="6096000" cy="425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0150" y="685800"/>
            <a:ext cx="5403850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421005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http://www.bioline.org.br/showimage?js/photo/js09047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543800" cy="5801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33 </a:t>
            </a:r>
            <a:r>
              <a:rPr lang="en-US" dirty="0" err="1"/>
              <a:t>y.o</a:t>
            </a:r>
            <a:r>
              <a:rPr lang="en-US" dirty="0"/>
              <a:t>. F from Thailand</a:t>
            </a:r>
          </a:p>
          <a:p>
            <a:r>
              <a:rPr lang="en-US" dirty="0"/>
              <a:t>Presented with acute pancreatitis and ascending </a:t>
            </a:r>
            <a:r>
              <a:rPr lang="en-US" dirty="0" err="1"/>
              <a:t>cholangitis</a:t>
            </a:r>
            <a:r>
              <a:rPr lang="en-US" dirty="0"/>
              <a:t>, fever 37.5</a:t>
            </a:r>
          </a:p>
          <a:p>
            <a:r>
              <a:rPr lang="en-US" dirty="0"/>
              <a:t>WBC 11, diff normal.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serena.unina.it/index.php/jop/article/viewFile/1257/1468/63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04800"/>
            <a:ext cx="6553200" cy="626308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http://www.serena.unina.it/index.php/jop/article/viewFile/1257/1468/63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209800"/>
            <a:ext cx="3657600" cy="371475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75778" y="1572621"/>
          <a:ext cx="4992444" cy="4581121"/>
        </p:xfrm>
        <a:graphic>
          <a:graphicData uri="http://schemas.openxmlformats.org/drawingml/2006/table">
            <a:tbl>
              <a:tblPr/>
              <a:tblGrid>
                <a:gridCol w="24962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962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9320">
                <a:tc gridSpan="2">
                  <a:txBody>
                    <a:bodyPr/>
                    <a:lstStyle/>
                    <a:p>
                      <a:r>
                        <a:rPr lang="en-US" sz="1500"/>
                        <a:t>Table 1. Ascaris lumbricoides-induced surgical complications at the University of Antioquia, Medellin, Colombia, 1963 - 1988</a:t>
                      </a:r>
                    </a:p>
                  </a:txBody>
                  <a:tcPr marL="0" marR="0" marT="0" marB="0" anchor="ctr">
                    <a:solidFill>
                      <a:srgbClr val="F4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1464">
                <a:tc>
                  <a:txBody>
                    <a:bodyPr/>
                    <a:lstStyle/>
                    <a:p>
                      <a:pPr algn="l"/>
                      <a:r>
                        <a:rPr lang="en-US" sz="1500"/>
                        <a:t>Complication</a:t>
                      </a:r>
                    </a:p>
                  </a:txBody>
                  <a:tcPr marL="23402" marR="23402" marT="23402" marB="23402" anchor="b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Number of patients</a:t>
                      </a:r>
                    </a:p>
                  </a:txBody>
                  <a:tcPr marL="23402" marR="23402" marT="23402" marB="23402" anchor="b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Intestinal obstruction (total)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107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Simple obstruction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34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Volvulus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18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753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Volvulus with gangrene and perforation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48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Intussusception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7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753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Extraintestinal migration (total)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28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Migration to biliary tree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19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Migration to peritoneal cavity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/>
                        </a:rPr>
                        <a:t>9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287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latin typeface="arial"/>
                        </a:rPr>
                        <a:t>Appendicitis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/>
                        </a:rPr>
                        <a:t>10</a:t>
                      </a:r>
                    </a:p>
                  </a:txBody>
                  <a:tcPr marL="31203" marR="31203" marT="31203" marB="117010">
                    <a:lnL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58" name="Picture 2" descr="Adults of A. lumbricoide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38600" cy="4038600"/>
          </a:xfrm>
          <a:prstGeom prst="rect">
            <a:avLst/>
          </a:prstGeom>
          <a:noFill/>
        </p:spPr>
      </p:pic>
      <p:pic>
        <p:nvPicPr>
          <p:cNvPr id="45060" name="Picture 4" descr="Adults of A. lumbricoide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0500"/>
            <a:ext cx="2857500" cy="2857500"/>
          </a:xfrm>
          <a:prstGeom prst="rect">
            <a:avLst/>
          </a:prstGeom>
          <a:noFill/>
        </p:spPr>
      </p:pic>
      <p:pic>
        <p:nvPicPr>
          <p:cNvPr id="45062" name="Picture 6" descr="A. lumbricoides fertilized, decorticated eggs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533400"/>
            <a:ext cx="3810000" cy="3810000"/>
          </a:xfrm>
          <a:prstGeom prst="rect">
            <a:avLst/>
          </a:prstGeom>
          <a:noFill/>
        </p:spPr>
      </p:pic>
      <p:pic>
        <p:nvPicPr>
          <p:cNvPr id="45064" name="Picture 8" descr="Ascaris lumbricoides unfertilized eggs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810000"/>
            <a:ext cx="2857500" cy="28575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Mebendazole</a:t>
            </a:r>
            <a:endParaRPr lang="en-US" dirty="0"/>
          </a:p>
          <a:p>
            <a:pPr lvl="1"/>
            <a:r>
              <a:rPr lang="en-US" dirty="0"/>
              <a:t>100mg bid x 3/7</a:t>
            </a:r>
          </a:p>
          <a:p>
            <a:r>
              <a:rPr lang="en-US" dirty="0" err="1"/>
              <a:t>Albendazole</a:t>
            </a:r>
            <a:endParaRPr lang="en-US" dirty="0"/>
          </a:p>
          <a:p>
            <a:pPr lvl="1"/>
            <a:r>
              <a:rPr lang="en-US" dirty="0"/>
              <a:t>400mg x1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WHO allows treatment in 2</a:t>
            </a:r>
            <a:r>
              <a:rPr lang="en-US" baseline="30000" dirty="0"/>
              <a:t>nd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 trimesters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1752"/>
            <a:ext cx="9144000" cy="42624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1050" y="6431752"/>
            <a:ext cx="54993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</a:rPr>
              <a:t>Tropical Medicine Rounds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>
            <a:spLocks noGrp="1"/>
          </p:cNvSpPr>
          <p:nvPr>
            <p:ph type="title"/>
          </p:nvPr>
        </p:nvSpPr>
        <p:spPr>
          <a:xfrm>
            <a:off x="612647" y="228600"/>
            <a:ext cx="81533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Strongyloides</a:t>
            </a:r>
          </a:p>
        </p:txBody>
      </p:sp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700"/>
              </a:spcBef>
              <a:buClr>
                <a:schemeClr val="accent2"/>
              </a:buClr>
              <a:buSzPct val="36206"/>
              <a:buFont typeface="Arial"/>
              <a:buChar char="●"/>
            </a:pP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Epidemiology: human, free living in soil</a:t>
            </a:r>
          </a:p>
          <a:p>
            <a:pPr marL="320040" marR="0" lvl="0" indent="-320040" algn="l" rtl="0">
              <a:spcBef>
                <a:spcPts val="700"/>
              </a:spcBef>
              <a:buClr>
                <a:schemeClr val="accent2"/>
              </a:buClr>
              <a:buSzPct val="36206"/>
              <a:buFont typeface="Arial"/>
              <a:buChar char="●"/>
            </a:pP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Modes of Transmission: autoinfection, soil to human</a:t>
            </a:r>
          </a:p>
          <a:p>
            <a:pPr marL="320040" marR="0" lvl="0" indent="-320040" algn="l" rtl="0">
              <a:spcBef>
                <a:spcPts val="700"/>
              </a:spcBef>
              <a:buClr>
                <a:schemeClr val="accent2"/>
              </a:buClr>
              <a:buSzPct val="36206"/>
              <a:buFont typeface="Arial"/>
              <a:buChar char="●"/>
            </a:pP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Clinical Syndromes: </a:t>
            </a:r>
            <a:r>
              <a:rPr lang="en-US" sz="2900" b="0" i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asymtomatic</a:t>
            </a: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vague abdominal pain, larva </a:t>
            </a:r>
            <a:r>
              <a:rPr lang="en-US" sz="2900" b="0" i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currans</a:t>
            </a: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Loffler’s syndrome, </a:t>
            </a:r>
            <a:r>
              <a:rPr lang="en-US" sz="2900" b="0" i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hyperinfection</a:t>
            </a: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syndromes</a:t>
            </a:r>
          </a:p>
          <a:p>
            <a:pPr marL="320040" marR="0" lvl="0" indent="-320040" algn="l" rtl="0">
              <a:spcBef>
                <a:spcPts val="700"/>
              </a:spcBef>
              <a:buClr>
                <a:schemeClr val="accent2"/>
              </a:buClr>
              <a:buSzPct val="36206"/>
              <a:buFont typeface="Arial"/>
              <a:buChar char="●"/>
            </a:pP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Treatment: </a:t>
            </a:r>
            <a:r>
              <a:rPr lang="en-US" sz="2900" b="0" i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ivermectin</a:t>
            </a:r>
            <a:r>
              <a:rPr lang="en-US" sz="29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00" b="0" i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albendazole</a:t>
            </a:r>
            <a:endParaRPr lang="en-US" sz="29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0040" marR="0" lvl="0" indent="-278765" algn="l" rtl="0">
              <a:spcBef>
                <a:spcPts val="700"/>
              </a:spcBef>
              <a:buClr>
                <a:schemeClr val="accent2"/>
              </a:buClr>
              <a:buFont typeface="Arial"/>
              <a:buNone/>
            </a:pPr>
            <a:endParaRPr sz="29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4" name="Shape 444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0" y="4648200"/>
            <a:ext cx="2928925" cy="2482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Shape 445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971800" y="4648200"/>
            <a:ext cx="3032087" cy="264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Shape 446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5532409" y="4572000"/>
            <a:ext cx="3611591" cy="2012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 txBox="1">
            <a:spLocks noGrp="1"/>
          </p:cNvSpPr>
          <p:nvPr>
            <p:ph type="title"/>
          </p:nvPr>
        </p:nvSpPr>
        <p:spPr>
          <a:xfrm>
            <a:off x="612647" y="228600"/>
            <a:ext cx="81533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Life Cycle Strongyloides</a:t>
            </a:r>
          </a:p>
        </p:txBody>
      </p:sp>
      <p:sp>
        <p:nvSpPr>
          <p:cNvPr id="452" name="Shape 452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453" name="Shape 453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357290" y="1571611"/>
            <a:ext cx="6624646" cy="5211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>
            <a:spLocks noGrp="1"/>
          </p:cNvSpPr>
          <p:nvPr>
            <p:ph type="title"/>
          </p:nvPr>
        </p:nvSpPr>
        <p:spPr>
          <a:xfrm>
            <a:off x="612647" y="228600"/>
            <a:ext cx="81533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950" b="1" i="0" u="none" strike="noStrike" cap="none" baseline="0">
                <a:solidFill>
                  <a:srgbClr val="548BB7"/>
                </a:solidFill>
                <a:latin typeface="Arial"/>
                <a:ea typeface="Arial"/>
                <a:cs typeface="Arial"/>
                <a:sym typeface="Arial"/>
              </a:rPr>
              <a:t>Which person is least likely to harbor Strongyloides?</a:t>
            </a:r>
          </a:p>
        </p:txBody>
      </p:sp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60000"/>
              <a:buFont typeface="Arial"/>
              <a:buAutoNum type="arabicPeriod"/>
            </a:pPr>
            <a:r>
              <a:rPr lang="en-US" sz="4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5 month old child living in Manila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60000"/>
              <a:buFont typeface="Arial"/>
              <a:buAutoNum type="arabicPeriod"/>
            </a:pPr>
            <a:r>
              <a:rPr lang="en-US" sz="4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Vietnam veteran who hasn’t been outside of Arizona in 50 years.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60000"/>
              <a:buFont typeface="Arial"/>
              <a:buAutoNum type="arabicPeriod"/>
            </a:pPr>
            <a:r>
              <a:rPr lang="en-US" sz="4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rice farmer in the Philippines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60000"/>
              <a:buFont typeface="Arial"/>
              <a:buAutoNum type="arabicPeriod"/>
            </a:pPr>
            <a:r>
              <a:rPr lang="en-US" sz="4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60 year old man who recently immigrated from Haiti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Font typeface="Arial"/>
              <a:buNone/>
            </a:pPr>
            <a:endParaRPr sz="2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Font typeface="Arial"/>
              <a:buNone/>
            </a:pPr>
            <a:endParaRPr sz="2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612647" y="228600"/>
            <a:ext cx="81533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3950" b="1" i="0" u="none" strike="noStrike" cap="none" baseline="0">
                <a:solidFill>
                  <a:srgbClr val="548BB7"/>
                </a:solidFill>
                <a:latin typeface="Arial"/>
                <a:ea typeface="Arial"/>
                <a:cs typeface="Arial"/>
                <a:sym typeface="Arial"/>
              </a:rPr>
              <a:t>Where would you usually find larva currens?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59999"/>
              <a:buFont typeface="Arial"/>
              <a:buAutoNum type="arabicPeriod"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Eyes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59999"/>
              <a:buFont typeface="Arial"/>
              <a:buAutoNum type="arabicPeriod"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Feet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59999"/>
              <a:buFont typeface="Arial"/>
              <a:buAutoNum type="arabicPeriod"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Buttocks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59999"/>
              <a:buFont typeface="Arial"/>
              <a:buAutoNum type="arabicPeriod"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Liver</a:t>
            </a:r>
          </a:p>
          <a:p>
            <a:pPr marL="514350" marR="0" lvl="0" indent="-514350" algn="l" rtl="0">
              <a:spcBef>
                <a:spcPts val="700"/>
              </a:spcBef>
              <a:buClr>
                <a:schemeClr val="accent2"/>
              </a:buClr>
              <a:buSzPct val="59999"/>
              <a:buFont typeface="Arial"/>
              <a:buAutoNum type="arabicPeriod"/>
            </a:pPr>
            <a:r>
              <a:rPr lang="en-US"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Intestine</a:t>
            </a:r>
          </a:p>
        </p:txBody>
      </p:sp>
    </p:spTree>
  </p:cSld>
  <p:clrMapOvr>
    <a:masterClrMapping/>
  </p:clrMapOvr>
  <p:transition spd="slow">
    <p:cut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hape 542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1143000" y="1600200"/>
            <a:ext cx="6172200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Stool O&amp;P (unreliable)</a:t>
            </a:r>
          </a:p>
          <a:p>
            <a:r>
              <a:rPr lang="en-US" dirty="0"/>
              <a:t>Serology</a:t>
            </a:r>
          </a:p>
          <a:p>
            <a:r>
              <a:rPr lang="en-US" dirty="0"/>
              <a:t>Direct visualization of worms in sputum / tissue</a:t>
            </a:r>
          </a:p>
        </p:txBody>
      </p:sp>
      <p:pic>
        <p:nvPicPr>
          <p:cNvPr id="75778" name="Picture 2" descr="http://med-fom-tcmp.sites.olt.ubc.ca/files/2013/02/Strongyloidias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484178"/>
            <a:ext cx="4000500" cy="3145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C:\Users\miguelri\Desktop\jclinpath00199-001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838200"/>
            <a:ext cx="9753600" cy="13250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Strongyloides</a:t>
            </a:r>
            <a:r>
              <a:rPr lang="en-US" dirty="0"/>
              <a:t> (simple)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Ivermectin</a:t>
            </a:r>
            <a:r>
              <a:rPr lang="en-US" dirty="0"/>
              <a:t> 200mcg/kg x 2 doses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Albendazole</a:t>
            </a:r>
            <a:r>
              <a:rPr lang="en-US" dirty="0"/>
              <a:t> (less effective)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944</Words>
  <Application>Microsoft Office PowerPoint</Application>
  <PresentationFormat>On-screen Show (4:3)</PresentationFormat>
  <Paragraphs>246</Paragraphs>
  <Slides>49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Soil Transmitted Helminths</vt:lpstr>
      <vt:lpstr>Outline</vt:lpstr>
      <vt:lpstr>Question 1</vt:lpstr>
      <vt:lpstr>PowerPoint Presentation</vt:lpstr>
      <vt:lpstr>Prevalence</vt:lpstr>
      <vt:lpstr>PowerPoint Presentation</vt:lpstr>
      <vt:lpstr>Parasitic Infections in the American South - Historically</vt:lpstr>
      <vt:lpstr>Description of Hookworms Infection in Southern US</vt:lpstr>
      <vt:lpstr>PowerPoint Presentation</vt:lpstr>
      <vt:lpstr>Socioeconomic impacts</vt:lpstr>
      <vt:lpstr>PowerPoint Presentation</vt:lpstr>
      <vt:lpstr>PowerPoint Presentation</vt:lpstr>
      <vt:lpstr>Americans with tropical diseases</vt:lpstr>
      <vt:lpstr>Worldwide</vt:lpstr>
      <vt:lpstr>Highest worm burden in school-age children</vt:lpstr>
      <vt:lpstr>By type of worm</vt:lpstr>
      <vt:lpstr>Hookworm Biology - Lifecycle</vt:lpstr>
      <vt:lpstr>PowerPoint Presentation</vt:lpstr>
      <vt:lpstr>PowerPoint Presentation</vt:lpstr>
      <vt:lpstr>PowerPoint Presentation</vt:lpstr>
      <vt:lpstr>Worm Burden = Anemia</vt:lpstr>
      <vt:lpstr>Treatment Hookworm</vt:lpstr>
      <vt:lpstr>Reinfection</vt:lpstr>
      <vt:lpstr>PowerPoint Presentation</vt:lpstr>
      <vt:lpstr>Public Health Interventions</vt:lpstr>
      <vt:lpstr>PowerPoint Presentation</vt:lpstr>
      <vt:lpstr>Trichuris trichuria</vt:lpstr>
      <vt:lpstr>PowerPoint Presentation</vt:lpstr>
      <vt:lpstr>Clinical Manifestations</vt:lpstr>
      <vt:lpstr>Treatment</vt:lpstr>
      <vt:lpstr>Question</vt:lpstr>
      <vt:lpstr>Ascaris lumbricoides</vt:lpstr>
      <vt:lpstr>Loffler Syndrome</vt:lpstr>
      <vt:lpstr>PowerPoint Presentation</vt:lpstr>
      <vt:lpstr>PowerPoint Presentation</vt:lpstr>
      <vt:lpstr>Case</vt:lpstr>
      <vt:lpstr>PowerPoint Presentation</vt:lpstr>
      <vt:lpstr>PowerPoint Presentation</vt:lpstr>
      <vt:lpstr>PowerPoint Presentation</vt:lpstr>
      <vt:lpstr>PowerPoint Presentation</vt:lpstr>
      <vt:lpstr>Treatment</vt:lpstr>
      <vt:lpstr>Strongyloides</vt:lpstr>
      <vt:lpstr>Life Cycle Strongyloides</vt:lpstr>
      <vt:lpstr>Which person is least likely to harbor Strongyloides?</vt:lpstr>
      <vt:lpstr>Where would you usually find larva currens?</vt:lpstr>
      <vt:lpstr>PowerPoint Presentation</vt:lpstr>
      <vt:lpstr>Diagnosis</vt:lpstr>
      <vt:lpstr>PowerPoint Presentation</vt:lpstr>
      <vt:lpstr>Strongyloides (simple) treatment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 Transmitted Helminths</dc:title>
  <dc:creator>miguel.imperial</dc:creator>
  <cp:lastModifiedBy>Hajek, Jan [VA]</cp:lastModifiedBy>
  <cp:revision>23</cp:revision>
  <dcterms:created xsi:type="dcterms:W3CDTF">2015-04-28T04:56:24Z</dcterms:created>
  <dcterms:modified xsi:type="dcterms:W3CDTF">2019-04-03T20:27:27Z</dcterms:modified>
</cp:coreProperties>
</file>