
<file path=[Content_Types].xml><?xml version="1.0" encoding="utf-8"?>
<Types xmlns="http://schemas.openxmlformats.org/package/2006/content-types">
  <Default Extension="xml" ContentType="application/xml"/>
  <Default Extension="jpeg" ContentType="image/jpeg"/>
  <Default Extension="png" ContentType="image/png"/>
  <Default Extension="rels" ContentType="application/vnd.openxmlformats-package.relationships+xml"/>
  <Default Extension="tiff" ContentType="image/tiff"/>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slides/slide72.xml" ContentType="application/vnd.openxmlformats-officedocument.presentationml.slide+xml"/>
  <Override PartName="/ppt/slides/slide73.xml" ContentType="application/vnd.openxmlformats-officedocument.presentationml.slide+xml"/>
  <Override PartName="/ppt/slides/slide74.xml" ContentType="application/vnd.openxmlformats-officedocument.presentationml.slide+xml"/>
  <Override PartName="/ppt/slides/slide75.xml" ContentType="application/vnd.openxmlformats-officedocument.presentationml.slide+xml"/>
  <Override PartName="/ppt/slides/slide76.xml" ContentType="application/vnd.openxmlformats-officedocument.presentationml.slide+xml"/>
  <Override PartName="/ppt/slides/slide77.xml" ContentType="application/vnd.openxmlformats-officedocument.presentationml.slide+xml"/>
  <Override PartName="/ppt/slides/slide78.xml" ContentType="application/vnd.openxmlformats-officedocument.presentationml.slide+xml"/>
  <Override PartName="/ppt/slides/slide79.xml" ContentType="application/vnd.openxmlformats-officedocument.presentationml.slide+xml"/>
  <Override PartName="/ppt/slides/slide80.xml" ContentType="application/vnd.openxmlformats-officedocument.presentationml.slide+xml"/>
  <Override PartName="/ppt/slides/slide81.xml" ContentType="application/vnd.openxmlformats-officedocument.presentationml.slide+xml"/>
  <Override PartName="/ppt/slides/slide82.xml" ContentType="application/vnd.openxmlformats-officedocument.presentationml.slide+xml"/>
  <Override PartName="/ppt/slides/slide83.xml" ContentType="application/vnd.openxmlformats-officedocument.presentationml.slide+xml"/>
  <Override PartName="/ppt/slides/slide84.xml" ContentType="application/vnd.openxmlformats-officedocument.presentationml.slide+xml"/>
  <Override PartName="/ppt/notesMasters/notesMaster1.xml" ContentType="application/vnd.openxmlformats-officedocument.presentationml.notes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notesSlides/notesSlide40.xml" ContentType="application/vnd.openxmlformats-officedocument.presentationml.notesSlide+xml"/>
  <Override PartName="/ppt/notesSlides/notesSlide41.xml" ContentType="application/vnd.openxmlformats-officedocument.presentationml.notesSlide+xml"/>
  <Override PartName="/ppt/notesSlides/notesSlide42.xml" ContentType="application/vnd.openxmlformats-officedocument.presentationml.notesSlide+xml"/>
  <Override PartName="/ppt/notesSlides/notesSlide43.xml" ContentType="application/vnd.openxmlformats-officedocument.presentationml.notesSlide+xml"/>
  <Override PartName="/ppt/notesSlides/notesSlide44.xml" ContentType="application/vnd.openxmlformats-officedocument.presentationml.notesSlide+xml"/>
  <Override PartName="/ppt/notesSlides/notesSlide45.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4" Type="http://schemas.openxmlformats.org/officeDocument/2006/relationships/extended-properties" Target="docProps/app.xml"/><Relationship Id="rId1" Type="http://schemas.openxmlformats.org/officeDocument/2006/relationships/officeDocument" Target="ppt/presentation.xml"/><Relationship Id="rId2" Type="http://schemas.openxmlformats.org/package/2006/relationships/metadata/thumbnail" Target="docProps/thumbnail.jpeg"/></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notesMasterIdLst>
    <p:notesMasterId r:id="rId86"/>
  </p:notesMasterIdLst>
  <p:sldIdLst>
    <p:sldId id="256" r:id="rId2"/>
    <p:sldId id="321" r:id="rId3"/>
    <p:sldId id="413" r:id="rId4"/>
    <p:sldId id="428" r:id="rId5"/>
    <p:sldId id="445" r:id="rId6"/>
    <p:sldId id="450" r:id="rId7"/>
    <p:sldId id="534" r:id="rId8"/>
    <p:sldId id="527" r:id="rId9"/>
    <p:sldId id="530" r:id="rId10"/>
    <p:sldId id="531" r:id="rId11"/>
    <p:sldId id="559" r:id="rId12"/>
    <p:sldId id="560" r:id="rId13"/>
    <p:sldId id="528" r:id="rId14"/>
    <p:sldId id="535" r:id="rId15"/>
    <p:sldId id="545" r:id="rId16"/>
    <p:sldId id="546" r:id="rId17"/>
    <p:sldId id="479" r:id="rId18"/>
    <p:sldId id="467" r:id="rId19"/>
    <p:sldId id="561" r:id="rId20"/>
    <p:sldId id="468" r:id="rId21"/>
    <p:sldId id="523" r:id="rId22"/>
    <p:sldId id="469" r:id="rId23"/>
    <p:sldId id="471" r:id="rId24"/>
    <p:sldId id="472" r:id="rId25"/>
    <p:sldId id="473" r:id="rId26"/>
    <p:sldId id="482" r:id="rId27"/>
    <p:sldId id="481" r:id="rId28"/>
    <p:sldId id="387" r:id="rId29"/>
    <p:sldId id="388" r:id="rId30"/>
    <p:sldId id="392" r:id="rId31"/>
    <p:sldId id="446" r:id="rId32"/>
    <p:sldId id="451" r:id="rId33"/>
    <p:sldId id="461" r:id="rId34"/>
    <p:sldId id="453" r:id="rId35"/>
    <p:sldId id="460" r:id="rId36"/>
    <p:sldId id="547" r:id="rId37"/>
    <p:sldId id="416" r:id="rId38"/>
    <p:sldId id="419" r:id="rId39"/>
    <p:sldId id="418" r:id="rId40"/>
    <p:sldId id="420" r:id="rId41"/>
    <p:sldId id="494" r:id="rId42"/>
    <p:sldId id="498" r:id="rId43"/>
    <p:sldId id="421" r:id="rId44"/>
    <p:sldId id="444" r:id="rId45"/>
    <p:sldId id="422" r:id="rId46"/>
    <p:sldId id="499" r:id="rId47"/>
    <p:sldId id="269" r:id="rId48"/>
    <p:sldId id="544" r:id="rId49"/>
    <p:sldId id="376" r:id="rId50"/>
    <p:sldId id="441" r:id="rId51"/>
    <p:sldId id="475" r:id="rId52"/>
    <p:sldId id="476" r:id="rId53"/>
    <p:sldId id="509" r:id="rId54"/>
    <p:sldId id="508" r:id="rId55"/>
    <p:sldId id="510" r:id="rId56"/>
    <p:sldId id="553" r:id="rId57"/>
    <p:sldId id="554" r:id="rId58"/>
    <p:sldId id="555" r:id="rId59"/>
    <p:sldId id="550" r:id="rId60"/>
    <p:sldId id="551" r:id="rId61"/>
    <p:sldId id="335" r:id="rId62"/>
    <p:sldId id="301" r:id="rId63"/>
    <p:sldId id="306" r:id="rId64"/>
    <p:sldId id="304" r:id="rId65"/>
    <p:sldId id="342" r:id="rId66"/>
    <p:sldId id="513" r:id="rId67"/>
    <p:sldId id="434" r:id="rId68"/>
    <p:sldId id="515" r:id="rId69"/>
    <p:sldId id="516" r:id="rId70"/>
    <p:sldId id="518" r:id="rId71"/>
    <p:sldId id="519" r:id="rId72"/>
    <p:sldId id="556" r:id="rId73"/>
    <p:sldId id="557" r:id="rId74"/>
    <p:sldId id="558" r:id="rId75"/>
    <p:sldId id="552" r:id="rId76"/>
    <p:sldId id="439" r:id="rId77"/>
    <p:sldId id="502" r:id="rId78"/>
    <p:sldId id="536" r:id="rId79"/>
    <p:sldId id="538" r:id="rId80"/>
    <p:sldId id="562" r:id="rId81"/>
    <p:sldId id="566" r:id="rId82"/>
    <p:sldId id="563" r:id="rId83"/>
    <p:sldId id="564" r:id="rId84"/>
    <p:sldId id="565" r:id="rId85"/>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Jan Hajek" initials="JH" lastIdx="1" clrIdx="0">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5591"/>
    <p:restoredTop sz="82383"/>
  </p:normalViewPr>
  <p:slideViewPr>
    <p:cSldViewPr snapToGrid="0" snapToObjects="1">
      <p:cViewPr>
        <p:scale>
          <a:sx n="56" d="100"/>
          <a:sy n="56" d="100"/>
        </p:scale>
        <p:origin x="920" y="608"/>
      </p:cViewPr>
      <p:guideLst/>
    </p:cSldViewPr>
  </p:slideViewPr>
  <p:notesTextViewPr>
    <p:cViewPr>
      <p:scale>
        <a:sx n="110" d="100"/>
        <a:sy n="110" d="100"/>
      </p:scale>
      <p:origin x="0" y="0"/>
    </p:cViewPr>
  </p:notesTextViewPr>
  <p:sorterViewPr>
    <p:cViewPr>
      <p:scale>
        <a:sx n="173" d="100"/>
        <a:sy n="173" d="100"/>
      </p:scale>
      <p:origin x="0" y="0"/>
    </p:cViewPr>
  </p:sorterViewPr>
  <p:gridSpacing cx="72008" cy="72008"/>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slide" Target="slides/slide1.xml"/><Relationship Id="rId3" Type="http://schemas.openxmlformats.org/officeDocument/2006/relationships/slide" Target="slides/slide2.xml"/><Relationship Id="rId4" Type="http://schemas.openxmlformats.org/officeDocument/2006/relationships/slide" Target="slides/slide3.xml"/><Relationship Id="rId5" Type="http://schemas.openxmlformats.org/officeDocument/2006/relationships/slide" Target="slides/slide4.xml"/><Relationship Id="rId6" Type="http://schemas.openxmlformats.org/officeDocument/2006/relationships/slide" Target="slides/slide5.xml"/><Relationship Id="rId7" Type="http://schemas.openxmlformats.org/officeDocument/2006/relationships/slide" Target="slides/slide6.xml"/><Relationship Id="rId8" Type="http://schemas.openxmlformats.org/officeDocument/2006/relationships/slide" Target="slides/slide7.xml"/><Relationship Id="rId9" Type="http://schemas.openxmlformats.org/officeDocument/2006/relationships/slide" Target="slides/slide8.xml"/><Relationship Id="rId10" Type="http://schemas.openxmlformats.org/officeDocument/2006/relationships/slide" Target="slides/slide9.xml"/><Relationship Id="rId11" Type="http://schemas.openxmlformats.org/officeDocument/2006/relationships/slide" Target="slides/slide10.xml"/><Relationship Id="rId12" Type="http://schemas.openxmlformats.org/officeDocument/2006/relationships/slide" Target="slides/slide11.xml"/><Relationship Id="rId13" Type="http://schemas.openxmlformats.org/officeDocument/2006/relationships/slide" Target="slides/slide12.xml"/><Relationship Id="rId14" Type="http://schemas.openxmlformats.org/officeDocument/2006/relationships/slide" Target="slides/slide13.xml"/><Relationship Id="rId15" Type="http://schemas.openxmlformats.org/officeDocument/2006/relationships/slide" Target="slides/slide14.xml"/><Relationship Id="rId16" Type="http://schemas.openxmlformats.org/officeDocument/2006/relationships/slide" Target="slides/slide15.xml"/><Relationship Id="rId17" Type="http://schemas.openxmlformats.org/officeDocument/2006/relationships/slide" Target="slides/slide16.xml"/><Relationship Id="rId18" Type="http://schemas.openxmlformats.org/officeDocument/2006/relationships/slide" Target="slides/slide17.xml"/><Relationship Id="rId19" Type="http://schemas.openxmlformats.org/officeDocument/2006/relationships/slide" Target="slides/slide18.xml"/><Relationship Id="rId30" Type="http://schemas.openxmlformats.org/officeDocument/2006/relationships/slide" Target="slides/slide29.xml"/><Relationship Id="rId31" Type="http://schemas.openxmlformats.org/officeDocument/2006/relationships/slide" Target="slides/slide30.xml"/><Relationship Id="rId32" Type="http://schemas.openxmlformats.org/officeDocument/2006/relationships/slide" Target="slides/slide31.xml"/><Relationship Id="rId33" Type="http://schemas.openxmlformats.org/officeDocument/2006/relationships/slide" Target="slides/slide32.xml"/><Relationship Id="rId34" Type="http://schemas.openxmlformats.org/officeDocument/2006/relationships/slide" Target="slides/slide33.xml"/><Relationship Id="rId35" Type="http://schemas.openxmlformats.org/officeDocument/2006/relationships/slide" Target="slides/slide34.xml"/><Relationship Id="rId36" Type="http://schemas.openxmlformats.org/officeDocument/2006/relationships/slide" Target="slides/slide35.xml"/><Relationship Id="rId37" Type="http://schemas.openxmlformats.org/officeDocument/2006/relationships/slide" Target="slides/slide36.xml"/><Relationship Id="rId38" Type="http://schemas.openxmlformats.org/officeDocument/2006/relationships/slide" Target="slides/slide37.xml"/><Relationship Id="rId39" Type="http://schemas.openxmlformats.org/officeDocument/2006/relationships/slide" Target="slides/slide38.xml"/><Relationship Id="rId50" Type="http://schemas.openxmlformats.org/officeDocument/2006/relationships/slide" Target="slides/slide49.xml"/><Relationship Id="rId51" Type="http://schemas.openxmlformats.org/officeDocument/2006/relationships/slide" Target="slides/slide50.xml"/><Relationship Id="rId52" Type="http://schemas.openxmlformats.org/officeDocument/2006/relationships/slide" Target="slides/slide51.xml"/><Relationship Id="rId53" Type="http://schemas.openxmlformats.org/officeDocument/2006/relationships/slide" Target="slides/slide52.xml"/><Relationship Id="rId54" Type="http://schemas.openxmlformats.org/officeDocument/2006/relationships/slide" Target="slides/slide53.xml"/><Relationship Id="rId55" Type="http://schemas.openxmlformats.org/officeDocument/2006/relationships/slide" Target="slides/slide54.xml"/><Relationship Id="rId56" Type="http://schemas.openxmlformats.org/officeDocument/2006/relationships/slide" Target="slides/slide55.xml"/><Relationship Id="rId57" Type="http://schemas.openxmlformats.org/officeDocument/2006/relationships/slide" Target="slides/slide56.xml"/><Relationship Id="rId58" Type="http://schemas.openxmlformats.org/officeDocument/2006/relationships/slide" Target="slides/slide57.xml"/><Relationship Id="rId59" Type="http://schemas.openxmlformats.org/officeDocument/2006/relationships/slide" Target="slides/slide58.xml"/><Relationship Id="rId70" Type="http://schemas.openxmlformats.org/officeDocument/2006/relationships/slide" Target="slides/slide69.xml"/><Relationship Id="rId71" Type="http://schemas.openxmlformats.org/officeDocument/2006/relationships/slide" Target="slides/slide70.xml"/><Relationship Id="rId72" Type="http://schemas.openxmlformats.org/officeDocument/2006/relationships/slide" Target="slides/slide71.xml"/><Relationship Id="rId73" Type="http://schemas.openxmlformats.org/officeDocument/2006/relationships/slide" Target="slides/slide72.xml"/><Relationship Id="rId74" Type="http://schemas.openxmlformats.org/officeDocument/2006/relationships/slide" Target="slides/slide73.xml"/><Relationship Id="rId75" Type="http://schemas.openxmlformats.org/officeDocument/2006/relationships/slide" Target="slides/slide74.xml"/><Relationship Id="rId76" Type="http://schemas.openxmlformats.org/officeDocument/2006/relationships/slide" Target="slides/slide75.xml"/><Relationship Id="rId77" Type="http://schemas.openxmlformats.org/officeDocument/2006/relationships/slide" Target="slides/slide76.xml"/><Relationship Id="rId78" Type="http://schemas.openxmlformats.org/officeDocument/2006/relationships/slide" Target="slides/slide77.xml"/><Relationship Id="rId79" Type="http://schemas.openxmlformats.org/officeDocument/2006/relationships/slide" Target="slides/slide78.xml"/><Relationship Id="rId90" Type="http://schemas.openxmlformats.org/officeDocument/2006/relationships/theme" Target="theme/theme1.xml"/><Relationship Id="rId91" Type="http://schemas.openxmlformats.org/officeDocument/2006/relationships/tableStyles" Target="tableStyles.xml"/><Relationship Id="rId20" Type="http://schemas.openxmlformats.org/officeDocument/2006/relationships/slide" Target="slides/slide19.xml"/><Relationship Id="rId21" Type="http://schemas.openxmlformats.org/officeDocument/2006/relationships/slide" Target="slides/slide20.xml"/><Relationship Id="rId22" Type="http://schemas.openxmlformats.org/officeDocument/2006/relationships/slide" Target="slides/slide21.xml"/><Relationship Id="rId23" Type="http://schemas.openxmlformats.org/officeDocument/2006/relationships/slide" Target="slides/slide22.xml"/><Relationship Id="rId24" Type="http://schemas.openxmlformats.org/officeDocument/2006/relationships/slide" Target="slides/slide23.xml"/><Relationship Id="rId25" Type="http://schemas.openxmlformats.org/officeDocument/2006/relationships/slide" Target="slides/slide24.xml"/><Relationship Id="rId26" Type="http://schemas.openxmlformats.org/officeDocument/2006/relationships/slide" Target="slides/slide25.xml"/><Relationship Id="rId27" Type="http://schemas.openxmlformats.org/officeDocument/2006/relationships/slide" Target="slides/slide26.xml"/><Relationship Id="rId28" Type="http://schemas.openxmlformats.org/officeDocument/2006/relationships/slide" Target="slides/slide27.xml"/><Relationship Id="rId29" Type="http://schemas.openxmlformats.org/officeDocument/2006/relationships/slide" Target="slides/slide28.xml"/><Relationship Id="rId40" Type="http://schemas.openxmlformats.org/officeDocument/2006/relationships/slide" Target="slides/slide39.xml"/><Relationship Id="rId41" Type="http://schemas.openxmlformats.org/officeDocument/2006/relationships/slide" Target="slides/slide40.xml"/><Relationship Id="rId42" Type="http://schemas.openxmlformats.org/officeDocument/2006/relationships/slide" Target="slides/slide41.xml"/><Relationship Id="rId43" Type="http://schemas.openxmlformats.org/officeDocument/2006/relationships/slide" Target="slides/slide42.xml"/><Relationship Id="rId44" Type="http://schemas.openxmlformats.org/officeDocument/2006/relationships/slide" Target="slides/slide43.xml"/><Relationship Id="rId45" Type="http://schemas.openxmlformats.org/officeDocument/2006/relationships/slide" Target="slides/slide44.xml"/><Relationship Id="rId46" Type="http://schemas.openxmlformats.org/officeDocument/2006/relationships/slide" Target="slides/slide45.xml"/><Relationship Id="rId47" Type="http://schemas.openxmlformats.org/officeDocument/2006/relationships/slide" Target="slides/slide46.xml"/><Relationship Id="rId48" Type="http://schemas.openxmlformats.org/officeDocument/2006/relationships/slide" Target="slides/slide47.xml"/><Relationship Id="rId49" Type="http://schemas.openxmlformats.org/officeDocument/2006/relationships/slide" Target="slides/slide48.xml"/><Relationship Id="rId60" Type="http://schemas.openxmlformats.org/officeDocument/2006/relationships/slide" Target="slides/slide59.xml"/><Relationship Id="rId61" Type="http://schemas.openxmlformats.org/officeDocument/2006/relationships/slide" Target="slides/slide60.xml"/><Relationship Id="rId62" Type="http://schemas.openxmlformats.org/officeDocument/2006/relationships/slide" Target="slides/slide61.xml"/><Relationship Id="rId63" Type="http://schemas.openxmlformats.org/officeDocument/2006/relationships/slide" Target="slides/slide62.xml"/><Relationship Id="rId64" Type="http://schemas.openxmlformats.org/officeDocument/2006/relationships/slide" Target="slides/slide63.xml"/><Relationship Id="rId65" Type="http://schemas.openxmlformats.org/officeDocument/2006/relationships/slide" Target="slides/slide64.xml"/><Relationship Id="rId66" Type="http://schemas.openxmlformats.org/officeDocument/2006/relationships/slide" Target="slides/slide65.xml"/><Relationship Id="rId67" Type="http://schemas.openxmlformats.org/officeDocument/2006/relationships/slide" Target="slides/slide66.xml"/><Relationship Id="rId68" Type="http://schemas.openxmlformats.org/officeDocument/2006/relationships/slide" Target="slides/slide67.xml"/><Relationship Id="rId69" Type="http://schemas.openxmlformats.org/officeDocument/2006/relationships/slide" Target="slides/slide68.xml"/><Relationship Id="rId80" Type="http://schemas.openxmlformats.org/officeDocument/2006/relationships/slide" Target="slides/slide79.xml"/><Relationship Id="rId81" Type="http://schemas.openxmlformats.org/officeDocument/2006/relationships/slide" Target="slides/slide80.xml"/><Relationship Id="rId82" Type="http://schemas.openxmlformats.org/officeDocument/2006/relationships/slide" Target="slides/slide81.xml"/><Relationship Id="rId83" Type="http://schemas.openxmlformats.org/officeDocument/2006/relationships/slide" Target="slides/slide82.xml"/><Relationship Id="rId84" Type="http://schemas.openxmlformats.org/officeDocument/2006/relationships/slide" Target="slides/slide83.xml"/><Relationship Id="rId85" Type="http://schemas.openxmlformats.org/officeDocument/2006/relationships/slide" Target="slides/slide84.xml"/><Relationship Id="rId86" Type="http://schemas.openxmlformats.org/officeDocument/2006/relationships/notesMaster" Target="notesMasters/notesMaster1.xml"/><Relationship Id="rId87" Type="http://schemas.openxmlformats.org/officeDocument/2006/relationships/commentAuthors" Target="commentAuthors.xml"/><Relationship Id="rId88" Type="http://schemas.openxmlformats.org/officeDocument/2006/relationships/presProps" Target="presProps.xml"/><Relationship Id="rId89" Type="http://schemas.openxmlformats.org/officeDocument/2006/relationships/viewProps" Target="view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CC682118-A698-3F46-883A-9D602F842AE5}" type="datetimeFigureOut">
              <a:rPr lang="en-US" smtClean="0"/>
              <a:t>9/27/19</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10A91543-B8B8-784C-8C14-FA187711E345}" type="slidenum">
              <a:rPr lang="en-US" smtClean="0"/>
              <a:t>‹#›</a:t>
            </a:fld>
            <a:endParaRPr lang="en-US"/>
          </a:p>
        </p:txBody>
      </p:sp>
    </p:spTree>
    <p:extLst>
      <p:ext uri="{BB962C8B-B14F-4D97-AF65-F5344CB8AC3E}">
        <p14:creationId xmlns:p14="http://schemas.microsoft.com/office/powerpoint/2010/main" val="898313640"/>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xm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5.xml"/></Relationships>
</file>

<file path=ppt/notesSlides/_rels/notesSlide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6.xml"/></Relationships>
</file>

<file path=ppt/notesSlides/_rels/notesSlide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8.xml"/></Relationships>
</file>

<file path=ppt/notesSlides/_rels/notesSlide6.xml.rels><?xml version="1.0" encoding="UTF-8" standalone="yes"?>
<Relationships xmlns="http://schemas.openxmlformats.org/package/2006/relationships"><Relationship Id="rId3" Type="http://schemas.openxmlformats.org/officeDocument/2006/relationships/hyperlink" Target="https://en.wikipedia.org/wiki/Statistics_Canada" TargetMode="External"/><Relationship Id="rId4" Type="http://schemas.openxmlformats.org/officeDocument/2006/relationships/hyperlink" Target="https://en.wikipedia.org/wiki/Visible_minorities" TargetMode="External"/><Relationship Id="rId5" Type="http://schemas.openxmlformats.org/officeDocument/2006/relationships/hyperlink" Target="http://ccrweb.ca/en/refugee-claimants-comment-use-terms" TargetMode="External"/><Relationship Id="rId1" Type="http://schemas.openxmlformats.org/officeDocument/2006/relationships/notesMaster" Target="../notesMasters/notesMaster1.xml"/><Relationship Id="rId2" Type="http://schemas.openxmlformats.org/officeDocument/2006/relationships/slide" Target="../slides/slide9.xml"/></Relationships>
</file>

<file path=ppt/notesSlides/_rels/notesSlide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7.xml"/><Relationship Id="rId3" Type="http://schemas.openxmlformats.org/officeDocument/2006/relationships/hyperlink" Target="https://www.unhcr.org/statistics/unhcrstats/5d08d7ee7/unhcr-global-trends-2018.html?query=canada" TargetMode="External"/></Relationships>
</file>

<file path=ppt/notesSlides/_rels/notesSlide8.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8.xml"/></Relationships>
</file>

<file path=ppt/notesSlides/_rels/notesSlide9.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9.xml"/></Relationships>
</file>

<file path=ppt/notesSlides/_rels/notesSlide10.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0.xml"/></Relationships>
</file>

<file path=ppt/notesSlides/_rels/notesSlide1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2.xml"/></Relationships>
</file>

<file path=ppt/notesSlides/_rels/notesSlide1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3.xml"/></Relationships>
</file>

<file path=ppt/notesSlides/_rels/notesSlide1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4.xml"/><Relationship Id="rId3" Type="http://schemas.openxmlformats.org/officeDocument/2006/relationships/hyperlink" Target="https://www.pewresearch.org/fact-tank/2019/06/19/canada-now-leads-the-world-in-refugee-resettlement-surpassing-the-u-s/" TargetMode="External"/></Relationships>
</file>

<file path=ppt/notesSlides/_rels/notesSlide1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5.xml"/></Relationships>
</file>

<file path=ppt/notesSlides/_rels/notesSlide1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6.xml"/></Relationships>
</file>

<file path=ppt/notesSlides/_rels/notesSlide1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7.xml"/></Relationships>
</file>

<file path=ppt/notesSlides/_rels/notesSlide1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8.xml"/></Relationships>
</file>

<file path=ppt/notesSlides/_rels/notesSlide18.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0.xml"/></Relationships>
</file>

<file path=ppt/notesSlides/_rels/notesSlide19.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3.xml"/><Relationship Id="rId3" Type="http://schemas.openxmlformats.org/officeDocument/2006/relationships/hyperlink" Target="https://www150.statcan.gc.ca/n1/pub/89-28-0001/2018001/article/00013-eng.htm" TargetMode="External"/></Relationships>
</file>

<file path=ppt/notesSlides/_rels/notesSlide20.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4.xml"/></Relationships>
</file>

<file path=ppt/notesSlides/_rels/notesSlide2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5.xml"/><Relationship Id="rId3" Type="http://schemas.openxmlformats.org/officeDocument/2006/relationships/hyperlink" Target="https://www.cbc.ca/news/refugees-asylum-seekers-canada-1.5210093" TargetMode="External"/></Relationships>
</file>

<file path=ppt/notesSlides/_rels/notesSlide2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6.xml"/></Relationships>
</file>

<file path=ppt/notesSlides/_rels/notesSlide2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0.xml"/></Relationships>
</file>

<file path=ppt/notesSlides/_rels/notesSlide2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1.xml"/></Relationships>
</file>

<file path=ppt/notesSlides/_rels/notesSlide2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2.xml"/></Relationships>
</file>

<file path=ppt/notesSlides/_rels/notesSlide2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7.xml"/></Relationships>
</file>

<file path=ppt/notesSlides/_rels/notesSlide2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9.xml"/></Relationships>
</file>

<file path=ppt/notesSlides/_rels/notesSlide28.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53.xml"/></Relationships>
</file>

<file path=ppt/notesSlides/_rels/notesSlide29.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54.xml"/><Relationship Id="rId3" Type="http://schemas.openxmlformats.org/officeDocument/2006/relationships/hyperlink" Target="https://www.nejm.org/doi/full/10.1056/NEJMe058153?query=recirc_curatedRelated_article" TargetMode="External"/></Relationships>
</file>

<file path=ppt/notesSlides/_rels/notesSlide30.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58.xml"/></Relationships>
</file>

<file path=ppt/notesSlides/_rels/notesSlide3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59.xml"/></Relationships>
</file>

<file path=ppt/notesSlides/_rels/notesSlide3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60.xml"/></Relationships>
</file>

<file path=ppt/notesSlides/_rels/notesSlide3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61.xml"/></Relationships>
</file>

<file path=ppt/notesSlides/_rels/notesSlide3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62.xml"/></Relationships>
</file>

<file path=ppt/notesSlides/_rels/notesSlide3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63.xml"/></Relationships>
</file>

<file path=ppt/notesSlides/_rels/notesSlide3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64.xml"/></Relationships>
</file>

<file path=ppt/notesSlides/_rels/notesSlide3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68.xml"/></Relationships>
</file>

<file path=ppt/notesSlides/_rels/notesSlide38.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70.xml"/></Relationships>
</file>

<file path=ppt/notesSlides/_rels/notesSlide39.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75.xml"/><Relationship Id="rId3" Type="http://schemas.openxmlformats.org/officeDocument/2006/relationships/hyperlink" Target="https://docs.medaviebc.ca/PDMS/ifhp_pdms_vaccination_manual__en.pdf?mtime=20170501153002" TargetMode="External"/></Relationships>
</file>

<file path=ppt/notesSlides/_rels/notesSlide40.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78.xml"/></Relationships>
</file>

<file path=ppt/notesSlides/_rels/notesSlide4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79.xml"/></Relationships>
</file>

<file path=ppt/notesSlides/_rels/notesSlide4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80.xml"/></Relationships>
</file>

<file path=ppt/notesSlides/_rels/notesSlide4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82.xml"/><Relationship Id="rId3" Type="http://schemas.openxmlformats.org/officeDocument/2006/relationships/hyperlink" Target="https://www.ncbi.nlm.nih.gov/pmc/articles/PMC3395500/" TargetMode="External"/></Relationships>
</file>

<file path=ppt/notesSlides/_rels/notesSlide4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83.xml"/><Relationship Id="rId3" Type="http://schemas.openxmlformats.org/officeDocument/2006/relationships/hyperlink" Target="https://www.ncbi.nlm.nih.gov/pmc/articles/PMC3395500/" TargetMode="External"/></Relationships>
</file>

<file path=ppt/notesSlides/_rels/notesSlide4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84.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sz="1200" b="0" i="0" kern="1200" dirty="0" smtClean="0">
              <a:solidFill>
                <a:schemeClr val="tx1"/>
              </a:solidFill>
              <a:effectLst/>
              <a:latin typeface="+mn-lt"/>
              <a:ea typeface="+mn-ea"/>
              <a:cs typeface="+mn-cs"/>
            </a:endParaRPr>
          </a:p>
        </p:txBody>
      </p:sp>
      <p:sp>
        <p:nvSpPr>
          <p:cNvPr id="4" name="Slide Number Placeholder 3"/>
          <p:cNvSpPr>
            <a:spLocks noGrp="1"/>
          </p:cNvSpPr>
          <p:nvPr>
            <p:ph type="sldNum" sz="quarter" idx="10"/>
          </p:nvPr>
        </p:nvSpPr>
        <p:spPr/>
        <p:txBody>
          <a:bodyPr/>
          <a:lstStyle/>
          <a:p>
            <a:fld id="{10A91543-B8B8-784C-8C14-FA187711E345}" type="slidenum">
              <a:rPr lang="en-US" smtClean="0"/>
              <a:t>1</a:t>
            </a:fld>
            <a:endParaRPr lang="en-US"/>
          </a:p>
        </p:txBody>
      </p:sp>
    </p:spTree>
    <p:extLst>
      <p:ext uri="{BB962C8B-B14F-4D97-AF65-F5344CB8AC3E}">
        <p14:creationId xmlns:p14="http://schemas.microsoft.com/office/powerpoint/2010/main" val="172002717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1" indent="0" algn="l" defTabSz="914400" rtl="0" eaLnBrk="1" fontAlgn="auto" latinLnBrk="0" hangingPunct="1">
              <a:lnSpc>
                <a:spcPct val="100000"/>
              </a:lnSpc>
              <a:spcBef>
                <a:spcPts val="0"/>
              </a:spcBef>
              <a:spcAft>
                <a:spcPts val="0"/>
              </a:spcAft>
              <a:buClrTx/>
              <a:buSzTx/>
              <a:buFontTx/>
              <a:buNone/>
              <a:tabLst/>
              <a:defRPr/>
            </a:pPr>
            <a:r>
              <a:rPr lang="en-US" sz="3600" dirty="0" smtClean="0"/>
              <a:t>Globalism - Is there increasing freedom of mobility</a:t>
            </a:r>
            <a:r>
              <a:rPr lang="en-US" sz="3600" baseline="0" dirty="0" smtClean="0"/>
              <a:t> </a:t>
            </a:r>
            <a:r>
              <a:rPr lang="en-US" sz="3600" dirty="0" smtClean="0"/>
              <a:t>for capital/commodities and less for people?</a:t>
            </a:r>
            <a:endParaRPr lang="en-CA" sz="3600" dirty="0" smtClean="0"/>
          </a:p>
          <a:p>
            <a:endParaRPr lang="en-US" dirty="0"/>
          </a:p>
        </p:txBody>
      </p:sp>
      <p:sp>
        <p:nvSpPr>
          <p:cNvPr id="4" name="Slide Number Placeholder 3"/>
          <p:cNvSpPr>
            <a:spLocks noGrp="1"/>
          </p:cNvSpPr>
          <p:nvPr>
            <p:ph type="sldNum" sz="quarter" idx="10"/>
          </p:nvPr>
        </p:nvSpPr>
        <p:spPr/>
        <p:txBody>
          <a:bodyPr/>
          <a:lstStyle/>
          <a:p>
            <a:fld id="{10A91543-B8B8-784C-8C14-FA187711E345}" type="slidenum">
              <a:rPr lang="en-US" smtClean="0"/>
              <a:t>2</a:t>
            </a:fld>
            <a:endParaRPr lang="en-US"/>
          </a:p>
        </p:txBody>
      </p:sp>
    </p:spTree>
    <p:extLst>
      <p:ext uri="{BB962C8B-B14F-4D97-AF65-F5344CB8AC3E}">
        <p14:creationId xmlns:p14="http://schemas.microsoft.com/office/powerpoint/2010/main" val="445521252"/>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10A91543-B8B8-784C-8C14-FA187711E345}" type="slidenum">
              <a:rPr lang="en-US" smtClean="0"/>
              <a:t>5</a:t>
            </a:fld>
            <a:endParaRPr lang="en-US"/>
          </a:p>
        </p:txBody>
      </p:sp>
    </p:spTree>
    <p:extLst>
      <p:ext uri="{BB962C8B-B14F-4D97-AF65-F5344CB8AC3E}">
        <p14:creationId xmlns:p14="http://schemas.microsoft.com/office/powerpoint/2010/main" val="1343871826"/>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10A91543-B8B8-784C-8C14-FA187711E345}" type="slidenum">
              <a:rPr lang="en-US" smtClean="0"/>
              <a:t>6</a:t>
            </a:fld>
            <a:endParaRPr lang="en-US"/>
          </a:p>
        </p:txBody>
      </p:sp>
    </p:spTree>
    <p:extLst>
      <p:ext uri="{BB962C8B-B14F-4D97-AF65-F5344CB8AC3E}">
        <p14:creationId xmlns:p14="http://schemas.microsoft.com/office/powerpoint/2010/main" val="345985889"/>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Of the roughly 2 million first-instance applications for asylum lodged in 2016, Germany remained the top recipient, with over 720,000 applications, followed by the United States (262,000) and Italy (123,000). </a:t>
            </a:r>
            <a:endParaRPr lang="en-US" dirty="0"/>
          </a:p>
        </p:txBody>
      </p:sp>
      <p:sp>
        <p:nvSpPr>
          <p:cNvPr id="4" name="Slide Number Placeholder 3"/>
          <p:cNvSpPr>
            <a:spLocks noGrp="1"/>
          </p:cNvSpPr>
          <p:nvPr>
            <p:ph type="sldNum" sz="quarter" idx="10"/>
          </p:nvPr>
        </p:nvSpPr>
        <p:spPr/>
        <p:txBody>
          <a:bodyPr/>
          <a:lstStyle/>
          <a:p>
            <a:fld id="{10A91543-B8B8-784C-8C14-FA187711E345}" type="slidenum">
              <a:rPr lang="en-US" smtClean="0"/>
              <a:t>8</a:t>
            </a:fld>
            <a:endParaRPr lang="en-US"/>
          </a:p>
        </p:txBody>
      </p:sp>
    </p:spTree>
    <p:extLst>
      <p:ext uri="{BB962C8B-B14F-4D97-AF65-F5344CB8AC3E}">
        <p14:creationId xmlns:p14="http://schemas.microsoft.com/office/powerpoint/2010/main" val="159084414"/>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b="0" i="0" kern="1200" dirty="0" smtClean="0">
                <a:solidFill>
                  <a:schemeClr val="tx1"/>
                </a:solidFill>
                <a:effectLst/>
                <a:latin typeface="+mn-lt"/>
                <a:ea typeface="+mn-ea"/>
                <a:cs typeface="+mn-cs"/>
              </a:rPr>
              <a:t>In </a:t>
            </a:r>
            <a:r>
              <a:rPr lang="en-US" sz="1200" b="0" i="0" kern="1200" dirty="0" smtClean="0">
                <a:solidFill>
                  <a:schemeClr val="tx1"/>
                </a:solidFill>
                <a:effectLst/>
                <a:latin typeface="+mn-lt"/>
                <a:ea typeface="+mn-ea"/>
                <a:cs typeface="+mn-cs"/>
              </a:rPr>
              <a:t>Canada there are four categories of immigrants: family class (closely related persons of Canadian residents living in Canada), economic immigrants (skilled workers and business people), other (people accepted as immigrants for humanitarian or compassionate reasons) and refugees (people who are escaping persecution, torture or cruel and unusual punishment). According to the 2001 census by </a:t>
            </a:r>
            <a:r>
              <a:rPr lang="en-US" sz="1200" b="0" i="0" u="none" strike="noStrike" kern="1200" dirty="0" smtClean="0">
                <a:solidFill>
                  <a:schemeClr val="tx1"/>
                </a:solidFill>
                <a:effectLst/>
                <a:latin typeface="+mn-lt"/>
                <a:ea typeface="+mn-ea"/>
                <a:cs typeface="+mn-cs"/>
                <a:hlinkClick r:id="rId3" tooltip="Statistics Canada"/>
              </a:rPr>
              <a:t>Statistics Canada</a:t>
            </a:r>
            <a:r>
              <a:rPr lang="en-US" sz="1200" b="0" i="0" kern="1200" dirty="0" smtClean="0">
                <a:solidFill>
                  <a:schemeClr val="tx1"/>
                </a:solidFill>
                <a:effectLst/>
                <a:latin typeface="+mn-lt"/>
                <a:ea typeface="+mn-ea"/>
                <a:cs typeface="+mn-cs"/>
              </a:rPr>
              <a:t>, Canada has 33 ethnic groups with at least one hundred thousand members each, of which 10 have over 1,000,000 people and numerous others represented in smaller amounts. 16.2% of the population belonged to </a:t>
            </a:r>
            <a:r>
              <a:rPr lang="en-US" sz="1200" b="0" i="0" u="none" strike="noStrike" kern="1200" dirty="0" smtClean="0">
                <a:solidFill>
                  <a:schemeClr val="tx1"/>
                </a:solidFill>
                <a:effectLst/>
                <a:latin typeface="+mn-lt"/>
                <a:ea typeface="+mn-ea"/>
                <a:cs typeface="+mn-cs"/>
                <a:hlinkClick r:id="rId4" tooltip="Visible minorities"/>
              </a:rPr>
              <a:t>visible minorities</a:t>
            </a:r>
            <a:r>
              <a:rPr lang="en-US" sz="1200" b="0" i="0" kern="1200" dirty="0" smtClean="0">
                <a:solidFill>
                  <a:schemeClr val="tx1"/>
                </a:solidFill>
                <a:effectLst/>
                <a:latin typeface="+mn-lt"/>
                <a:ea typeface="+mn-ea"/>
                <a:cs typeface="+mn-cs"/>
              </a:rPr>
              <a:t>.</a:t>
            </a:r>
          </a:p>
          <a:p>
            <a:r>
              <a:rPr lang="en-US" dirty="0" smtClean="0"/>
              <a:t/>
            </a:r>
            <a:br>
              <a:rPr lang="en-US" dirty="0" smtClean="0"/>
            </a:br>
            <a:endParaRPr lang="en-US" sz="1200" b="1" i="0" kern="1200" dirty="0" smtClean="0">
              <a:solidFill>
                <a:schemeClr val="tx1"/>
              </a:solidFill>
              <a:effectLst/>
              <a:latin typeface="+mn-lt"/>
              <a:ea typeface="+mn-ea"/>
              <a:cs typeface="+mn-cs"/>
            </a:endParaRPr>
          </a:p>
          <a:p>
            <a:endParaRPr lang="en-US" sz="1200" b="1" i="0" kern="1200" dirty="0" smtClean="0">
              <a:solidFill>
                <a:schemeClr val="tx1"/>
              </a:solidFill>
              <a:effectLst/>
              <a:latin typeface="+mn-lt"/>
              <a:ea typeface="+mn-ea"/>
              <a:cs typeface="+mn-cs"/>
            </a:endParaRPr>
          </a:p>
          <a:p>
            <a:endParaRPr lang="en-US" sz="1200" b="1" i="0" kern="1200" dirty="0" smtClean="0">
              <a:solidFill>
                <a:schemeClr val="tx1"/>
              </a:solidFill>
              <a:effectLst/>
              <a:latin typeface="+mn-lt"/>
              <a:ea typeface="+mn-ea"/>
              <a:cs typeface="+mn-cs"/>
            </a:endParaRPr>
          </a:p>
          <a:p>
            <a:endParaRPr lang="en-US" sz="1200" b="1" i="0" kern="1200" dirty="0" smtClean="0">
              <a:solidFill>
                <a:schemeClr val="tx1"/>
              </a:solidFill>
              <a:effectLst/>
              <a:latin typeface="+mn-lt"/>
              <a:ea typeface="+mn-ea"/>
              <a:cs typeface="+mn-cs"/>
            </a:endParaRPr>
          </a:p>
          <a:p>
            <a:endParaRPr lang="en-US" sz="1200" b="1" i="0" kern="1200" dirty="0" smtClean="0">
              <a:solidFill>
                <a:schemeClr val="tx1"/>
              </a:solidFill>
              <a:effectLst/>
              <a:latin typeface="+mn-lt"/>
              <a:ea typeface="+mn-ea"/>
              <a:cs typeface="+mn-cs"/>
            </a:endParaRPr>
          </a:p>
          <a:p>
            <a:endParaRPr lang="en-US" sz="1200" b="1" i="0" kern="1200" dirty="0" smtClean="0">
              <a:solidFill>
                <a:schemeClr val="tx1"/>
              </a:solidFill>
              <a:effectLst/>
              <a:latin typeface="+mn-lt"/>
              <a:ea typeface="+mn-ea"/>
              <a:cs typeface="+mn-cs"/>
            </a:endParaRPr>
          </a:p>
          <a:p>
            <a:endParaRPr lang="en-US" sz="1200" b="1" i="0" kern="1200" dirty="0" smtClean="0">
              <a:solidFill>
                <a:schemeClr val="tx1"/>
              </a:solidFill>
              <a:effectLst/>
              <a:latin typeface="+mn-lt"/>
              <a:ea typeface="+mn-ea"/>
              <a:cs typeface="+mn-cs"/>
            </a:endParaRPr>
          </a:p>
          <a:p>
            <a:r>
              <a:rPr lang="en-US" sz="1200" b="1" i="0" kern="1200" dirty="0" smtClean="0">
                <a:solidFill>
                  <a:schemeClr val="tx1"/>
                </a:solidFill>
                <a:effectLst/>
                <a:latin typeface="+mn-lt"/>
                <a:ea typeface="+mn-ea"/>
                <a:cs typeface="+mn-cs"/>
              </a:rPr>
              <a:t>Refugee</a:t>
            </a:r>
            <a:r>
              <a:rPr lang="en-US" sz="1200" b="0" i="0" kern="1200" dirty="0" smtClean="0">
                <a:solidFill>
                  <a:schemeClr val="tx1"/>
                </a:solidFill>
                <a:effectLst/>
                <a:latin typeface="+mn-lt"/>
                <a:ea typeface="+mn-ea"/>
                <a:cs typeface="+mn-cs"/>
              </a:rPr>
              <a:t> – a person who is forced to flee from persecution and is located outside of their home country.</a:t>
            </a:r>
          </a:p>
          <a:p>
            <a:r>
              <a:rPr lang="en-US" sz="1200" b="1" i="0" kern="1200" dirty="0" smtClean="0">
                <a:solidFill>
                  <a:schemeClr val="tx1"/>
                </a:solidFill>
                <a:effectLst/>
                <a:latin typeface="+mn-lt"/>
                <a:ea typeface="+mn-ea"/>
                <a:cs typeface="+mn-cs"/>
              </a:rPr>
              <a:t>Convention refugee </a:t>
            </a:r>
            <a:r>
              <a:rPr lang="en-US" sz="1200" b="0" i="0" kern="1200" dirty="0" smtClean="0">
                <a:solidFill>
                  <a:schemeClr val="tx1"/>
                </a:solidFill>
                <a:effectLst/>
                <a:latin typeface="+mn-lt"/>
                <a:ea typeface="+mn-ea"/>
                <a:cs typeface="+mn-cs"/>
              </a:rPr>
              <a:t>– a person who meets the refugee definition in the 1951 Geneva Convention relating to the Status of Refugees. This definition is used in Canadian law and is widely accepted internationally. To meet the definition, a person must be outside their country of origin and have a well-founded fear of being persecuted for reasons of race, religion, nationality, membership of a particular social group or political opinion.</a:t>
            </a:r>
          </a:p>
          <a:p>
            <a:r>
              <a:rPr lang="en-US" sz="1200" b="1" i="0" u="none" strike="noStrike" kern="1200" dirty="0" smtClean="0">
                <a:solidFill>
                  <a:schemeClr val="tx1"/>
                </a:solidFill>
                <a:effectLst/>
                <a:latin typeface="+mn-lt"/>
                <a:ea typeface="+mn-ea"/>
                <a:cs typeface="+mn-cs"/>
                <a:hlinkClick r:id="rId5"/>
              </a:rPr>
              <a:t>Refugee claimant</a:t>
            </a:r>
            <a:r>
              <a:rPr lang="en-US" sz="1200" b="1" i="0" kern="1200" dirty="0" smtClean="0">
                <a:solidFill>
                  <a:schemeClr val="tx1"/>
                </a:solidFill>
                <a:effectLst/>
                <a:latin typeface="+mn-lt"/>
                <a:ea typeface="+mn-ea"/>
                <a:cs typeface="+mn-cs"/>
              </a:rPr>
              <a:t> or Asylum Seeker </a:t>
            </a:r>
            <a:r>
              <a:rPr lang="en-US" sz="1200" b="0" i="0" kern="1200" dirty="0" smtClean="0">
                <a:solidFill>
                  <a:schemeClr val="tx1"/>
                </a:solidFill>
                <a:effectLst/>
                <a:latin typeface="+mn-lt"/>
                <a:ea typeface="+mn-ea"/>
                <a:cs typeface="+mn-cs"/>
              </a:rPr>
              <a:t>– a person who has fled their country and is asking for protection in another country. We don’t know whether a claimant is a refugee or not until their case has been decided.</a:t>
            </a:r>
          </a:p>
          <a:p>
            <a:r>
              <a:rPr lang="en-US" dirty="0" smtClean="0">
                <a:effectLst/>
              </a:rPr>
              <a:t>'Claimant’ is the term used in Canadian law.</a:t>
            </a:r>
            <a:r>
              <a:rPr lang="en-US" sz="1200" b="0" i="0" kern="1200" dirty="0" smtClean="0">
                <a:solidFill>
                  <a:schemeClr val="tx1"/>
                </a:solidFill>
                <a:effectLst/>
                <a:latin typeface="+mn-lt"/>
                <a:ea typeface="+mn-ea"/>
                <a:cs typeface="+mn-cs"/>
              </a:rPr>
              <a:t> </a:t>
            </a:r>
          </a:p>
          <a:p>
            <a:r>
              <a:rPr lang="en-US" sz="1200" b="1" i="0" kern="1200" dirty="0" smtClean="0">
                <a:solidFill>
                  <a:schemeClr val="tx1"/>
                </a:solidFill>
                <a:effectLst/>
                <a:latin typeface="+mn-lt"/>
                <a:ea typeface="+mn-ea"/>
                <a:cs typeface="+mn-cs"/>
              </a:rPr>
              <a:t>Resettled refugee </a:t>
            </a:r>
            <a:r>
              <a:rPr lang="en-US" sz="1200" b="0" i="1" kern="1200" dirty="0" smtClean="0">
                <a:solidFill>
                  <a:schemeClr val="tx1"/>
                </a:solidFill>
                <a:effectLst/>
                <a:latin typeface="+mn-lt"/>
                <a:ea typeface="+mn-ea"/>
                <a:cs typeface="+mn-cs"/>
              </a:rPr>
              <a:t>–</a:t>
            </a:r>
            <a:r>
              <a:rPr lang="en-US" sz="1200" b="0" i="0" kern="1200" dirty="0" smtClean="0">
                <a:solidFill>
                  <a:schemeClr val="tx1"/>
                </a:solidFill>
                <a:effectLst/>
                <a:latin typeface="+mn-lt"/>
                <a:ea typeface="+mn-ea"/>
                <a:cs typeface="+mn-cs"/>
              </a:rPr>
              <a:t> a person who has fled their country, is temporarily in a second country and then is offered a permanent home in a third country.  Refugees resettled to Canada are selected abroad and become permanent residents as soon as they arrive in Canada. </a:t>
            </a:r>
          </a:p>
          <a:p>
            <a:r>
              <a:rPr lang="en-US" dirty="0" smtClean="0">
                <a:effectLst/>
              </a:rPr>
              <a:t>Resettled refugees are determined to be refugees by the Canadian government before they arrive in Canada. Refugee claimants receive a decision on whether they are refugees after they arrive in Canada.</a:t>
            </a:r>
            <a:r>
              <a:rPr lang="en-US" sz="1200" b="0" i="0" kern="1200" dirty="0" smtClean="0">
                <a:solidFill>
                  <a:schemeClr val="tx1"/>
                </a:solidFill>
                <a:effectLst/>
                <a:latin typeface="+mn-lt"/>
                <a:ea typeface="+mn-ea"/>
                <a:cs typeface="+mn-cs"/>
              </a:rPr>
              <a:t> </a:t>
            </a:r>
          </a:p>
          <a:p>
            <a:r>
              <a:rPr lang="en-US" sz="1200" b="1" i="0" kern="1200" dirty="0" smtClean="0">
                <a:solidFill>
                  <a:schemeClr val="tx1"/>
                </a:solidFill>
                <a:effectLst/>
                <a:latin typeface="+mn-lt"/>
                <a:ea typeface="+mn-ea"/>
                <a:cs typeface="+mn-cs"/>
              </a:rPr>
              <a:t>Protected person </a:t>
            </a:r>
            <a:r>
              <a:rPr lang="en-US" sz="1200" b="0" i="0" kern="1200" dirty="0" smtClean="0">
                <a:solidFill>
                  <a:schemeClr val="tx1"/>
                </a:solidFill>
                <a:effectLst/>
                <a:latin typeface="+mn-lt"/>
                <a:ea typeface="+mn-ea"/>
                <a:cs typeface="+mn-cs"/>
              </a:rPr>
              <a:t>– according to Canada’s </a:t>
            </a:r>
            <a:r>
              <a:rPr lang="en-US" sz="1200" b="0" i="1" kern="1200" dirty="0" smtClean="0">
                <a:solidFill>
                  <a:schemeClr val="tx1"/>
                </a:solidFill>
                <a:effectLst/>
                <a:latin typeface="+mn-lt"/>
                <a:ea typeface="+mn-ea"/>
                <a:cs typeface="+mn-cs"/>
              </a:rPr>
              <a:t>Immigration and Refugee Protection Act,</a:t>
            </a:r>
            <a:r>
              <a:rPr lang="en-US" sz="1200" b="0" i="0" kern="1200" dirty="0" smtClean="0">
                <a:solidFill>
                  <a:schemeClr val="tx1"/>
                </a:solidFill>
                <a:effectLst/>
                <a:latin typeface="+mn-lt"/>
                <a:ea typeface="+mn-ea"/>
                <a:cs typeface="+mn-cs"/>
              </a:rPr>
              <a:t> a person who has been determined to be either (a) a Convention Refugee or (b) a person in need of protection (including, for example, a person who is in danger of being tortured if deported from Canada).</a:t>
            </a:r>
          </a:p>
          <a:p>
            <a:r>
              <a:rPr lang="en-US" sz="1200" b="1" i="0" kern="1200" dirty="0" smtClean="0">
                <a:solidFill>
                  <a:schemeClr val="tx1"/>
                </a:solidFill>
                <a:effectLst/>
                <a:latin typeface="+mn-lt"/>
                <a:ea typeface="+mn-ea"/>
                <a:cs typeface="+mn-cs"/>
              </a:rPr>
              <a:t>Internally displaced person </a:t>
            </a:r>
            <a:r>
              <a:rPr lang="en-US" sz="1200" b="0" i="0" kern="1200" dirty="0" smtClean="0">
                <a:solidFill>
                  <a:schemeClr val="tx1"/>
                </a:solidFill>
                <a:effectLst/>
                <a:latin typeface="+mn-lt"/>
                <a:ea typeface="+mn-ea"/>
                <a:cs typeface="+mn-cs"/>
              </a:rPr>
              <a:t>– a person who is forced to leave their home, but who is still within the borders of their home country.</a:t>
            </a:r>
          </a:p>
          <a:p>
            <a:r>
              <a:rPr lang="en-US" sz="1200" b="1" i="0" kern="1200" dirty="0" smtClean="0">
                <a:solidFill>
                  <a:schemeClr val="tx1"/>
                </a:solidFill>
                <a:effectLst/>
                <a:latin typeface="+mn-lt"/>
                <a:ea typeface="+mn-ea"/>
                <a:cs typeface="+mn-cs"/>
              </a:rPr>
              <a:t>Stateless person </a:t>
            </a:r>
            <a:r>
              <a:rPr lang="en-US" sz="1200" b="0" i="0" kern="1200" dirty="0" smtClean="0">
                <a:solidFill>
                  <a:schemeClr val="tx1"/>
                </a:solidFill>
                <a:effectLst/>
                <a:latin typeface="+mn-lt"/>
                <a:ea typeface="+mn-ea"/>
                <a:cs typeface="+mn-cs"/>
              </a:rPr>
              <a:t>– a person that no state recognizes as a citizen. Some refugees may be stateless but not all are.  Similarly, not all stateless people are refugees.</a:t>
            </a:r>
          </a:p>
          <a:p>
            <a:r>
              <a:rPr lang="en-US" sz="1200" b="0" i="0" kern="1200" dirty="0" smtClean="0">
                <a:solidFill>
                  <a:schemeClr val="tx1"/>
                </a:solidFill>
                <a:effectLst/>
                <a:latin typeface="+mn-lt"/>
                <a:ea typeface="+mn-ea"/>
                <a:cs typeface="+mn-cs"/>
              </a:rPr>
              <a:t>You may also hear… </a:t>
            </a:r>
            <a:r>
              <a:rPr lang="en-US" sz="1200" b="1" i="0" kern="1200" dirty="0" smtClean="0">
                <a:solidFill>
                  <a:schemeClr val="tx1"/>
                </a:solidFill>
                <a:effectLst/>
                <a:latin typeface="+mn-lt"/>
                <a:ea typeface="+mn-ea"/>
                <a:cs typeface="+mn-cs"/>
              </a:rPr>
              <a:t>Political refugee, Economic refugee, Environmental refugee</a:t>
            </a:r>
            <a:r>
              <a:rPr lang="en-US" sz="1200" b="0" i="0" kern="1200" dirty="0" smtClean="0">
                <a:solidFill>
                  <a:schemeClr val="tx1"/>
                </a:solidFill>
                <a:effectLst/>
                <a:latin typeface="+mn-lt"/>
                <a:ea typeface="+mn-ea"/>
                <a:cs typeface="+mn-cs"/>
              </a:rPr>
              <a:t> – these terms have no meaning in law. They can be confusing because they incorrectly suggest that there are different categories of refugees.</a:t>
            </a:r>
          </a:p>
          <a:p>
            <a:r>
              <a:rPr lang="en-US" dirty="0" smtClean="0">
                <a:effectLst/>
              </a:rPr>
              <a:t>WHAT IS THE DIFFERENCE BETWEEN A REFUGEE AND AN IMMIGRANT?A refugee is forced to flee for their lives. An immigrant chooses to move to another country.</a:t>
            </a:r>
          </a:p>
          <a:p>
            <a:r>
              <a:rPr lang="en-US" sz="1200" b="0" i="0" kern="1200" dirty="0" smtClean="0">
                <a:solidFill>
                  <a:schemeClr val="tx1"/>
                </a:solidFill>
                <a:effectLst/>
                <a:latin typeface="+mn-lt"/>
                <a:ea typeface="+mn-ea"/>
                <a:cs typeface="+mn-cs"/>
              </a:rPr>
              <a:t> </a:t>
            </a:r>
          </a:p>
          <a:p>
            <a:r>
              <a:rPr lang="en-US" sz="1200" b="1" i="0" kern="1200" dirty="0" smtClean="0">
                <a:solidFill>
                  <a:schemeClr val="tx1"/>
                </a:solidFill>
                <a:effectLst/>
                <a:latin typeface="+mn-lt"/>
                <a:ea typeface="+mn-ea"/>
                <a:cs typeface="+mn-cs"/>
              </a:rPr>
              <a:t>TERMS FOR IMMIGRANTS</a:t>
            </a:r>
          </a:p>
          <a:p>
            <a:r>
              <a:rPr lang="en-US" sz="1200" b="1" i="0" kern="1200" dirty="0" smtClean="0">
                <a:solidFill>
                  <a:schemeClr val="tx1"/>
                </a:solidFill>
                <a:effectLst/>
                <a:latin typeface="+mn-lt"/>
                <a:ea typeface="+mn-ea"/>
                <a:cs typeface="+mn-cs"/>
              </a:rPr>
              <a:t>Immigrant – </a:t>
            </a:r>
            <a:r>
              <a:rPr lang="en-US" sz="1200" b="0" i="0" kern="1200" dirty="0" smtClean="0">
                <a:solidFill>
                  <a:schemeClr val="tx1"/>
                </a:solidFill>
                <a:effectLst/>
                <a:latin typeface="+mn-lt"/>
                <a:ea typeface="+mn-ea"/>
                <a:cs typeface="+mn-cs"/>
              </a:rPr>
              <a:t>a person who has settled permanently in another country. </a:t>
            </a:r>
          </a:p>
          <a:p>
            <a:r>
              <a:rPr lang="en-US" sz="1200" b="1" i="0" kern="1200" dirty="0" smtClean="0">
                <a:solidFill>
                  <a:schemeClr val="tx1"/>
                </a:solidFill>
                <a:effectLst/>
                <a:latin typeface="+mn-lt"/>
                <a:ea typeface="+mn-ea"/>
                <a:cs typeface="+mn-cs"/>
              </a:rPr>
              <a:t>Permanent resident </a:t>
            </a:r>
            <a:r>
              <a:rPr lang="en-US" sz="1200" b="0" i="0" kern="1200" dirty="0" smtClean="0">
                <a:solidFill>
                  <a:schemeClr val="tx1"/>
                </a:solidFill>
                <a:effectLst/>
                <a:latin typeface="+mn-lt"/>
                <a:ea typeface="+mn-ea"/>
                <a:cs typeface="+mn-cs"/>
              </a:rPr>
              <a:t>– a person granted the right to live permanently in Canada.  The person may have come to Canada as an immigrant or as a refugee.  Permanent residents who become Canadian citizens are no longer permanent residents.</a:t>
            </a:r>
          </a:p>
          <a:p>
            <a:r>
              <a:rPr lang="en-US" sz="1200" b="1" i="0" kern="1200" dirty="0" smtClean="0">
                <a:solidFill>
                  <a:schemeClr val="tx1"/>
                </a:solidFill>
                <a:effectLst/>
                <a:latin typeface="+mn-lt"/>
                <a:ea typeface="+mn-ea"/>
                <a:cs typeface="+mn-cs"/>
              </a:rPr>
              <a:t>OTHER TERMS FOR PEOPLE OUTSIDE THEIR HOME COUNTRY</a:t>
            </a:r>
          </a:p>
          <a:p>
            <a:r>
              <a:rPr lang="en-US" sz="1200" b="1" i="0" kern="1200" dirty="0" smtClean="0">
                <a:solidFill>
                  <a:schemeClr val="tx1"/>
                </a:solidFill>
                <a:effectLst/>
                <a:latin typeface="+mn-lt"/>
                <a:ea typeface="+mn-ea"/>
                <a:cs typeface="+mn-cs"/>
              </a:rPr>
              <a:t>Temporary resident </a:t>
            </a:r>
            <a:r>
              <a:rPr lang="en-US" sz="1200" b="0" i="0" kern="1200" dirty="0" smtClean="0">
                <a:solidFill>
                  <a:schemeClr val="tx1"/>
                </a:solidFill>
                <a:effectLst/>
                <a:latin typeface="+mn-lt"/>
                <a:ea typeface="+mn-ea"/>
                <a:cs typeface="+mn-cs"/>
              </a:rPr>
              <a:t>– a person who has permission to remain in Canada only for a limited period of time.  Visitors and students are temporary residents, and so are temporary foreign workers such as agricultural workers and live-in caregivers.</a:t>
            </a:r>
          </a:p>
          <a:p>
            <a:r>
              <a:rPr lang="en-US" sz="1200" b="1" i="0" kern="1200" dirty="0" smtClean="0">
                <a:solidFill>
                  <a:schemeClr val="tx1"/>
                </a:solidFill>
                <a:effectLst/>
                <a:latin typeface="+mn-lt"/>
                <a:ea typeface="+mn-ea"/>
                <a:cs typeface="+mn-cs"/>
              </a:rPr>
              <a:t>Migrant </a:t>
            </a:r>
            <a:r>
              <a:rPr lang="en-US" sz="1200" b="0" i="0" kern="1200" dirty="0" smtClean="0">
                <a:solidFill>
                  <a:schemeClr val="tx1"/>
                </a:solidFill>
                <a:effectLst/>
                <a:latin typeface="+mn-lt"/>
                <a:ea typeface="+mn-ea"/>
                <a:cs typeface="+mn-cs"/>
              </a:rPr>
              <a:t>– a person who is outside their country of origin.  Sometimes this term is used to talk about everyone outside their country of birth, including people who have been Canadian citizens for decades.  More often, it is used for people currently on the move or people with temporary status or no status at all in the country where they live. </a:t>
            </a:r>
          </a:p>
          <a:p>
            <a:r>
              <a:rPr lang="en-US" sz="1200" b="1" i="0" kern="1200" dirty="0" smtClean="0">
                <a:solidFill>
                  <a:schemeClr val="tx1"/>
                </a:solidFill>
                <a:effectLst/>
                <a:latin typeface="+mn-lt"/>
                <a:ea typeface="+mn-ea"/>
                <a:cs typeface="+mn-cs"/>
              </a:rPr>
              <a:t>Economic migrant </a:t>
            </a:r>
            <a:r>
              <a:rPr lang="en-US" sz="1200" b="0" i="0" kern="1200" dirty="0" smtClean="0">
                <a:solidFill>
                  <a:schemeClr val="tx1"/>
                </a:solidFill>
                <a:effectLst/>
                <a:latin typeface="+mn-lt"/>
                <a:ea typeface="+mn-ea"/>
                <a:cs typeface="+mn-cs"/>
              </a:rPr>
              <a:t>– a person who moves countries for a job or a better economic future.  The term is correctly used for people whose motivations are entirely economic. Migrants’ motivations are often complex and may not be immediately clear, so it is dangerous to apply the “economic” label too quickly to an individual or group of migrants.</a:t>
            </a:r>
          </a:p>
          <a:p>
            <a:r>
              <a:rPr lang="en-US" sz="1200" b="1" i="0" kern="1200" dirty="0" smtClean="0">
                <a:solidFill>
                  <a:schemeClr val="tx1"/>
                </a:solidFill>
                <a:effectLst/>
                <a:latin typeface="+mn-lt"/>
                <a:ea typeface="+mn-ea"/>
                <a:cs typeface="+mn-cs"/>
              </a:rPr>
              <a:t>Person without status – </a:t>
            </a:r>
            <a:r>
              <a:rPr lang="en-US" sz="1200" b="0" i="0" kern="1200" dirty="0" smtClean="0">
                <a:solidFill>
                  <a:schemeClr val="tx1"/>
                </a:solidFill>
                <a:effectLst/>
                <a:latin typeface="+mn-lt"/>
                <a:ea typeface="+mn-ea"/>
                <a:cs typeface="+mn-cs"/>
              </a:rPr>
              <a:t>a person who has not been granted permission to stay in the country, or who has stayed after their visa has expired.  The term can cover a person who falls between the cracks of the system, such as a refugee claimant who is refused refugee status but not removed from Canada because of a situation of generalized risk in the country of origin. </a:t>
            </a:r>
          </a:p>
          <a:p>
            <a:r>
              <a:rPr lang="en-US" sz="1200" b="0" i="0" kern="1200" dirty="0" smtClean="0">
                <a:solidFill>
                  <a:schemeClr val="tx1"/>
                </a:solidFill>
                <a:effectLst/>
                <a:latin typeface="+mn-lt"/>
                <a:ea typeface="+mn-ea"/>
                <a:cs typeface="+mn-cs"/>
              </a:rPr>
              <a:t>You may also hear... </a:t>
            </a:r>
            <a:r>
              <a:rPr lang="en-US" sz="1200" b="1" i="0" kern="1200" dirty="0" smtClean="0">
                <a:solidFill>
                  <a:schemeClr val="tx1"/>
                </a:solidFill>
                <a:effectLst/>
                <a:latin typeface="+mn-lt"/>
                <a:ea typeface="+mn-ea"/>
                <a:cs typeface="+mn-cs"/>
              </a:rPr>
              <a:t>Illegal migrant/illegal immigrant/Illegal </a:t>
            </a:r>
            <a:r>
              <a:rPr lang="en-US" sz="1200" b="0" i="0" kern="1200" dirty="0" smtClean="0">
                <a:solidFill>
                  <a:schemeClr val="tx1"/>
                </a:solidFill>
                <a:effectLst/>
                <a:latin typeface="+mn-lt"/>
                <a:ea typeface="+mn-ea"/>
                <a:cs typeface="+mn-cs"/>
              </a:rPr>
              <a:t>– these terms are problematic because they criminalize the person, rather than the act of entering or remaining irregularly in a country.  International law recognizes refugees may need to enter a country without official documents or authorization.  It would be misleading to describe them as “illegal migrants”.  Similarly, a person without status may have been coerced by traffickers: such a person should be recognized as a victim of crime, not treated as a wrong-doer.</a:t>
            </a:r>
          </a:p>
          <a:p>
            <a:endParaRPr lang="en-US" dirty="0"/>
          </a:p>
        </p:txBody>
      </p:sp>
      <p:sp>
        <p:nvSpPr>
          <p:cNvPr id="4" name="Slide Number Placeholder 3"/>
          <p:cNvSpPr>
            <a:spLocks noGrp="1"/>
          </p:cNvSpPr>
          <p:nvPr>
            <p:ph type="sldNum" sz="quarter" idx="10"/>
          </p:nvPr>
        </p:nvSpPr>
        <p:spPr/>
        <p:txBody>
          <a:bodyPr/>
          <a:lstStyle/>
          <a:p>
            <a:fld id="{10A91543-B8B8-784C-8C14-FA187711E345}" type="slidenum">
              <a:rPr lang="en-US" smtClean="0"/>
              <a:t>9</a:t>
            </a:fld>
            <a:endParaRPr lang="en-US"/>
          </a:p>
        </p:txBody>
      </p:sp>
    </p:spTree>
    <p:extLst>
      <p:ext uri="{BB962C8B-B14F-4D97-AF65-F5344CB8AC3E}">
        <p14:creationId xmlns:p14="http://schemas.microsoft.com/office/powerpoint/2010/main" val="1636626959"/>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The UNHCR's annual global trends report shows </a:t>
            </a:r>
            <a:r>
              <a:rPr lang="en-US" dirty="0" smtClean="0">
                <a:hlinkClick r:id="rId3"/>
              </a:rPr>
              <a:t>Canada took in 28,100 of the 92,400 refugees </a:t>
            </a:r>
            <a:r>
              <a:rPr lang="en-US" dirty="0" smtClean="0"/>
              <a:t>who were resettled in 25 countries during 2018; the United States was second with 22,900. </a:t>
            </a:r>
          </a:p>
          <a:p>
            <a:endParaRPr lang="en-US" dirty="0" smtClean="0"/>
          </a:p>
          <a:p>
            <a:r>
              <a:rPr lang="en-US" dirty="0" smtClean="0"/>
              <a:t>About 1.4 million refugees were in need of resettlement in 2018, but only 92,400 were resettled.</a:t>
            </a:r>
          </a:p>
          <a:p>
            <a:endParaRPr lang="en-US" dirty="0"/>
          </a:p>
        </p:txBody>
      </p:sp>
      <p:sp>
        <p:nvSpPr>
          <p:cNvPr id="4" name="Slide Number Placeholder 3"/>
          <p:cNvSpPr>
            <a:spLocks noGrp="1"/>
          </p:cNvSpPr>
          <p:nvPr>
            <p:ph type="sldNum" sz="quarter" idx="10"/>
          </p:nvPr>
        </p:nvSpPr>
        <p:spPr/>
        <p:txBody>
          <a:bodyPr/>
          <a:lstStyle/>
          <a:p>
            <a:fld id="{10A91543-B8B8-784C-8C14-FA187711E345}" type="slidenum">
              <a:rPr lang="en-US" smtClean="0"/>
              <a:t>17</a:t>
            </a:fld>
            <a:endParaRPr lang="en-US"/>
          </a:p>
        </p:txBody>
      </p:sp>
    </p:spTree>
    <p:extLst>
      <p:ext uri="{BB962C8B-B14F-4D97-AF65-F5344CB8AC3E}">
        <p14:creationId xmlns:p14="http://schemas.microsoft.com/office/powerpoint/2010/main" val="1706957562"/>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10A91543-B8B8-784C-8C14-FA187711E345}" type="slidenum">
              <a:rPr lang="en-US" smtClean="0"/>
              <a:t>18</a:t>
            </a:fld>
            <a:endParaRPr lang="en-US"/>
          </a:p>
        </p:txBody>
      </p:sp>
    </p:spTree>
    <p:extLst>
      <p:ext uri="{BB962C8B-B14F-4D97-AF65-F5344CB8AC3E}">
        <p14:creationId xmlns:p14="http://schemas.microsoft.com/office/powerpoint/2010/main" val="1835253814"/>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10A91543-B8B8-784C-8C14-FA187711E345}" type="slidenum">
              <a:rPr lang="en-US" smtClean="0"/>
              <a:t>19</a:t>
            </a:fld>
            <a:endParaRPr lang="en-US"/>
          </a:p>
        </p:txBody>
      </p:sp>
    </p:spTree>
    <p:extLst>
      <p:ext uri="{BB962C8B-B14F-4D97-AF65-F5344CB8AC3E}">
        <p14:creationId xmlns:p14="http://schemas.microsoft.com/office/powerpoint/2010/main" val="180354279"/>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1" indent="0" algn="l" defTabSz="914400" rtl="0" eaLnBrk="1" fontAlgn="auto" latinLnBrk="0" hangingPunct="1">
              <a:lnSpc>
                <a:spcPct val="100000"/>
              </a:lnSpc>
              <a:spcBef>
                <a:spcPts val="0"/>
              </a:spcBef>
              <a:spcAft>
                <a:spcPts val="0"/>
              </a:spcAft>
              <a:buClrTx/>
              <a:buSzTx/>
              <a:buFontTx/>
              <a:buNone/>
              <a:tabLst/>
              <a:defRPr/>
            </a:pPr>
            <a:r>
              <a:rPr lang="en-US" dirty="0" smtClean="0"/>
              <a:t> </a:t>
            </a:r>
            <a:r>
              <a:rPr lang="en-US" dirty="0" smtClean="0"/>
              <a:t>21.3</a:t>
            </a:r>
            <a:r>
              <a:rPr lang="en-US" dirty="0" smtClean="0"/>
              <a:t> million refugees in 2015; that is only slightly higher than the 1992 figure of 20.6 million, when the global population was just two-thirds of </a:t>
            </a:r>
            <a:r>
              <a:rPr lang="en-US" dirty="0" smtClean="0"/>
              <a:t>today’s</a:t>
            </a:r>
          </a:p>
          <a:p>
            <a:pPr marL="0" marR="0" lvl="1" indent="0" algn="l" defTabSz="914400" rtl="0" eaLnBrk="1" fontAlgn="auto" latinLnBrk="0" hangingPunct="1">
              <a:lnSpc>
                <a:spcPct val="100000"/>
              </a:lnSpc>
              <a:spcBef>
                <a:spcPts val="0"/>
              </a:spcBef>
              <a:spcAft>
                <a:spcPts val="0"/>
              </a:spcAft>
              <a:buClrTx/>
              <a:buSzTx/>
              <a:buFontTx/>
              <a:buNone/>
              <a:tabLst/>
              <a:defRPr/>
            </a:pPr>
            <a:endParaRPr lang="en-US" dirty="0" smtClean="0"/>
          </a:p>
          <a:p>
            <a:r>
              <a:rPr lang="en-US" dirty="0" smtClean="0"/>
              <a:t>“The alleged increase in migration and forced displacement tells us more about the moral panic on migration than the reality,” says </a:t>
            </a:r>
            <a:r>
              <a:rPr lang="en-US" dirty="0" err="1" smtClean="0"/>
              <a:t>Nando</a:t>
            </a:r>
            <a:r>
              <a:rPr lang="en-US" dirty="0" smtClean="0"/>
              <a:t> </a:t>
            </a:r>
            <a:r>
              <a:rPr lang="en-US" dirty="0" err="1" smtClean="0"/>
              <a:t>Sigona</a:t>
            </a:r>
            <a:r>
              <a:rPr lang="en-US" dirty="0" smtClean="0"/>
              <a:t>, a social scientist at the University of Birmingham, UK. </a:t>
            </a:r>
            <a:endParaRPr lang="en-US" dirty="0"/>
          </a:p>
        </p:txBody>
      </p:sp>
      <p:sp>
        <p:nvSpPr>
          <p:cNvPr id="4" name="Slide Number Placeholder 3"/>
          <p:cNvSpPr>
            <a:spLocks noGrp="1"/>
          </p:cNvSpPr>
          <p:nvPr>
            <p:ph type="sldNum" sz="quarter" idx="10"/>
          </p:nvPr>
        </p:nvSpPr>
        <p:spPr/>
        <p:txBody>
          <a:bodyPr/>
          <a:lstStyle/>
          <a:p>
            <a:fld id="{10A91543-B8B8-784C-8C14-FA187711E345}" type="slidenum">
              <a:rPr lang="en-US" smtClean="0"/>
              <a:t>20</a:t>
            </a:fld>
            <a:endParaRPr lang="en-US"/>
          </a:p>
        </p:txBody>
      </p:sp>
    </p:spTree>
    <p:extLst>
      <p:ext uri="{BB962C8B-B14F-4D97-AF65-F5344CB8AC3E}">
        <p14:creationId xmlns:p14="http://schemas.microsoft.com/office/powerpoint/2010/main" val="805026817"/>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b="0" i="0" kern="1200" dirty="0" smtClean="0">
                <a:solidFill>
                  <a:schemeClr val="tx1"/>
                </a:solidFill>
                <a:effectLst/>
                <a:latin typeface="+mn-lt"/>
                <a:ea typeface="+mn-ea"/>
                <a:cs typeface="+mn-cs"/>
              </a:rPr>
              <a:t>"Only 16 per cent of the world's refugees are in developed states," </a:t>
            </a:r>
            <a:r>
              <a:rPr lang="en-US" sz="1200" b="0" i="0" kern="1200" dirty="0" err="1" smtClean="0">
                <a:solidFill>
                  <a:schemeClr val="tx1"/>
                </a:solidFill>
                <a:effectLst/>
                <a:latin typeface="+mn-lt"/>
                <a:ea typeface="+mn-ea"/>
                <a:cs typeface="+mn-cs"/>
              </a:rPr>
              <a:t>Casasola</a:t>
            </a:r>
            <a:r>
              <a:rPr lang="en-US" sz="1200" b="0" i="0" kern="1200" dirty="0" smtClean="0">
                <a:solidFill>
                  <a:schemeClr val="tx1"/>
                </a:solidFill>
                <a:effectLst/>
                <a:latin typeface="+mn-lt"/>
                <a:ea typeface="+mn-ea"/>
                <a:cs typeface="+mn-cs"/>
              </a:rPr>
              <a:t> said.</a:t>
            </a:r>
          </a:p>
          <a:p>
            <a:r>
              <a:rPr lang="en-US" dirty="0" smtClean="0"/>
              <a:t/>
            </a:r>
            <a:br>
              <a:rPr lang="en-US" dirty="0" smtClean="0"/>
            </a:br>
            <a:r>
              <a:rPr lang="en-US" sz="1200" b="0" i="0" kern="1200" dirty="0" smtClean="0">
                <a:solidFill>
                  <a:schemeClr val="tx1"/>
                </a:solidFill>
                <a:effectLst/>
                <a:latin typeface="+mn-lt"/>
                <a:ea typeface="+mn-ea"/>
                <a:cs typeface="+mn-cs"/>
              </a:rPr>
              <a:t>Turkey hosted the largest number of refugees worldwide, with 3.7 million people in 2018, while Pakistan hosted 1.4 million and Uganda 1.2 million.</a:t>
            </a:r>
            <a:endParaRPr lang="en-US" dirty="0" smtClean="0"/>
          </a:p>
          <a:p>
            <a:endParaRPr lang="en-US" dirty="0"/>
          </a:p>
        </p:txBody>
      </p:sp>
      <p:sp>
        <p:nvSpPr>
          <p:cNvPr id="4" name="Slide Number Placeholder 3"/>
          <p:cNvSpPr>
            <a:spLocks noGrp="1"/>
          </p:cNvSpPr>
          <p:nvPr>
            <p:ph type="sldNum" sz="quarter" idx="10"/>
          </p:nvPr>
        </p:nvSpPr>
        <p:spPr/>
        <p:txBody>
          <a:bodyPr/>
          <a:lstStyle/>
          <a:p>
            <a:fld id="{10A91543-B8B8-784C-8C14-FA187711E345}" type="slidenum">
              <a:rPr lang="en-US" smtClean="0"/>
              <a:t>22</a:t>
            </a:fld>
            <a:endParaRPr lang="en-US"/>
          </a:p>
        </p:txBody>
      </p:sp>
    </p:spTree>
    <p:extLst>
      <p:ext uri="{BB962C8B-B14F-4D97-AF65-F5344CB8AC3E}">
        <p14:creationId xmlns:p14="http://schemas.microsoft.com/office/powerpoint/2010/main" val="1941568871"/>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b="0" i="0" kern="1200" dirty="0" smtClean="0">
                <a:solidFill>
                  <a:schemeClr val="tx1"/>
                </a:solidFill>
                <a:effectLst/>
                <a:latin typeface="+mn-lt"/>
                <a:ea typeface="+mn-ea"/>
                <a:cs typeface="+mn-cs"/>
              </a:rPr>
              <a:t>Alan </a:t>
            </a:r>
            <a:r>
              <a:rPr lang="en-US" sz="1200" b="0" i="0" kern="1200" dirty="0" err="1" smtClean="0">
                <a:solidFill>
                  <a:schemeClr val="tx1"/>
                </a:solidFill>
                <a:effectLst/>
                <a:latin typeface="+mn-lt"/>
                <a:ea typeface="+mn-ea"/>
                <a:cs typeface="+mn-cs"/>
              </a:rPr>
              <a:t>Kurdi</a:t>
            </a:r>
            <a:r>
              <a:rPr lang="en-US" sz="1200" b="0" i="0" kern="1200" dirty="0" smtClean="0">
                <a:solidFill>
                  <a:schemeClr val="tx1"/>
                </a:solidFill>
                <a:effectLst/>
                <a:latin typeface="+mn-lt"/>
                <a:ea typeface="+mn-ea"/>
                <a:cs typeface="+mn-cs"/>
              </a:rPr>
              <a:t> drowned along with his five-year-old brother, </a:t>
            </a:r>
            <a:r>
              <a:rPr lang="en-US" sz="1200" b="0" i="0" kern="1200" dirty="0" err="1" smtClean="0">
                <a:solidFill>
                  <a:schemeClr val="tx1"/>
                </a:solidFill>
                <a:effectLst/>
                <a:latin typeface="+mn-lt"/>
                <a:ea typeface="+mn-ea"/>
                <a:cs typeface="+mn-cs"/>
              </a:rPr>
              <a:t>Galib</a:t>
            </a:r>
            <a:r>
              <a:rPr lang="en-US" sz="1200" b="0" i="0" kern="1200" dirty="0" smtClean="0">
                <a:solidFill>
                  <a:schemeClr val="tx1"/>
                </a:solidFill>
                <a:effectLst/>
                <a:latin typeface="+mn-lt"/>
                <a:ea typeface="+mn-ea"/>
                <a:cs typeface="+mn-cs"/>
              </a:rPr>
              <a:t>, and their mother, </a:t>
            </a:r>
            <a:r>
              <a:rPr lang="en-US" sz="1200" b="0" i="0" kern="1200" dirty="0" err="1" smtClean="0">
                <a:solidFill>
                  <a:schemeClr val="tx1"/>
                </a:solidFill>
                <a:effectLst/>
                <a:latin typeface="+mn-lt"/>
                <a:ea typeface="+mn-ea"/>
                <a:cs typeface="+mn-cs"/>
              </a:rPr>
              <a:t>Reham</a:t>
            </a:r>
            <a:r>
              <a:rPr lang="en-US" sz="1200" b="0" i="0" kern="1200" dirty="0" smtClean="0">
                <a:solidFill>
                  <a:schemeClr val="tx1"/>
                </a:solidFill>
                <a:effectLst/>
                <a:latin typeface="+mn-lt"/>
                <a:ea typeface="+mn-ea"/>
                <a:cs typeface="+mn-cs"/>
              </a:rPr>
              <a:t>, as their family attempted to cross the Aegean Sea from Turkey to Greece in an inflatable boat.</a:t>
            </a:r>
          </a:p>
          <a:p>
            <a:endParaRPr lang="en-US" sz="1200" b="0" i="0" kern="1200" dirty="0" smtClean="0">
              <a:solidFill>
                <a:schemeClr val="tx1"/>
              </a:solidFill>
              <a:effectLst/>
              <a:latin typeface="+mn-lt"/>
              <a:ea typeface="+mn-ea"/>
              <a:cs typeface="+mn-cs"/>
            </a:endParaRPr>
          </a:p>
          <a:p>
            <a:r>
              <a:rPr lang="en-US" sz="1200" b="0" i="0" kern="1200" dirty="0" smtClean="0">
                <a:solidFill>
                  <a:schemeClr val="tx1"/>
                </a:solidFill>
                <a:effectLst/>
                <a:latin typeface="+mn-lt"/>
                <a:ea typeface="+mn-ea"/>
                <a:cs typeface="+mn-cs"/>
              </a:rPr>
              <a:t>The grieving father said he paid smugglers 4,000 euros for the deadly voyage — the money his sister sent to him from Canada.</a:t>
            </a:r>
          </a:p>
          <a:p>
            <a:r>
              <a:rPr lang="en-US" dirty="0" smtClean="0"/>
              <a:t/>
            </a:r>
            <a:br>
              <a:rPr lang="en-US" dirty="0" smtClean="0"/>
            </a:br>
            <a:endParaRPr lang="en-US" sz="1200" b="0" i="0" kern="1200" dirty="0" smtClean="0">
              <a:solidFill>
                <a:schemeClr val="tx1"/>
              </a:solidFill>
              <a:effectLst/>
              <a:latin typeface="+mn-lt"/>
              <a:ea typeface="+mn-ea"/>
              <a:cs typeface="+mn-cs"/>
            </a:endParaRPr>
          </a:p>
          <a:p>
            <a:r>
              <a:rPr lang="en-US" sz="1200" b="0" i="0" kern="1200" dirty="0" smtClean="0">
                <a:solidFill>
                  <a:schemeClr val="tx1"/>
                </a:solidFill>
                <a:effectLst/>
                <a:latin typeface="+mn-lt"/>
                <a:ea typeface="+mn-ea"/>
                <a:cs typeface="+mn-cs"/>
              </a:rPr>
              <a:t/>
            </a:r>
            <a:br>
              <a:rPr lang="en-US" sz="1200" b="0" i="0" kern="1200" dirty="0" smtClean="0">
                <a:solidFill>
                  <a:schemeClr val="tx1"/>
                </a:solidFill>
                <a:effectLst/>
                <a:latin typeface="+mn-lt"/>
                <a:ea typeface="+mn-ea"/>
                <a:cs typeface="+mn-cs"/>
              </a:rPr>
            </a:br>
            <a:endParaRPr lang="en-US" sz="1200" b="0" i="0" kern="1200" dirty="0" smtClean="0">
              <a:solidFill>
                <a:schemeClr val="tx1"/>
              </a:solidFill>
              <a:effectLst/>
              <a:latin typeface="+mn-lt"/>
              <a:ea typeface="+mn-ea"/>
              <a:cs typeface="+mn-cs"/>
            </a:endParaRPr>
          </a:p>
          <a:p>
            <a:endParaRPr lang="en-US" dirty="0"/>
          </a:p>
        </p:txBody>
      </p:sp>
      <p:sp>
        <p:nvSpPr>
          <p:cNvPr id="4" name="Slide Number Placeholder 3"/>
          <p:cNvSpPr>
            <a:spLocks noGrp="1"/>
          </p:cNvSpPr>
          <p:nvPr>
            <p:ph type="sldNum" sz="quarter" idx="10"/>
          </p:nvPr>
        </p:nvSpPr>
        <p:spPr/>
        <p:txBody>
          <a:bodyPr/>
          <a:lstStyle/>
          <a:p>
            <a:fld id="{10A91543-B8B8-784C-8C14-FA187711E345}" type="slidenum">
              <a:rPr lang="en-US" smtClean="0"/>
              <a:t>23</a:t>
            </a:fld>
            <a:endParaRPr lang="en-US"/>
          </a:p>
        </p:txBody>
      </p:sp>
    </p:spTree>
    <p:extLst>
      <p:ext uri="{BB962C8B-B14F-4D97-AF65-F5344CB8AC3E}">
        <p14:creationId xmlns:p14="http://schemas.microsoft.com/office/powerpoint/2010/main" val="1766546872"/>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hlinkClick r:id="rId3"/>
              </a:rPr>
              <a:t>https://www.pewresearch.org/fact-tank/2019/06/19/canada-now-leads-the-world-in-refugee-resettlement-surpassing-the-u-s/</a:t>
            </a:r>
            <a:endParaRPr lang="en-US" dirty="0"/>
          </a:p>
        </p:txBody>
      </p:sp>
      <p:sp>
        <p:nvSpPr>
          <p:cNvPr id="4" name="Slide Number Placeholder 3"/>
          <p:cNvSpPr>
            <a:spLocks noGrp="1"/>
          </p:cNvSpPr>
          <p:nvPr>
            <p:ph type="sldNum" sz="quarter" idx="10"/>
          </p:nvPr>
        </p:nvSpPr>
        <p:spPr/>
        <p:txBody>
          <a:bodyPr/>
          <a:lstStyle/>
          <a:p>
            <a:fld id="{10A91543-B8B8-784C-8C14-FA187711E345}" type="slidenum">
              <a:rPr lang="en-US" smtClean="0"/>
              <a:t>24</a:t>
            </a:fld>
            <a:endParaRPr lang="en-US"/>
          </a:p>
        </p:txBody>
      </p:sp>
    </p:spTree>
    <p:extLst>
      <p:ext uri="{BB962C8B-B14F-4D97-AF65-F5344CB8AC3E}">
        <p14:creationId xmlns:p14="http://schemas.microsoft.com/office/powerpoint/2010/main" val="416845932"/>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dirty="0" smtClean="0"/>
              <a:t>The internal study, which was completed in late July but never publicly released, found that refugees “contributed an estimated $269.1 billion in revenues to all levels of government” between 2005 and 2014 through the payment of federal, state and local taxes. “Overall, this report estimated that the net fiscal impact of refugees was positive over the 10-year period, at $63 billion.”</a:t>
            </a:r>
          </a:p>
          <a:p>
            <a:endParaRPr lang="en-US" dirty="0"/>
          </a:p>
        </p:txBody>
      </p:sp>
      <p:sp>
        <p:nvSpPr>
          <p:cNvPr id="4" name="Slide Number Placeholder 3"/>
          <p:cNvSpPr>
            <a:spLocks noGrp="1"/>
          </p:cNvSpPr>
          <p:nvPr>
            <p:ph type="sldNum" sz="quarter" idx="10"/>
          </p:nvPr>
        </p:nvSpPr>
        <p:spPr/>
        <p:txBody>
          <a:bodyPr/>
          <a:lstStyle/>
          <a:p>
            <a:fld id="{10A91543-B8B8-784C-8C14-FA187711E345}" type="slidenum">
              <a:rPr lang="en-US" smtClean="0"/>
              <a:t>25</a:t>
            </a:fld>
            <a:endParaRPr lang="en-US"/>
          </a:p>
        </p:txBody>
      </p:sp>
    </p:spTree>
    <p:extLst>
      <p:ext uri="{BB962C8B-B14F-4D97-AF65-F5344CB8AC3E}">
        <p14:creationId xmlns:p14="http://schemas.microsoft.com/office/powerpoint/2010/main" val="1915032891"/>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b="0" i="0" kern="1200" dirty="0" smtClean="0">
                <a:solidFill>
                  <a:schemeClr val="tx1"/>
                </a:solidFill>
                <a:effectLst/>
                <a:latin typeface="+mn-lt"/>
                <a:ea typeface="+mn-ea"/>
                <a:cs typeface="+mn-cs"/>
              </a:rPr>
              <a:t>said </a:t>
            </a:r>
            <a:r>
              <a:rPr lang="en-US" sz="1200" b="0" i="0" kern="1200" dirty="0" err="1" smtClean="0">
                <a:solidFill>
                  <a:schemeClr val="tx1"/>
                </a:solidFill>
                <a:effectLst/>
                <a:latin typeface="+mn-lt"/>
                <a:ea typeface="+mn-ea"/>
                <a:cs typeface="+mn-cs"/>
              </a:rPr>
              <a:t>Morreale</a:t>
            </a:r>
            <a:r>
              <a:rPr lang="en-US" sz="1200" b="0" i="0" kern="1200" dirty="0" smtClean="0">
                <a:solidFill>
                  <a:schemeClr val="tx1"/>
                </a:solidFill>
                <a:effectLst/>
                <a:latin typeface="+mn-lt"/>
                <a:ea typeface="+mn-ea"/>
                <a:cs typeface="+mn-cs"/>
              </a:rPr>
              <a:t>, whose company has 950 employees, including 70 temporary foreign workers.</a:t>
            </a:r>
          </a:p>
          <a:p>
            <a:r>
              <a:rPr lang="en-US" dirty="0" smtClean="0"/>
              <a:t/>
            </a:r>
            <a:br>
              <a:rPr lang="en-US" dirty="0" smtClean="0"/>
            </a:br>
            <a:r>
              <a:rPr lang="en-US" sz="1200" b="0" i="0" kern="1200" dirty="0" smtClean="0">
                <a:solidFill>
                  <a:schemeClr val="tx1"/>
                </a:solidFill>
                <a:effectLst/>
                <a:latin typeface="+mn-lt"/>
                <a:ea typeface="+mn-ea"/>
                <a:cs typeface="+mn-cs"/>
              </a:rPr>
              <a:t>“The industry is such that we have difficulties attracting and retaining individuals,” said </a:t>
            </a:r>
            <a:r>
              <a:rPr lang="en-US" sz="1200" b="0" i="0" kern="1200" dirty="0" err="1" smtClean="0">
                <a:solidFill>
                  <a:schemeClr val="tx1"/>
                </a:solidFill>
                <a:effectLst/>
                <a:latin typeface="+mn-lt"/>
                <a:ea typeface="+mn-ea"/>
                <a:cs typeface="+mn-cs"/>
              </a:rPr>
              <a:t>Morreale</a:t>
            </a:r>
            <a:r>
              <a:rPr lang="en-US" sz="1200" b="0" i="0" kern="1200" dirty="0" smtClean="0">
                <a:solidFill>
                  <a:schemeClr val="tx1"/>
                </a:solidFill>
                <a:effectLst/>
                <a:latin typeface="+mn-lt"/>
                <a:ea typeface="+mn-ea"/>
                <a:cs typeface="+mn-cs"/>
              </a:rPr>
              <a:t>. “We have temporary foreign workers, but these are year-round jobs and we want them to stay permanently.”</a:t>
            </a:r>
          </a:p>
          <a:p>
            <a:r>
              <a:rPr lang="en-US" dirty="0" smtClean="0"/>
              <a:t/>
            </a:r>
            <a:br>
              <a:rPr lang="en-US" dirty="0" smtClean="0"/>
            </a:br>
            <a:r>
              <a:rPr lang="en-US" dirty="0" smtClean="0"/>
              <a:t>Mushroom pickers </a:t>
            </a:r>
          </a:p>
          <a:p>
            <a:r>
              <a:rPr lang="en-US" dirty="0" smtClean="0"/>
              <a:t>Slaughterhouse </a:t>
            </a:r>
          </a:p>
          <a:p>
            <a:endParaRPr lang="en-US" dirty="0" smtClean="0"/>
          </a:p>
          <a:p>
            <a:r>
              <a:rPr lang="en-US" sz="1200" b="0" i="0" kern="1200" dirty="0" smtClean="0">
                <a:solidFill>
                  <a:schemeClr val="tx1"/>
                </a:solidFill>
                <a:effectLst/>
                <a:latin typeface="+mn-lt"/>
                <a:ea typeface="+mn-ea"/>
                <a:cs typeface="+mn-cs"/>
              </a:rPr>
              <a:t>The industry, mostly unionized, has the same pay scale for both foreign and Canadian workers, who earn between $14 and $18 an hour.</a:t>
            </a:r>
          </a:p>
          <a:p>
            <a:endParaRPr lang="en-US" sz="1200" b="0" i="0" kern="1200" dirty="0" smtClean="0">
              <a:solidFill>
                <a:schemeClr val="tx1"/>
              </a:solidFill>
              <a:effectLst/>
              <a:latin typeface="+mn-lt"/>
              <a:ea typeface="+mn-ea"/>
              <a:cs typeface="+mn-cs"/>
            </a:endParaRPr>
          </a:p>
          <a:p>
            <a:r>
              <a:rPr lang="en-US" sz="1200" b="0" i="0" kern="1200" dirty="0" smtClean="0">
                <a:solidFill>
                  <a:schemeClr val="tx1"/>
                </a:solidFill>
                <a:effectLst/>
                <a:latin typeface="+mn-lt"/>
                <a:ea typeface="+mn-ea"/>
                <a:cs typeface="+mn-cs"/>
              </a:rPr>
              <a:t> the Harper government raised the application fee employers have to pay for migrant workers from $200 to $1,000</a:t>
            </a:r>
          </a:p>
          <a:p>
            <a:endParaRPr lang="en-US" sz="1200" b="0" i="0" kern="1200" dirty="0" smtClean="0">
              <a:solidFill>
                <a:schemeClr val="tx1"/>
              </a:solidFill>
              <a:effectLst/>
              <a:latin typeface="+mn-lt"/>
              <a:ea typeface="+mn-ea"/>
              <a:cs typeface="+mn-cs"/>
            </a:endParaRPr>
          </a:p>
          <a:p>
            <a:r>
              <a:rPr lang="en-US" sz="1200" b="0" i="0" kern="1200" dirty="0" smtClean="0">
                <a:solidFill>
                  <a:schemeClr val="tx1"/>
                </a:solidFill>
                <a:effectLst/>
                <a:latin typeface="+mn-lt"/>
                <a:ea typeface="+mn-ea"/>
                <a:cs typeface="+mn-cs"/>
              </a:rPr>
              <a:t>To make the situation worse, the Liberal government changed the immigration selection system and made it more difficult for butchers to become permanent residents.</a:t>
            </a:r>
          </a:p>
          <a:p>
            <a:r>
              <a:rPr lang="en-US" sz="1200" b="0" i="0" kern="1200" dirty="0" smtClean="0">
                <a:solidFill>
                  <a:schemeClr val="tx1"/>
                </a:solidFill>
                <a:effectLst/>
                <a:latin typeface="+mn-lt"/>
                <a:ea typeface="+mn-ea"/>
                <a:cs typeface="+mn-cs"/>
              </a:rPr>
              <a:t>Under the old system, butchers could qualify as long as they had a job offer in Canada and possessed minimum proficiency in English or French. Now, the job offer doesn’t give them an edge.</a:t>
            </a:r>
          </a:p>
          <a:p>
            <a:endParaRPr lang="en-US" sz="1200" b="0" i="0" kern="1200" dirty="0" smtClean="0">
              <a:solidFill>
                <a:schemeClr val="tx1"/>
              </a:solidFill>
              <a:effectLst/>
              <a:latin typeface="+mn-lt"/>
              <a:ea typeface="+mn-ea"/>
              <a:cs typeface="+mn-cs"/>
            </a:endParaRPr>
          </a:p>
          <a:p>
            <a:r>
              <a:rPr lang="en-US" sz="1200" b="0" i="0" kern="1200" dirty="0" smtClean="0">
                <a:solidFill>
                  <a:schemeClr val="tx1"/>
                </a:solidFill>
                <a:effectLst/>
                <a:latin typeface="+mn-lt"/>
                <a:ea typeface="+mn-ea"/>
                <a:cs typeface="+mn-cs"/>
              </a:rPr>
              <a:t>Turnover</a:t>
            </a:r>
            <a:r>
              <a:rPr lang="en-US" sz="1200" b="0" i="0" kern="1200" baseline="0" dirty="0" smtClean="0">
                <a:solidFill>
                  <a:schemeClr val="tx1"/>
                </a:solidFill>
                <a:effectLst/>
                <a:latin typeface="+mn-lt"/>
                <a:ea typeface="+mn-ea"/>
                <a:cs typeface="+mn-cs"/>
              </a:rPr>
              <a:t> rate around 25%</a:t>
            </a:r>
            <a:endParaRPr lang="en-US" sz="1200" b="0" i="0" kern="1200" dirty="0" smtClean="0">
              <a:solidFill>
                <a:schemeClr val="tx1"/>
              </a:solidFill>
              <a:effectLst/>
              <a:latin typeface="+mn-lt"/>
              <a:ea typeface="+mn-ea"/>
              <a:cs typeface="+mn-cs"/>
            </a:endParaRPr>
          </a:p>
          <a:p>
            <a:endParaRPr lang="en-US" sz="1200" b="0" i="0" kern="1200" dirty="0" smtClean="0">
              <a:solidFill>
                <a:schemeClr val="tx1"/>
              </a:solidFill>
              <a:effectLst/>
              <a:latin typeface="+mn-lt"/>
              <a:ea typeface="+mn-ea"/>
              <a:cs typeface="+mn-cs"/>
            </a:endParaRPr>
          </a:p>
          <a:p>
            <a:endParaRPr lang="en-US" dirty="0"/>
          </a:p>
        </p:txBody>
      </p:sp>
      <p:sp>
        <p:nvSpPr>
          <p:cNvPr id="4" name="Slide Number Placeholder 3"/>
          <p:cNvSpPr>
            <a:spLocks noGrp="1"/>
          </p:cNvSpPr>
          <p:nvPr>
            <p:ph type="sldNum" sz="quarter" idx="10"/>
          </p:nvPr>
        </p:nvSpPr>
        <p:spPr/>
        <p:txBody>
          <a:bodyPr/>
          <a:lstStyle/>
          <a:p>
            <a:fld id="{10A91543-B8B8-784C-8C14-FA187711E345}" type="slidenum">
              <a:rPr lang="en-US" smtClean="0"/>
              <a:t>26</a:t>
            </a:fld>
            <a:endParaRPr lang="en-US"/>
          </a:p>
        </p:txBody>
      </p:sp>
    </p:spTree>
    <p:extLst>
      <p:ext uri="{BB962C8B-B14F-4D97-AF65-F5344CB8AC3E}">
        <p14:creationId xmlns:p14="http://schemas.microsoft.com/office/powerpoint/2010/main" val="1758263817"/>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b="0" i="0" kern="1200" dirty="0" smtClean="0">
                <a:solidFill>
                  <a:schemeClr val="tx1"/>
                </a:solidFill>
                <a:effectLst/>
                <a:latin typeface="+mn-lt"/>
                <a:ea typeface="+mn-ea"/>
                <a:cs typeface="+mn-cs"/>
              </a:rPr>
              <a:t>China took several months to admit it was in the grips of an outbreak of a deadly new disease in 2003, in the process unleashing that disease — SARS — on the world. </a:t>
            </a:r>
          </a:p>
          <a:p>
            <a:r>
              <a:rPr lang="en-US" sz="1200" b="0" i="0" kern="1200" dirty="0" smtClean="0">
                <a:solidFill>
                  <a:schemeClr val="tx1"/>
                </a:solidFill>
                <a:effectLst/>
                <a:latin typeface="+mn-lt"/>
                <a:ea typeface="+mn-ea"/>
                <a:cs typeface="+mn-cs"/>
              </a:rPr>
              <a:t>8,422 people</a:t>
            </a:r>
            <a:r>
              <a:rPr lang="en-US" sz="1200" b="0" i="0" kern="1200" baseline="0" dirty="0" smtClean="0">
                <a:solidFill>
                  <a:schemeClr val="tx1"/>
                </a:solidFill>
                <a:effectLst/>
                <a:latin typeface="+mn-lt"/>
                <a:ea typeface="+mn-ea"/>
                <a:cs typeface="+mn-cs"/>
              </a:rPr>
              <a:t> </a:t>
            </a:r>
            <a:r>
              <a:rPr lang="en-US" sz="1200" b="0" i="0" kern="1200" dirty="0" smtClean="0">
                <a:solidFill>
                  <a:schemeClr val="tx1"/>
                </a:solidFill>
                <a:effectLst/>
                <a:latin typeface="+mn-lt"/>
                <a:ea typeface="+mn-ea"/>
                <a:cs typeface="+mn-cs"/>
              </a:rPr>
              <a:t>in a number of different countries contracted SARS</a:t>
            </a:r>
          </a:p>
          <a:p>
            <a:r>
              <a:rPr lang="en-US" sz="1200" b="0" i="0" kern="1200" dirty="0" smtClean="0">
                <a:solidFill>
                  <a:schemeClr val="tx1"/>
                </a:solidFill>
                <a:effectLst/>
                <a:latin typeface="+mn-lt"/>
                <a:ea typeface="+mn-ea"/>
                <a:cs typeface="+mn-cs"/>
              </a:rPr>
              <a:t>916 died — 44 of them in Canada.</a:t>
            </a:r>
          </a:p>
          <a:p>
            <a:endParaRPr lang="en-US" sz="1200" b="0" i="0" kern="1200" dirty="0" smtClean="0">
              <a:solidFill>
                <a:schemeClr val="tx1"/>
              </a:solidFill>
              <a:effectLst/>
              <a:latin typeface="+mn-lt"/>
              <a:ea typeface="+mn-ea"/>
              <a:cs typeface="+mn-cs"/>
            </a:endParaRPr>
          </a:p>
          <a:p>
            <a:r>
              <a:rPr lang="en-US" sz="1200" b="0" i="0" kern="1200" dirty="0" smtClean="0">
                <a:solidFill>
                  <a:schemeClr val="tx1"/>
                </a:solidFill>
                <a:effectLst/>
                <a:latin typeface="+mn-lt"/>
                <a:ea typeface="+mn-ea"/>
                <a:cs typeface="+mn-cs"/>
              </a:rPr>
              <a:t>Canada worked to revise</a:t>
            </a:r>
            <a:r>
              <a:rPr lang="en-US" sz="1200" b="0" i="0" kern="1200" baseline="0" dirty="0" smtClean="0">
                <a:solidFill>
                  <a:schemeClr val="tx1"/>
                </a:solidFill>
                <a:effectLst/>
                <a:latin typeface="+mn-lt"/>
                <a:ea typeface="+mn-ea"/>
                <a:cs typeface="+mn-cs"/>
              </a:rPr>
              <a:t> the IHR after SARS because of travel warnings against Toronto </a:t>
            </a:r>
            <a:r>
              <a:rPr lang="mr-IN" sz="1200" b="0" i="0" kern="1200" baseline="0" dirty="0" smtClean="0">
                <a:solidFill>
                  <a:schemeClr val="tx1"/>
                </a:solidFill>
                <a:effectLst/>
                <a:latin typeface="+mn-lt"/>
                <a:ea typeface="+mn-ea"/>
                <a:cs typeface="+mn-cs"/>
              </a:rPr>
              <a:t>–</a:t>
            </a:r>
            <a:r>
              <a:rPr lang="en-US" sz="1200" b="0" i="0" kern="1200" baseline="0" dirty="0" smtClean="0">
                <a:solidFill>
                  <a:schemeClr val="tx1"/>
                </a:solidFill>
                <a:effectLst/>
                <a:latin typeface="+mn-lt"/>
                <a:ea typeface="+mn-ea"/>
                <a:cs typeface="+mn-cs"/>
              </a:rPr>
              <a:t> cost tourism industry $2 billion </a:t>
            </a:r>
          </a:p>
          <a:p>
            <a:endParaRPr lang="en-US" sz="1200" b="0" i="0" kern="1200" baseline="0" dirty="0" smtClean="0">
              <a:solidFill>
                <a:schemeClr val="tx1"/>
              </a:solidFill>
              <a:effectLst/>
              <a:latin typeface="+mn-lt"/>
              <a:ea typeface="+mn-ea"/>
              <a:cs typeface="+mn-cs"/>
            </a:endParaRPr>
          </a:p>
          <a:p>
            <a:r>
              <a:rPr lang="en-US" dirty="0" smtClean="0"/>
              <a:t>The federal government announced Friday it would not issue new travel visas for residents or citizens of countries with widespread and persistent Ebola transmission. As well, it has put a halt on the processing of permanent residency visas for people from those countries.</a:t>
            </a:r>
          </a:p>
          <a:p>
            <a:r>
              <a:rPr lang="en-US" dirty="0" smtClean="0"/>
              <a:t>Canada’s move contravenes the International Health Regulations which stipulate that in infectious disease outbreaks, countries should not impose trade or travel sanctions against affected countries beyond what the WHO has recommended.</a:t>
            </a:r>
          </a:p>
          <a:p>
            <a:r>
              <a:rPr lang="en-US" dirty="0" smtClean="0"/>
              <a:t>Under that treaty, countries which take measures that are stronger than those approved by the WHO must present the global health agency with the scientific and public health rationale for their actions.</a:t>
            </a:r>
          </a:p>
          <a:p>
            <a:r>
              <a:rPr lang="en-US" dirty="0" smtClean="0"/>
              <a:t>Canada's move contravenes the International Health Regulations which stipulate that in infectious disease outbreaks, countries should not impose trade or travel sanctions against affected countries beyond what the WHO has recommended.</a:t>
            </a:r>
          </a:p>
          <a:p>
            <a:endParaRPr lang="en-US" sz="1200" b="0" i="0" kern="1200" dirty="0" smtClean="0">
              <a:solidFill>
                <a:schemeClr val="tx1"/>
              </a:solidFill>
              <a:effectLst/>
              <a:latin typeface="+mn-lt"/>
              <a:ea typeface="+mn-ea"/>
              <a:cs typeface="+mn-cs"/>
            </a:endParaRPr>
          </a:p>
          <a:p>
            <a:r>
              <a:rPr lang="en-US" dirty="0" smtClean="0"/>
              <a:t/>
            </a:r>
            <a:br>
              <a:rPr lang="en-US" dirty="0" smtClean="0"/>
            </a:br>
            <a:endParaRPr lang="en-US" dirty="0"/>
          </a:p>
        </p:txBody>
      </p:sp>
      <p:sp>
        <p:nvSpPr>
          <p:cNvPr id="4" name="Slide Number Placeholder 3"/>
          <p:cNvSpPr>
            <a:spLocks noGrp="1"/>
          </p:cNvSpPr>
          <p:nvPr>
            <p:ph type="sldNum" sz="quarter" idx="10"/>
          </p:nvPr>
        </p:nvSpPr>
        <p:spPr/>
        <p:txBody>
          <a:bodyPr/>
          <a:lstStyle/>
          <a:p>
            <a:fld id="{10A91543-B8B8-784C-8C14-FA187711E345}" type="slidenum">
              <a:rPr lang="en-US" smtClean="0"/>
              <a:t>27</a:t>
            </a:fld>
            <a:endParaRPr lang="en-US"/>
          </a:p>
        </p:txBody>
      </p:sp>
    </p:spTree>
    <p:extLst>
      <p:ext uri="{BB962C8B-B14F-4D97-AF65-F5344CB8AC3E}">
        <p14:creationId xmlns:p14="http://schemas.microsoft.com/office/powerpoint/2010/main" val="676083375"/>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b="0" i="0" kern="1200" dirty="0" smtClean="0">
                <a:solidFill>
                  <a:schemeClr val="tx1"/>
                </a:solidFill>
                <a:effectLst/>
                <a:latin typeface="+mn-lt"/>
                <a:ea typeface="+mn-ea"/>
                <a:cs typeface="+mn-cs"/>
              </a:rPr>
              <a:t>China took several months to admit it was in the grips of an outbreak of a deadly new disease in 2003, in the process unleashing that disease — SARS — on the world. </a:t>
            </a:r>
          </a:p>
          <a:p>
            <a:r>
              <a:rPr lang="en-US" sz="1200" b="0" i="0" kern="1200" dirty="0" smtClean="0">
                <a:solidFill>
                  <a:schemeClr val="tx1"/>
                </a:solidFill>
                <a:effectLst/>
                <a:latin typeface="+mn-lt"/>
                <a:ea typeface="+mn-ea"/>
                <a:cs typeface="+mn-cs"/>
              </a:rPr>
              <a:t>8,422 people</a:t>
            </a:r>
            <a:r>
              <a:rPr lang="en-US" sz="1200" b="0" i="0" kern="1200" baseline="0" dirty="0" smtClean="0">
                <a:solidFill>
                  <a:schemeClr val="tx1"/>
                </a:solidFill>
                <a:effectLst/>
                <a:latin typeface="+mn-lt"/>
                <a:ea typeface="+mn-ea"/>
                <a:cs typeface="+mn-cs"/>
              </a:rPr>
              <a:t> </a:t>
            </a:r>
            <a:r>
              <a:rPr lang="en-US" sz="1200" b="0" i="0" kern="1200" dirty="0" smtClean="0">
                <a:solidFill>
                  <a:schemeClr val="tx1"/>
                </a:solidFill>
                <a:effectLst/>
                <a:latin typeface="+mn-lt"/>
                <a:ea typeface="+mn-ea"/>
                <a:cs typeface="+mn-cs"/>
              </a:rPr>
              <a:t>in a number of different countries contracted SARS</a:t>
            </a:r>
          </a:p>
          <a:p>
            <a:r>
              <a:rPr lang="en-US" sz="1200" b="0" i="0" kern="1200" dirty="0" smtClean="0">
                <a:solidFill>
                  <a:schemeClr val="tx1"/>
                </a:solidFill>
                <a:effectLst/>
                <a:latin typeface="+mn-lt"/>
                <a:ea typeface="+mn-ea"/>
                <a:cs typeface="+mn-cs"/>
              </a:rPr>
              <a:t>916 died — 44 of them in Canada.</a:t>
            </a:r>
          </a:p>
          <a:p>
            <a:endParaRPr lang="en-US" sz="1200" b="0" i="0" kern="1200" dirty="0" smtClean="0">
              <a:solidFill>
                <a:schemeClr val="tx1"/>
              </a:solidFill>
              <a:effectLst/>
              <a:latin typeface="+mn-lt"/>
              <a:ea typeface="+mn-ea"/>
              <a:cs typeface="+mn-cs"/>
            </a:endParaRPr>
          </a:p>
          <a:p>
            <a:r>
              <a:rPr lang="en-US" sz="1200" b="0" i="0" kern="1200" dirty="0" smtClean="0">
                <a:solidFill>
                  <a:schemeClr val="tx1"/>
                </a:solidFill>
                <a:effectLst/>
                <a:latin typeface="+mn-lt"/>
                <a:ea typeface="+mn-ea"/>
                <a:cs typeface="+mn-cs"/>
              </a:rPr>
              <a:t>Canada worked to revise</a:t>
            </a:r>
            <a:r>
              <a:rPr lang="en-US" sz="1200" b="0" i="0" kern="1200" baseline="0" dirty="0" smtClean="0">
                <a:solidFill>
                  <a:schemeClr val="tx1"/>
                </a:solidFill>
                <a:effectLst/>
                <a:latin typeface="+mn-lt"/>
                <a:ea typeface="+mn-ea"/>
                <a:cs typeface="+mn-cs"/>
              </a:rPr>
              <a:t> the IHR after SARS because of travel warnings against Toronto </a:t>
            </a:r>
            <a:r>
              <a:rPr lang="mr-IN" sz="1200" b="0" i="0" kern="1200" baseline="0" dirty="0" smtClean="0">
                <a:solidFill>
                  <a:schemeClr val="tx1"/>
                </a:solidFill>
                <a:effectLst/>
                <a:latin typeface="+mn-lt"/>
                <a:ea typeface="+mn-ea"/>
                <a:cs typeface="+mn-cs"/>
              </a:rPr>
              <a:t>–</a:t>
            </a:r>
            <a:r>
              <a:rPr lang="en-US" sz="1200" b="0" i="0" kern="1200" baseline="0" dirty="0" smtClean="0">
                <a:solidFill>
                  <a:schemeClr val="tx1"/>
                </a:solidFill>
                <a:effectLst/>
                <a:latin typeface="+mn-lt"/>
                <a:ea typeface="+mn-ea"/>
                <a:cs typeface="+mn-cs"/>
              </a:rPr>
              <a:t> cost tourism industry $2 billion </a:t>
            </a:r>
          </a:p>
          <a:p>
            <a:endParaRPr lang="en-US" sz="1200" b="0" i="0" kern="1200" baseline="0" dirty="0" smtClean="0">
              <a:solidFill>
                <a:schemeClr val="tx1"/>
              </a:solidFill>
              <a:effectLst/>
              <a:latin typeface="+mn-lt"/>
              <a:ea typeface="+mn-ea"/>
              <a:cs typeface="+mn-cs"/>
            </a:endParaRPr>
          </a:p>
          <a:p>
            <a:r>
              <a:rPr lang="en-US" dirty="0" smtClean="0"/>
              <a:t>The federal government announced Friday it would not issue new travel visas for residents or citizens of countries with widespread and persistent Ebola transmission. As well, it has put a halt on the processing of permanent residency visas for people from those countries.</a:t>
            </a:r>
          </a:p>
          <a:p>
            <a:r>
              <a:rPr lang="en-US" dirty="0" smtClean="0"/>
              <a:t>Canada’s move contravenes the International Health Regulations which stipulate that in infectious disease outbreaks, countries should not impose trade or travel sanctions against affected countries beyond what the WHO has recommended.</a:t>
            </a:r>
          </a:p>
          <a:p>
            <a:r>
              <a:rPr lang="en-US" dirty="0" smtClean="0"/>
              <a:t>Under that treaty, countries which take measures that are stronger than those approved by the WHO must present the global health agency with the scientific and public health rationale for their actions.</a:t>
            </a:r>
          </a:p>
          <a:p>
            <a:r>
              <a:rPr lang="en-US" dirty="0" smtClean="0"/>
              <a:t>Canada's move contravenes the International Health Regulations which stipulate that in infectious disease outbreaks, countries should not impose trade or travel sanctions against affected countries beyond what the WHO has recommended.</a:t>
            </a:r>
          </a:p>
          <a:p>
            <a:endParaRPr lang="en-US" sz="1200" b="0" i="0" kern="1200" dirty="0" smtClean="0">
              <a:solidFill>
                <a:schemeClr val="tx1"/>
              </a:solidFill>
              <a:effectLst/>
              <a:latin typeface="+mn-lt"/>
              <a:ea typeface="+mn-ea"/>
              <a:cs typeface="+mn-cs"/>
            </a:endParaRPr>
          </a:p>
          <a:p>
            <a:r>
              <a:rPr lang="en-US" dirty="0" smtClean="0"/>
              <a:t/>
            </a:r>
            <a:br>
              <a:rPr lang="en-US" dirty="0" smtClean="0"/>
            </a:br>
            <a:endParaRPr lang="en-US" dirty="0"/>
          </a:p>
        </p:txBody>
      </p:sp>
      <p:sp>
        <p:nvSpPr>
          <p:cNvPr id="4" name="Slide Number Placeholder 3"/>
          <p:cNvSpPr>
            <a:spLocks noGrp="1"/>
          </p:cNvSpPr>
          <p:nvPr>
            <p:ph type="sldNum" sz="quarter" idx="10"/>
          </p:nvPr>
        </p:nvSpPr>
        <p:spPr/>
        <p:txBody>
          <a:bodyPr/>
          <a:lstStyle/>
          <a:p>
            <a:fld id="{10A91543-B8B8-784C-8C14-FA187711E345}" type="slidenum">
              <a:rPr lang="en-US" smtClean="0"/>
              <a:t>28</a:t>
            </a:fld>
            <a:endParaRPr lang="en-US"/>
          </a:p>
        </p:txBody>
      </p:sp>
    </p:spTree>
    <p:extLst>
      <p:ext uri="{BB962C8B-B14F-4D97-AF65-F5344CB8AC3E}">
        <p14:creationId xmlns:p14="http://schemas.microsoft.com/office/powerpoint/2010/main" val="1437905253"/>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b="0" i="1" kern="1200" dirty="0" smtClean="0">
                <a:solidFill>
                  <a:schemeClr val="tx1"/>
                </a:solidFill>
                <a:effectLst/>
                <a:latin typeface="+mn-lt"/>
                <a:ea typeface="+mn-ea"/>
                <a:cs typeface="+mn-cs"/>
              </a:rPr>
              <a:t>Africans are immigrants. Arabs are immigrants. Asians are immigrants. However, Europeans are expats because they can’t be at the same level as other ethnicities. They are superior. Immigrants is a term set aside for ‘inferior races’.</a:t>
            </a:r>
            <a:endParaRPr lang="en-US" sz="1200" b="0" i="0" kern="1200" dirty="0" smtClean="0">
              <a:solidFill>
                <a:schemeClr val="tx1"/>
              </a:solidFill>
              <a:effectLst/>
              <a:latin typeface="+mn-lt"/>
              <a:ea typeface="+mn-ea"/>
              <a:cs typeface="+mn-cs"/>
            </a:endParaRPr>
          </a:p>
          <a:p>
            <a:r>
              <a:rPr lang="en-US" dirty="0" smtClean="0"/>
              <a:t/>
            </a:r>
            <a:br>
              <a:rPr lang="en-US" dirty="0" smtClean="0"/>
            </a:br>
            <a:endParaRPr lang="en-US" dirty="0"/>
          </a:p>
        </p:txBody>
      </p:sp>
      <p:sp>
        <p:nvSpPr>
          <p:cNvPr id="4" name="Slide Number Placeholder 3"/>
          <p:cNvSpPr>
            <a:spLocks noGrp="1"/>
          </p:cNvSpPr>
          <p:nvPr>
            <p:ph type="sldNum" sz="quarter" idx="10"/>
          </p:nvPr>
        </p:nvSpPr>
        <p:spPr/>
        <p:txBody>
          <a:bodyPr/>
          <a:lstStyle/>
          <a:p>
            <a:fld id="{10A91543-B8B8-784C-8C14-FA187711E345}" type="slidenum">
              <a:rPr lang="en-US" smtClean="0"/>
              <a:t>30</a:t>
            </a:fld>
            <a:endParaRPr lang="en-US"/>
          </a:p>
        </p:txBody>
      </p:sp>
    </p:spTree>
    <p:extLst>
      <p:ext uri="{BB962C8B-B14F-4D97-AF65-F5344CB8AC3E}">
        <p14:creationId xmlns:p14="http://schemas.microsoft.com/office/powerpoint/2010/main" val="1940829099"/>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mr-IN" dirty="0" smtClean="0">
                <a:hlinkClick r:id="rId3"/>
              </a:rPr>
              <a:t>https://www150.statcan.gc.ca/n1/pub/89-28-0001/2018001/article/00013-eng.htm</a:t>
            </a:r>
            <a:endParaRPr lang="en-CA" dirty="0" smtClean="0"/>
          </a:p>
          <a:p>
            <a:endParaRPr lang="en-CA" dirty="0" smtClean="0"/>
          </a:p>
          <a:p>
            <a:r>
              <a:rPr lang="en-US" dirty="0" smtClean="0"/>
              <a:t>In 2017, the total number of asylum claims received in Canada more than doubled, from approximately 24,000 claims in 2016 to over 50,000 in 2017.</a:t>
            </a:r>
          </a:p>
          <a:p>
            <a:r>
              <a:rPr lang="en-US" dirty="0" smtClean="0"/>
              <a:t>Approximately 40% of all asylum claimants were irregular migrants who crossed between ports of entry along the Canada-U.S. border. Maintaining border integrity and ensuring public safety and security continue to be key guiding principles for the Government of Canada</a:t>
            </a:r>
            <a:endParaRPr lang="en-US" dirty="0"/>
          </a:p>
        </p:txBody>
      </p:sp>
      <p:sp>
        <p:nvSpPr>
          <p:cNvPr id="4" name="Slide Number Placeholder 3"/>
          <p:cNvSpPr>
            <a:spLocks noGrp="1"/>
          </p:cNvSpPr>
          <p:nvPr>
            <p:ph type="sldNum" sz="quarter" idx="10"/>
          </p:nvPr>
        </p:nvSpPr>
        <p:spPr/>
        <p:txBody>
          <a:bodyPr/>
          <a:lstStyle/>
          <a:p>
            <a:fld id="{10A91543-B8B8-784C-8C14-FA187711E345}" type="slidenum">
              <a:rPr lang="en-US" smtClean="0"/>
              <a:t>33</a:t>
            </a:fld>
            <a:endParaRPr lang="en-US"/>
          </a:p>
        </p:txBody>
      </p:sp>
    </p:spTree>
    <p:extLst>
      <p:ext uri="{BB962C8B-B14F-4D97-AF65-F5344CB8AC3E}">
        <p14:creationId xmlns:p14="http://schemas.microsoft.com/office/powerpoint/2010/main" val="421092622"/>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
            </a:r>
            <a:br>
              <a:rPr lang="en-US" dirty="0" smtClean="0"/>
            </a:br>
            <a:endParaRPr lang="en-US" dirty="0"/>
          </a:p>
        </p:txBody>
      </p:sp>
      <p:sp>
        <p:nvSpPr>
          <p:cNvPr id="4" name="Slide Number Placeholder 3"/>
          <p:cNvSpPr>
            <a:spLocks noGrp="1"/>
          </p:cNvSpPr>
          <p:nvPr>
            <p:ph type="sldNum" sz="quarter" idx="10"/>
          </p:nvPr>
        </p:nvSpPr>
        <p:spPr/>
        <p:txBody>
          <a:bodyPr/>
          <a:lstStyle/>
          <a:p>
            <a:fld id="{10A91543-B8B8-784C-8C14-FA187711E345}" type="slidenum">
              <a:rPr lang="en-US" smtClean="0"/>
              <a:t>34</a:t>
            </a:fld>
            <a:endParaRPr lang="en-US"/>
          </a:p>
        </p:txBody>
      </p:sp>
    </p:spTree>
    <p:extLst>
      <p:ext uri="{BB962C8B-B14F-4D97-AF65-F5344CB8AC3E}">
        <p14:creationId xmlns:p14="http://schemas.microsoft.com/office/powerpoint/2010/main" val="1473867054"/>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dirty="0" smtClean="0">
                <a:hlinkClick r:id="rId3"/>
              </a:rPr>
              <a:t>https://www.cbc.ca/news/refugees-asylum-seekers-canada-1.5210093</a:t>
            </a:r>
            <a:endParaRPr lang="en-US" dirty="0" smtClean="0"/>
          </a:p>
          <a:p>
            <a:endParaRPr lang="en-US" dirty="0"/>
          </a:p>
        </p:txBody>
      </p:sp>
      <p:sp>
        <p:nvSpPr>
          <p:cNvPr id="4" name="Slide Number Placeholder 3"/>
          <p:cNvSpPr>
            <a:spLocks noGrp="1"/>
          </p:cNvSpPr>
          <p:nvPr>
            <p:ph type="sldNum" sz="quarter" idx="10"/>
          </p:nvPr>
        </p:nvSpPr>
        <p:spPr/>
        <p:txBody>
          <a:bodyPr/>
          <a:lstStyle/>
          <a:p>
            <a:fld id="{10A91543-B8B8-784C-8C14-FA187711E345}" type="slidenum">
              <a:rPr lang="en-US" smtClean="0"/>
              <a:t>35</a:t>
            </a:fld>
            <a:endParaRPr lang="en-US"/>
          </a:p>
        </p:txBody>
      </p:sp>
    </p:spTree>
    <p:extLst>
      <p:ext uri="{BB962C8B-B14F-4D97-AF65-F5344CB8AC3E}">
        <p14:creationId xmlns:p14="http://schemas.microsoft.com/office/powerpoint/2010/main" val="1345081089"/>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Refugees, are by definition forcefully displaced, are at highest risk for past exposure to harmful living conditions, violence and trauma. </a:t>
            </a:r>
            <a:endParaRPr lang="en-US" dirty="0" smtClean="0"/>
          </a:p>
          <a:p>
            <a:endParaRPr lang="en-US" dirty="0" smtClean="0"/>
          </a:p>
          <a:p>
            <a:r>
              <a:rPr lang="en-US" dirty="0" smtClean="0"/>
              <a:t>Refugees undergo medical screening before admission to Canada but are protected by law from exclusion on the basis of noninfectious burden of illness (through the Immigration and Refugee Protection Act). </a:t>
            </a:r>
          </a:p>
          <a:p>
            <a:endParaRPr lang="en-US" dirty="0" smtClean="0"/>
          </a:p>
          <a:p>
            <a:r>
              <a:rPr lang="en-US" dirty="0" smtClean="0"/>
              <a:t>The </a:t>
            </a:r>
            <a:r>
              <a:rPr lang="en-US" dirty="0" smtClean="0"/>
              <a:t>health risks of refugees vary greatly depending on exposures and access to care.</a:t>
            </a:r>
          </a:p>
          <a:p>
            <a:endParaRPr lang="en-US" dirty="0" smtClean="0"/>
          </a:p>
          <a:p>
            <a:r>
              <a:rPr lang="en-US" dirty="0" smtClean="0"/>
              <a:t>Specifically</a:t>
            </a:r>
            <a:r>
              <a:rPr lang="en-US" dirty="0" smtClean="0"/>
              <a:t>, refugees, low-income immigrants, and immigrants with limited English-language proficiency are at risk for a rapid decline in self reported health after arrival</a:t>
            </a:r>
          </a:p>
          <a:p>
            <a:endParaRPr lang="en-US" dirty="0"/>
          </a:p>
        </p:txBody>
      </p:sp>
      <p:sp>
        <p:nvSpPr>
          <p:cNvPr id="4" name="Slide Number Placeholder 3"/>
          <p:cNvSpPr>
            <a:spLocks noGrp="1"/>
          </p:cNvSpPr>
          <p:nvPr>
            <p:ph type="sldNum" sz="quarter" idx="10"/>
          </p:nvPr>
        </p:nvSpPr>
        <p:spPr/>
        <p:txBody>
          <a:bodyPr/>
          <a:lstStyle/>
          <a:p>
            <a:fld id="{10A91543-B8B8-784C-8C14-FA187711E345}" type="slidenum">
              <a:rPr lang="en-US" smtClean="0"/>
              <a:t>36</a:t>
            </a:fld>
            <a:endParaRPr lang="en-US"/>
          </a:p>
        </p:txBody>
      </p:sp>
    </p:spTree>
    <p:extLst>
      <p:ext uri="{BB962C8B-B14F-4D97-AF65-F5344CB8AC3E}">
        <p14:creationId xmlns:p14="http://schemas.microsoft.com/office/powerpoint/2010/main" val="274073212"/>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10A91543-B8B8-784C-8C14-FA187711E345}" type="slidenum">
              <a:rPr lang="en-US" smtClean="0"/>
              <a:t>40</a:t>
            </a:fld>
            <a:endParaRPr lang="en-US"/>
          </a:p>
        </p:txBody>
      </p:sp>
    </p:spTree>
    <p:extLst>
      <p:ext uri="{BB962C8B-B14F-4D97-AF65-F5344CB8AC3E}">
        <p14:creationId xmlns:p14="http://schemas.microsoft.com/office/powerpoint/2010/main" val="1018928310"/>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b="0" i="0" kern="1200" dirty="0" smtClean="0">
                <a:solidFill>
                  <a:schemeClr val="tx1"/>
                </a:solidFill>
                <a:effectLst/>
                <a:latin typeface="+mn-lt"/>
                <a:ea typeface="+mn-ea"/>
                <a:cs typeface="+mn-cs"/>
              </a:rPr>
              <a:t>The department no longer assesses your need for special education services, social and vocational rehabilitation services, and personal support services as part of the excessive demand decision. The department also does not assess your </a:t>
            </a:r>
            <a:r>
              <a:rPr lang="en-US" sz="1200" b="0" i="0" kern="1200" dirty="0" err="1" smtClean="0">
                <a:solidFill>
                  <a:schemeClr val="tx1"/>
                </a:solidFill>
                <a:effectLst/>
                <a:latin typeface="+mn-lt"/>
                <a:ea typeface="+mn-ea"/>
                <a:cs typeface="+mn-cs"/>
              </a:rPr>
              <a:t>dependants’</a:t>
            </a:r>
            <a:r>
              <a:rPr lang="en-US" sz="1200" b="0" i="0" kern="1200" dirty="0" smtClean="0">
                <a:solidFill>
                  <a:schemeClr val="tx1"/>
                </a:solidFill>
                <a:effectLst/>
                <a:latin typeface="+mn-lt"/>
                <a:ea typeface="+mn-ea"/>
                <a:cs typeface="+mn-cs"/>
              </a:rPr>
              <a:t> need for these services.</a:t>
            </a:r>
            <a:endParaRPr lang="en-US" dirty="0"/>
          </a:p>
        </p:txBody>
      </p:sp>
      <p:sp>
        <p:nvSpPr>
          <p:cNvPr id="4" name="Slide Number Placeholder 3"/>
          <p:cNvSpPr>
            <a:spLocks noGrp="1"/>
          </p:cNvSpPr>
          <p:nvPr>
            <p:ph type="sldNum" sz="quarter" idx="10"/>
          </p:nvPr>
        </p:nvSpPr>
        <p:spPr/>
        <p:txBody>
          <a:bodyPr/>
          <a:lstStyle/>
          <a:p>
            <a:fld id="{10A91543-B8B8-784C-8C14-FA187711E345}" type="slidenum">
              <a:rPr lang="en-US" smtClean="0"/>
              <a:t>41</a:t>
            </a:fld>
            <a:endParaRPr lang="en-US"/>
          </a:p>
        </p:txBody>
      </p:sp>
    </p:spTree>
    <p:extLst>
      <p:ext uri="{BB962C8B-B14F-4D97-AF65-F5344CB8AC3E}">
        <p14:creationId xmlns:p14="http://schemas.microsoft.com/office/powerpoint/2010/main" val="1843811668"/>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2" indent="0" algn="l" defTabSz="914400" rtl="0" eaLnBrk="1" fontAlgn="auto" latinLnBrk="0" hangingPunct="1">
              <a:lnSpc>
                <a:spcPct val="100000"/>
              </a:lnSpc>
              <a:spcBef>
                <a:spcPts val="0"/>
              </a:spcBef>
              <a:spcAft>
                <a:spcPts val="0"/>
              </a:spcAft>
              <a:buClrTx/>
              <a:buSzTx/>
              <a:buFontTx/>
              <a:buNone/>
              <a:tabLst/>
              <a:defRPr/>
            </a:pPr>
            <a:r>
              <a:rPr lang="en-US" b="1" dirty="0" smtClean="0"/>
              <a:t>TB</a:t>
            </a:r>
            <a:r>
              <a:rPr lang="en-US" dirty="0" smtClean="0"/>
              <a:t>, syphilis, Hansen’s, gonorrhea, then outbreaks - like VHF</a:t>
            </a:r>
          </a:p>
          <a:p>
            <a:endParaRPr lang="en-US" dirty="0"/>
          </a:p>
        </p:txBody>
      </p:sp>
      <p:sp>
        <p:nvSpPr>
          <p:cNvPr id="4" name="Slide Number Placeholder 3"/>
          <p:cNvSpPr>
            <a:spLocks noGrp="1"/>
          </p:cNvSpPr>
          <p:nvPr>
            <p:ph type="sldNum" sz="quarter" idx="10"/>
          </p:nvPr>
        </p:nvSpPr>
        <p:spPr/>
        <p:txBody>
          <a:bodyPr/>
          <a:lstStyle/>
          <a:p>
            <a:fld id="{10A91543-B8B8-784C-8C14-FA187711E345}" type="slidenum">
              <a:rPr lang="en-US" smtClean="0"/>
              <a:t>42</a:t>
            </a:fld>
            <a:endParaRPr lang="en-US"/>
          </a:p>
        </p:txBody>
      </p:sp>
    </p:spTree>
    <p:extLst>
      <p:ext uri="{BB962C8B-B14F-4D97-AF65-F5344CB8AC3E}">
        <p14:creationId xmlns:p14="http://schemas.microsoft.com/office/powerpoint/2010/main" val="838258851"/>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a:t>
            </a:r>
            <a:r>
              <a:rPr lang="en-US" baseline="0" dirty="0" smtClean="0"/>
              <a:t> </a:t>
            </a:r>
            <a:r>
              <a:rPr lang="en-US" dirty="0" smtClean="0"/>
              <a:t>substance </a:t>
            </a:r>
            <a:r>
              <a:rPr lang="en-US" dirty="0" smtClean="0"/>
              <a:t>use (includes sharing, drug snorting, smoking or injection equipment); • high-risk sexual activity or sexual partner with viral hepatitis; • household contact with an infected person especially if personal items (e.g., razors, toothbrushes, nail clippers) are shared; • receiving of unscreened blood products (screening of donated blood products for hepatitis C began in 1990 in Canada); • needle-stick injury or other occupational exposure (e.g., healthcare workers); • children born to mothers with chronic hepatitis B or C infection; • tattoos and body piercing; • history of incarceration; • HIV or other sexually transmitted infection; and • </a:t>
            </a:r>
            <a:r>
              <a:rPr lang="en-US" dirty="0" err="1" smtClean="0"/>
              <a:t>haemodialysis</a:t>
            </a:r>
            <a:r>
              <a:rPr lang="en-US" dirty="0" smtClean="0"/>
              <a:t>.</a:t>
            </a:r>
          </a:p>
          <a:p>
            <a:endParaRPr lang="en-US" dirty="0" smtClean="0"/>
          </a:p>
          <a:p>
            <a:endParaRPr lang="en-US" dirty="0" smtClean="0"/>
          </a:p>
          <a:p>
            <a:endParaRPr lang="en-US" dirty="0"/>
          </a:p>
        </p:txBody>
      </p:sp>
      <p:sp>
        <p:nvSpPr>
          <p:cNvPr id="4" name="Slide Number Placeholder 3"/>
          <p:cNvSpPr>
            <a:spLocks noGrp="1"/>
          </p:cNvSpPr>
          <p:nvPr>
            <p:ph type="sldNum" sz="quarter" idx="10"/>
          </p:nvPr>
        </p:nvSpPr>
        <p:spPr/>
        <p:txBody>
          <a:bodyPr/>
          <a:lstStyle/>
          <a:p>
            <a:fld id="{10A91543-B8B8-784C-8C14-FA187711E345}" type="slidenum">
              <a:rPr lang="en-US" smtClean="0"/>
              <a:t>47</a:t>
            </a:fld>
            <a:endParaRPr lang="en-US"/>
          </a:p>
        </p:txBody>
      </p:sp>
    </p:spTree>
    <p:extLst>
      <p:ext uri="{BB962C8B-B14F-4D97-AF65-F5344CB8AC3E}">
        <p14:creationId xmlns:p14="http://schemas.microsoft.com/office/powerpoint/2010/main" val="1054134786"/>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10A91543-B8B8-784C-8C14-FA187711E345}" type="slidenum">
              <a:rPr lang="en-US" smtClean="0"/>
              <a:t>49</a:t>
            </a:fld>
            <a:endParaRPr lang="en-US"/>
          </a:p>
        </p:txBody>
      </p:sp>
    </p:spTree>
    <p:extLst>
      <p:ext uri="{BB962C8B-B14F-4D97-AF65-F5344CB8AC3E}">
        <p14:creationId xmlns:p14="http://schemas.microsoft.com/office/powerpoint/2010/main" val="1942545322"/>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9937"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 uri="{FAA26D3D-D897-4be2-8F04-BA451C77F1D7}">
              <ma14:placeholderFlag xmlns:ma14="http://schemas.microsoft.com/office/mac/drawingml/2011/main" val="1"/>
            </a:ext>
          </a:extLst>
        </p:spPr>
      </p:sp>
      <p:sp>
        <p:nvSpPr>
          <p:cNvPr id="39938"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a:spcBef>
                <a:spcPct val="0"/>
              </a:spcBef>
            </a:pPr>
            <a:r>
              <a:rPr lang="en-US" altLang="x-none"/>
              <a:t>330,000 immigrants who arrived to Ontario 2008-2011</a:t>
            </a:r>
          </a:p>
          <a:p>
            <a:pPr lvl="1">
              <a:spcBef>
                <a:spcPct val="0"/>
              </a:spcBef>
            </a:pPr>
            <a:r>
              <a:rPr lang="en-US" altLang="x-none"/>
              <a:t>157 were diagnosed with active TB (47/100,000)</a:t>
            </a:r>
          </a:p>
          <a:p>
            <a:pPr>
              <a:spcBef>
                <a:spcPct val="0"/>
              </a:spcBef>
            </a:pPr>
            <a:endParaRPr lang="en-US" altLang="x-none"/>
          </a:p>
        </p:txBody>
      </p:sp>
      <p:sp>
        <p:nvSpPr>
          <p:cNvPr id="39939" name="Slide Number Placeholder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Calibri" charset="0"/>
              </a:defRPr>
            </a:lvl1pPr>
            <a:lvl2pPr marL="742950" indent="-285750">
              <a:defRPr>
                <a:solidFill>
                  <a:schemeClr val="tx1"/>
                </a:solidFill>
                <a:latin typeface="Calibri" charset="0"/>
              </a:defRPr>
            </a:lvl2pPr>
            <a:lvl3pPr marL="1143000" indent="-228600">
              <a:defRPr>
                <a:solidFill>
                  <a:schemeClr val="tx1"/>
                </a:solidFill>
                <a:latin typeface="Calibri" charset="0"/>
              </a:defRPr>
            </a:lvl3pPr>
            <a:lvl4pPr marL="1600200" indent="-228600">
              <a:defRPr>
                <a:solidFill>
                  <a:schemeClr val="tx1"/>
                </a:solidFill>
                <a:latin typeface="Calibri" charset="0"/>
              </a:defRPr>
            </a:lvl4pPr>
            <a:lvl5pPr marL="2057400" indent="-228600">
              <a:defRPr>
                <a:solidFill>
                  <a:schemeClr val="tx1"/>
                </a:solidFill>
                <a:latin typeface="Calibri" charset="0"/>
              </a:defRPr>
            </a:lvl5pPr>
            <a:lvl6pPr marL="2514600" indent="-228600" fontAlgn="base">
              <a:spcBef>
                <a:spcPct val="0"/>
              </a:spcBef>
              <a:spcAft>
                <a:spcPct val="0"/>
              </a:spcAft>
              <a:defRPr>
                <a:solidFill>
                  <a:schemeClr val="tx1"/>
                </a:solidFill>
                <a:latin typeface="Calibri" charset="0"/>
              </a:defRPr>
            </a:lvl6pPr>
            <a:lvl7pPr marL="2971800" indent="-228600" fontAlgn="base">
              <a:spcBef>
                <a:spcPct val="0"/>
              </a:spcBef>
              <a:spcAft>
                <a:spcPct val="0"/>
              </a:spcAft>
              <a:defRPr>
                <a:solidFill>
                  <a:schemeClr val="tx1"/>
                </a:solidFill>
                <a:latin typeface="Calibri" charset="0"/>
              </a:defRPr>
            </a:lvl7pPr>
            <a:lvl8pPr marL="3429000" indent="-228600" fontAlgn="base">
              <a:spcBef>
                <a:spcPct val="0"/>
              </a:spcBef>
              <a:spcAft>
                <a:spcPct val="0"/>
              </a:spcAft>
              <a:defRPr>
                <a:solidFill>
                  <a:schemeClr val="tx1"/>
                </a:solidFill>
                <a:latin typeface="Calibri" charset="0"/>
              </a:defRPr>
            </a:lvl8pPr>
            <a:lvl9pPr marL="3886200" indent="-228600" fontAlgn="base">
              <a:spcBef>
                <a:spcPct val="0"/>
              </a:spcBef>
              <a:spcAft>
                <a:spcPct val="0"/>
              </a:spcAft>
              <a:defRPr>
                <a:solidFill>
                  <a:schemeClr val="tx1"/>
                </a:solidFill>
                <a:latin typeface="Calibri" charset="0"/>
              </a:defRPr>
            </a:lvl9pPr>
          </a:lstStyle>
          <a:p>
            <a:pPr fontAlgn="base">
              <a:spcBef>
                <a:spcPct val="0"/>
              </a:spcBef>
              <a:spcAft>
                <a:spcPct val="0"/>
              </a:spcAft>
            </a:pPr>
            <a:fld id="{D754945A-6B81-9542-905B-351D79E1516D}" type="slidenum">
              <a:rPr lang="en-US" altLang="x-none"/>
              <a:pPr fontAlgn="base">
                <a:spcBef>
                  <a:spcPct val="0"/>
                </a:spcBef>
                <a:spcAft>
                  <a:spcPct val="0"/>
                </a:spcAft>
              </a:pPr>
              <a:t>53</a:t>
            </a:fld>
            <a:endParaRPr lang="en-US" altLang="x-none"/>
          </a:p>
        </p:txBody>
      </p:sp>
    </p:spTree>
    <p:extLst>
      <p:ext uri="{BB962C8B-B14F-4D97-AF65-F5344CB8AC3E}">
        <p14:creationId xmlns:p14="http://schemas.microsoft.com/office/powerpoint/2010/main" val="98998753"/>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1985"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 uri="{FAA26D3D-D897-4be2-8F04-BA451C77F1D7}">
              <ma14:placeholderFlag xmlns:ma14="http://schemas.microsoft.com/office/mac/drawingml/2011/main" val="1"/>
            </a:ext>
          </a:extLst>
        </p:spPr>
      </p:sp>
      <p:sp>
        <p:nvSpPr>
          <p:cNvPr id="41986"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a:spcBef>
                <a:spcPct val="0"/>
              </a:spcBef>
            </a:pPr>
            <a:r>
              <a:rPr lang="en-US" altLang="x-none"/>
              <a:t>Figure 1. Net Savings or Added Costs of Implementing a Strategy of Radiographic Screening plus Either Expansion of the DOTS Program or Tuberculin Skin Testing over a 20-Year Period among Migrants from Mexico to the United States.</a:t>
            </a:r>
          </a:p>
          <a:p>
            <a:pPr>
              <a:spcBef>
                <a:spcPct val="0"/>
              </a:spcBef>
            </a:pPr>
            <a:endParaRPr lang="en-US" altLang="x-none"/>
          </a:p>
          <a:p>
            <a:pPr>
              <a:spcBef>
                <a:spcPct val="0"/>
              </a:spcBef>
            </a:pPr>
            <a:r>
              <a:rPr lang="en-US" altLang="x-none"/>
              <a:t>Schwartzman and colleagues</a:t>
            </a:r>
            <a:r>
              <a:rPr lang="en-US" altLang="x-none" baseline="30000">
                <a:hlinkClick r:id="rId3"/>
              </a:rPr>
              <a:t>4</a:t>
            </a:r>
            <a:r>
              <a:rPr lang="en-US" altLang="x-none"/>
              <a:t> use the tools of decision analysis to argue that, since the majority of new cases of tuberculosis in this country arise among recently infected immigrants, predominantly from Mexico and the Philippines, America's enlightened self-interest would be well served by investing in programs to expand the World Health Organization's directly observed treatment, short course (DOTS), in Mexico and a handful of other countries.</a:t>
            </a:r>
          </a:p>
        </p:txBody>
      </p:sp>
      <p:sp>
        <p:nvSpPr>
          <p:cNvPr id="41987" name="Slide Number Placeholder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Calibri" charset="0"/>
              </a:defRPr>
            </a:lvl1pPr>
            <a:lvl2pPr marL="742950" indent="-285750">
              <a:defRPr>
                <a:solidFill>
                  <a:schemeClr val="tx1"/>
                </a:solidFill>
                <a:latin typeface="Calibri" charset="0"/>
              </a:defRPr>
            </a:lvl2pPr>
            <a:lvl3pPr marL="1143000" indent="-228600">
              <a:defRPr>
                <a:solidFill>
                  <a:schemeClr val="tx1"/>
                </a:solidFill>
                <a:latin typeface="Calibri" charset="0"/>
              </a:defRPr>
            </a:lvl3pPr>
            <a:lvl4pPr marL="1600200" indent="-228600">
              <a:defRPr>
                <a:solidFill>
                  <a:schemeClr val="tx1"/>
                </a:solidFill>
                <a:latin typeface="Calibri" charset="0"/>
              </a:defRPr>
            </a:lvl4pPr>
            <a:lvl5pPr marL="2057400" indent="-228600">
              <a:defRPr>
                <a:solidFill>
                  <a:schemeClr val="tx1"/>
                </a:solidFill>
                <a:latin typeface="Calibri" charset="0"/>
              </a:defRPr>
            </a:lvl5pPr>
            <a:lvl6pPr marL="2514600" indent="-228600" fontAlgn="base">
              <a:spcBef>
                <a:spcPct val="0"/>
              </a:spcBef>
              <a:spcAft>
                <a:spcPct val="0"/>
              </a:spcAft>
              <a:defRPr>
                <a:solidFill>
                  <a:schemeClr val="tx1"/>
                </a:solidFill>
                <a:latin typeface="Calibri" charset="0"/>
              </a:defRPr>
            </a:lvl6pPr>
            <a:lvl7pPr marL="2971800" indent="-228600" fontAlgn="base">
              <a:spcBef>
                <a:spcPct val="0"/>
              </a:spcBef>
              <a:spcAft>
                <a:spcPct val="0"/>
              </a:spcAft>
              <a:defRPr>
                <a:solidFill>
                  <a:schemeClr val="tx1"/>
                </a:solidFill>
                <a:latin typeface="Calibri" charset="0"/>
              </a:defRPr>
            </a:lvl7pPr>
            <a:lvl8pPr marL="3429000" indent="-228600" fontAlgn="base">
              <a:spcBef>
                <a:spcPct val="0"/>
              </a:spcBef>
              <a:spcAft>
                <a:spcPct val="0"/>
              </a:spcAft>
              <a:defRPr>
                <a:solidFill>
                  <a:schemeClr val="tx1"/>
                </a:solidFill>
                <a:latin typeface="Calibri" charset="0"/>
              </a:defRPr>
            </a:lvl8pPr>
            <a:lvl9pPr marL="3886200" indent="-228600" fontAlgn="base">
              <a:spcBef>
                <a:spcPct val="0"/>
              </a:spcBef>
              <a:spcAft>
                <a:spcPct val="0"/>
              </a:spcAft>
              <a:defRPr>
                <a:solidFill>
                  <a:schemeClr val="tx1"/>
                </a:solidFill>
                <a:latin typeface="Calibri" charset="0"/>
              </a:defRPr>
            </a:lvl9pPr>
          </a:lstStyle>
          <a:p>
            <a:pPr fontAlgn="base">
              <a:spcBef>
                <a:spcPct val="0"/>
              </a:spcBef>
              <a:spcAft>
                <a:spcPct val="0"/>
              </a:spcAft>
            </a:pPr>
            <a:fld id="{DB1BF04F-7150-1B4E-A45B-4D5D3CCE0571}" type="slidenum">
              <a:rPr lang="en-US" altLang="x-none"/>
              <a:pPr fontAlgn="base">
                <a:spcBef>
                  <a:spcPct val="0"/>
                </a:spcBef>
                <a:spcAft>
                  <a:spcPct val="0"/>
                </a:spcAft>
              </a:pPr>
              <a:t>54</a:t>
            </a:fld>
            <a:endParaRPr lang="en-US" altLang="x-none"/>
          </a:p>
        </p:txBody>
      </p:sp>
    </p:spTree>
    <p:extLst>
      <p:ext uri="{BB962C8B-B14F-4D97-AF65-F5344CB8AC3E}">
        <p14:creationId xmlns:p14="http://schemas.microsoft.com/office/powerpoint/2010/main" val="1398655480"/>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For several groups, screening for LTBI should be routinely performed, and those with positive results should be offered treatment:</a:t>
            </a:r>
          </a:p>
          <a:p>
            <a:pPr lvl="1"/>
            <a:r>
              <a:rPr lang="en-US" dirty="0" smtClean="0"/>
              <a:t>Children from countries with a high incidence of TB </a:t>
            </a:r>
          </a:p>
          <a:p>
            <a:pPr lvl="2"/>
            <a:r>
              <a:rPr lang="en-US" dirty="0" smtClean="0"/>
              <a:t>(number needed to treat [NNT] 20–26, number needed to harm [NNH] 134–268)</a:t>
            </a:r>
          </a:p>
          <a:p>
            <a:pPr lvl="1"/>
            <a:r>
              <a:rPr lang="en-US" dirty="0" smtClean="0"/>
              <a:t>Adults with risk factors for active tuberculosis </a:t>
            </a:r>
          </a:p>
          <a:p>
            <a:pPr lvl="2"/>
            <a:r>
              <a:rPr lang="en-US" dirty="0" smtClean="0"/>
              <a:t>(NNT 3–20, NNH variable) </a:t>
            </a:r>
          </a:p>
          <a:p>
            <a:pPr lvl="1"/>
            <a:r>
              <a:rPr lang="en-US" dirty="0" smtClean="0"/>
              <a:t>Refugees &lt; 50 years of age (NNT 15–26, NNH 49).</a:t>
            </a:r>
          </a:p>
          <a:p>
            <a:pPr lvl="1"/>
            <a:endParaRPr lang="en-US" dirty="0" smtClean="0"/>
          </a:p>
          <a:p>
            <a:r>
              <a:rPr lang="en-US" dirty="0" smtClean="0"/>
              <a:t>Screening and treatment for LTBI could also be considered for adult refugees 50–65 years of age (NNT 20–51, NNH 9–18) and other adults without underlying medical conditions &lt; 65 years of age if adherence to treatment can be assured and hepatotoxicity carefully monitored to minimize harms</a:t>
            </a:r>
            <a:endParaRPr lang="en-US" dirty="0"/>
          </a:p>
        </p:txBody>
      </p:sp>
      <p:sp>
        <p:nvSpPr>
          <p:cNvPr id="4" name="Slide Number Placeholder 3"/>
          <p:cNvSpPr>
            <a:spLocks noGrp="1"/>
          </p:cNvSpPr>
          <p:nvPr>
            <p:ph type="sldNum" sz="quarter" idx="10"/>
          </p:nvPr>
        </p:nvSpPr>
        <p:spPr/>
        <p:txBody>
          <a:bodyPr/>
          <a:lstStyle/>
          <a:p>
            <a:fld id="{10A91543-B8B8-784C-8C14-FA187711E345}" type="slidenum">
              <a:rPr lang="en-US" smtClean="0"/>
              <a:t>58</a:t>
            </a:fld>
            <a:endParaRPr lang="en-US"/>
          </a:p>
        </p:txBody>
      </p:sp>
    </p:spTree>
    <p:extLst>
      <p:ext uri="{BB962C8B-B14F-4D97-AF65-F5344CB8AC3E}">
        <p14:creationId xmlns:p14="http://schemas.microsoft.com/office/powerpoint/2010/main" val="1563100707"/>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rtl="0" eaLnBrk="1" fontAlgn="t" latinLnBrk="0" hangingPunct="1"/>
            <a:r>
              <a:rPr lang="en-US" sz="1200" b="1" i="0" u="none" strike="noStrike" kern="1200" dirty="0" smtClean="0">
                <a:solidFill>
                  <a:schemeClr val="tx1"/>
                </a:solidFill>
                <a:effectLst/>
                <a:latin typeface="+mn-lt"/>
                <a:ea typeface="+mn-ea"/>
                <a:cs typeface="+mn-cs"/>
              </a:rPr>
              <a:t>Chancroid, LGV and granuloma </a:t>
            </a:r>
            <a:r>
              <a:rPr lang="en-US" sz="1200" b="1" i="0" u="none" strike="noStrike" kern="1200" dirty="0" err="1" smtClean="0">
                <a:solidFill>
                  <a:schemeClr val="tx1"/>
                </a:solidFill>
                <a:effectLst/>
                <a:latin typeface="+mn-lt"/>
                <a:ea typeface="+mn-ea"/>
                <a:cs typeface="+mn-cs"/>
              </a:rPr>
              <a:t>inguinale</a:t>
            </a:r>
            <a:endParaRPr lang="en-US" sz="1200" b="0" i="0" u="none" strike="noStrike" kern="1200" dirty="0" smtClean="0">
              <a:solidFill>
                <a:schemeClr val="tx1"/>
              </a:solidFill>
              <a:effectLst/>
              <a:latin typeface="+mn-lt"/>
              <a:ea typeface="+mn-ea"/>
              <a:cs typeface="+mn-cs"/>
            </a:endParaRPr>
          </a:p>
          <a:p>
            <a:pPr rtl="0" eaLnBrk="1" fontAlgn="t" latinLnBrk="0" hangingPunct="1"/>
            <a:r>
              <a:rPr lang="en-US" sz="1200" b="1" i="0" u="none" strike="noStrike" kern="1200" baseline="0" dirty="0" smtClean="0">
                <a:solidFill>
                  <a:schemeClr val="tx1"/>
                </a:solidFill>
                <a:effectLst/>
                <a:latin typeface="+mn-lt"/>
                <a:ea typeface="+mn-ea"/>
                <a:cs typeface="+mn-cs"/>
              </a:rPr>
              <a:t>Removed in 2016</a:t>
            </a:r>
            <a:endParaRPr lang="en-US" sz="1200" b="0" i="0" u="none" strike="noStrike" kern="1200" dirty="0" smtClean="0">
              <a:solidFill>
                <a:schemeClr val="tx1"/>
              </a:solidFill>
              <a:effectLst/>
              <a:latin typeface="+mn-lt"/>
              <a:ea typeface="+mn-ea"/>
              <a:cs typeface="+mn-cs"/>
            </a:endParaRPr>
          </a:p>
          <a:p>
            <a:pPr rtl="0" eaLnBrk="1" fontAlgn="t" latinLnBrk="0" hangingPunct="1"/>
            <a:r>
              <a:rPr lang="en-US" sz="1200" b="1" i="0" u="none" strike="noStrike" kern="1200" dirty="0" smtClean="0">
                <a:solidFill>
                  <a:schemeClr val="tx1"/>
                </a:solidFill>
                <a:effectLst/>
                <a:latin typeface="+mn-lt"/>
                <a:ea typeface="+mn-ea"/>
                <a:cs typeface="+mn-cs"/>
              </a:rPr>
              <a:t>Not</a:t>
            </a:r>
            <a:r>
              <a:rPr lang="en-US" sz="1200" b="1" i="0" u="none" strike="noStrike" kern="1200" baseline="0" dirty="0" smtClean="0">
                <a:solidFill>
                  <a:schemeClr val="tx1"/>
                </a:solidFill>
                <a:effectLst/>
                <a:latin typeface="+mn-lt"/>
                <a:ea typeface="+mn-ea"/>
                <a:cs typeface="+mn-cs"/>
              </a:rPr>
              <a:t> done </a:t>
            </a:r>
            <a:endParaRPr lang="en-US" sz="1200" b="0" i="0" u="none" strike="noStrike" kern="1200" dirty="0" smtClean="0">
              <a:solidFill>
                <a:schemeClr val="tx1"/>
              </a:solidFill>
              <a:effectLst/>
              <a:latin typeface="+mn-lt"/>
              <a:ea typeface="+mn-ea"/>
              <a:cs typeface="+mn-cs"/>
            </a:endParaRPr>
          </a:p>
          <a:p>
            <a:endParaRPr lang="en-US" dirty="0"/>
          </a:p>
        </p:txBody>
      </p:sp>
      <p:sp>
        <p:nvSpPr>
          <p:cNvPr id="4" name="Slide Number Placeholder 3"/>
          <p:cNvSpPr>
            <a:spLocks noGrp="1"/>
          </p:cNvSpPr>
          <p:nvPr>
            <p:ph type="sldNum" sz="quarter" idx="10"/>
          </p:nvPr>
        </p:nvSpPr>
        <p:spPr/>
        <p:txBody>
          <a:bodyPr/>
          <a:lstStyle/>
          <a:p>
            <a:fld id="{10A91543-B8B8-784C-8C14-FA187711E345}" type="slidenum">
              <a:rPr lang="en-US" smtClean="0"/>
              <a:t>59</a:t>
            </a:fld>
            <a:endParaRPr lang="en-US"/>
          </a:p>
        </p:txBody>
      </p:sp>
    </p:spTree>
    <p:extLst>
      <p:ext uri="{BB962C8B-B14F-4D97-AF65-F5344CB8AC3E}">
        <p14:creationId xmlns:p14="http://schemas.microsoft.com/office/powerpoint/2010/main" val="2114414749"/>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In 2010 - Active tuberculosis, infectious syphilis, gonorrhea, infectious leprosy, chancroid, lymphogranuloma </a:t>
            </a:r>
            <a:r>
              <a:rPr lang="en-US" dirty="0" err="1" smtClean="0"/>
              <a:t>venereum</a:t>
            </a:r>
            <a:r>
              <a:rPr lang="en-US" dirty="0" smtClean="0"/>
              <a:t>, and granuloma </a:t>
            </a:r>
            <a:r>
              <a:rPr lang="en-US" dirty="0" err="1" smtClean="0"/>
              <a:t>inguinale</a:t>
            </a:r>
            <a:r>
              <a:rPr lang="en-US" dirty="0" smtClean="0"/>
              <a:t>. </a:t>
            </a:r>
          </a:p>
          <a:p>
            <a:endParaRPr lang="en-US" dirty="0" smtClean="0"/>
          </a:p>
          <a:p>
            <a:r>
              <a:rPr lang="en-US" dirty="0" smtClean="0"/>
              <a:t>In 2016 -- </a:t>
            </a:r>
            <a:r>
              <a:rPr lang="en-US" sz="1200" b="0" i="0" kern="1200" dirty="0" smtClean="0">
                <a:solidFill>
                  <a:schemeClr val="tx1"/>
                </a:solidFill>
                <a:effectLst/>
                <a:latin typeface="+mn-lt"/>
                <a:ea typeface="+mn-ea"/>
                <a:cs typeface="+mn-cs"/>
              </a:rPr>
              <a:t>Specifically, this final rule revised the definition of “communicable disease of public health significance” by removing chancroid, granuloma </a:t>
            </a:r>
            <a:r>
              <a:rPr lang="en-US" sz="1200" b="0" i="0" kern="1200" dirty="0" err="1" smtClean="0">
                <a:solidFill>
                  <a:schemeClr val="tx1"/>
                </a:solidFill>
                <a:effectLst/>
                <a:latin typeface="+mn-lt"/>
                <a:ea typeface="+mn-ea"/>
                <a:cs typeface="+mn-cs"/>
              </a:rPr>
              <a:t>inguinale</a:t>
            </a:r>
            <a:r>
              <a:rPr lang="en-US" sz="1200" b="0" i="0" kern="1200" dirty="0" smtClean="0">
                <a:solidFill>
                  <a:schemeClr val="tx1"/>
                </a:solidFill>
                <a:effectLst/>
                <a:latin typeface="+mn-lt"/>
                <a:ea typeface="+mn-ea"/>
                <a:cs typeface="+mn-cs"/>
              </a:rPr>
              <a:t>, and lymphogranuloma </a:t>
            </a:r>
            <a:r>
              <a:rPr lang="en-US" sz="1200" b="0" i="0" kern="1200" dirty="0" err="1" smtClean="0">
                <a:solidFill>
                  <a:schemeClr val="tx1"/>
                </a:solidFill>
                <a:effectLst/>
                <a:latin typeface="+mn-lt"/>
                <a:ea typeface="+mn-ea"/>
                <a:cs typeface="+mn-cs"/>
              </a:rPr>
              <a:t>venereum</a:t>
            </a:r>
            <a:r>
              <a:rPr lang="en-US" sz="1200" b="0" i="0" kern="1200" dirty="0" smtClean="0">
                <a:solidFill>
                  <a:schemeClr val="tx1"/>
                </a:solidFill>
                <a:effectLst/>
                <a:latin typeface="+mn-lt"/>
                <a:ea typeface="+mn-ea"/>
                <a:cs typeface="+mn-cs"/>
              </a:rPr>
              <a:t> as health conditions that prevent entry into  the United States;</a:t>
            </a:r>
            <a:endParaRPr lang="en-US" dirty="0"/>
          </a:p>
        </p:txBody>
      </p:sp>
      <p:sp>
        <p:nvSpPr>
          <p:cNvPr id="4" name="Slide Number Placeholder 3"/>
          <p:cNvSpPr>
            <a:spLocks noGrp="1"/>
          </p:cNvSpPr>
          <p:nvPr>
            <p:ph type="sldNum" sz="quarter" idx="10"/>
          </p:nvPr>
        </p:nvSpPr>
        <p:spPr/>
        <p:txBody>
          <a:bodyPr/>
          <a:lstStyle/>
          <a:p>
            <a:fld id="{10A91543-B8B8-784C-8C14-FA187711E345}" type="slidenum">
              <a:rPr lang="en-US" smtClean="0"/>
              <a:t>60</a:t>
            </a:fld>
            <a:endParaRPr lang="en-US"/>
          </a:p>
        </p:txBody>
      </p:sp>
    </p:spTree>
    <p:extLst>
      <p:ext uri="{BB962C8B-B14F-4D97-AF65-F5344CB8AC3E}">
        <p14:creationId xmlns:p14="http://schemas.microsoft.com/office/powerpoint/2010/main" val="645851468"/>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A Canadian study specifically demonstrated a lack of self-clearance and ongoing local transmission when refugees were tested at 6 months after arrival in Canada without screening or treatment of intestinal parasites.</a:t>
            </a:r>
          </a:p>
          <a:p>
            <a:r>
              <a:rPr lang="en-US" dirty="0" smtClean="0"/>
              <a:t>Effect of screening and treatment on imported intestinal parasite infections: results from a randomized, controlled </a:t>
            </a:r>
            <a:r>
              <a:rPr lang="en-US" dirty="0" err="1" smtClean="0"/>
              <a:t>trial.</a:t>
            </a:r>
            <a:r>
              <a:rPr lang="en-US" i="1" dirty="0" err="1" smtClean="0"/>
              <a:t>Gyorkos</a:t>
            </a:r>
            <a:r>
              <a:rPr lang="en-US" i="1" dirty="0" smtClean="0"/>
              <a:t> TW, </a:t>
            </a:r>
            <a:r>
              <a:rPr lang="en-US" i="1" dirty="0" err="1" smtClean="0"/>
              <a:t>Frappier-Davignon</a:t>
            </a:r>
            <a:r>
              <a:rPr lang="en-US" i="1" dirty="0" smtClean="0"/>
              <a:t> L, MacLean JD, </a:t>
            </a:r>
            <a:r>
              <a:rPr lang="en-US" i="1" dirty="0" err="1" smtClean="0"/>
              <a:t>Viens</a:t>
            </a:r>
            <a:r>
              <a:rPr lang="en-US" i="1" dirty="0" smtClean="0"/>
              <a:t> P</a:t>
            </a:r>
          </a:p>
          <a:p>
            <a:r>
              <a:rPr lang="en-US" i="1" dirty="0" smtClean="0"/>
              <a:t>Am J </a:t>
            </a:r>
            <a:r>
              <a:rPr lang="en-US" i="1" dirty="0" err="1" smtClean="0"/>
              <a:t>Epidemiol</a:t>
            </a:r>
            <a:r>
              <a:rPr lang="en-US" i="1" dirty="0" smtClean="0"/>
              <a:t>. 1989 Apr; 129(4):753-61.</a:t>
            </a:r>
          </a:p>
          <a:p>
            <a:endParaRPr lang="en-US" dirty="0"/>
          </a:p>
        </p:txBody>
      </p:sp>
      <p:sp>
        <p:nvSpPr>
          <p:cNvPr id="4" name="Slide Number Placeholder 3"/>
          <p:cNvSpPr>
            <a:spLocks noGrp="1"/>
          </p:cNvSpPr>
          <p:nvPr>
            <p:ph type="sldNum" sz="quarter" idx="10"/>
          </p:nvPr>
        </p:nvSpPr>
        <p:spPr/>
        <p:txBody>
          <a:bodyPr/>
          <a:lstStyle/>
          <a:p>
            <a:fld id="{10A91543-B8B8-784C-8C14-FA187711E345}" type="slidenum">
              <a:rPr lang="en-US" smtClean="0"/>
              <a:t>61</a:t>
            </a:fld>
            <a:endParaRPr lang="en-US"/>
          </a:p>
        </p:txBody>
      </p:sp>
    </p:spTree>
    <p:extLst>
      <p:ext uri="{BB962C8B-B14F-4D97-AF65-F5344CB8AC3E}">
        <p14:creationId xmlns:p14="http://schemas.microsoft.com/office/powerpoint/2010/main" val="503762096"/>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10A91543-B8B8-784C-8C14-FA187711E345}" type="slidenum">
              <a:rPr lang="en-US" smtClean="0"/>
              <a:t>62</a:t>
            </a:fld>
            <a:endParaRPr lang="en-US"/>
          </a:p>
        </p:txBody>
      </p:sp>
    </p:spTree>
    <p:extLst>
      <p:ext uri="{BB962C8B-B14F-4D97-AF65-F5344CB8AC3E}">
        <p14:creationId xmlns:p14="http://schemas.microsoft.com/office/powerpoint/2010/main" val="678040816"/>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10A91543-B8B8-784C-8C14-FA187711E345}" type="slidenum">
              <a:rPr lang="en-US" smtClean="0"/>
              <a:t>63</a:t>
            </a:fld>
            <a:endParaRPr lang="en-US"/>
          </a:p>
        </p:txBody>
      </p:sp>
    </p:spTree>
    <p:extLst>
      <p:ext uri="{BB962C8B-B14F-4D97-AF65-F5344CB8AC3E}">
        <p14:creationId xmlns:p14="http://schemas.microsoft.com/office/powerpoint/2010/main" val="1200749123"/>
      </p:ext>
    </p:extLst>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4,370 untreated refugees</a:t>
            </a:r>
          </a:p>
          <a:p>
            <a:pPr lvl="1"/>
            <a:r>
              <a:rPr lang="en-US" dirty="0" smtClean="0"/>
              <a:t>20.8% had ≥ 1 stool nematode</a:t>
            </a:r>
          </a:p>
          <a:p>
            <a:r>
              <a:rPr lang="en-US" dirty="0" smtClean="0"/>
              <a:t>22,586 </a:t>
            </a:r>
            <a:r>
              <a:rPr lang="en-US" dirty="0" err="1" smtClean="0"/>
              <a:t>albendazole</a:t>
            </a:r>
            <a:r>
              <a:rPr lang="en-US" dirty="0" smtClean="0"/>
              <a:t>-treated refugees</a:t>
            </a:r>
          </a:p>
          <a:p>
            <a:pPr lvl="1"/>
            <a:r>
              <a:rPr lang="en-US" dirty="0" smtClean="0"/>
              <a:t>4.7% had ≥ 1 stool nematode</a:t>
            </a:r>
          </a:p>
          <a:p>
            <a:pPr lvl="1"/>
            <a:endParaRPr lang="en-US" dirty="0" smtClean="0"/>
          </a:p>
          <a:p>
            <a:r>
              <a:rPr lang="en-US" dirty="0" err="1" smtClean="0"/>
              <a:t>Albendazole</a:t>
            </a:r>
            <a:r>
              <a:rPr lang="en-US" dirty="0" smtClean="0"/>
              <a:t>-treated refugees had:</a:t>
            </a:r>
          </a:p>
          <a:p>
            <a:pPr lvl="1"/>
            <a:r>
              <a:rPr lang="en-US" dirty="0" smtClean="0"/>
              <a:t>Fewer stool positive for nematodes (prevalence ratio, 0.19), </a:t>
            </a:r>
          </a:p>
          <a:p>
            <a:pPr lvl="1"/>
            <a:r>
              <a:rPr lang="en-US" dirty="0" smtClean="0"/>
              <a:t>Similar rates of giardia (5% Africa,  17% SE Asia)</a:t>
            </a:r>
          </a:p>
          <a:p>
            <a:pPr lvl="1"/>
            <a:r>
              <a:rPr lang="en-US" dirty="0" smtClean="0"/>
              <a:t>2% Schistosomiasis  </a:t>
            </a:r>
          </a:p>
          <a:p>
            <a:pPr lvl="1"/>
            <a:endParaRPr lang="en-US" dirty="0" smtClean="0"/>
          </a:p>
          <a:p>
            <a:pPr lvl="1"/>
            <a:r>
              <a:rPr lang="en-US" dirty="0" smtClean="0"/>
              <a:t>On the basis of these findings, the CDC has expanded its presumptive therapy recommendations to include treatment with </a:t>
            </a:r>
            <a:r>
              <a:rPr lang="en-US" dirty="0" err="1" smtClean="0"/>
              <a:t>praziquantel</a:t>
            </a:r>
            <a:r>
              <a:rPr lang="en-US" dirty="0" smtClean="0"/>
              <a:t> and </a:t>
            </a:r>
            <a:r>
              <a:rPr lang="en-US" dirty="0" err="1" smtClean="0"/>
              <a:t>ivermectin</a:t>
            </a:r>
            <a:r>
              <a:rPr lang="en-US" dirty="0" smtClean="0"/>
              <a:t> in certain refugee populations before departure for the United States</a:t>
            </a:r>
          </a:p>
          <a:p>
            <a:endParaRPr lang="en-US" dirty="0"/>
          </a:p>
        </p:txBody>
      </p:sp>
      <p:sp>
        <p:nvSpPr>
          <p:cNvPr id="4" name="Slide Number Placeholder 3"/>
          <p:cNvSpPr>
            <a:spLocks noGrp="1"/>
          </p:cNvSpPr>
          <p:nvPr>
            <p:ph type="sldNum" sz="quarter" idx="10"/>
          </p:nvPr>
        </p:nvSpPr>
        <p:spPr/>
        <p:txBody>
          <a:bodyPr/>
          <a:lstStyle/>
          <a:p>
            <a:fld id="{10A91543-B8B8-784C-8C14-FA187711E345}" type="slidenum">
              <a:rPr lang="en-US" smtClean="0"/>
              <a:t>64</a:t>
            </a:fld>
            <a:endParaRPr lang="en-US"/>
          </a:p>
        </p:txBody>
      </p:sp>
    </p:spTree>
    <p:extLst>
      <p:ext uri="{BB962C8B-B14F-4D97-AF65-F5344CB8AC3E}">
        <p14:creationId xmlns:p14="http://schemas.microsoft.com/office/powerpoint/2010/main" val="812579462"/>
      </p:ext>
    </p:extLst>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10A91543-B8B8-784C-8C14-FA187711E345}" type="slidenum">
              <a:rPr lang="en-US" smtClean="0"/>
              <a:t>68</a:t>
            </a:fld>
            <a:endParaRPr lang="en-US"/>
          </a:p>
        </p:txBody>
      </p:sp>
    </p:spTree>
    <p:extLst>
      <p:ext uri="{BB962C8B-B14F-4D97-AF65-F5344CB8AC3E}">
        <p14:creationId xmlns:p14="http://schemas.microsoft.com/office/powerpoint/2010/main" val="83509639"/>
      </p:ext>
    </p:extLst>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dirty="0" err="1" smtClean="0"/>
              <a:t>Seroprevalence</a:t>
            </a:r>
            <a:r>
              <a:rPr lang="en-US" dirty="0" smtClean="0"/>
              <a:t> was similar when stratified by age and migration class (table 2). Migrants from east Asia and the Pacific (17·3% [95% CI 4·1–37·0]), </a:t>
            </a:r>
            <a:r>
              <a:rPr lang="en-US" dirty="0" err="1" smtClean="0"/>
              <a:t>subSaharan</a:t>
            </a:r>
            <a:r>
              <a:rPr lang="en-US" dirty="0" smtClean="0"/>
              <a:t> Africa (14·6% [7·1–24·2]), and Latin America and the Caribbean (11·4% [7·8–15·7]) had the highest </a:t>
            </a:r>
            <a:r>
              <a:rPr lang="en-US" dirty="0" err="1" smtClean="0"/>
              <a:t>seroprevalence</a:t>
            </a:r>
            <a:r>
              <a:rPr lang="en-US" dirty="0" smtClean="0"/>
              <a:t> of </a:t>
            </a:r>
            <a:r>
              <a:rPr lang="en-US" dirty="0" err="1" smtClean="0"/>
              <a:t>strongyloidiasis</a:t>
            </a:r>
            <a:r>
              <a:rPr lang="en-US" dirty="0" smtClean="0"/>
              <a:t> </a:t>
            </a:r>
          </a:p>
          <a:p>
            <a:endParaRPr lang="en-US" dirty="0"/>
          </a:p>
        </p:txBody>
      </p:sp>
      <p:sp>
        <p:nvSpPr>
          <p:cNvPr id="4" name="Slide Number Placeholder 3"/>
          <p:cNvSpPr>
            <a:spLocks noGrp="1"/>
          </p:cNvSpPr>
          <p:nvPr>
            <p:ph type="sldNum" sz="quarter" idx="10"/>
          </p:nvPr>
        </p:nvSpPr>
        <p:spPr/>
        <p:txBody>
          <a:bodyPr/>
          <a:lstStyle/>
          <a:p>
            <a:fld id="{10A91543-B8B8-784C-8C14-FA187711E345}" type="slidenum">
              <a:rPr lang="en-US" smtClean="0"/>
              <a:t>70</a:t>
            </a:fld>
            <a:endParaRPr lang="en-US"/>
          </a:p>
        </p:txBody>
      </p:sp>
    </p:spTree>
    <p:extLst>
      <p:ext uri="{BB962C8B-B14F-4D97-AF65-F5344CB8AC3E}">
        <p14:creationId xmlns:p14="http://schemas.microsoft.com/office/powerpoint/2010/main" val="1550664804"/>
      </p:ext>
    </p:extLst>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hlinkClick r:id="rId3"/>
              </a:rPr>
              <a:t>https://docs.medaviebc.ca/PDMS/ifhp_pdms_vaccination_manual__en.pdf?mtime=20170501153002</a:t>
            </a:r>
            <a:endParaRPr lang="en-US" dirty="0"/>
          </a:p>
        </p:txBody>
      </p:sp>
      <p:sp>
        <p:nvSpPr>
          <p:cNvPr id="4" name="Slide Number Placeholder 3"/>
          <p:cNvSpPr>
            <a:spLocks noGrp="1"/>
          </p:cNvSpPr>
          <p:nvPr>
            <p:ph type="sldNum" sz="quarter" idx="10"/>
          </p:nvPr>
        </p:nvSpPr>
        <p:spPr/>
        <p:txBody>
          <a:bodyPr/>
          <a:lstStyle/>
          <a:p>
            <a:fld id="{10A91543-B8B8-784C-8C14-FA187711E345}" type="slidenum">
              <a:rPr lang="en-US" smtClean="0"/>
              <a:t>75</a:t>
            </a:fld>
            <a:endParaRPr lang="en-US"/>
          </a:p>
        </p:txBody>
      </p:sp>
    </p:spTree>
    <p:extLst>
      <p:ext uri="{BB962C8B-B14F-4D97-AF65-F5344CB8AC3E}">
        <p14:creationId xmlns:p14="http://schemas.microsoft.com/office/powerpoint/2010/main" val="826682446"/>
      </p:ext>
    </p:extLst>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10A91543-B8B8-784C-8C14-FA187711E345}" type="slidenum">
              <a:rPr lang="en-US" smtClean="0"/>
              <a:t>78</a:t>
            </a:fld>
            <a:endParaRPr lang="en-US"/>
          </a:p>
        </p:txBody>
      </p:sp>
    </p:spTree>
    <p:extLst>
      <p:ext uri="{BB962C8B-B14F-4D97-AF65-F5344CB8AC3E}">
        <p14:creationId xmlns:p14="http://schemas.microsoft.com/office/powerpoint/2010/main" val="1096783018"/>
      </p:ext>
    </p:extLst>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smtClean="0"/>
          </a:p>
          <a:p>
            <a:endParaRPr lang="en-US" dirty="0"/>
          </a:p>
        </p:txBody>
      </p:sp>
      <p:sp>
        <p:nvSpPr>
          <p:cNvPr id="4" name="Slide Number Placeholder 3"/>
          <p:cNvSpPr>
            <a:spLocks noGrp="1"/>
          </p:cNvSpPr>
          <p:nvPr>
            <p:ph type="sldNum" sz="quarter" idx="10"/>
          </p:nvPr>
        </p:nvSpPr>
        <p:spPr/>
        <p:txBody>
          <a:bodyPr/>
          <a:lstStyle/>
          <a:p>
            <a:fld id="{10A91543-B8B8-784C-8C14-FA187711E345}" type="slidenum">
              <a:rPr lang="en-US" smtClean="0"/>
              <a:t>79</a:t>
            </a:fld>
            <a:endParaRPr lang="en-US"/>
          </a:p>
        </p:txBody>
      </p:sp>
    </p:spTree>
    <p:extLst>
      <p:ext uri="{BB962C8B-B14F-4D97-AF65-F5344CB8AC3E}">
        <p14:creationId xmlns:p14="http://schemas.microsoft.com/office/powerpoint/2010/main" val="1926505119"/>
      </p:ext>
    </p:extLst>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1" indent="0" algn="l" defTabSz="914400" rtl="0" eaLnBrk="1" fontAlgn="auto" latinLnBrk="0" hangingPunct="1">
              <a:lnSpc>
                <a:spcPct val="100000"/>
              </a:lnSpc>
              <a:spcBef>
                <a:spcPts val="0"/>
              </a:spcBef>
              <a:spcAft>
                <a:spcPts val="0"/>
              </a:spcAft>
              <a:buClrTx/>
              <a:buSzTx/>
              <a:buFontTx/>
              <a:buNone/>
              <a:tabLst/>
              <a:defRPr/>
            </a:pPr>
            <a:r>
              <a:rPr lang="en-US" sz="3600" dirty="0" smtClean="0"/>
              <a:t>Globalism - Is there increasing freedom of mobility</a:t>
            </a:r>
            <a:r>
              <a:rPr lang="en-US" sz="3600" baseline="0" dirty="0" smtClean="0"/>
              <a:t> </a:t>
            </a:r>
            <a:r>
              <a:rPr lang="en-US" sz="3600" dirty="0" smtClean="0"/>
              <a:t>for capital/commodities and less for people?</a:t>
            </a:r>
            <a:endParaRPr lang="en-CA" sz="3600" dirty="0" smtClean="0"/>
          </a:p>
          <a:p>
            <a:endParaRPr lang="en-US" dirty="0"/>
          </a:p>
        </p:txBody>
      </p:sp>
      <p:sp>
        <p:nvSpPr>
          <p:cNvPr id="4" name="Slide Number Placeholder 3"/>
          <p:cNvSpPr>
            <a:spLocks noGrp="1"/>
          </p:cNvSpPr>
          <p:nvPr>
            <p:ph type="sldNum" sz="quarter" idx="10"/>
          </p:nvPr>
        </p:nvSpPr>
        <p:spPr/>
        <p:txBody>
          <a:bodyPr/>
          <a:lstStyle/>
          <a:p>
            <a:fld id="{10A91543-B8B8-784C-8C14-FA187711E345}" type="slidenum">
              <a:rPr lang="en-US" smtClean="0"/>
              <a:t>80</a:t>
            </a:fld>
            <a:endParaRPr lang="en-US"/>
          </a:p>
        </p:txBody>
      </p:sp>
    </p:spTree>
    <p:extLst>
      <p:ext uri="{BB962C8B-B14F-4D97-AF65-F5344CB8AC3E}">
        <p14:creationId xmlns:p14="http://schemas.microsoft.com/office/powerpoint/2010/main" val="436540031"/>
      </p:ext>
    </p:extLst>
  </p:cSld>
  <p:clrMapOvr>
    <a:masterClrMapping/>
  </p:clrMapOvr>
</p:notes>
</file>

<file path=ppt/notesSlides/notesSlide4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dirty="0" smtClean="0">
                <a:hlinkClick r:id="rId3"/>
              </a:rPr>
              <a:t>https://www.ncbi.nlm.nih.gov/pmc/articles/PMC3395500/</a:t>
            </a:r>
            <a:endParaRPr lang="en-US" dirty="0" smtClean="0"/>
          </a:p>
          <a:p>
            <a:endParaRPr lang="en-US" dirty="0"/>
          </a:p>
        </p:txBody>
      </p:sp>
      <p:sp>
        <p:nvSpPr>
          <p:cNvPr id="4" name="Slide Number Placeholder 3"/>
          <p:cNvSpPr>
            <a:spLocks noGrp="1"/>
          </p:cNvSpPr>
          <p:nvPr>
            <p:ph type="sldNum" sz="quarter" idx="10"/>
          </p:nvPr>
        </p:nvSpPr>
        <p:spPr/>
        <p:txBody>
          <a:bodyPr/>
          <a:lstStyle/>
          <a:p>
            <a:fld id="{10A91543-B8B8-784C-8C14-FA187711E345}" type="slidenum">
              <a:rPr lang="en-US" smtClean="0"/>
              <a:t>82</a:t>
            </a:fld>
            <a:endParaRPr lang="en-US"/>
          </a:p>
        </p:txBody>
      </p:sp>
    </p:spTree>
    <p:extLst>
      <p:ext uri="{BB962C8B-B14F-4D97-AF65-F5344CB8AC3E}">
        <p14:creationId xmlns:p14="http://schemas.microsoft.com/office/powerpoint/2010/main" val="2029305627"/>
      </p:ext>
    </p:extLst>
  </p:cSld>
  <p:clrMapOvr>
    <a:masterClrMapping/>
  </p:clrMapOvr>
</p:notes>
</file>

<file path=ppt/notesSlides/notesSlide4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dirty="0" smtClean="0">
                <a:hlinkClick r:id="rId3"/>
              </a:rPr>
              <a:t>https://www.ncbi.nlm.nih.gov/pmc/articles/PMC3395500/</a:t>
            </a:r>
            <a:endParaRPr lang="en-US" dirty="0" smtClean="0"/>
          </a:p>
          <a:p>
            <a:endParaRPr lang="en-US" dirty="0"/>
          </a:p>
        </p:txBody>
      </p:sp>
      <p:sp>
        <p:nvSpPr>
          <p:cNvPr id="4" name="Slide Number Placeholder 3"/>
          <p:cNvSpPr>
            <a:spLocks noGrp="1"/>
          </p:cNvSpPr>
          <p:nvPr>
            <p:ph type="sldNum" sz="quarter" idx="10"/>
          </p:nvPr>
        </p:nvSpPr>
        <p:spPr/>
        <p:txBody>
          <a:bodyPr/>
          <a:lstStyle/>
          <a:p>
            <a:fld id="{10A91543-B8B8-784C-8C14-FA187711E345}" type="slidenum">
              <a:rPr lang="en-US" smtClean="0"/>
              <a:t>83</a:t>
            </a:fld>
            <a:endParaRPr lang="en-US"/>
          </a:p>
        </p:txBody>
      </p:sp>
    </p:spTree>
    <p:extLst>
      <p:ext uri="{BB962C8B-B14F-4D97-AF65-F5344CB8AC3E}">
        <p14:creationId xmlns:p14="http://schemas.microsoft.com/office/powerpoint/2010/main" val="1378815792"/>
      </p:ext>
    </p:extLst>
  </p:cSld>
  <p:clrMapOvr>
    <a:masterClrMapping/>
  </p:clrMapOvr>
</p:notes>
</file>

<file path=ppt/notesSlides/notesSlide4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b="0" i="0" kern="1200" dirty="0" smtClean="0">
                <a:solidFill>
                  <a:schemeClr val="tx1"/>
                </a:solidFill>
                <a:effectLst/>
                <a:latin typeface="+mn-lt"/>
                <a:ea typeface="+mn-ea"/>
                <a:cs typeface="+mn-cs"/>
              </a:rPr>
              <a:t>The 38-year-old came to Canada in 2003 under the federal live-in caregiver program, which grants permanent resident status to domestic workers after they complete their three-year assignments and obtain the necessary medical and criminal-record clearances.</a:t>
            </a:r>
            <a:endParaRPr lang="en-US" dirty="0"/>
          </a:p>
        </p:txBody>
      </p:sp>
      <p:sp>
        <p:nvSpPr>
          <p:cNvPr id="4" name="Slide Number Placeholder 3"/>
          <p:cNvSpPr>
            <a:spLocks noGrp="1"/>
          </p:cNvSpPr>
          <p:nvPr>
            <p:ph type="sldNum" sz="quarter" idx="10"/>
          </p:nvPr>
        </p:nvSpPr>
        <p:spPr/>
        <p:txBody>
          <a:bodyPr/>
          <a:lstStyle/>
          <a:p>
            <a:fld id="{10A91543-B8B8-784C-8C14-FA187711E345}" type="slidenum">
              <a:rPr lang="en-US" smtClean="0"/>
              <a:t>84</a:t>
            </a:fld>
            <a:endParaRPr lang="en-US"/>
          </a:p>
        </p:txBody>
      </p:sp>
    </p:spTree>
    <p:extLst>
      <p:ext uri="{BB962C8B-B14F-4D97-AF65-F5344CB8AC3E}">
        <p14:creationId xmlns:p14="http://schemas.microsoft.com/office/powerpoint/2010/main" val="1152227995"/>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524000" y="1122363"/>
            <a:ext cx="9144000" cy="2387600"/>
          </a:xfrm>
        </p:spPr>
        <p:txBody>
          <a:bodyPr anchor="b"/>
          <a:lstStyle>
            <a:lvl1pPr algn="ctr">
              <a:defRPr sz="6000"/>
            </a:lvl1pPr>
          </a:lstStyle>
          <a:p>
            <a:r>
              <a:rPr lang="en-US" smtClean="0"/>
              <a:t>Click to edit Master title style</a:t>
            </a:r>
            <a:endParaRPr lang="en-US"/>
          </a:p>
        </p:txBody>
      </p:sp>
      <p:sp>
        <p:nvSpPr>
          <p:cNvPr id="3" name="Subtitle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F04BEA32-EEDA-E647-934A-FFCB9909111C}" type="datetimeFigureOut">
              <a:rPr lang="en-US" smtClean="0"/>
              <a:t>9/27/19</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F9ABD37A-43EC-8041-BB04-3DB72B095874}" type="slidenum">
              <a:rPr lang="en-US" smtClean="0"/>
              <a:t>‹#›</a:t>
            </a:fld>
            <a:endParaRPr lang="en-US"/>
          </a:p>
        </p:txBody>
      </p:sp>
    </p:spTree>
    <p:extLst>
      <p:ext uri="{BB962C8B-B14F-4D97-AF65-F5344CB8AC3E}">
        <p14:creationId xmlns:p14="http://schemas.microsoft.com/office/powerpoint/2010/main" val="144450670"/>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F04BEA32-EEDA-E647-934A-FFCB9909111C}" type="datetimeFigureOut">
              <a:rPr lang="en-US" smtClean="0"/>
              <a:t>9/27/19</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F9ABD37A-43EC-8041-BB04-3DB72B095874}" type="slidenum">
              <a:rPr lang="en-US" smtClean="0"/>
              <a:t>‹#›</a:t>
            </a:fld>
            <a:endParaRPr lang="en-US"/>
          </a:p>
        </p:txBody>
      </p:sp>
    </p:spTree>
    <p:extLst>
      <p:ext uri="{BB962C8B-B14F-4D97-AF65-F5344CB8AC3E}">
        <p14:creationId xmlns:p14="http://schemas.microsoft.com/office/powerpoint/2010/main" val="1125889580"/>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831850" y="1709738"/>
            <a:ext cx="10515600" cy="2852737"/>
          </a:xfrm>
        </p:spPr>
        <p:txBody>
          <a:bodyPr anchor="b"/>
          <a:lstStyle>
            <a:lvl1pPr>
              <a:defRPr sz="6000"/>
            </a:lvl1pPr>
          </a:lstStyle>
          <a:p>
            <a:r>
              <a:rPr lang="en-US" smtClean="0"/>
              <a:t>Click to edit Master title style</a:t>
            </a:r>
            <a:endParaRPr lang="en-US"/>
          </a:p>
        </p:txBody>
      </p:sp>
      <p:sp>
        <p:nvSpPr>
          <p:cNvPr id="3" name="Text Placeholder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F04BEA32-EEDA-E647-934A-FFCB9909111C}" type="datetimeFigureOut">
              <a:rPr lang="en-US" smtClean="0"/>
              <a:t>9/27/19</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F9ABD37A-43EC-8041-BB04-3DB72B095874}" type="slidenum">
              <a:rPr lang="en-US" smtClean="0"/>
              <a:t>‹#›</a:t>
            </a:fld>
            <a:endParaRPr lang="en-US"/>
          </a:p>
        </p:txBody>
      </p:sp>
    </p:spTree>
    <p:extLst>
      <p:ext uri="{BB962C8B-B14F-4D97-AF65-F5344CB8AC3E}">
        <p14:creationId xmlns:p14="http://schemas.microsoft.com/office/powerpoint/2010/main" val="1347757343"/>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838200" y="1825625"/>
            <a:ext cx="5181600" cy="435133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6172200" y="1825625"/>
            <a:ext cx="5181600" cy="435133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F04BEA32-EEDA-E647-934A-FFCB9909111C}" type="datetimeFigureOut">
              <a:rPr lang="en-US" smtClean="0"/>
              <a:t>9/27/19</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F9ABD37A-43EC-8041-BB04-3DB72B095874}" type="slidenum">
              <a:rPr lang="en-US" smtClean="0"/>
              <a:t>‹#›</a:t>
            </a:fld>
            <a:endParaRPr lang="en-US"/>
          </a:p>
        </p:txBody>
      </p:sp>
    </p:spTree>
    <p:extLst>
      <p:ext uri="{BB962C8B-B14F-4D97-AF65-F5344CB8AC3E}">
        <p14:creationId xmlns:p14="http://schemas.microsoft.com/office/powerpoint/2010/main" val="100155245"/>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839788" y="365125"/>
            <a:ext cx="10515600" cy="1325563"/>
          </a:xfrm>
        </p:spPr>
        <p:txBody>
          <a:bodyPr/>
          <a:lstStyle/>
          <a:p>
            <a:r>
              <a:rPr lang="en-US" smtClean="0"/>
              <a:t>Click to edit Master title style</a:t>
            </a:r>
            <a:endParaRPr lang="en-US"/>
          </a:p>
        </p:txBody>
      </p:sp>
      <p:sp>
        <p:nvSpPr>
          <p:cNvPr id="3" name="Text Placeholder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839788" y="2505075"/>
            <a:ext cx="5157787" cy="368458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6172200" y="2505075"/>
            <a:ext cx="5183188" cy="368458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F04BEA32-EEDA-E647-934A-FFCB9909111C}" type="datetimeFigureOut">
              <a:rPr lang="en-US" smtClean="0"/>
              <a:t>9/27/19</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F9ABD37A-43EC-8041-BB04-3DB72B095874}" type="slidenum">
              <a:rPr lang="en-US" smtClean="0"/>
              <a:t>‹#›</a:t>
            </a:fld>
            <a:endParaRPr lang="en-US"/>
          </a:p>
        </p:txBody>
      </p:sp>
    </p:spTree>
    <p:extLst>
      <p:ext uri="{BB962C8B-B14F-4D97-AF65-F5344CB8AC3E}">
        <p14:creationId xmlns:p14="http://schemas.microsoft.com/office/powerpoint/2010/main" val="1829507114"/>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F04BEA32-EEDA-E647-934A-FFCB9909111C}" type="datetimeFigureOut">
              <a:rPr lang="en-US" smtClean="0"/>
              <a:t>9/27/19</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F9ABD37A-43EC-8041-BB04-3DB72B095874}" type="slidenum">
              <a:rPr lang="en-US" smtClean="0"/>
              <a:t>‹#›</a:t>
            </a:fld>
            <a:endParaRPr lang="en-US"/>
          </a:p>
        </p:txBody>
      </p:sp>
    </p:spTree>
    <p:extLst>
      <p:ext uri="{BB962C8B-B14F-4D97-AF65-F5344CB8AC3E}">
        <p14:creationId xmlns:p14="http://schemas.microsoft.com/office/powerpoint/2010/main" val="855207252"/>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F04BEA32-EEDA-E647-934A-FFCB9909111C}" type="datetimeFigureOut">
              <a:rPr lang="en-US" smtClean="0"/>
              <a:t>9/27/19</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F9ABD37A-43EC-8041-BB04-3DB72B095874}" type="slidenum">
              <a:rPr lang="en-US" smtClean="0"/>
              <a:t>‹#›</a:t>
            </a:fld>
            <a:endParaRPr lang="en-US"/>
          </a:p>
        </p:txBody>
      </p:sp>
    </p:spTree>
    <p:extLst>
      <p:ext uri="{BB962C8B-B14F-4D97-AF65-F5344CB8AC3E}">
        <p14:creationId xmlns:p14="http://schemas.microsoft.com/office/powerpoint/2010/main" val="360234993"/>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smtClean="0"/>
              <a:t>Click to edit Master title style</a:t>
            </a:r>
            <a:endParaRPr lang="en-US"/>
          </a:p>
        </p:txBody>
      </p:sp>
      <p:sp>
        <p:nvSpPr>
          <p:cNvPr id="3" name="Content Placeholder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F04BEA32-EEDA-E647-934A-FFCB9909111C}" type="datetimeFigureOut">
              <a:rPr lang="en-US" smtClean="0"/>
              <a:t>9/27/19</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F9ABD37A-43EC-8041-BB04-3DB72B095874}" type="slidenum">
              <a:rPr lang="en-US" smtClean="0"/>
              <a:t>‹#›</a:t>
            </a:fld>
            <a:endParaRPr lang="en-US"/>
          </a:p>
        </p:txBody>
      </p:sp>
    </p:spTree>
    <p:extLst>
      <p:ext uri="{BB962C8B-B14F-4D97-AF65-F5344CB8AC3E}">
        <p14:creationId xmlns:p14="http://schemas.microsoft.com/office/powerpoint/2010/main" val="713126458"/>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smtClean="0"/>
              <a:t>Click to edit Master title style</a:t>
            </a:r>
            <a:endParaRPr lang="en-US"/>
          </a:p>
        </p:txBody>
      </p:sp>
      <p:sp>
        <p:nvSpPr>
          <p:cNvPr id="3" name="Picture Placeholder 2"/>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F04BEA32-EEDA-E647-934A-FFCB9909111C}" type="datetimeFigureOut">
              <a:rPr lang="en-US" smtClean="0"/>
              <a:t>9/27/19</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F9ABD37A-43EC-8041-BB04-3DB72B095874}" type="slidenum">
              <a:rPr lang="en-US" smtClean="0"/>
              <a:t>‹#›</a:t>
            </a:fld>
            <a:endParaRPr lang="en-US"/>
          </a:p>
        </p:txBody>
      </p:sp>
    </p:spTree>
    <p:extLst>
      <p:ext uri="{BB962C8B-B14F-4D97-AF65-F5344CB8AC3E}">
        <p14:creationId xmlns:p14="http://schemas.microsoft.com/office/powerpoint/2010/main" val="41014569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F04BEA32-EEDA-E647-934A-FFCB9909111C}" type="datetimeFigureOut">
              <a:rPr lang="en-US" smtClean="0"/>
              <a:t>9/27/19</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F9ABD37A-43EC-8041-BB04-3DB72B095874}" type="slidenum">
              <a:rPr lang="en-US" smtClean="0"/>
              <a:t>‹#›</a:t>
            </a:fld>
            <a:endParaRPr lang="en-US"/>
          </a:p>
        </p:txBody>
      </p:sp>
    </p:spTree>
    <p:extLst>
      <p:ext uri="{BB962C8B-B14F-4D97-AF65-F5344CB8AC3E}">
        <p14:creationId xmlns:p14="http://schemas.microsoft.com/office/powerpoint/2010/main" val="2043739870"/>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0" y="365125"/>
            <a:ext cx="2628900" cy="5811838"/>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838200" y="365125"/>
            <a:ext cx="7734300" cy="5811838"/>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F04BEA32-EEDA-E647-934A-FFCB9909111C}" type="datetimeFigureOut">
              <a:rPr lang="en-US" smtClean="0"/>
              <a:t>9/27/19</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F9ABD37A-43EC-8041-BB04-3DB72B095874}" type="slidenum">
              <a:rPr lang="en-US" smtClean="0"/>
              <a:t>‹#›</a:t>
            </a:fld>
            <a:endParaRPr lang="en-US"/>
          </a:p>
        </p:txBody>
      </p:sp>
    </p:spTree>
    <p:extLst>
      <p:ext uri="{BB962C8B-B14F-4D97-AF65-F5344CB8AC3E}">
        <p14:creationId xmlns:p14="http://schemas.microsoft.com/office/powerpoint/2010/main" val="135061325"/>
      </p:ext>
    </p:extLst>
  </p:cSld>
  <p:clrMapOvr>
    <a:masterClrMapping/>
  </p:clrMapOvr>
</p:sldLayout>
</file>

<file path=ppt/slideMasters/_rels/slideMaster1.xml.rels><?xml version="1.0" encoding="UTF-8" standalone="yes"?>
<Relationships xmlns="http://schemas.openxmlformats.org/package/2006/relationships"><Relationship Id="rId11" Type="http://schemas.openxmlformats.org/officeDocument/2006/relationships/slideLayout" Target="../slideLayouts/slideLayout11.xml"/><Relationship Id="rId12" Type="http://schemas.openxmlformats.org/officeDocument/2006/relationships/theme" Target="../theme/theme1.xml"/><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F04BEA32-EEDA-E647-934A-FFCB9909111C}" type="datetimeFigureOut">
              <a:rPr lang="en-US" smtClean="0"/>
              <a:t>9/27/19</a:t>
            </a:fld>
            <a:endParaRPr lang="en-US"/>
          </a:p>
        </p:txBody>
      </p:sp>
      <p:sp>
        <p:nvSpPr>
          <p:cNvPr id="5" name="Footer Placeholder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F9ABD37A-43EC-8041-BB04-3DB72B095874}" type="slidenum">
              <a:rPr lang="en-US" smtClean="0"/>
              <a:t>‹#›</a:t>
            </a:fld>
            <a:endParaRPr lang="en-US"/>
          </a:p>
        </p:txBody>
      </p:sp>
    </p:spTree>
    <p:extLst>
      <p:ext uri="{BB962C8B-B14F-4D97-AF65-F5344CB8AC3E}">
        <p14:creationId xmlns:p14="http://schemas.microsoft.com/office/powerpoint/2010/main" val="50990089"/>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png"/><Relationship Id="rId4" Type="http://schemas.openxmlformats.org/officeDocument/2006/relationships/image" Target="../media/image2.jpeg"/><Relationship Id="rId5" Type="http://schemas.openxmlformats.org/officeDocument/2006/relationships/image" Target="../media/image3.jpeg"/><Relationship Id="rId6" Type="http://schemas.openxmlformats.org/officeDocument/2006/relationships/image" Target="../media/image4.png"/><Relationship Id="rId1" Type="http://schemas.openxmlformats.org/officeDocument/2006/relationships/slideLayout" Target="../slideLayouts/slideLayout1.xml"/><Relationship Id="rId2"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xml"/><Relationship Id="rId3" Type="http://schemas.openxmlformats.org/officeDocument/2006/relationships/image" Target="../media/image5.tiff"/></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6.png"/></Relationships>
</file>

<file path=ppt/slides/_rels/slide5.xml.rels><?xml version="1.0" encoding="UTF-8" standalone="yes"?>
<Relationships xmlns="http://schemas.openxmlformats.org/package/2006/relationships"><Relationship Id="rId3" Type="http://schemas.openxmlformats.org/officeDocument/2006/relationships/image" Target="../media/image7.jpeg"/><Relationship Id="rId4" Type="http://schemas.openxmlformats.org/officeDocument/2006/relationships/image" Target="../media/image8.tiff"/><Relationship Id="rId1" Type="http://schemas.openxmlformats.org/officeDocument/2006/relationships/slideLayout" Target="../slideLayouts/slideLayout2.xml"/><Relationship Id="rId2" Type="http://schemas.openxmlformats.org/officeDocument/2006/relationships/notesSlide" Target="../notesSlides/notesSlide3.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4.xml"/><Relationship Id="rId3" Type="http://schemas.openxmlformats.org/officeDocument/2006/relationships/image" Target="../media/image9.png"/></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5.xml"/><Relationship Id="rId3" Type="http://schemas.openxmlformats.org/officeDocument/2006/relationships/image" Target="../media/image10.png"/></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6.xml"/><Relationship Id="rId3" Type="http://schemas.openxmlformats.org/officeDocument/2006/relationships/image" Target="../media/image11.png"/></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12.png"/></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13.jpeg"/><Relationship Id="rId3" Type="http://schemas.openxmlformats.org/officeDocument/2006/relationships/image" Target="../media/image14.jpeg"/></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15.jpeg"/></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16.png"/></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17.png"/></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18.tiff"/></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19.tiff"/></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7.xml"/><Relationship Id="rId3" Type="http://schemas.openxmlformats.org/officeDocument/2006/relationships/image" Target="../media/image20.png"/></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8.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9.xml"/><Relationship Id="rId3" Type="http://schemas.openxmlformats.org/officeDocument/2006/relationships/image" Target="../media/image21.jpeg"/></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0.xml"/><Relationship Id="rId3" Type="http://schemas.openxmlformats.org/officeDocument/2006/relationships/image" Target="../media/image22.png"/></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23.png"/></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1.xml"/><Relationship Id="rId3" Type="http://schemas.openxmlformats.org/officeDocument/2006/relationships/image" Target="../media/image24.png"/></Relationships>
</file>

<file path=ppt/slides/_rels/slide23.xml.rels><?xml version="1.0" encoding="UTF-8" standalone="yes"?>
<Relationships xmlns="http://schemas.openxmlformats.org/package/2006/relationships"><Relationship Id="rId3" Type="http://schemas.openxmlformats.org/officeDocument/2006/relationships/image" Target="../media/image25.jpeg"/><Relationship Id="rId4" Type="http://schemas.openxmlformats.org/officeDocument/2006/relationships/image" Target="../media/image26.jpeg"/><Relationship Id="rId1" Type="http://schemas.openxmlformats.org/officeDocument/2006/relationships/slideLayout" Target="../slideLayouts/slideLayout2.xml"/><Relationship Id="rId2" Type="http://schemas.openxmlformats.org/officeDocument/2006/relationships/notesSlide" Target="../notesSlides/notesSlide12.xml"/></Relationships>
</file>

<file path=ppt/slides/_rels/slide24.xml.rels><?xml version="1.0" encoding="UTF-8" standalone="yes"?>
<Relationships xmlns="http://schemas.openxmlformats.org/package/2006/relationships"><Relationship Id="rId3" Type="http://schemas.openxmlformats.org/officeDocument/2006/relationships/image" Target="../media/image27.png"/><Relationship Id="rId4" Type="http://schemas.openxmlformats.org/officeDocument/2006/relationships/image" Target="../media/image28.png"/><Relationship Id="rId1" Type="http://schemas.openxmlformats.org/officeDocument/2006/relationships/slideLayout" Target="../slideLayouts/slideLayout2.xml"/><Relationship Id="rId2" Type="http://schemas.openxmlformats.org/officeDocument/2006/relationships/notesSlide" Target="../notesSlides/notesSlide13.xml"/></Relationships>
</file>

<file path=ppt/slides/_rels/slide25.xml.rels><?xml version="1.0" encoding="UTF-8" standalone="yes"?>
<Relationships xmlns="http://schemas.openxmlformats.org/package/2006/relationships"><Relationship Id="rId3" Type="http://schemas.openxmlformats.org/officeDocument/2006/relationships/image" Target="../media/image29.png"/><Relationship Id="rId4" Type="http://schemas.openxmlformats.org/officeDocument/2006/relationships/hyperlink" Target="https://www.nytimes.com/2017/09/18/us/politics/refugees-revenue-cost-report-trump.html" TargetMode="External"/><Relationship Id="rId1" Type="http://schemas.openxmlformats.org/officeDocument/2006/relationships/slideLayout" Target="../slideLayouts/slideLayout2.xml"/><Relationship Id="rId2" Type="http://schemas.openxmlformats.org/officeDocument/2006/relationships/notesSlide" Target="../notesSlides/notesSlide14.xml"/></Relationships>
</file>

<file path=ppt/slides/_rels/slide26.xml.rels><?xml version="1.0" encoding="UTF-8" standalone="yes"?>
<Relationships xmlns="http://schemas.openxmlformats.org/package/2006/relationships"><Relationship Id="rId3" Type="http://schemas.openxmlformats.org/officeDocument/2006/relationships/image" Target="../media/image30.jpeg"/><Relationship Id="rId4" Type="http://schemas.openxmlformats.org/officeDocument/2006/relationships/image" Target="../media/image31.png"/><Relationship Id="rId5" Type="http://schemas.openxmlformats.org/officeDocument/2006/relationships/image" Target="../media/image32.jpeg"/><Relationship Id="rId1" Type="http://schemas.openxmlformats.org/officeDocument/2006/relationships/slideLayout" Target="../slideLayouts/slideLayout2.xml"/><Relationship Id="rId2" Type="http://schemas.openxmlformats.org/officeDocument/2006/relationships/notesSlide" Target="../notesSlides/notesSlide15.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6.xml"/><Relationship Id="rId3" Type="http://schemas.openxmlformats.org/officeDocument/2006/relationships/image" Target="../media/image33.jpeg"/></Relationships>
</file>

<file path=ppt/slides/_rels/slide28.xml.rels><?xml version="1.0" encoding="UTF-8" standalone="yes"?>
<Relationships xmlns="http://schemas.openxmlformats.org/package/2006/relationships"><Relationship Id="rId3" Type="http://schemas.openxmlformats.org/officeDocument/2006/relationships/image" Target="../media/image34.png"/><Relationship Id="rId4" Type="http://schemas.openxmlformats.org/officeDocument/2006/relationships/image" Target="../media/image33.jpeg"/><Relationship Id="rId5" Type="http://schemas.openxmlformats.org/officeDocument/2006/relationships/image" Target="../media/image35.png"/><Relationship Id="rId6" Type="http://schemas.openxmlformats.org/officeDocument/2006/relationships/image" Target="../media/image36.png"/><Relationship Id="rId1" Type="http://schemas.openxmlformats.org/officeDocument/2006/relationships/slideLayout" Target="../slideLayouts/slideLayout2.xml"/><Relationship Id="rId2" Type="http://schemas.openxmlformats.org/officeDocument/2006/relationships/notesSlide" Target="../notesSlides/notesSlide17.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37.png"/></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8.xml"/><Relationship Id="rId3" Type="http://schemas.openxmlformats.org/officeDocument/2006/relationships/image" Target="../media/image38.jpeg"/></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39.jpeg"/></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39.jpeg"/></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9.xml"/><Relationship Id="rId3" Type="http://schemas.openxmlformats.org/officeDocument/2006/relationships/image" Target="../media/image40.png"/></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0.xml"/><Relationship Id="rId3" Type="http://schemas.openxmlformats.org/officeDocument/2006/relationships/image" Target="../media/image41.jpeg"/></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1.xml"/><Relationship Id="rId3" Type="http://schemas.openxmlformats.org/officeDocument/2006/relationships/image" Target="../media/image42.png"/></Relationships>
</file>

<file path=ppt/slides/_rels/slide36.xml.rels><?xml version="1.0" encoding="UTF-8" standalone="yes"?>
<Relationships xmlns="http://schemas.openxmlformats.org/package/2006/relationships"><Relationship Id="rId3" Type="http://schemas.openxmlformats.org/officeDocument/2006/relationships/image" Target="../media/image43.tiff"/><Relationship Id="rId4" Type="http://schemas.openxmlformats.org/officeDocument/2006/relationships/image" Target="../media/image44.tiff"/><Relationship Id="rId5" Type="http://schemas.openxmlformats.org/officeDocument/2006/relationships/image" Target="../media/image45.jpeg"/><Relationship Id="rId1" Type="http://schemas.openxmlformats.org/officeDocument/2006/relationships/slideLayout" Target="../slideLayouts/slideLayout2.xml"/><Relationship Id="rId2" Type="http://schemas.openxmlformats.org/officeDocument/2006/relationships/notesSlide" Target="../notesSlides/notesSlide22.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46.jpeg"/></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3.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4.xm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5.xml"/></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7.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6.xml"/></Relationships>
</file>

<file path=ppt/slides/_rels/slide48.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47.tiff"/></Relationships>
</file>

<file path=ppt/slides/_rels/slide49.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7.xml"/></Relationships>
</file>

<file path=ppt/slides/_rels/slide5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48.png"/></Relationships>
</file>

<file path=ppt/slides/_rels/slide5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49.png"/></Relationships>
</file>

<file path=ppt/slides/_rels/slide5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8.xml"/><Relationship Id="rId3" Type="http://schemas.openxmlformats.org/officeDocument/2006/relationships/image" Target="../media/image50.png"/></Relationships>
</file>

<file path=ppt/slides/_rels/slide5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9.xml"/><Relationship Id="rId3" Type="http://schemas.openxmlformats.org/officeDocument/2006/relationships/image" Target="../media/image51.png"/></Relationships>
</file>

<file path=ppt/slides/_rels/slide5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52.jpeg"/></Relationships>
</file>

<file path=ppt/slides/_rels/slide56.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53.png"/></Relationships>
</file>

<file path=ppt/slides/_rels/slide57.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54.png"/><Relationship Id="rId3" Type="http://schemas.openxmlformats.org/officeDocument/2006/relationships/image" Target="../media/image55.png"/></Relationships>
</file>

<file path=ppt/slides/_rels/slide58.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0.xml"/></Relationships>
</file>

<file path=ppt/slides/_rels/slide59.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1.xml"/></Relationships>
</file>

<file path=ppt/slides/_rels/slide60.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2.xml"/></Relationships>
</file>

<file path=ppt/slides/_rels/slide6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3.xml"/></Relationships>
</file>

<file path=ppt/slides/_rels/slide6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4.xml"/></Relationships>
</file>

<file path=ppt/slides/_rels/slide63.xml.rels><?xml version="1.0" encoding="UTF-8" standalone="yes"?>
<Relationships xmlns="http://schemas.openxmlformats.org/package/2006/relationships"><Relationship Id="rId3" Type="http://schemas.openxmlformats.org/officeDocument/2006/relationships/image" Target="../media/image56.png"/><Relationship Id="rId4" Type="http://schemas.openxmlformats.org/officeDocument/2006/relationships/image" Target="../media/image57.tiff"/><Relationship Id="rId1" Type="http://schemas.openxmlformats.org/officeDocument/2006/relationships/slideLayout" Target="../slideLayouts/slideLayout2.xml"/><Relationship Id="rId2" Type="http://schemas.openxmlformats.org/officeDocument/2006/relationships/notesSlide" Target="../notesSlides/notesSlide35.xml"/></Relationships>
</file>

<file path=ppt/slides/_rels/slide6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6.xml"/><Relationship Id="rId3" Type="http://schemas.openxmlformats.org/officeDocument/2006/relationships/image" Target="../media/image58.png"/></Relationships>
</file>

<file path=ppt/slides/_rels/slide6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54.png"/><Relationship Id="rId3" Type="http://schemas.openxmlformats.org/officeDocument/2006/relationships/image" Target="../media/image55.png"/></Relationships>
</file>

<file path=ppt/slides/_rels/slide66.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59.png"/></Relationships>
</file>

<file path=ppt/slides/_rels/slide67.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60.png"/></Relationships>
</file>

<file path=ppt/slides/_rels/slide68.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7.xml"/></Relationships>
</file>

<file path=ppt/slides/_rels/slide69.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61.png"/></Relationships>
</file>

<file path=ppt/slides/_rels/slide70.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8.xml"/></Relationships>
</file>

<file path=ppt/slides/_rels/slide7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62.png"/></Relationships>
</file>

<file path=ppt/slides/_rels/slide7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63.jpeg"/></Relationships>
</file>

<file path=ppt/slides/_rels/slide7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64.png"/></Relationships>
</file>

<file path=ppt/slides/_rels/slide7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9.xml"/></Relationships>
</file>

<file path=ppt/slides/_rels/slide76.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65.png"/><Relationship Id="rId3" Type="http://schemas.openxmlformats.org/officeDocument/2006/relationships/image" Target="../media/image53.png"/></Relationships>
</file>

<file path=ppt/slides/_rels/slide77.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66.png"/><Relationship Id="rId3" Type="http://schemas.openxmlformats.org/officeDocument/2006/relationships/image" Target="../media/image67.png"/></Relationships>
</file>

<file path=ppt/slides/_rels/slide78.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40.xml"/></Relationships>
</file>

<file path=ppt/slides/_rels/slide79.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41.xml"/><Relationship Id="rId3" Type="http://schemas.openxmlformats.org/officeDocument/2006/relationships/image" Target="../media/image68.jpeg"/></Relationships>
</file>

<file path=ppt/slides/_rels/slide80.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42.xml"/><Relationship Id="rId3" Type="http://schemas.openxmlformats.org/officeDocument/2006/relationships/image" Target="../media/image5.tiff"/></Relationships>
</file>

<file path=ppt/slides/_rels/slide8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43.xml"/></Relationships>
</file>

<file path=ppt/slides/_rels/slide8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44.xml"/></Relationships>
</file>

<file path=ppt/slides/_rels/slide8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45.xml"/><Relationship Id="rId3" Type="http://schemas.openxmlformats.org/officeDocument/2006/relationships/image" Target="../media/image69.jpe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466628" y="-547388"/>
            <a:ext cx="9144000" cy="2387600"/>
          </a:xfrm>
        </p:spPr>
        <p:txBody>
          <a:bodyPr>
            <a:normAutofit/>
          </a:bodyPr>
          <a:lstStyle/>
          <a:p>
            <a:r>
              <a:rPr lang="en-US" sz="6600" b="1" dirty="0" smtClean="0"/>
              <a:t>Immigration screening</a:t>
            </a:r>
            <a:endParaRPr lang="en-US" sz="6600" b="1" dirty="0"/>
          </a:p>
        </p:txBody>
      </p:sp>
      <p:sp>
        <p:nvSpPr>
          <p:cNvPr id="3" name="Subtitle 2"/>
          <p:cNvSpPr>
            <a:spLocks noGrp="1"/>
          </p:cNvSpPr>
          <p:nvPr>
            <p:ph type="subTitle" idx="1"/>
          </p:nvPr>
        </p:nvSpPr>
        <p:spPr>
          <a:xfrm>
            <a:off x="304800" y="1963838"/>
            <a:ext cx="4604288" cy="1655762"/>
          </a:xfrm>
        </p:spPr>
        <p:txBody>
          <a:bodyPr/>
          <a:lstStyle/>
          <a:p>
            <a:pPr algn="l"/>
            <a:r>
              <a:rPr lang="en-US" sz="2800" b="1" dirty="0" smtClean="0"/>
              <a:t>UBC Tropical </a:t>
            </a:r>
            <a:r>
              <a:rPr lang="en-US" sz="2800" b="1" dirty="0" smtClean="0"/>
              <a:t>medicine </a:t>
            </a:r>
            <a:r>
              <a:rPr lang="en-US" sz="2800" b="1" dirty="0" smtClean="0"/>
              <a:t>rounds</a:t>
            </a:r>
          </a:p>
          <a:p>
            <a:pPr algn="l"/>
            <a:r>
              <a:rPr lang="en-US" sz="2800" dirty="0" smtClean="0"/>
              <a:t>Jan Hajek</a:t>
            </a:r>
          </a:p>
          <a:p>
            <a:pPr algn="l"/>
            <a:r>
              <a:rPr lang="en-US" sz="2800" dirty="0" smtClean="0"/>
              <a:t>Sept 27, 2019</a:t>
            </a:r>
            <a:endParaRPr lang="en-US" sz="2800" dirty="0" smtClean="0"/>
          </a:p>
        </p:txBody>
      </p:sp>
      <p:pic>
        <p:nvPicPr>
          <p:cNvPr id="9" name="Picture 8"/>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8911016" y="860001"/>
            <a:ext cx="3056865" cy="3380945"/>
          </a:xfrm>
          <a:prstGeom prst="rect">
            <a:avLst/>
          </a:prstGeom>
        </p:spPr>
      </p:pic>
      <p:pic>
        <p:nvPicPr>
          <p:cNvPr id="3090" name="Picture 18" descr="https://d36rd3gki5z3d3.cloudfront.net/wp-content/uploads/2017/03/Photo-of-oil-sands-mine-by-Andrew-S.-Wright.jpg?x80600"/>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7106413" y="3843950"/>
            <a:ext cx="2684165" cy="1787338"/>
          </a:xfrm>
          <a:prstGeom prst="rect">
            <a:avLst/>
          </a:prstGeom>
          <a:noFill/>
          <a:extLst>
            <a:ext uri="{909E8E84-426E-40DD-AFC4-6F175D3DCCD1}">
              <a14:hiddenFill xmlns:a14="http://schemas.microsoft.com/office/drawing/2010/main">
                <a:solidFill>
                  <a:srgbClr val="FFFFFF"/>
                </a:solidFill>
              </a14:hiddenFill>
            </a:ext>
          </a:extLst>
        </p:spPr>
      </p:pic>
      <p:pic>
        <p:nvPicPr>
          <p:cNvPr id="3088" name="Picture 16" descr="https://i.cbc.ca/1.5295072.1569333286!/fileImage/httpImage/image.jpg_gen/derivatives/16x9_780/climate-strike-die-in-vancouver.jpg"/>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9148531" y="1794492"/>
            <a:ext cx="2581834" cy="1453109"/>
          </a:xfrm>
          <a:prstGeom prst="rect">
            <a:avLst/>
          </a:prstGeom>
          <a:noFill/>
          <a:extLst>
            <a:ext uri="{909E8E84-426E-40DD-AFC4-6F175D3DCCD1}">
              <a14:hiddenFill xmlns:a14="http://schemas.microsoft.com/office/drawing/2010/main">
                <a:solidFill>
                  <a:srgbClr val="FFFFFF"/>
                </a:solidFill>
              </a14:hiddenFill>
            </a:ext>
          </a:extLst>
        </p:spPr>
      </p:pic>
      <p:pic>
        <p:nvPicPr>
          <p:cNvPr id="7" name="Picture 6"/>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9148531" y="4549267"/>
            <a:ext cx="2819351" cy="1712953"/>
          </a:xfrm>
          <a:prstGeom prst="rect">
            <a:avLst/>
          </a:prstGeom>
        </p:spPr>
      </p:pic>
      <p:sp>
        <p:nvSpPr>
          <p:cNvPr id="4" name="Rectangle 3"/>
          <p:cNvSpPr/>
          <p:nvPr/>
        </p:nvSpPr>
        <p:spPr>
          <a:xfrm>
            <a:off x="3376540" y="5631288"/>
            <a:ext cx="4643515" cy="1077218"/>
          </a:xfrm>
          <a:prstGeom prst="rect">
            <a:avLst/>
          </a:prstGeom>
        </p:spPr>
        <p:txBody>
          <a:bodyPr wrap="none">
            <a:spAutoFit/>
          </a:bodyPr>
          <a:lstStyle/>
          <a:p>
            <a:r>
              <a:rPr lang="en-US" sz="3200" dirty="0" smtClean="0"/>
              <a:t>Global </a:t>
            </a:r>
            <a:r>
              <a:rPr lang="en-US" sz="3200" dirty="0" smtClean="0"/>
              <a:t>Climate Strike </a:t>
            </a:r>
          </a:p>
          <a:p>
            <a:r>
              <a:rPr lang="en-US" sz="3200" dirty="0" smtClean="0"/>
              <a:t>1pm </a:t>
            </a:r>
            <a:r>
              <a:rPr lang="mr-IN" sz="3200" dirty="0" smtClean="0"/>
              <a:t>–</a:t>
            </a:r>
            <a:r>
              <a:rPr lang="en-US" sz="3200" dirty="0" smtClean="0"/>
              <a:t> Vancouver City Hall </a:t>
            </a:r>
            <a:endParaRPr lang="en-US" sz="3200" dirty="0"/>
          </a:p>
        </p:txBody>
      </p:sp>
      <p:sp>
        <p:nvSpPr>
          <p:cNvPr id="8" name="AutoShape 14" descr="mage result for climate strike vancouver sept 27"/>
          <p:cNvSpPr>
            <a:spLocks noChangeAspect="1" noChangeArrowheads="1"/>
          </p:cNvSpPr>
          <p:nvPr/>
        </p:nvSpPr>
        <p:spPr bwMode="auto">
          <a:xfrm>
            <a:off x="0" y="0"/>
            <a:ext cx="304800" cy="304800"/>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cxnSp>
        <p:nvCxnSpPr>
          <p:cNvPr id="11" name="Straight Connector 10"/>
          <p:cNvCxnSpPr/>
          <p:nvPr/>
        </p:nvCxnSpPr>
        <p:spPr>
          <a:xfrm flipV="1">
            <a:off x="1538863" y="485965"/>
            <a:ext cx="9939580" cy="6227636"/>
          </a:xfrm>
          <a:prstGeom prst="line">
            <a:avLst/>
          </a:prstGeom>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85474396"/>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Immigration screening </a:t>
            </a:r>
            <a:endParaRPr lang="en-US" dirty="0"/>
          </a:p>
        </p:txBody>
      </p:sp>
      <p:sp>
        <p:nvSpPr>
          <p:cNvPr id="3" name="Content Placeholder 2"/>
          <p:cNvSpPr>
            <a:spLocks noGrp="1"/>
          </p:cNvSpPr>
          <p:nvPr>
            <p:ph idx="1"/>
          </p:nvPr>
        </p:nvSpPr>
        <p:spPr>
          <a:xfrm>
            <a:off x="838200" y="1825625"/>
            <a:ext cx="10835640" cy="4351338"/>
          </a:xfrm>
        </p:spPr>
        <p:txBody>
          <a:bodyPr>
            <a:normAutofit/>
          </a:bodyPr>
          <a:lstStyle/>
          <a:p>
            <a:r>
              <a:rPr lang="en-US" dirty="0" smtClean="0"/>
              <a:t>Overview of the numbers and trends of immigrants and refugees</a:t>
            </a:r>
          </a:p>
          <a:p>
            <a:r>
              <a:rPr lang="en-US" dirty="0" smtClean="0"/>
              <a:t>Overview of the Canadian IME</a:t>
            </a:r>
          </a:p>
          <a:p>
            <a:pPr lvl="1"/>
            <a:r>
              <a:rPr lang="en-US" b="1" dirty="0" smtClean="0"/>
              <a:t>Difference between legal </a:t>
            </a:r>
            <a:r>
              <a:rPr lang="en-US" b="1" dirty="0" smtClean="0"/>
              <a:t>entry requirements </a:t>
            </a:r>
            <a:r>
              <a:rPr lang="mr-IN" b="1" dirty="0" smtClean="0"/>
              <a:t>–</a:t>
            </a:r>
            <a:r>
              <a:rPr lang="en-US" b="1" dirty="0" smtClean="0"/>
              <a:t> and those for clinical benefit </a:t>
            </a:r>
            <a:endParaRPr lang="en-US" b="1" dirty="0" smtClean="0"/>
          </a:p>
          <a:p>
            <a:r>
              <a:rPr lang="en-US" dirty="0" smtClean="0"/>
              <a:t>TB, HIV, Hepatitis and </a:t>
            </a:r>
            <a:r>
              <a:rPr lang="en-US" i="1" dirty="0"/>
              <a:t>S</a:t>
            </a:r>
            <a:r>
              <a:rPr lang="en-US" i="1" dirty="0" smtClean="0"/>
              <a:t>trongyloides</a:t>
            </a:r>
          </a:p>
          <a:p>
            <a:endParaRPr lang="en-US" dirty="0" smtClean="0"/>
          </a:p>
          <a:p>
            <a:r>
              <a:rPr lang="en-US" dirty="0" smtClean="0"/>
              <a:t>Lots of cases </a:t>
            </a:r>
            <a:r>
              <a:rPr lang="en-US" dirty="0" smtClean="0"/>
              <a:t>to </a:t>
            </a:r>
            <a:r>
              <a:rPr lang="en-US" dirty="0" smtClean="0"/>
              <a:t>think about</a:t>
            </a:r>
            <a:r>
              <a:rPr lang="mr-IN" dirty="0" smtClean="0"/>
              <a:t>…</a:t>
            </a:r>
            <a:r>
              <a:rPr lang="en-CA" dirty="0" smtClean="0"/>
              <a:t>.</a:t>
            </a:r>
          </a:p>
          <a:p>
            <a:pPr lvl="1"/>
            <a:r>
              <a:rPr lang="en-CA" dirty="0" smtClean="0"/>
              <a:t>Melilla Spain </a:t>
            </a:r>
            <a:r>
              <a:rPr lang="mr-IN" dirty="0" smtClean="0"/>
              <a:t>–</a:t>
            </a:r>
            <a:r>
              <a:rPr lang="en-CA" dirty="0" smtClean="0"/>
              <a:t> border fence</a:t>
            </a:r>
          </a:p>
          <a:p>
            <a:pPr lvl="1"/>
            <a:r>
              <a:rPr lang="en-CA" dirty="0" smtClean="0"/>
              <a:t>Nell Toussaint case </a:t>
            </a:r>
            <a:endParaRPr lang="en-CA" dirty="0"/>
          </a:p>
          <a:p>
            <a:pPr lvl="1"/>
            <a:r>
              <a:rPr lang="en-CA" dirty="0" smtClean="0"/>
              <a:t>VISAs and Ebola 2014</a:t>
            </a:r>
          </a:p>
          <a:p>
            <a:pPr lvl="1"/>
            <a:endParaRPr lang="en-CA" dirty="0"/>
          </a:p>
          <a:p>
            <a:pPr lvl="1"/>
            <a:endParaRPr lang="en-US" dirty="0" smtClean="0"/>
          </a:p>
        </p:txBody>
      </p:sp>
      <p:pic>
        <p:nvPicPr>
          <p:cNvPr id="4" name="Picture 3"/>
          <p:cNvPicPr>
            <a:picLocks noChangeAspect="1"/>
          </p:cNvPicPr>
          <p:nvPr/>
        </p:nvPicPr>
        <p:blipFill>
          <a:blip r:embed="rId3"/>
          <a:stretch>
            <a:fillRect/>
          </a:stretch>
        </p:blipFill>
        <p:spPr>
          <a:xfrm>
            <a:off x="7645609" y="3734829"/>
            <a:ext cx="4028231" cy="2823882"/>
          </a:xfrm>
          <a:prstGeom prst="rect">
            <a:avLst/>
          </a:prstGeom>
        </p:spPr>
      </p:pic>
    </p:spTree>
    <p:extLst>
      <p:ext uri="{BB962C8B-B14F-4D97-AF65-F5344CB8AC3E}">
        <p14:creationId xmlns:p14="http://schemas.microsoft.com/office/powerpoint/2010/main" val="1934699258"/>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Part of the complete history for every patient </a:t>
            </a:r>
            <a:endParaRPr lang="en-US" dirty="0"/>
          </a:p>
        </p:txBody>
      </p:sp>
      <p:sp>
        <p:nvSpPr>
          <p:cNvPr id="3" name="Content Placeholder 2"/>
          <p:cNvSpPr>
            <a:spLocks noGrp="1"/>
          </p:cNvSpPr>
          <p:nvPr>
            <p:ph idx="1"/>
          </p:nvPr>
        </p:nvSpPr>
        <p:spPr/>
        <p:txBody>
          <a:bodyPr/>
          <a:lstStyle/>
          <a:p>
            <a:pPr marL="514350" indent="-514350">
              <a:buFont typeface="+mj-lt"/>
              <a:buAutoNum type="arabicPeriod"/>
            </a:pPr>
            <a:r>
              <a:rPr lang="en-US" dirty="0" smtClean="0"/>
              <a:t>Where were you born?</a:t>
            </a:r>
          </a:p>
          <a:p>
            <a:pPr marL="514350" indent="-514350">
              <a:buFont typeface="+mj-lt"/>
              <a:buAutoNum type="arabicPeriod"/>
            </a:pPr>
            <a:r>
              <a:rPr lang="en-US" dirty="0" smtClean="0"/>
              <a:t>Have you lived in any countries other than Canada?</a:t>
            </a:r>
          </a:p>
          <a:p>
            <a:pPr marL="514350" indent="-514350">
              <a:buFont typeface="+mj-lt"/>
              <a:buAutoNum type="arabicPeriod"/>
            </a:pPr>
            <a:endParaRPr lang="en-US" dirty="0" smtClean="0"/>
          </a:p>
          <a:p>
            <a:pPr marL="514350" indent="-514350">
              <a:buFont typeface="+mj-lt"/>
              <a:buAutoNum type="arabicPeriod"/>
            </a:pPr>
            <a:r>
              <a:rPr lang="en-US" dirty="0" smtClean="0"/>
              <a:t>Have you travelled anywhere over the last year? </a:t>
            </a:r>
          </a:p>
          <a:p>
            <a:pPr lvl="1"/>
            <a:endParaRPr lang="en-US" dirty="0" smtClean="0"/>
          </a:p>
          <a:p>
            <a:pPr marL="514350" indent="-514350">
              <a:buFont typeface="+mj-lt"/>
              <a:buAutoNum type="arabicPeriod"/>
            </a:pPr>
            <a:endParaRPr lang="en-US" dirty="0"/>
          </a:p>
        </p:txBody>
      </p:sp>
    </p:spTree>
    <p:extLst>
      <p:ext uri="{BB962C8B-B14F-4D97-AF65-F5344CB8AC3E}">
        <p14:creationId xmlns:p14="http://schemas.microsoft.com/office/powerpoint/2010/main" val="1676376654"/>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Immigration screening </a:t>
            </a:r>
            <a:endParaRPr lang="en-US" dirty="0"/>
          </a:p>
        </p:txBody>
      </p:sp>
      <p:sp>
        <p:nvSpPr>
          <p:cNvPr id="3" name="Content Placeholder 2"/>
          <p:cNvSpPr>
            <a:spLocks noGrp="1"/>
          </p:cNvSpPr>
          <p:nvPr>
            <p:ph idx="1"/>
          </p:nvPr>
        </p:nvSpPr>
        <p:spPr/>
        <p:txBody>
          <a:bodyPr>
            <a:normAutofit lnSpcReduction="10000"/>
          </a:bodyPr>
          <a:lstStyle/>
          <a:p>
            <a:r>
              <a:rPr lang="en-US" dirty="0" smtClean="0"/>
              <a:t>My background </a:t>
            </a:r>
          </a:p>
          <a:p>
            <a:r>
              <a:rPr lang="en-US" dirty="0" smtClean="0"/>
              <a:t>2009</a:t>
            </a:r>
          </a:p>
          <a:p>
            <a:pPr lvl="1"/>
            <a:r>
              <a:rPr lang="en-US" dirty="0" smtClean="0"/>
              <a:t>Senior medical policy advisor for Citizenship and Immigration Canada </a:t>
            </a:r>
          </a:p>
          <a:p>
            <a:pPr lvl="1"/>
            <a:r>
              <a:rPr lang="en-US" dirty="0" smtClean="0"/>
              <a:t>Recent case of MDR-TB in a new immigrant</a:t>
            </a:r>
          </a:p>
          <a:p>
            <a:pPr lvl="2"/>
            <a:r>
              <a:rPr lang="en-US" dirty="0" smtClean="0"/>
              <a:t>Had completed standard 6-months of TB treatment before immigration </a:t>
            </a:r>
          </a:p>
          <a:p>
            <a:pPr lvl="1"/>
            <a:r>
              <a:rPr lang="en-US" dirty="0" smtClean="0"/>
              <a:t>CIC was motivated to better address TB and infections </a:t>
            </a:r>
          </a:p>
          <a:p>
            <a:pPr lvl="1"/>
            <a:endParaRPr lang="en-US" dirty="0"/>
          </a:p>
          <a:p>
            <a:pPr lvl="1"/>
            <a:r>
              <a:rPr lang="en-US" dirty="0" smtClean="0"/>
              <a:t>My proposal </a:t>
            </a:r>
            <a:r>
              <a:rPr lang="en-US" dirty="0" smtClean="0">
                <a:sym typeface="Wingdings"/>
              </a:rPr>
              <a:t>was to address upstream factors and increase support for TB screening and treatment in medical facilities overseas </a:t>
            </a:r>
            <a:endParaRPr lang="en-CA" dirty="0">
              <a:sym typeface="Wingdings"/>
            </a:endParaRPr>
          </a:p>
          <a:p>
            <a:pPr lvl="1"/>
            <a:r>
              <a:rPr lang="en-US" dirty="0" smtClean="0"/>
              <a:t>Interesting work</a:t>
            </a:r>
          </a:p>
          <a:p>
            <a:pPr lvl="1"/>
            <a:r>
              <a:rPr lang="en-US" dirty="0" smtClean="0"/>
              <a:t>Challenging political climate </a:t>
            </a:r>
            <a:endParaRPr lang="en-US" dirty="0"/>
          </a:p>
        </p:txBody>
      </p:sp>
      <p:pic>
        <p:nvPicPr>
          <p:cNvPr id="13314" name="Picture 2" descr="mage result for citizenship and immigration canada"/>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7136780" y="707685"/>
            <a:ext cx="4729976" cy="1345301"/>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325063738"/>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What has changed?</a:t>
            </a:r>
            <a:endParaRPr lang="en-US" dirty="0"/>
          </a:p>
        </p:txBody>
      </p:sp>
      <p:sp>
        <p:nvSpPr>
          <p:cNvPr id="3" name="Content Placeholder 2"/>
          <p:cNvSpPr>
            <a:spLocks noGrp="1"/>
          </p:cNvSpPr>
          <p:nvPr>
            <p:ph idx="1"/>
          </p:nvPr>
        </p:nvSpPr>
        <p:spPr>
          <a:xfrm>
            <a:off x="838200" y="1825625"/>
            <a:ext cx="4831080" cy="4351338"/>
          </a:xfrm>
        </p:spPr>
        <p:txBody>
          <a:bodyPr/>
          <a:lstStyle/>
          <a:p>
            <a:r>
              <a:rPr lang="en-US" dirty="0"/>
              <a:t>S</a:t>
            </a:r>
            <a:r>
              <a:rPr lang="en-US" dirty="0" smtClean="0"/>
              <a:t>peed of migration</a:t>
            </a:r>
          </a:p>
          <a:p>
            <a:r>
              <a:rPr lang="en-US" dirty="0" smtClean="0"/>
              <a:t>Number of migrants</a:t>
            </a:r>
          </a:p>
          <a:p>
            <a:pPr lvl="1"/>
            <a:r>
              <a:rPr lang="en-US" dirty="0" smtClean="0"/>
              <a:t>250 million international migrants </a:t>
            </a:r>
            <a:endParaRPr lang="en-US" dirty="0"/>
          </a:p>
        </p:txBody>
      </p:sp>
      <p:pic>
        <p:nvPicPr>
          <p:cNvPr id="4098" name="Picture 2" descr="mage result for Speed of Global Travel in Relation to World Population G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333413" y="2138550"/>
            <a:ext cx="5381479" cy="4372452"/>
          </a:xfrm>
          <a:prstGeom prst="rect">
            <a:avLst/>
          </a:prstGeom>
          <a:noFill/>
          <a:extLst>
            <a:ext uri="{909E8E84-426E-40DD-AFC4-6F175D3DCCD1}">
              <a14:hiddenFill xmlns:a14="http://schemas.microsoft.com/office/drawing/2010/main">
                <a:solidFill>
                  <a:srgbClr val="FFFFFF"/>
                </a:solidFill>
              </a14:hiddenFill>
            </a:ext>
          </a:extLst>
        </p:spPr>
      </p:pic>
      <p:pic>
        <p:nvPicPr>
          <p:cNvPr id="8" name="Picture 7"/>
          <p:cNvPicPr>
            <a:picLocks noChangeAspect="1"/>
          </p:cNvPicPr>
          <p:nvPr/>
        </p:nvPicPr>
        <p:blipFill>
          <a:blip r:embed="rId4"/>
          <a:stretch>
            <a:fillRect/>
          </a:stretch>
        </p:blipFill>
        <p:spPr>
          <a:xfrm>
            <a:off x="6536188" y="230188"/>
            <a:ext cx="5122412" cy="1382360"/>
          </a:xfrm>
          <a:prstGeom prst="rect">
            <a:avLst/>
          </a:prstGeom>
        </p:spPr>
      </p:pic>
    </p:spTree>
    <p:extLst>
      <p:ext uri="{BB962C8B-B14F-4D97-AF65-F5344CB8AC3E}">
        <p14:creationId xmlns:p14="http://schemas.microsoft.com/office/powerpoint/2010/main" val="1013960053"/>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dirty="0"/>
          </a:p>
        </p:txBody>
      </p:sp>
      <p:sp>
        <p:nvSpPr>
          <p:cNvPr id="3" name="Content Placeholder 2"/>
          <p:cNvSpPr>
            <a:spLocks noGrp="1"/>
          </p:cNvSpPr>
          <p:nvPr>
            <p:ph idx="1"/>
          </p:nvPr>
        </p:nvSpPr>
        <p:spPr>
          <a:xfrm>
            <a:off x="838200" y="1825625"/>
            <a:ext cx="4831080" cy="4351338"/>
          </a:xfrm>
        </p:spPr>
        <p:txBody>
          <a:bodyPr/>
          <a:lstStyle/>
          <a:p>
            <a:endParaRPr lang="en-US" dirty="0"/>
          </a:p>
        </p:txBody>
      </p:sp>
      <p:pic>
        <p:nvPicPr>
          <p:cNvPr id="6" name="Picture 5"/>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611923" y="169557"/>
            <a:ext cx="8597425" cy="6007406"/>
          </a:xfrm>
          <a:prstGeom prst="rect">
            <a:avLst/>
          </a:prstGeom>
        </p:spPr>
      </p:pic>
      <p:sp>
        <p:nvSpPr>
          <p:cNvPr id="4" name="TextBox 3"/>
          <p:cNvSpPr txBox="1"/>
          <p:nvPr/>
        </p:nvSpPr>
        <p:spPr>
          <a:xfrm>
            <a:off x="9050215" y="6344262"/>
            <a:ext cx="2882905" cy="369332"/>
          </a:xfrm>
          <a:prstGeom prst="rect">
            <a:avLst/>
          </a:prstGeom>
          <a:noFill/>
        </p:spPr>
        <p:txBody>
          <a:bodyPr wrap="none" rtlCol="0">
            <a:spAutoFit/>
          </a:bodyPr>
          <a:lstStyle/>
          <a:p>
            <a:r>
              <a:rPr lang="en-US" dirty="0" smtClean="0"/>
              <a:t>Slide from Dr. Martin </a:t>
            </a:r>
            <a:r>
              <a:rPr lang="en-US" dirty="0" err="1" smtClean="0"/>
              <a:t>Cetron</a:t>
            </a:r>
            <a:r>
              <a:rPr lang="en-US" dirty="0" smtClean="0"/>
              <a:t> </a:t>
            </a:r>
            <a:endParaRPr lang="en-US" dirty="0"/>
          </a:p>
        </p:txBody>
      </p:sp>
    </p:spTree>
    <p:extLst>
      <p:ext uri="{BB962C8B-B14F-4D97-AF65-F5344CB8AC3E}">
        <p14:creationId xmlns:p14="http://schemas.microsoft.com/office/powerpoint/2010/main" val="2096906058"/>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dirty="0"/>
              <a:t>Immigration </a:t>
            </a:r>
            <a:br>
              <a:rPr lang="en-US" dirty="0"/>
            </a:br>
            <a:r>
              <a:rPr lang="en-US" dirty="0" smtClean="0"/>
              <a:t>Numbers - Global </a:t>
            </a:r>
            <a:r>
              <a:rPr lang="en-US" dirty="0"/>
              <a:t>estimates </a:t>
            </a:r>
          </a:p>
        </p:txBody>
      </p:sp>
      <p:sp>
        <p:nvSpPr>
          <p:cNvPr id="3" name="Content Placeholder 2"/>
          <p:cNvSpPr>
            <a:spLocks noGrp="1"/>
          </p:cNvSpPr>
          <p:nvPr>
            <p:ph idx="1"/>
          </p:nvPr>
        </p:nvSpPr>
        <p:spPr/>
        <p:txBody>
          <a:bodyPr>
            <a:normAutofit/>
          </a:bodyPr>
          <a:lstStyle/>
          <a:p>
            <a:r>
              <a:rPr lang="en-US" sz="3200" b="1" dirty="0" smtClean="0"/>
              <a:t>250 million international migrants (3% of global population)</a:t>
            </a:r>
          </a:p>
          <a:p>
            <a:pPr lvl="1"/>
            <a:r>
              <a:rPr lang="en-US" sz="2800" b="1" dirty="0" smtClean="0"/>
              <a:t>25 million are refugees (10% of all international migrants)</a:t>
            </a:r>
          </a:p>
          <a:p>
            <a:pPr lvl="1"/>
            <a:endParaRPr lang="en-US" sz="2800" dirty="0"/>
          </a:p>
          <a:p>
            <a:r>
              <a:rPr lang="en-US" sz="3200" dirty="0" smtClean="0"/>
              <a:t>780 million people are internal migrants</a:t>
            </a:r>
          </a:p>
          <a:p>
            <a:pPr lvl="1"/>
            <a:r>
              <a:rPr lang="en-US" sz="2800" dirty="0" smtClean="0"/>
              <a:t>44 million have been forcibly displaced (IDPs) </a:t>
            </a:r>
          </a:p>
          <a:p>
            <a:pPr lvl="1"/>
            <a:endParaRPr lang="en-US" dirty="0" smtClean="0"/>
          </a:p>
        </p:txBody>
      </p:sp>
      <p:sp>
        <p:nvSpPr>
          <p:cNvPr id="4" name="TextBox 3"/>
          <p:cNvSpPr txBox="1"/>
          <p:nvPr/>
        </p:nvSpPr>
        <p:spPr>
          <a:xfrm>
            <a:off x="10617199" y="6311900"/>
            <a:ext cx="1170513" cy="369332"/>
          </a:xfrm>
          <a:prstGeom prst="rect">
            <a:avLst/>
          </a:prstGeom>
          <a:noFill/>
        </p:spPr>
        <p:txBody>
          <a:bodyPr wrap="none" rtlCol="0">
            <a:spAutoFit/>
          </a:bodyPr>
          <a:lstStyle/>
          <a:p>
            <a:r>
              <a:rPr lang="en-US" smtClean="0"/>
              <a:t>IOM, 2018</a:t>
            </a:r>
            <a:endParaRPr lang="en-US"/>
          </a:p>
        </p:txBody>
      </p:sp>
    </p:spTree>
    <p:extLst>
      <p:ext uri="{BB962C8B-B14F-4D97-AF65-F5344CB8AC3E}">
        <p14:creationId xmlns:p14="http://schemas.microsoft.com/office/powerpoint/2010/main" val="1133849230"/>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Immigration trends</a:t>
            </a:r>
            <a:endParaRPr lang="en-US" dirty="0"/>
          </a:p>
        </p:txBody>
      </p:sp>
      <p:sp>
        <p:nvSpPr>
          <p:cNvPr id="3" name="Content Placeholder 2"/>
          <p:cNvSpPr>
            <a:spLocks noGrp="1"/>
          </p:cNvSpPr>
          <p:nvPr>
            <p:ph idx="1"/>
          </p:nvPr>
        </p:nvSpPr>
        <p:spPr/>
        <p:txBody>
          <a:bodyPr/>
          <a:lstStyle/>
          <a:p>
            <a:pPr marL="0" indent="0">
              <a:buNone/>
            </a:pPr>
            <a:r>
              <a:rPr lang="en-US" dirty="0" smtClean="0"/>
              <a:t> </a:t>
            </a:r>
            <a:endParaRPr lang="en-US" dirty="0"/>
          </a:p>
        </p:txBody>
      </p:sp>
      <p:pic>
        <p:nvPicPr>
          <p:cNvPr id="4" name="Picture 3"/>
          <p:cNvPicPr>
            <a:picLocks noChangeAspect="1"/>
          </p:cNvPicPr>
          <p:nvPr/>
        </p:nvPicPr>
        <p:blipFill>
          <a:blip r:embed="rId3">
            <a:extLst>
              <a:ext uri="{28A0092B-C50C-407E-A947-70E740481C1C}">
                <a14:useLocalDpi xmlns:a14="http://schemas.microsoft.com/office/drawing/2010/main"/>
              </a:ext>
            </a:extLst>
          </a:blip>
          <a:stretch>
            <a:fillRect/>
          </a:stretch>
        </p:blipFill>
        <p:spPr>
          <a:xfrm>
            <a:off x="441293" y="367972"/>
            <a:ext cx="11309413" cy="5876459"/>
          </a:xfrm>
          <a:prstGeom prst="rect">
            <a:avLst/>
          </a:prstGeom>
        </p:spPr>
      </p:pic>
      <p:sp>
        <p:nvSpPr>
          <p:cNvPr id="5" name="TextBox 4"/>
          <p:cNvSpPr txBox="1"/>
          <p:nvPr/>
        </p:nvSpPr>
        <p:spPr>
          <a:xfrm>
            <a:off x="10617199" y="6311900"/>
            <a:ext cx="1170513" cy="369332"/>
          </a:xfrm>
          <a:prstGeom prst="rect">
            <a:avLst/>
          </a:prstGeom>
          <a:noFill/>
        </p:spPr>
        <p:txBody>
          <a:bodyPr wrap="none" rtlCol="0">
            <a:spAutoFit/>
          </a:bodyPr>
          <a:lstStyle/>
          <a:p>
            <a:r>
              <a:rPr lang="en-US" smtClean="0"/>
              <a:t>IOM, 2018</a:t>
            </a:r>
            <a:endParaRPr lang="en-US"/>
          </a:p>
        </p:txBody>
      </p:sp>
    </p:spTree>
    <p:extLst>
      <p:ext uri="{BB962C8B-B14F-4D97-AF65-F5344CB8AC3E}">
        <p14:creationId xmlns:p14="http://schemas.microsoft.com/office/powerpoint/2010/main" val="491169526"/>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Categories of immigrants to Canada</a:t>
            </a:r>
            <a:endParaRPr lang="en-US" dirty="0"/>
          </a:p>
        </p:txBody>
      </p:sp>
      <p:sp>
        <p:nvSpPr>
          <p:cNvPr id="3" name="Content Placeholder 2"/>
          <p:cNvSpPr>
            <a:spLocks noGrp="1"/>
          </p:cNvSpPr>
          <p:nvPr>
            <p:ph idx="1"/>
          </p:nvPr>
        </p:nvSpPr>
        <p:spPr/>
        <p:txBody>
          <a:bodyPr>
            <a:normAutofit/>
          </a:bodyPr>
          <a:lstStyle/>
          <a:p>
            <a:r>
              <a:rPr lang="en-US" dirty="0" smtClean="0"/>
              <a:t>Permanent resident</a:t>
            </a:r>
          </a:p>
          <a:p>
            <a:pPr marL="914400" lvl="1" indent="-457200">
              <a:buFont typeface="+mj-lt"/>
              <a:buAutoNum type="arabicPeriod"/>
            </a:pPr>
            <a:r>
              <a:rPr lang="en-US" dirty="0" smtClean="0"/>
              <a:t>Family class						26%</a:t>
            </a:r>
          </a:p>
          <a:p>
            <a:pPr marL="914400" lvl="1" indent="-457200">
              <a:buFont typeface="+mj-lt"/>
              <a:buAutoNum type="arabicPeriod"/>
            </a:pPr>
            <a:r>
              <a:rPr lang="en-US" dirty="0"/>
              <a:t>E</a:t>
            </a:r>
            <a:r>
              <a:rPr lang="en-US" dirty="0" smtClean="0"/>
              <a:t>conomic class					53%</a:t>
            </a:r>
          </a:p>
          <a:p>
            <a:pPr marL="914400" lvl="1" indent="-457200">
              <a:buFont typeface="+mj-lt"/>
              <a:buAutoNum type="arabicPeriod"/>
            </a:pPr>
            <a:r>
              <a:rPr lang="en-US" dirty="0" smtClean="0"/>
              <a:t>Refugee and protected persons 		</a:t>
            </a:r>
          </a:p>
          <a:p>
            <a:pPr marL="914400" lvl="1" indent="-457200">
              <a:buFont typeface="+mj-lt"/>
              <a:buAutoNum type="arabicPeriod"/>
            </a:pPr>
            <a:endParaRPr lang="en-US" dirty="0" smtClean="0"/>
          </a:p>
          <a:p>
            <a:r>
              <a:rPr lang="en-US" dirty="0" smtClean="0"/>
              <a:t>Temporary resident</a:t>
            </a:r>
          </a:p>
          <a:p>
            <a:pPr marL="914400" lvl="1" indent="-457200">
              <a:buFont typeface="+mj-lt"/>
              <a:buAutoNum type="arabicPeriod"/>
            </a:pPr>
            <a:r>
              <a:rPr lang="en-US" dirty="0" smtClean="0"/>
              <a:t>Visitor </a:t>
            </a:r>
            <a:endParaRPr lang="en-US" dirty="0"/>
          </a:p>
          <a:p>
            <a:pPr marL="914400" lvl="1" indent="-457200">
              <a:buFont typeface="+mj-lt"/>
              <a:buAutoNum type="arabicPeriod"/>
            </a:pPr>
            <a:r>
              <a:rPr lang="en-US" dirty="0" smtClean="0"/>
              <a:t>Student</a:t>
            </a:r>
          </a:p>
          <a:p>
            <a:pPr marL="914400" lvl="1" indent="-457200">
              <a:buFont typeface="+mj-lt"/>
              <a:buAutoNum type="arabicPeriod"/>
            </a:pPr>
            <a:r>
              <a:rPr lang="en-US" dirty="0"/>
              <a:t>T</a:t>
            </a:r>
            <a:r>
              <a:rPr lang="en-US" dirty="0" smtClean="0"/>
              <a:t>emporary foreign worker</a:t>
            </a:r>
          </a:p>
          <a:p>
            <a:pPr marL="914400" lvl="1" indent="-457200">
              <a:buFont typeface="+mj-lt"/>
              <a:buAutoNum type="arabicPeriod"/>
            </a:pPr>
            <a:r>
              <a:rPr lang="en-US" dirty="0"/>
              <a:t>L</a:t>
            </a:r>
            <a:r>
              <a:rPr lang="en-US" dirty="0" smtClean="0"/>
              <a:t>ive-in caregiver</a:t>
            </a:r>
          </a:p>
        </p:txBody>
      </p:sp>
      <p:pic>
        <p:nvPicPr>
          <p:cNvPr id="4" name="Picture 3"/>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298593" y="1825625"/>
            <a:ext cx="3771900" cy="4140200"/>
          </a:xfrm>
          <a:prstGeom prst="rect">
            <a:avLst/>
          </a:prstGeom>
        </p:spPr>
      </p:pic>
    </p:spTree>
    <p:extLst>
      <p:ext uri="{BB962C8B-B14F-4D97-AF65-F5344CB8AC3E}">
        <p14:creationId xmlns:p14="http://schemas.microsoft.com/office/powerpoint/2010/main" val="1005161123"/>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Categories of immigrants to Canada</a:t>
            </a:r>
          </a:p>
        </p:txBody>
      </p:sp>
      <p:sp>
        <p:nvSpPr>
          <p:cNvPr id="3" name="Content Placeholder 2"/>
          <p:cNvSpPr>
            <a:spLocks noGrp="1"/>
          </p:cNvSpPr>
          <p:nvPr>
            <p:ph idx="1"/>
          </p:nvPr>
        </p:nvSpPr>
        <p:spPr/>
        <p:txBody>
          <a:bodyPr/>
          <a:lstStyle/>
          <a:p>
            <a:pPr marL="0" marR="0" lvl="0" indent="0" defTabSz="914400" eaLnBrk="1" fontAlgn="auto" latinLnBrk="0" hangingPunct="1">
              <a:lnSpc>
                <a:spcPct val="100000"/>
              </a:lnSpc>
              <a:spcBef>
                <a:spcPts val="0"/>
              </a:spcBef>
              <a:spcAft>
                <a:spcPts val="0"/>
              </a:spcAft>
              <a:buClrTx/>
              <a:buSzTx/>
              <a:buFontTx/>
              <a:buNone/>
              <a:tabLst/>
              <a:defRPr/>
            </a:pPr>
            <a:r>
              <a:rPr lang="en-US" dirty="0" smtClean="0"/>
              <a:t> </a:t>
            </a:r>
            <a:endParaRPr lang="en-US" dirty="0"/>
          </a:p>
        </p:txBody>
      </p:sp>
      <p:pic>
        <p:nvPicPr>
          <p:cNvPr id="5" name="Picture 4"/>
          <p:cNvPicPr>
            <a:picLocks noChangeAspect="1"/>
          </p:cNvPicPr>
          <p:nvPr/>
        </p:nvPicPr>
        <p:blipFill>
          <a:blip r:embed="rId2">
            <a:extLst>
              <a:ext uri="{28A0092B-C50C-407E-A947-70E740481C1C}">
                <a14:useLocalDpi xmlns:a14="http://schemas.microsoft.com/office/drawing/2010/main"/>
              </a:ext>
            </a:extLst>
          </a:blip>
          <a:stretch>
            <a:fillRect/>
          </a:stretch>
        </p:blipFill>
        <p:spPr>
          <a:xfrm>
            <a:off x="1308100" y="1511559"/>
            <a:ext cx="8990688" cy="4890829"/>
          </a:xfrm>
          <a:prstGeom prst="rect">
            <a:avLst/>
          </a:prstGeom>
        </p:spPr>
      </p:pic>
      <p:sp>
        <p:nvSpPr>
          <p:cNvPr id="6" name="TextBox 5"/>
          <p:cNvSpPr txBox="1"/>
          <p:nvPr/>
        </p:nvSpPr>
        <p:spPr>
          <a:xfrm>
            <a:off x="7906788" y="6488668"/>
            <a:ext cx="4285212" cy="369332"/>
          </a:xfrm>
          <a:prstGeom prst="rect">
            <a:avLst/>
          </a:prstGeom>
          <a:noFill/>
        </p:spPr>
        <p:txBody>
          <a:bodyPr wrap="none" rtlCol="0">
            <a:spAutoFit/>
          </a:bodyPr>
          <a:lstStyle/>
          <a:p>
            <a:r>
              <a:rPr lang="en-US" dirty="0" smtClean="0"/>
              <a:t>Canadian TB standards, numbers from 2010</a:t>
            </a:r>
            <a:endParaRPr lang="en-US" dirty="0"/>
          </a:p>
        </p:txBody>
      </p:sp>
    </p:spTree>
    <p:extLst>
      <p:ext uri="{BB962C8B-B14F-4D97-AF65-F5344CB8AC3E}">
        <p14:creationId xmlns:p14="http://schemas.microsoft.com/office/powerpoint/2010/main" val="1818749137"/>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Immigration levels in Canada</a:t>
            </a:r>
            <a:endParaRPr lang="en-US" dirty="0"/>
          </a:p>
        </p:txBody>
      </p:sp>
      <p:sp>
        <p:nvSpPr>
          <p:cNvPr id="3" name="Content Placeholder 2"/>
          <p:cNvSpPr>
            <a:spLocks noGrp="1"/>
          </p:cNvSpPr>
          <p:nvPr>
            <p:ph idx="1"/>
          </p:nvPr>
        </p:nvSpPr>
        <p:spPr/>
        <p:txBody>
          <a:bodyPr/>
          <a:lstStyle/>
          <a:p>
            <a:pPr marL="0" indent="0">
              <a:buNone/>
            </a:pPr>
            <a:r>
              <a:rPr lang="en-US" dirty="0" smtClean="0"/>
              <a:t> </a:t>
            </a:r>
            <a:endParaRPr lang="en-US" dirty="0"/>
          </a:p>
        </p:txBody>
      </p:sp>
      <p:pic>
        <p:nvPicPr>
          <p:cNvPr id="1026" name="Picture 2" descr="http://ccrweb.ca/sites/ccrweb.ca/files/images/immigration-numbers-historical-2016-2017.jpg"/>
          <p:cNvPicPr>
            <a:picLocks noChangeAspect="1" noChangeArrowheads="1"/>
          </p:cNvPicPr>
          <p:nvPr/>
        </p:nvPicPr>
        <p:blipFill>
          <a:blip r:embed="rId2">
            <a:extLst>
              <a:ext uri="{28A0092B-C50C-407E-A947-70E740481C1C}">
                <a14:useLocalDpi xmlns:a14="http://schemas.microsoft.com/office/drawing/2010/main"/>
              </a:ext>
            </a:extLst>
          </a:blip>
          <a:srcRect/>
          <a:stretch>
            <a:fillRect/>
          </a:stretch>
        </p:blipFill>
        <p:spPr bwMode="auto">
          <a:xfrm>
            <a:off x="354573" y="2563759"/>
            <a:ext cx="4581525" cy="2752725"/>
          </a:xfrm>
          <a:prstGeom prst="rect">
            <a:avLst/>
          </a:prstGeom>
          <a:noFill/>
          <a:extLst>
            <a:ext uri="{909E8E84-426E-40DD-AFC4-6F175D3DCCD1}">
              <a14:hiddenFill xmlns:a14="http://schemas.microsoft.com/office/drawing/2010/main">
                <a:solidFill>
                  <a:srgbClr val="FFFFFF"/>
                </a:solidFill>
              </a14:hiddenFill>
            </a:ext>
          </a:extLst>
        </p:spPr>
      </p:pic>
      <p:sp>
        <p:nvSpPr>
          <p:cNvPr id="4" name="Rectangle 3"/>
          <p:cNvSpPr/>
          <p:nvPr/>
        </p:nvSpPr>
        <p:spPr>
          <a:xfrm>
            <a:off x="6331624" y="6176963"/>
            <a:ext cx="5505803" cy="369332"/>
          </a:xfrm>
          <a:prstGeom prst="rect">
            <a:avLst/>
          </a:prstGeom>
        </p:spPr>
        <p:txBody>
          <a:bodyPr wrap="none">
            <a:spAutoFit/>
          </a:bodyPr>
          <a:lstStyle/>
          <a:p>
            <a:r>
              <a:rPr lang="en-US" dirty="0" smtClean="0"/>
              <a:t>http://</a:t>
            </a:r>
            <a:r>
              <a:rPr lang="en-US" dirty="0" err="1" smtClean="0"/>
              <a:t>ccrweb.ca</a:t>
            </a:r>
            <a:r>
              <a:rPr lang="en-US" dirty="0" smtClean="0"/>
              <a:t>/</a:t>
            </a:r>
            <a:r>
              <a:rPr lang="en-US" dirty="0" err="1" smtClean="0"/>
              <a:t>en</a:t>
            </a:r>
            <a:r>
              <a:rPr lang="en-US" dirty="0" smtClean="0"/>
              <a:t>/2017-immigration-levels-comments</a:t>
            </a:r>
            <a:endParaRPr lang="en-US" dirty="0"/>
          </a:p>
        </p:txBody>
      </p:sp>
      <p:pic>
        <p:nvPicPr>
          <p:cNvPr id="7" name="Picture 2" descr="http://ccrweb.ca/sites/ccrweb.ca/files/images/historical-economic-percentage-2016-2017.jpg"/>
          <p:cNvPicPr>
            <a:picLocks noChangeAspect="1" noChangeArrowheads="1"/>
          </p:cNvPicPr>
          <p:nvPr/>
        </p:nvPicPr>
        <p:blipFill rotWithShape="1">
          <a:blip r:embed="rId3" cstate="screen">
            <a:extLst>
              <a:ext uri="{28A0092B-C50C-407E-A947-70E740481C1C}">
                <a14:useLocalDpi xmlns:a14="http://schemas.microsoft.com/office/drawing/2010/main"/>
              </a:ext>
            </a:extLst>
          </a:blip>
          <a:srcRect/>
          <a:stretch/>
        </p:blipFill>
        <p:spPr bwMode="auto">
          <a:xfrm>
            <a:off x="5083071" y="2142309"/>
            <a:ext cx="6877282" cy="3648892"/>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862570075"/>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lstStyle/>
          <a:p>
            <a:r>
              <a:rPr lang="en-US" dirty="0" smtClean="0"/>
              <a:t> </a:t>
            </a:r>
            <a:endParaRPr lang="en-US" dirty="0"/>
          </a:p>
        </p:txBody>
      </p:sp>
      <p:pic>
        <p:nvPicPr>
          <p:cNvPr id="4" name="Picture 2" descr="mage result for percent foreign born canada"/>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002301" y="1027906"/>
            <a:ext cx="7676271" cy="4789325"/>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46128206"/>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lstStyle/>
          <a:p>
            <a:r>
              <a:rPr lang="en-US" dirty="0" smtClean="0"/>
              <a:t> </a:t>
            </a:r>
            <a:endParaRPr lang="en-US" dirty="0"/>
          </a:p>
        </p:txBody>
      </p:sp>
      <p:pic>
        <p:nvPicPr>
          <p:cNvPr id="4" name="Picture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97427" y="653906"/>
            <a:ext cx="11583888" cy="5523057"/>
          </a:xfrm>
          <a:prstGeom prst="rect">
            <a:avLst/>
          </a:prstGeom>
        </p:spPr>
      </p:pic>
      <p:sp>
        <p:nvSpPr>
          <p:cNvPr id="5" name="Freeform 4"/>
          <p:cNvSpPr/>
          <p:nvPr/>
        </p:nvSpPr>
        <p:spPr>
          <a:xfrm>
            <a:off x="9006840" y="3977640"/>
            <a:ext cx="2308860" cy="731520"/>
          </a:xfrm>
          <a:custGeom>
            <a:avLst/>
            <a:gdLst>
              <a:gd name="connsiteX0" fmla="*/ 2125980 w 2308860"/>
              <a:gd name="connsiteY0" fmla="*/ 205740 h 731520"/>
              <a:gd name="connsiteX1" fmla="*/ 1874520 w 2308860"/>
              <a:gd name="connsiteY1" fmla="*/ 137160 h 731520"/>
              <a:gd name="connsiteX2" fmla="*/ 1737360 w 2308860"/>
              <a:gd name="connsiteY2" fmla="*/ 91440 h 731520"/>
              <a:gd name="connsiteX3" fmla="*/ 1668780 w 2308860"/>
              <a:gd name="connsiteY3" fmla="*/ 68580 h 731520"/>
              <a:gd name="connsiteX4" fmla="*/ 1371600 w 2308860"/>
              <a:gd name="connsiteY4" fmla="*/ 22860 h 731520"/>
              <a:gd name="connsiteX5" fmla="*/ 1005840 w 2308860"/>
              <a:gd name="connsiteY5" fmla="*/ 0 h 731520"/>
              <a:gd name="connsiteX6" fmla="*/ 480060 w 2308860"/>
              <a:gd name="connsiteY6" fmla="*/ 45720 h 731520"/>
              <a:gd name="connsiteX7" fmla="*/ 274320 w 2308860"/>
              <a:gd name="connsiteY7" fmla="*/ 91440 h 731520"/>
              <a:gd name="connsiteX8" fmla="*/ 205740 w 2308860"/>
              <a:gd name="connsiteY8" fmla="*/ 137160 h 731520"/>
              <a:gd name="connsiteX9" fmla="*/ 160020 w 2308860"/>
              <a:gd name="connsiteY9" fmla="*/ 205740 h 731520"/>
              <a:gd name="connsiteX10" fmla="*/ 91440 w 2308860"/>
              <a:gd name="connsiteY10" fmla="*/ 251460 h 731520"/>
              <a:gd name="connsiteX11" fmla="*/ 0 w 2308860"/>
              <a:gd name="connsiteY11" fmla="*/ 388620 h 731520"/>
              <a:gd name="connsiteX12" fmla="*/ 22860 w 2308860"/>
              <a:gd name="connsiteY12" fmla="*/ 548640 h 731520"/>
              <a:gd name="connsiteX13" fmla="*/ 228600 w 2308860"/>
              <a:gd name="connsiteY13" fmla="*/ 662940 h 731520"/>
              <a:gd name="connsiteX14" fmla="*/ 297180 w 2308860"/>
              <a:gd name="connsiteY14" fmla="*/ 708660 h 731520"/>
              <a:gd name="connsiteX15" fmla="*/ 434340 w 2308860"/>
              <a:gd name="connsiteY15" fmla="*/ 731520 h 731520"/>
              <a:gd name="connsiteX16" fmla="*/ 1714500 w 2308860"/>
              <a:gd name="connsiteY16" fmla="*/ 708660 h 731520"/>
              <a:gd name="connsiteX17" fmla="*/ 1943100 w 2308860"/>
              <a:gd name="connsiteY17" fmla="*/ 640080 h 731520"/>
              <a:gd name="connsiteX18" fmla="*/ 2103120 w 2308860"/>
              <a:gd name="connsiteY18" fmla="*/ 617220 h 731520"/>
              <a:gd name="connsiteX19" fmla="*/ 2286000 w 2308860"/>
              <a:gd name="connsiteY19" fmla="*/ 502920 h 731520"/>
              <a:gd name="connsiteX20" fmla="*/ 2308860 w 2308860"/>
              <a:gd name="connsiteY20" fmla="*/ 434340 h 731520"/>
              <a:gd name="connsiteX21" fmla="*/ 2263140 w 2308860"/>
              <a:gd name="connsiteY21" fmla="*/ 274320 h 73152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Lst>
            <a:rect l="l" t="t" r="r" b="b"/>
            <a:pathLst>
              <a:path w="2308860" h="731520">
                <a:moveTo>
                  <a:pt x="2125980" y="205740"/>
                </a:moveTo>
                <a:cubicBezTo>
                  <a:pt x="2042160" y="182880"/>
                  <a:pt x="1957871" y="161675"/>
                  <a:pt x="1874520" y="137160"/>
                </a:cubicBezTo>
                <a:cubicBezTo>
                  <a:pt x="1828285" y="123562"/>
                  <a:pt x="1783080" y="106680"/>
                  <a:pt x="1737360" y="91440"/>
                </a:cubicBezTo>
                <a:cubicBezTo>
                  <a:pt x="1714500" y="83820"/>
                  <a:pt x="1692549" y="72541"/>
                  <a:pt x="1668780" y="68580"/>
                </a:cubicBezTo>
                <a:cubicBezTo>
                  <a:pt x="1602690" y="57565"/>
                  <a:pt x="1433104" y="28208"/>
                  <a:pt x="1371600" y="22860"/>
                </a:cubicBezTo>
                <a:cubicBezTo>
                  <a:pt x="1249901" y="12278"/>
                  <a:pt x="1127760" y="7620"/>
                  <a:pt x="1005840" y="0"/>
                </a:cubicBezTo>
                <a:cubicBezTo>
                  <a:pt x="731242" y="18307"/>
                  <a:pt x="707105" y="13285"/>
                  <a:pt x="480060" y="45720"/>
                </a:cubicBezTo>
                <a:cubicBezTo>
                  <a:pt x="430892" y="52744"/>
                  <a:pt x="328770" y="64215"/>
                  <a:pt x="274320" y="91440"/>
                </a:cubicBezTo>
                <a:cubicBezTo>
                  <a:pt x="249746" y="103727"/>
                  <a:pt x="228600" y="121920"/>
                  <a:pt x="205740" y="137160"/>
                </a:cubicBezTo>
                <a:cubicBezTo>
                  <a:pt x="190500" y="160020"/>
                  <a:pt x="179447" y="186313"/>
                  <a:pt x="160020" y="205740"/>
                </a:cubicBezTo>
                <a:cubicBezTo>
                  <a:pt x="140593" y="225167"/>
                  <a:pt x="109532" y="230783"/>
                  <a:pt x="91440" y="251460"/>
                </a:cubicBezTo>
                <a:cubicBezTo>
                  <a:pt x="55256" y="292813"/>
                  <a:pt x="0" y="388620"/>
                  <a:pt x="0" y="388620"/>
                </a:cubicBezTo>
                <a:cubicBezTo>
                  <a:pt x="7620" y="441960"/>
                  <a:pt x="-6068" y="503182"/>
                  <a:pt x="22860" y="548640"/>
                </a:cubicBezTo>
                <a:cubicBezTo>
                  <a:pt x="90133" y="654354"/>
                  <a:pt x="147331" y="622306"/>
                  <a:pt x="228600" y="662940"/>
                </a:cubicBezTo>
                <a:cubicBezTo>
                  <a:pt x="253174" y="675227"/>
                  <a:pt x="271116" y="699972"/>
                  <a:pt x="297180" y="708660"/>
                </a:cubicBezTo>
                <a:cubicBezTo>
                  <a:pt x="341152" y="723317"/>
                  <a:pt x="388620" y="723900"/>
                  <a:pt x="434340" y="731520"/>
                </a:cubicBezTo>
                <a:lnTo>
                  <a:pt x="1714500" y="708660"/>
                </a:lnTo>
                <a:cubicBezTo>
                  <a:pt x="1768612" y="706856"/>
                  <a:pt x="1905111" y="645507"/>
                  <a:pt x="1943100" y="640080"/>
                </a:cubicBezTo>
                <a:lnTo>
                  <a:pt x="2103120" y="617220"/>
                </a:lnTo>
                <a:cubicBezTo>
                  <a:pt x="2228217" y="575521"/>
                  <a:pt x="2235283" y="604354"/>
                  <a:pt x="2286000" y="502920"/>
                </a:cubicBezTo>
                <a:cubicBezTo>
                  <a:pt x="2296776" y="481367"/>
                  <a:pt x="2301240" y="457200"/>
                  <a:pt x="2308860" y="434340"/>
                </a:cubicBezTo>
                <a:cubicBezTo>
                  <a:pt x="2282658" y="303332"/>
                  <a:pt x="2303376" y="354793"/>
                  <a:pt x="2263140" y="274320"/>
                </a:cubicBezTo>
              </a:path>
            </a:pathLst>
          </a:custGeom>
          <a:noFill/>
          <a:ln w="38100">
            <a:solidFill>
              <a:srgbClr val="FFFF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 name="Freeform 5"/>
          <p:cNvSpPr/>
          <p:nvPr/>
        </p:nvSpPr>
        <p:spPr>
          <a:xfrm>
            <a:off x="8412480" y="3977517"/>
            <a:ext cx="982980" cy="343023"/>
          </a:xfrm>
          <a:custGeom>
            <a:avLst/>
            <a:gdLst>
              <a:gd name="connsiteX0" fmla="*/ 982980 w 982980"/>
              <a:gd name="connsiteY0" fmla="*/ 160143 h 343023"/>
              <a:gd name="connsiteX1" fmla="*/ 45720 w 982980"/>
              <a:gd name="connsiteY1" fmla="*/ 137283 h 343023"/>
              <a:gd name="connsiteX2" fmla="*/ 68580 w 982980"/>
              <a:gd name="connsiteY2" fmla="*/ 205863 h 343023"/>
              <a:gd name="connsiteX3" fmla="*/ 205740 w 982980"/>
              <a:gd name="connsiteY3" fmla="*/ 343023 h 343023"/>
              <a:gd name="connsiteX4" fmla="*/ 182880 w 982980"/>
              <a:gd name="connsiteY4" fmla="*/ 274443 h 343023"/>
              <a:gd name="connsiteX5" fmla="*/ 68580 w 982980"/>
              <a:gd name="connsiteY5" fmla="*/ 137283 h 343023"/>
              <a:gd name="connsiteX6" fmla="*/ 0 w 982980"/>
              <a:gd name="connsiteY6" fmla="*/ 91563 h 343023"/>
              <a:gd name="connsiteX7" fmla="*/ 68580 w 982980"/>
              <a:gd name="connsiteY7" fmla="*/ 45843 h 343023"/>
              <a:gd name="connsiteX8" fmla="*/ 251460 w 982980"/>
              <a:gd name="connsiteY8" fmla="*/ 123 h 34302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982980" h="343023">
                <a:moveTo>
                  <a:pt x="982980" y="160143"/>
                </a:moveTo>
                <a:cubicBezTo>
                  <a:pt x="670560" y="152523"/>
                  <a:pt x="357843" y="121677"/>
                  <a:pt x="45720" y="137283"/>
                </a:cubicBezTo>
                <a:cubicBezTo>
                  <a:pt x="21654" y="138486"/>
                  <a:pt x="53786" y="186842"/>
                  <a:pt x="68580" y="205863"/>
                </a:cubicBezTo>
                <a:cubicBezTo>
                  <a:pt x="108276" y="256901"/>
                  <a:pt x="205740" y="343023"/>
                  <a:pt x="205740" y="343023"/>
                </a:cubicBezTo>
                <a:cubicBezTo>
                  <a:pt x="198120" y="320163"/>
                  <a:pt x="193656" y="295996"/>
                  <a:pt x="182880" y="274443"/>
                </a:cubicBezTo>
                <a:cubicBezTo>
                  <a:pt x="157191" y="223066"/>
                  <a:pt x="111915" y="173395"/>
                  <a:pt x="68580" y="137283"/>
                </a:cubicBezTo>
                <a:cubicBezTo>
                  <a:pt x="47474" y="119694"/>
                  <a:pt x="22860" y="106803"/>
                  <a:pt x="0" y="91563"/>
                </a:cubicBezTo>
                <a:cubicBezTo>
                  <a:pt x="22860" y="76323"/>
                  <a:pt x="43474" y="57001"/>
                  <a:pt x="68580" y="45843"/>
                </a:cubicBezTo>
                <a:cubicBezTo>
                  <a:pt x="182293" y="-4696"/>
                  <a:pt x="169533" y="123"/>
                  <a:pt x="251460" y="123"/>
                </a:cubicBezTo>
              </a:path>
            </a:pathLst>
          </a:custGeom>
          <a:noFill/>
          <a:ln w="38100">
            <a:solidFill>
              <a:srgbClr val="FFFF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 name="Freeform 6"/>
          <p:cNvSpPr/>
          <p:nvPr/>
        </p:nvSpPr>
        <p:spPr>
          <a:xfrm>
            <a:off x="8915400" y="2743200"/>
            <a:ext cx="1303020" cy="571500"/>
          </a:xfrm>
          <a:custGeom>
            <a:avLst/>
            <a:gdLst>
              <a:gd name="connsiteX0" fmla="*/ 1303020 w 1303020"/>
              <a:gd name="connsiteY0" fmla="*/ 160020 h 571500"/>
              <a:gd name="connsiteX1" fmla="*/ 1097280 w 1303020"/>
              <a:gd name="connsiteY1" fmla="*/ 91440 h 571500"/>
              <a:gd name="connsiteX2" fmla="*/ 1005840 w 1303020"/>
              <a:gd name="connsiteY2" fmla="*/ 68580 h 571500"/>
              <a:gd name="connsiteX3" fmla="*/ 845820 w 1303020"/>
              <a:gd name="connsiteY3" fmla="*/ 22860 h 571500"/>
              <a:gd name="connsiteX4" fmla="*/ 617220 w 1303020"/>
              <a:gd name="connsiteY4" fmla="*/ 0 h 571500"/>
              <a:gd name="connsiteX5" fmla="*/ 251460 w 1303020"/>
              <a:gd name="connsiteY5" fmla="*/ 22860 h 571500"/>
              <a:gd name="connsiteX6" fmla="*/ 91440 w 1303020"/>
              <a:gd name="connsiteY6" fmla="*/ 68580 h 571500"/>
              <a:gd name="connsiteX7" fmla="*/ 45720 w 1303020"/>
              <a:gd name="connsiteY7" fmla="*/ 137160 h 571500"/>
              <a:gd name="connsiteX8" fmla="*/ 0 w 1303020"/>
              <a:gd name="connsiteY8" fmla="*/ 274320 h 571500"/>
              <a:gd name="connsiteX9" fmla="*/ 22860 w 1303020"/>
              <a:gd name="connsiteY9" fmla="*/ 457200 h 571500"/>
              <a:gd name="connsiteX10" fmla="*/ 205740 w 1303020"/>
              <a:gd name="connsiteY10" fmla="*/ 548640 h 571500"/>
              <a:gd name="connsiteX11" fmla="*/ 297180 w 1303020"/>
              <a:gd name="connsiteY11" fmla="*/ 571500 h 571500"/>
              <a:gd name="connsiteX12" fmla="*/ 731520 w 1303020"/>
              <a:gd name="connsiteY12" fmla="*/ 548640 h 571500"/>
              <a:gd name="connsiteX13" fmla="*/ 800100 w 1303020"/>
              <a:gd name="connsiteY13" fmla="*/ 525780 h 571500"/>
              <a:gd name="connsiteX14" fmla="*/ 868680 w 1303020"/>
              <a:gd name="connsiteY14" fmla="*/ 480060 h 571500"/>
              <a:gd name="connsiteX15" fmla="*/ 937260 w 1303020"/>
              <a:gd name="connsiteY15" fmla="*/ 457200 h 571500"/>
              <a:gd name="connsiteX16" fmla="*/ 1074420 w 1303020"/>
              <a:gd name="connsiteY16" fmla="*/ 365760 h 571500"/>
              <a:gd name="connsiteX17" fmla="*/ 1143000 w 1303020"/>
              <a:gd name="connsiteY17" fmla="*/ 228600 h 571500"/>
              <a:gd name="connsiteX18" fmla="*/ 1143000 w 1303020"/>
              <a:gd name="connsiteY18" fmla="*/ 114300 h 5715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Lst>
            <a:rect l="l" t="t" r="r" b="b"/>
            <a:pathLst>
              <a:path w="1303020" h="571500">
                <a:moveTo>
                  <a:pt x="1303020" y="160020"/>
                </a:moveTo>
                <a:cubicBezTo>
                  <a:pt x="1083892" y="105238"/>
                  <a:pt x="1355528" y="177523"/>
                  <a:pt x="1097280" y="91440"/>
                </a:cubicBezTo>
                <a:cubicBezTo>
                  <a:pt x="1067474" y="81505"/>
                  <a:pt x="1036049" y="77211"/>
                  <a:pt x="1005840" y="68580"/>
                </a:cubicBezTo>
                <a:cubicBezTo>
                  <a:pt x="940704" y="49970"/>
                  <a:pt x="917284" y="33069"/>
                  <a:pt x="845820" y="22860"/>
                </a:cubicBezTo>
                <a:cubicBezTo>
                  <a:pt x="770010" y="12030"/>
                  <a:pt x="693420" y="7620"/>
                  <a:pt x="617220" y="0"/>
                </a:cubicBezTo>
                <a:cubicBezTo>
                  <a:pt x="495300" y="7620"/>
                  <a:pt x="373012" y="10705"/>
                  <a:pt x="251460" y="22860"/>
                </a:cubicBezTo>
                <a:cubicBezTo>
                  <a:pt x="210454" y="26961"/>
                  <a:pt x="133215" y="54655"/>
                  <a:pt x="91440" y="68580"/>
                </a:cubicBezTo>
                <a:cubicBezTo>
                  <a:pt x="76200" y="91440"/>
                  <a:pt x="56878" y="112054"/>
                  <a:pt x="45720" y="137160"/>
                </a:cubicBezTo>
                <a:cubicBezTo>
                  <a:pt x="26147" y="181199"/>
                  <a:pt x="0" y="274320"/>
                  <a:pt x="0" y="274320"/>
                </a:cubicBezTo>
                <a:cubicBezTo>
                  <a:pt x="7620" y="335280"/>
                  <a:pt x="6696" y="397930"/>
                  <a:pt x="22860" y="457200"/>
                </a:cubicBezTo>
                <a:cubicBezTo>
                  <a:pt x="50583" y="558850"/>
                  <a:pt x="115217" y="530535"/>
                  <a:pt x="205740" y="548640"/>
                </a:cubicBezTo>
                <a:cubicBezTo>
                  <a:pt x="236548" y="554802"/>
                  <a:pt x="266700" y="563880"/>
                  <a:pt x="297180" y="571500"/>
                </a:cubicBezTo>
                <a:cubicBezTo>
                  <a:pt x="441960" y="563880"/>
                  <a:pt x="587135" y="561766"/>
                  <a:pt x="731520" y="548640"/>
                </a:cubicBezTo>
                <a:cubicBezTo>
                  <a:pt x="755518" y="546458"/>
                  <a:pt x="778547" y="536556"/>
                  <a:pt x="800100" y="525780"/>
                </a:cubicBezTo>
                <a:cubicBezTo>
                  <a:pt x="824674" y="513493"/>
                  <a:pt x="844106" y="492347"/>
                  <a:pt x="868680" y="480060"/>
                </a:cubicBezTo>
                <a:cubicBezTo>
                  <a:pt x="890233" y="469284"/>
                  <a:pt x="916196" y="468902"/>
                  <a:pt x="937260" y="457200"/>
                </a:cubicBezTo>
                <a:cubicBezTo>
                  <a:pt x="985294" y="430515"/>
                  <a:pt x="1074420" y="365760"/>
                  <a:pt x="1074420" y="365760"/>
                </a:cubicBezTo>
                <a:cubicBezTo>
                  <a:pt x="1105837" y="318635"/>
                  <a:pt x="1135720" y="286843"/>
                  <a:pt x="1143000" y="228600"/>
                </a:cubicBezTo>
                <a:cubicBezTo>
                  <a:pt x="1147726" y="190794"/>
                  <a:pt x="1143000" y="152400"/>
                  <a:pt x="1143000" y="114300"/>
                </a:cubicBezTo>
              </a:path>
            </a:pathLst>
          </a:cu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 name="Freeform 7"/>
          <p:cNvSpPr/>
          <p:nvPr/>
        </p:nvSpPr>
        <p:spPr>
          <a:xfrm>
            <a:off x="1805940" y="2653675"/>
            <a:ext cx="7383780" cy="912496"/>
          </a:xfrm>
          <a:custGeom>
            <a:avLst/>
            <a:gdLst>
              <a:gd name="connsiteX0" fmla="*/ 7383780 w 7383780"/>
              <a:gd name="connsiteY0" fmla="*/ 180965 h 912496"/>
              <a:gd name="connsiteX1" fmla="*/ 7109460 w 7383780"/>
              <a:gd name="connsiteY1" fmla="*/ 158105 h 912496"/>
              <a:gd name="connsiteX2" fmla="*/ 6926580 w 7383780"/>
              <a:gd name="connsiteY2" fmla="*/ 112385 h 912496"/>
              <a:gd name="connsiteX3" fmla="*/ 6743700 w 7383780"/>
              <a:gd name="connsiteY3" fmla="*/ 89525 h 912496"/>
              <a:gd name="connsiteX4" fmla="*/ 6423660 w 7383780"/>
              <a:gd name="connsiteY4" fmla="*/ 43805 h 912496"/>
              <a:gd name="connsiteX5" fmla="*/ 5989320 w 7383780"/>
              <a:gd name="connsiteY5" fmla="*/ 20945 h 912496"/>
              <a:gd name="connsiteX6" fmla="*/ 3406140 w 7383780"/>
              <a:gd name="connsiteY6" fmla="*/ 43805 h 912496"/>
              <a:gd name="connsiteX7" fmla="*/ 1303020 w 7383780"/>
              <a:gd name="connsiteY7" fmla="*/ 501005 h 912496"/>
              <a:gd name="connsiteX8" fmla="*/ 617220 w 7383780"/>
              <a:gd name="connsiteY8" fmla="*/ 523865 h 912496"/>
              <a:gd name="connsiteX9" fmla="*/ 525780 w 7383780"/>
              <a:gd name="connsiteY9" fmla="*/ 546725 h 912496"/>
              <a:gd name="connsiteX10" fmla="*/ 388620 w 7383780"/>
              <a:gd name="connsiteY10" fmla="*/ 592445 h 912496"/>
              <a:gd name="connsiteX11" fmla="*/ 274320 w 7383780"/>
              <a:gd name="connsiteY11" fmla="*/ 729605 h 912496"/>
              <a:gd name="connsiteX12" fmla="*/ 137160 w 7383780"/>
              <a:gd name="connsiteY12" fmla="*/ 775325 h 912496"/>
              <a:gd name="connsiteX13" fmla="*/ 68580 w 7383780"/>
              <a:gd name="connsiteY13" fmla="*/ 798185 h 912496"/>
              <a:gd name="connsiteX14" fmla="*/ 0 w 7383780"/>
              <a:gd name="connsiteY14" fmla="*/ 843905 h 912496"/>
              <a:gd name="connsiteX15" fmla="*/ 91440 w 7383780"/>
              <a:gd name="connsiteY15" fmla="*/ 706745 h 912496"/>
              <a:gd name="connsiteX16" fmla="*/ 160020 w 7383780"/>
              <a:gd name="connsiteY16" fmla="*/ 615305 h 912496"/>
              <a:gd name="connsiteX17" fmla="*/ 137160 w 7383780"/>
              <a:gd name="connsiteY17" fmla="*/ 683885 h 912496"/>
              <a:gd name="connsiteX18" fmla="*/ 45720 w 7383780"/>
              <a:gd name="connsiteY18" fmla="*/ 821045 h 912496"/>
              <a:gd name="connsiteX19" fmla="*/ 297180 w 7383780"/>
              <a:gd name="connsiteY19" fmla="*/ 889625 h 912496"/>
              <a:gd name="connsiteX20" fmla="*/ 457200 w 7383780"/>
              <a:gd name="connsiteY20" fmla="*/ 912485 h 91249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Lst>
            <a:rect l="l" t="t" r="r" b="b"/>
            <a:pathLst>
              <a:path w="7383780" h="912496">
                <a:moveTo>
                  <a:pt x="7383780" y="180965"/>
                </a:moveTo>
                <a:cubicBezTo>
                  <a:pt x="7292340" y="173345"/>
                  <a:pt x="7200588" y="168826"/>
                  <a:pt x="7109460" y="158105"/>
                </a:cubicBezTo>
                <a:cubicBezTo>
                  <a:pt x="6747109" y="115475"/>
                  <a:pt x="7171202" y="156862"/>
                  <a:pt x="6926580" y="112385"/>
                </a:cubicBezTo>
                <a:cubicBezTo>
                  <a:pt x="6866137" y="101395"/>
                  <a:pt x="6804571" y="97826"/>
                  <a:pt x="6743700" y="89525"/>
                </a:cubicBezTo>
                <a:cubicBezTo>
                  <a:pt x="6636925" y="74965"/>
                  <a:pt x="6531274" y="49469"/>
                  <a:pt x="6423660" y="43805"/>
                </a:cubicBezTo>
                <a:lnTo>
                  <a:pt x="5989320" y="20945"/>
                </a:lnTo>
                <a:cubicBezTo>
                  <a:pt x="5128260" y="28565"/>
                  <a:pt x="4262751" y="-43945"/>
                  <a:pt x="3406140" y="43805"/>
                </a:cubicBezTo>
                <a:cubicBezTo>
                  <a:pt x="2692461" y="116914"/>
                  <a:pt x="2010036" y="379305"/>
                  <a:pt x="1303020" y="501005"/>
                </a:cubicBezTo>
                <a:cubicBezTo>
                  <a:pt x="1077608" y="539805"/>
                  <a:pt x="845820" y="516245"/>
                  <a:pt x="617220" y="523865"/>
                </a:cubicBezTo>
                <a:cubicBezTo>
                  <a:pt x="586740" y="531485"/>
                  <a:pt x="555873" y="537697"/>
                  <a:pt x="525780" y="546725"/>
                </a:cubicBezTo>
                <a:cubicBezTo>
                  <a:pt x="479619" y="560573"/>
                  <a:pt x="388620" y="592445"/>
                  <a:pt x="388620" y="592445"/>
                </a:cubicBezTo>
                <a:cubicBezTo>
                  <a:pt x="360163" y="635130"/>
                  <a:pt x="320912" y="703721"/>
                  <a:pt x="274320" y="729605"/>
                </a:cubicBezTo>
                <a:cubicBezTo>
                  <a:pt x="232192" y="753010"/>
                  <a:pt x="182880" y="760085"/>
                  <a:pt x="137160" y="775325"/>
                </a:cubicBezTo>
                <a:cubicBezTo>
                  <a:pt x="114300" y="782945"/>
                  <a:pt x="88630" y="784819"/>
                  <a:pt x="68580" y="798185"/>
                </a:cubicBezTo>
                <a:lnTo>
                  <a:pt x="0" y="843905"/>
                </a:lnTo>
                <a:cubicBezTo>
                  <a:pt x="30480" y="798185"/>
                  <a:pt x="58471" y="750704"/>
                  <a:pt x="91440" y="706745"/>
                </a:cubicBezTo>
                <a:lnTo>
                  <a:pt x="160020" y="615305"/>
                </a:lnTo>
                <a:cubicBezTo>
                  <a:pt x="152400" y="638165"/>
                  <a:pt x="148862" y="662821"/>
                  <a:pt x="137160" y="683885"/>
                </a:cubicBezTo>
                <a:cubicBezTo>
                  <a:pt x="110475" y="731919"/>
                  <a:pt x="45720" y="821045"/>
                  <a:pt x="45720" y="821045"/>
                </a:cubicBezTo>
                <a:cubicBezTo>
                  <a:pt x="189243" y="892807"/>
                  <a:pt x="97274" y="858870"/>
                  <a:pt x="297180" y="889625"/>
                </a:cubicBezTo>
                <a:cubicBezTo>
                  <a:pt x="453913" y="913738"/>
                  <a:pt x="386007" y="912485"/>
                  <a:pt x="457200" y="912485"/>
                </a:cubicBezTo>
              </a:path>
            </a:pathLst>
          </a:cu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114605583"/>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dirty="0" smtClean="0"/>
              <a:t>Rate of TB following immigration reflects the rate of TB in country of origin</a:t>
            </a:r>
            <a:endParaRPr lang="en-US" dirty="0"/>
          </a:p>
        </p:txBody>
      </p:sp>
      <p:sp>
        <p:nvSpPr>
          <p:cNvPr id="3" name="Content Placeholder 2"/>
          <p:cNvSpPr>
            <a:spLocks noGrp="1"/>
          </p:cNvSpPr>
          <p:nvPr>
            <p:ph idx="1"/>
          </p:nvPr>
        </p:nvSpPr>
        <p:spPr/>
        <p:txBody>
          <a:bodyPr/>
          <a:lstStyle/>
          <a:p>
            <a:pPr marL="0" marR="0" lvl="0" indent="0" defTabSz="914400" eaLnBrk="1" fontAlgn="auto" latinLnBrk="0" hangingPunct="1">
              <a:lnSpc>
                <a:spcPct val="100000"/>
              </a:lnSpc>
              <a:spcBef>
                <a:spcPts val="0"/>
              </a:spcBef>
              <a:spcAft>
                <a:spcPts val="0"/>
              </a:spcAft>
              <a:buClrTx/>
              <a:buSzTx/>
              <a:buFontTx/>
              <a:buNone/>
              <a:tabLst/>
              <a:defRPr/>
            </a:pPr>
            <a:r>
              <a:rPr lang="en-US" dirty="0"/>
              <a:t> </a:t>
            </a:r>
          </a:p>
        </p:txBody>
      </p:sp>
      <p:pic>
        <p:nvPicPr>
          <p:cNvPr id="4" name="Picture 3"/>
          <p:cNvPicPr>
            <a:picLocks noChangeAspect="1"/>
          </p:cNvPicPr>
          <p:nvPr/>
        </p:nvPicPr>
        <p:blipFill rotWithShape="1">
          <a:blip r:embed="rId2" cstate="screen">
            <a:extLst>
              <a:ext uri="{28A0092B-C50C-407E-A947-70E740481C1C}">
                <a14:useLocalDpi xmlns:a14="http://schemas.microsoft.com/office/drawing/2010/main"/>
              </a:ext>
            </a:extLst>
          </a:blip>
          <a:srcRect/>
          <a:stretch/>
        </p:blipFill>
        <p:spPr>
          <a:xfrm>
            <a:off x="1940767" y="1825625"/>
            <a:ext cx="9413033" cy="4562668"/>
          </a:xfrm>
          <a:prstGeom prst="rect">
            <a:avLst/>
          </a:prstGeom>
        </p:spPr>
      </p:pic>
    </p:spTree>
    <p:extLst>
      <p:ext uri="{BB962C8B-B14F-4D97-AF65-F5344CB8AC3E}">
        <p14:creationId xmlns:p14="http://schemas.microsoft.com/office/powerpoint/2010/main" val="1952095413"/>
      </p:ext>
    </p:extLst>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TB trends in Canada </a:t>
            </a:r>
            <a:r>
              <a:rPr lang="en-US" dirty="0"/>
              <a:t/>
            </a:r>
            <a:br>
              <a:rPr lang="en-US" dirty="0"/>
            </a:br>
            <a:r>
              <a:rPr lang="en-US" dirty="0" smtClean="0"/>
              <a:t>65% of all cases occur among foreign born </a:t>
            </a:r>
            <a:endParaRPr lang="en-US" dirty="0"/>
          </a:p>
        </p:txBody>
      </p:sp>
      <p:sp>
        <p:nvSpPr>
          <p:cNvPr id="3" name="Content Placeholder 2"/>
          <p:cNvSpPr>
            <a:spLocks noGrp="1"/>
          </p:cNvSpPr>
          <p:nvPr>
            <p:ph idx="1"/>
          </p:nvPr>
        </p:nvSpPr>
        <p:spPr/>
        <p:txBody>
          <a:bodyPr/>
          <a:lstStyle/>
          <a:p>
            <a:r>
              <a:rPr lang="en-US" dirty="0" smtClean="0"/>
              <a:t> </a:t>
            </a:r>
            <a:endParaRPr lang="en-US" dirty="0"/>
          </a:p>
        </p:txBody>
      </p:sp>
      <p:pic>
        <p:nvPicPr>
          <p:cNvPr id="4" name="Picture 3"/>
          <p:cNvPicPr>
            <a:picLocks noChangeAspect="1"/>
          </p:cNvPicPr>
          <p:nvPr/>
        </p:nvPicPr>
        <p:blipFill>
          <a:blip r:embed="rId2"/>
          <a:stretch>
            <a:fillRect/>
          </a:stretch>
        </p:blipFill>
        <p:spPr>
          <a:xfrm>
            <a:off x="569568" y="1690689"/>
            <a:ext cx="10231482" cy="4859954"/>
          </a:xfrm>
          <a:prstGeom prst="rect">
            <a:avLst/>
          </a:prstGeom>
        </p:spPr>
      </p:pic>
      <p:sp>
        <p:nvSpPr>
          <p:cNvPr id="5" name="TextBox 4"/>
          <p:cNvSpPr txBox="1"/>
          <p:nvPr/>
        </p:nvSpPr>
        <p:spPr>
          <a:xfrm>
            <a:off x="9965094" y="2985796"/>
            <a:ext cx="888385" cy="523220"/>
          </a:xfrm>
          <a:prstGeom prst="rect">
            <a:avLst/>
          </a:prstGeom>
          <a:noFill/>
        </p:spPr>
        <p:txBody>
          <a:bodyPr wrap="none" rtlCol="0">
            <a:spAutoFit/>
          </a:bodyPr>
          <a:lstStyle/>
          <a:p>
            <a:r>
              <a:rPr lang="en-US" sz="2800" b="1" smtClean="0"/>
              <a:t>65% </a:t>
            </a:r>
            <a:endParaRPr lang="en-US" sz="2800" b="1"/>
          </a:p>
        </p:txBody>
      </p:sp>
    </p:spTree>
    <p:extLst>
      <p:ext uri="{BB962C8B-B14F-4D97-AF65-F5344CB8AC3E}">
        <p14:creationId xmlns:p14="http://schemas.microsoft.com/office/powerpoint/2010/main" val="1146045726"/>
      </p:ext>
    </p:extLst>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a:t>TB trends in Canada </a:t>
            </a:r>
            <a:br>
              <a:rPr lang="en-US" dirty="0"/>
            </a:br>
            <a:r>
              <a:rPr lang="en-US" dirty="0" smtClean="0"/>
              <a:t>Incidence is declining, except among Aboriginal</a:t>
            </a:r>
            <a:endParaRPr lang="en-US" dirty="0"/>
          </a:p>
        </p:txBody>
      </p:sp>
      <p:sp>
        <p:nvSpPr>
          <p:cNvPr id="3" name="Content Placeholder 2"/>
          <p:cNvSpPr>
            <a:spLocks noGrp="1"/>
          </p:cNvSpPr>
          <p:nvPr>
            <p:ph idx="1"/>
          </p:nvPr>
        </p:nvSpPr>
        <p:spPr/>
        <p:txBody>
          <a:bodyPr/>
          <a:lstStyle/>
          <a:p>
            <a:r>
              <a:rPr lang="en-US" dirty="0" smtClean="0"/>
              <a:t> </a:t>
            </a:r>
            <a:endParaRPr lang="en-US" dirty="0"/>
          </a:p>
        </p:txBody>
      </p:sp>
      <p:pic>
        <p:nvPicPr>
          <p:cNvPr id="4" name="Picture 3"/>
          <p:cNvPicPr>
            <a:picLocks noChangeAspect="1"/>
          </p:cNvPicPr>
          <p:nvPr/>
        </p:nvPicPr>
        <p:blipFill>
          <a:blip r:embed="rId2"/>
          <a:stretch>
            <a:fillRect/>
          </a:stretch>
        </p:blipFill>
        <p:spPr>
          <a:xfrm>
            <a:off x="625151" y="1746769"/>
            <a:ext cx="9601200" cy="4944618"/>
          </a:xfrm>
          <a:prstGeom prst="rect">
            <a:avLst/>
          </a:prstGeom>
        </p:spPr>
      </p:pic>
    </p:spTree>
    <p:extLst>
      <p:ext uri="{BB962C8B-B14F-4D97-AF65-F5344CB8AC3E}">
        <p14:creationId xmlns:p14="http://schemas.microsoft.com/office/powerpoint/2010/main" val="809686939"/>
      </p:ext>
    </p:extLst>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How many refugees does Canada accept? </a:t>
            </a:r>
          </a:p>
        </p:txBody>
      </p:sp>
      <p:sp>
        <p:nvSpPr>
          <p:cNvPr id="3" name="Content Placeholder 2"/>
          <p:cNvSpPr>
            <a:spLocks noGrp="1"/>
          </p:cNvSpPr>
          <p:nvPr>
            <p:ph idx="1"/>
          </p:nvPr>
        </p:nvSpPr>
        <p:spPr/>
        <p:txBody>
          <a:bodyPr/>
          <a:lstStyle/>
          <a:p>
            <a:r>
              <a:rPr lang="en-US" dirty="0" smtClean="0"/>
              <a:t> </a:t>
            </a:r>
            <a:endParaRPr lang="en-US" dirty="0"/>
          </a:p>
        </p:txBody>
      </p:sp>
      <p:pic>
        <p:nvPicPr>
          <p:cNvPr id="5" name="Picture 4"/>
          <p:cNvPicPr>
            <a:picLocks noChangeAspect="1"/>
          </p:cNvPicPr>
          <p:nvPr/>
        </p:nvPicPr>
        <p:blipFill rotWithShape="1">
          <a:blip r:embed="rId3" cstate="screen">
            <a:extLst>
              <a:ext uri="{28A0092B-C50C-407E-A947-70E740481C1C}">
                <a14:useLocalDpi xmlns:a14="http://schemas.microsoft.com/office/drawing/2010/main"/>
              </a:ext>
            </a:extLst>
          </a:blip>
          <a:srcRect/>
          <a:stretch/>
        </p:blipFill>
        <p:spPr>
          <a:xfrm>
            <a:off x="423649" y="1690688"/>
            <a:ext cx="9884756" cy="3842139"/>
          </a:xfrm>
          <a:prstGeom prst="rect">
            <a:avLst/>
          </a:prstGeom>
        </p:spPr>
      </p:pic>
      <p:sp>
        <p:nvSpPr>
          <p:cNvPr id="4" name="Rectangle 3"/>
          <p:cNvSpPr/>
          <p:nvPr/>
        </p:nvSpPr>
        <p:spPr>
          <a:xfrm>
            <a:off x="8720380" y="4422637"/>
            <a:ext cx="2850397" cy="1938992"/>
          </a:xfrm>
          <a:prstGeom prst="rect">
            <a:avLst/>
          </a:prstGeom>
        </p:spPr>
        <p:txBody>
          <a:bodyPr wrap="square">
            <a:spAutoFit/>
          </a:bodyPr>
          <a:lstStyle/>
          <a:p>
            <a:r>
              <a:rPr lang="en-US" sz="2400" dirty="0"/>
              <a:t>In 2018:</a:t>
            </a:r>
          </a:p>
          <a:p>
            <a:pPr lvl="1"/>
            <a:r>
              <a:rPr lang="en-US" sz="2400" b="1" dirty="0"/>
              <a:t>28,000</a:t>
            </a:r>
          </a:p>
          <a:p>
            <a:pPr lvl="1"/>
            <a:endParaRPr lang="en-US" sz="2400" dirty="0"/>
          </a:p>
          <a:p>
            <a:r>
              <a:rPr lang="en-US" sz="2400" dirty="0"/>
              <a:t>1.4 million that still need to be resettled  </a:t>
            </a:r>
          </a:p>
        </p:txBody>
      </p:sp>
    </p:spTree>
    <p:extLst>
      <p:ext uri="{BB962C8B-B14F-4D97-AF65-F5344CB8AC3E}">
        <p14:creationId xmlns:p14="http://schemas.microsoft.com/office/powerpoint/2010/main" val="528325258"/>
      </p:ext>
    </p:extLst>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Refugees </a:t>
            </a:r>
            <a:endParaRPr lang="en-US" dirty="0"/>
          </a:p>
        </p:txBody>
      </p:sp>
      <p:sp>
        <p:nvSpPr>
          <p:cNvPr id="3" name="Content Placeholder 2"/>
          <p:cNvSpPr>
            <a:spLocks noGrp="1"/>
          </p:cNvSpPr>
          <p:nvPr>
            <p:ph idx="1"/>
          </p:nvPr>
        </p:nvSpPr>
        <p:spPr/>
        <p:txBody>
          <a:bodyPr/>
          <a:lstStyle/>
          <a:p>
            <a:r>
              <a:rPr lang="en-US" dirty="0" smtClean="0"/>
              <a:t>What is a refugee?</a:t>
            </a:r>
          </a:p>
          <a:p>
            <a:endParaRPr lang="en-US" dirty="0" smtClean="0"/>
          </a:p>
          <a:p>
            <a:r>
              <a:rPr lang="en-US" dirty="0" smtClean="0"/>
              <a:t>How many refugees are there in the world?</a:t>
            </a:r>
          </a:p>
          <a:p>
            <a:endParaRPr lang="en-US" dirty="0" smtClean="0"/>
          </a:p>
          <a:p>
            <a:r>
              <a:rPr lang="en-US" dirty="0" smtClean="0"/>
              <a:t>What percent of refugees are accepted for resettlement each year?</a:t>
            </a:r>
          </a:p>
          <a:p>
            <a:endParaRPr lang="en-US" dirty="0"/>
          </a:p>
        </p:txBody>
      </p:sp>
    </p:spTree>
    <p:extLst>
      <p:ext uri="{BB962C8B-B14F-4D97-AF65-F5344CB8AC3E}">
        <p14:creationId xmlns:p14="http://schemas.microsoft.com/office/powerpoint/2010/main" val="1779733890"/>
      </p:ext>
    </p:extLst>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Refugees </a:t>
            </a:r>
            <a:endParaRPr lang="en-US" dirty="0"/>
          </a:p>
        </p:txBody>
      </p:sp>
      <p:sp>
        <p:nvSpPr>
          <p:cNvPr id="3" name="Content Placeholder 2"/>
          <p:cNvSpPr>
            <a:spLocks noGrp="1"/>
          </p:cNvSpPr>
          <p:nvPr>
            <p:ph idx="1"/>
          </p:nvPr>
        </p:nvSpPr>
        <p:spPr/>
        <p:txBody>
          <a:bodyPr>
            <a:normAutofit/>
          </a:bodyPr>
          <a:lstStyle/>
          <a:p>
            <a:r>
              <a:rPr lang="en-US" dirty="0" smtClean="0"/>
              <a:t>True or False?</a:t>
            </a:r>
          </a:p>
          <a:p>
            <a:endParaRPr lang="en-US" dirty="0"/>
          </a:p>
          <a:p>
            <a:r>
              <a:rPr lang="en-US" dirty="0" smtClean="0"/>
              <a:t>Refugees have to repay the cost of their travel/flights to Canada.</a:t>
            </a:r>
            <a:endParaRPr lang="en-CA" dirty="0" smtClean="0"/>
          </a:p>
        </p:txBody>
      </p:sp>
      <p:pic>
        <p:nvPicPr>
          <p:cNvPr id="2050" name="Picture 2" descr="elated image"/>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223657" y="3886200"/>
            <a:ext cx="3124200" cy="2340134"/>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622521609"/>
      </p:ext>
    </p:extLst>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Numbers of refugees </a:t>
            </a:r>
            <a:endParaRPr lang="en-US" dirty="0"/>
          </a:p>
        </p:txBody>
      </p:sp>
      <p:sp>
        <p:nvSpPr>
          <p:cNvPr id="3" name="Content Placeholder 2"/>
          <p:cNvSpPr>
            <a:spLocks noGrp="1"/>
          </p:cNvSpPr>
          <p:nvPr>
            <p:ph idx="1"/>
          </p:nvPr>
        </p:nvSpPr>
        <p:spPr/>
        <p:txBody>
          <a:bodyPr/>
          <a:lstStyle/>
          <a:p>
            <a:r>
              <a:rPr lang="en-US" dirty="0" smtClean="0"/>
              <a:t>UNHCR </a:t>
            </a:r>
            <a:r>
              <a:rPr lang="en-US" dirty="0"/>
              <a:t>estimates </a:t>
            </a:r>
            <a:r>
              <a:rPr lang="en-US" dirty="0" smtClean="0"/>
              <a:t>: </a:t>
            </a:r>
          </a:p>
          <a:p>
            <a:pPr lvl="1"/>
            <a:r>
              <a:rPr lang="en-US" dirty="0" smtClean="0"/>
              <a:t>2018 	20.3 million refugees </a:t>
            </a:r>
          </a:p>
          <a:p>
            <a:pPr lvl="1"/>
            <a:r>
              <a:rPr lang="en-US" dirty="0" smtClean="0"/>
              <a:t>1990	17.4 million refugees</a:t>
            </a:r>
          </a:p>
        </p:txBody>
      </p:sp>
      <p:grpSp>
        <p:nvGrpSpPr>
          <p:cNvPr id="8" name="Group 7"/>
          <p:cNvGrpSpPr/>
          <p:nvPr/>
        </p:nvGrpSpPr>
        <p:grpSpPr>
          <a:xfrm>
            <a:off x="970642" y="3534486"/>
            <a:ext cx="10540466" cy="2777414"/>
            <a:chOff x="-2852058" y="3534486"/>
            <a:chExt cx="10540466" cy="2777414"/>
          </a:xfrm>
        </p:grpSpPr>
        <p:grpSp>
          <p:nvGrpSpPr>
            <p:cNvPr id="6" name="Group 5"/>
            <p:cNvGrpSpPr/>
            <p:nvPr/>
          </p:nvGrpSpPr>
          <p:grpSpPr>
            <a:xfrm>
              <a:off x="-2852058" y="3534486"/>
              <a:ext cx="10540466" cy="2777414"/>
              <a:chOff x="-2852058" y="3534486"/>
              <a:chExt cx="10540466" cy="2777414"/>
            </a:xfrm>
          </p:grpSpPr>
          <p:pic>
            <p:nvPicPr>
              <p:cNvPr id="4" name="Picture 3"/>
              <p:cNvPicPr>
                <a:picLocks noChangeAspect="1"/>
              </p:cNvPicPr>
              <p:nvPr/>
            </p:nvPicPr>
            <p:blipFill rotWithShape="1">
              <a:blip r:embed="rId3">
                <a:extLst>
                  <a:ext uri="{28A0092B-C50C-407E-A947-70E740481C1C}">
                    <a14:useLocalDpi xmlns:a14="http://schemas.microsoft.com/office/drawing/2010/main" val="0"/>
                  </a:ext>
                </a:extLst>
              </a:blip>
              <a:srcRect r="56158"/>
              <a:stretch/>
            </p:blipFill>
            <p:spPr>
              <a:xfrm>
                <a:off x="-2852058" y="3534486"/>
                <a:ext cx="8723469" cy="2777414"/>
              </a:xfrm>
              <a:prstGeom prst="rect">
                <a:avLst/>
              </a:prstGeom>
            </p:spPr>
          </p:pic>
          <p:pic>
            <p:nvPicPr>
              <p:cNvPr id="5" name="Picture 4"/>
              <p:cNvPicPr>
                <a:picLocks noChangeAspect="1"/>
              </p:cNvPicPr>
              <p:nvPr/>
            </p:nvPicPr>
            <p:blipFill rotWithShape="1">
              <a:blip r:embed="rId3">
                <a:extLst>
                  <a:ext uri="{28A0092B-C50C-407E-A947-70E740481C1C}">
                    <a14:useLocalDpi xmlns:a14="http://schemas.microsoft.com/office/drawing/2010/main" val="0"/>
                  </a:ext>
                </a:extLst>
              </a:blip>
              <a:srcRect l="52169" r="1"/>
              <a:stretch/>
            </p:blipFill>
            <p:spPr>
              <a:xfrm>
                <a:off x="-1828801" y="3534486"/>
                <a:ext cx="9517209" cy="2777414"/>
              </a:xfrm>
              <a:prstGeom prst="rect">
                <a:avLst/>
              </a:prstGeom>
            </p:spPr>
          </p:pic>
        </p:grpSp>
        <p:sp>
          <p:nvSpPr>
            <p:cNvPr id="7" name="Rectangle 6"/>
            <p:cNvSpPr/>
            <p:nvPr/>
          </p:nvSpPr>
          <p:spPr>
            <a:xfrm>
              <a:off x="-2171700" y="5740400"/>
              <a:ext cx="304800" cy="241300"/>
            </a:xfrm>
            <a:prstGeom prst="rect">
              <a:avLst/>
            </a:prstGeom>
            <a:solidFill>
              <a:schemeClr val="bg1"/>
            </a:solidFill>
            <a:ln>
              <a:noFill/>
            </a:ln>
            <a:effectLst>
              <a:outerShdw blurRad="50800" dist="50800" dir="5400000" algn="ctr" rotWithShape="0">
                <a:schemeClr val="bg1"/>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9" name="TextBox 8"/>
          <p:cNvSpPr txBox="1"/>
          <p:nvPr/>
        </p:nvSpPr>
        <p:spPr>
          <a:xfrm>
            <a:off x="10622350" y="6311900"/>
            <a:ext cx="926857" cy="369332"/>
          </a:xfrm>
          <a:prstGeom prst="rect">
            <a:avLst/>
          </a:prstGeom>
          <a:noFill/>
        </p:spPr>
        <p:txBody>
          <a:bodyPr wrap="none" rtlCol="0">
            <a:spAutoFit/>
          </a:bodyPr>
          <a:lstStyle/>
          <a:p>
            <a:r>
              <a:rPr lang="en-US" smtClean="0"/>
              <a:t>UNHCR </a:t>
            </a:r>
            <a:endParaRPr lang="en-US"/>
          </a:p>
        </p:txBody>
      </p:sp>
      <p:sp>
        <p:nvSpPr>
          <p:cNvPr id="10" name="Rectangle 9"/>
          <p:cNvSpPr/>
          <p:nvPr/>
        </p:nvSpPr>
        <p:spPr>
          <a:xfrm>
            <a:off x="7188200" y="767358"/>
            <a:ext cx="4724400" cy="1200329"/>
          </a:xfrm>
          <a:prstGeom prst="rect">
            <a:avLst/>
          </a:prstGeom>
        </p:spPr>
        <p:txBody>
          <a:bodyPr wrap="square">
            <a:spAutoFit/>
          </a:bodyPr>
          <a:lstStyle/>
          <a:p>
            <a:r>
              <a:rPr lang="en-US" i="1" dirty="0"/>
              <a:t>“The alleged increase in migration and forced displacement tells us more about the moral panic on migration than the reality</a:t>
            </a:r>
            <a:r>
              <a:rPr lang="en-US" i="1" dirty="0" smtClean="0"/>
              <a:t>,”</a:t>
            </a:r>
          </a:p>
          <a:p>
            <a:r>
              <a:rPr lang="en-US" dirty="0"/>
              <a:t>- </a:t>
            </a:r>
            <a:r>
              <a:rPr lang="en-US" dirty="0" err="1"/>
              <a:t>Nando</a:t>
            </a:r>
            <a:r>
              <a:rPr lang="en-US" dirty="0"/>
              <a:t> </a:t>
            </a:r>
            <a:r>
              <a:rPr lang="en-US" dirty="0" err="1"/>
              <a:t>Sigona</a:t>
            </a:r>
            <a:r>
              <a:rPr lang="en-US" dirty="0" smtClean="0"/>
              <a:t>, Nature 2017</a:t>
            </a:r>
            <a:endParaRPr lang="en-US" dirty="0"/>
          </a:p>
        </p:txBody>
      </p:sp>
    </p:spTree>
    <p:extLst>
      <p:ext uri="{BB962C8B-B14F-4D97-AF65-F5344CB8AC3E}">
        <p14:creationId xmlns:p14="http://schemas.microsoft.com/office/powerpoint/2010/main" val="803230037"/>
      </p:ext>
    </p:extLst>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lstStyle/>
          <a:p>
            <a:r>
              <a:rPr lang="en-US" dirty="0" smtClean="0"/>
              <a:t> </a:t>
            </a:r>
            <a:endParaRPr lang="en-US" dirty="0"/>
          </a:p>
        </p:txBody>
      </p:sp>
      <p:pic>
        <p:nvPicPr>
          <p:cNvPr id="9218" name="Picture 2" descr="mage result for number of idps globally graph"/>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838200" y="536448"/>
            <a:ext cx="10553794" cy="5555171"/>
          </a:xfrm>
          <a:prstGeom prst="rect">
            <a:avLst/>
          </a:prstGeom>
          <a:noFill/>
          <a:extLst>
            <a:ext uri="{909E8E84-426E-40DD-AFC4-6F175D3DCCD1}">
              <a14:hiddenFill xmlns:a14="http://schemas.microsoft.com/office/drawing/2010/main">
                <a:solidFill>
                  <a:srgbClr val="FFFFFF"/>
                </a:solidFill>
              </a14:hiddenFill>
            </a:ext>
          </a:extLst>
        </p:spPr>
      </p:pic>
      <p:sp>
        <p:nvSpPr>
          <p:cNvPr id="4" name="TextBox 3"/>
          <p:cNvSpPr txBox="1"/>
          <p:nvPr/>
        </p:nvSpPr>
        <p:spPr>
          <a:xfrm>
            <a:off x="10204704" y="6226556"/>
            <a:ext cx="926857" cy="369332"/>
          </a:xfrm>
          <a:prstGeom prst="rect">
            <a:avLst/>
          </a:prstGeom>
          <a:noFill/>
        </p:spPr>
        <p:txBody>
          <a:bodyPr wrap="none" rtlCol="0">
            <a:spAutoFit/>
          </a:bodyPr>
          <a:lstStyle/>
          <a:p>
            <a:r>
              <a:rPr lang="en-US" smtClean="0"/>
              <a:t>UNHCR </a:t>
            </a:r>
            <a:endParaRPr lang="en-US"/>
          </a:p>
        </p:txBody>
      </p:sp>
      <p:sp>
        <p:nvSpPr>
          <p:cNvPr id="5" name="TextBox 4"/>
          <p:cNvSpPr txBox="1"/>
          <p:nvPr/>
        </p:nvSpPr>
        <p:spPr>
          <a:xfrm>
            <a:off x="6690361" y="230188"/>
            <a:ext cx="5257800" cy="1200329"/>
          </a:xfrm>
          <a:prstGeom prst="rect">
            <a:avLst/>
          </a:prstGeom>
          <a:noFill/>
          <a:ln>
            <a:solidFill>
              <a:schemeClr val="tx1"/>
            </a:solidFill>
          </a:ln>
        </p:spPr>
        <p:txBody>
          <a:bodyPr wrap="square" rtlCol="0">
            <a:spAutoFit/>
          </a:bodyPr>
          <a:lstStyle/>
          <a:p>
            <a:r>
              <a:rPr lang="en-US" sz="2400" b="1" dirty="0" smtClean="0"/>
              <a:t>Increase in IDPs</a:t>
            </a:r>
          </a:p>
          <a:p>
            <a:pPr marL="342900" indent="-342900">
              <a:buFont typeface="Arial" charset="0"/>
              <a:buChar char="•"/>
            </a:pPr>
            <a:r>
              <a:rPr lang="en-US" sz="2400" dirty="0" smtClean="0"/>
              <a:t>harder to track than number of UNHCR refugees </a:t>
            </a:r>
            <a:endParaRPr lang="en-US" sz="2400" dirty="0"/>
          </a:p>
        </p:txBody>
      </p:sp>
    </p:spTree>
    <p:extLst>
      <p:ext uri="{BB962C8B-B14F-4D97-AF65-F5344CB8AC3E}">
        <p14:creationId xmlns:p14="http://schemas.microsoft.com/office/powerpoint/2010/main" val="240544713"/>
      </p:ext>
    </p:extLst>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lstStyle/>
          <a:p>
            <a:r>
              <a:rPr lang="en-US" dirty="0" smtClean="0"/>
              <a:t> </a:t>
            </a:r>
            <a:endParaRPr lang="en-US" dirty="0"/>
          </a:p>
        </p:txBody>
      </p:sp>
      <p:pic>
        <p:nvPicPr>
          <p:cNvPr id="4" name="Picture 3"/>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650118" y="911225"/>
            <a:ext cx="10891764" cy="5946775"/>
          </a:xfrm>
          <a:prstGeom prst="rect">
            <a:avLst/>
          </a:prstGeom>
        </p:spPr>
      </p:pic>
      <p:sp>
        <p:nvSpPr>
          <p:cNvPr id="6" name="Freeform 5"/>
          <p:cNvSpPr/>
          <p:nvPr/>
        </p:nvSpPr>
        <p:spPr>
          <a:xfrm>
            <a:off x="3103418" y="166213"/>
            <a:ext cx="5264727" cy="886732"/>
          </a:xfrm>
          <a:custGeom>
            <a:avLst/>
            <a:gdLst>
              <a:gd name="connsiteX0" fmla="*/ 0 w 5264727"/>
              <a:gd name="connsiteY0" fmla="*/ 886732 h 886732"/>
              <a:gd name="connsiteX1" fmla="*/ 2923309 w 5264727"/>
              <a:gd name="connsiteY1" fmla="*/ 42 h 886732"/>
              <a:gd name="connsiteX2" fmla="*/ 5264727 w 5264727"/>
              <a:gd name="connsiteY2" fmla="*/ 845169 h 886732"/>
            </a:gdLst>
            <a:ahLst/>
            <a:cxnLst>
              <a:cxn ang="0">
                <a:pos x="connsiteX0" y="connsiteY0"/>
              </a:cxn>
              <a:cxn ang="0">
                <a:pos x="connsiteX1" y="connsiteY1"/>
              </a:cxn>
              <a:cxn ang="0">
                <a:pos x="connsiteX2" y="connsiteY2"/>
              </a:cxn>
            </a:cxnLst>
            <a:rect l="l" t="t" r="r" b="b"/>
            <a:pathLst>
              <a:path w="5264727" h="886732">
                <a:moveTo>
                  <a:pt x="0" y="886732"/>
                </a:moveTo>
                <a:cubicBezTo>
                  <a:pt x="1022927" y="446850"/>
                  <a:pt x="2045855" y="6969"/>
                  <a:pt x="2923309" y="42"/>
                </a:cubicBezTo>
                <a:cubicBezTo>
                  <a:pt x="3800763" y="-6885"/>
                  <a:pt x="5264727" y="845169"/>
                  <a:pt x="5264727" y="845169"/>
                </a:cubicBezTo>
              </a:path>
            </a:pathLst>
          </a:custGeom>
          <a:noFill/>
          <a:ln w="50800">
            <a:solidFill>
              <a:srgbClr val="C00000"/>
            </a:solidFill>
            <a:tailEnd type="triangle" w="lg" len="lg"/>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938737219"/>
      </p:ext>
    </p:extLst>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Syria </a:t>
            </a:r>
            <a:endParaRPr lang="en-US" dirty="0"/>
          </a:p>
        </p:txBody>
      </p:sp>
      <p:sp>
        <p:nvSpPr>
          <p:cNvPr id="3" name="Content Placeholder 2"/>
          <p:cNvSpPr>
            <a:spLocks noGrp="1"/>
          </p:cNvSpPr>
          <p:nvPr>
            <p:ph idx="1"/>
          </p:nvPr>
        </p:nvSpPr>
        <p:spPr/>
        <p:txBody>
          <a:bodyPr/>
          <a:lstStyle/>
          <a:p>
            <a:r>
              <a:rPr lang="en-US" dirty="0" smtClean="0"/>
              <a:t> </a:t>
            </a:r>
            <a:endParaRPr lang="en-US" dirty="0"/>
          </a:p>
        </p:txBody>
      </p:sp>
      <p:pic>
        <p:nvPicPr>
          <p:cNvPr id="9220" name="Picture 4" descr="mage result for Kobani"/>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028698" y="1825625"/>
            <a:ext cx="4464114" cy="2947013"/>
          </a:xfrm>
          <a:prstGeom prst="rect">
            <a:avLst/>
          </a:prstGeom>
          <a:noFill/>
          <a:extLst>
            <a:ext uri="{909E8E84-426E-40DD-AFC4-6F175D3DCCD1}">
              <a14:hiddenFill xmlns:a14="http://schemas.microsoft.com/office/drawing/2010/main">
                <a:solidFill>
                  <a:srgbClr val="FFFFFF"/>
                </a:solidFill>
              </a14:hiddenFill>
            </a:ext>
          </a:extLst>
        </p:spPr>
      </p:pic>
      <p:pic>
        <p:nvPicPr>
          <p:cNvPr id="9222" name="Picture 6" descr="https://i.cbc.ca/1.3212744.1441207236!/fileImage/httpImage/image.jpg_gen/derivatives/original_780/turkey-syria-accident-refugees.jpg"/>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977212" y="1825625"/>
            <a:ext cx="5761213" cy="3818650"/>
          </a:xfrm>
          <a:prstGeom prst="rect">
            <a:avLst/>
          </a:prstGeom>
          <a:noFill/>
          <a:extLst>
            <a:ext uri="{909E8E84-426E-40DD-AFC4-6F175D3DCCD1}">
              <a14:hiddenFill xmlns:a14="http://schemas.microsoft.com/office/drawing/2010/main">
                <a:solidFill>
                  <a:srgbClr val="FFFFFF"/>
                </a:solidFill>
              </a14:hiddenFill>
            </a:ext>
          </a:extLst>
        </p:spPr>
      </p:pic>
      <p:sp>
        <p:nvSpPr>
          <p:cNvPr id="5" name="Rectangle 4"/>
          <p:cNvSpPr/>
          <p:nvPr/>
        </p:nvSpPr>
        <p:spPr>
          <a:xfrm>
            <a:off x="977212" y="5653743"/>
            <a:ext cx="1678216" cy="523220"/>
          </a:xfrm>
          <a:prstGeom prst="rect">
            <a:avLst/>
          </a:prstGeom>
        </p:spPr>
        <p:txBody>
          <a:bodyPr wrap="none">
            <a:spAutoFit/>
          </a:bodyPr>
          <a:lstStyle/>
          <a:p>
            <a:r>
              <a:rPr lang="en-US" sz="2800" dirty="0"/>
              <a:t>Alan </a:t>
            </a:r>
            <a:r>
              <a:rPr lang="en-US" sz="2800" dirty="0" err="1"/>
              <a:t>Kurdi</a:t>
            </a:r>
            <a:endParaRPr lang="en-US" sz="2800" dirty="0"/>
          </a:p>
        </p:txBody>
      </p:sp>
    </p:spTree>
    <p:extLst>
      <p:ext uri="{BB962C8B-B14F-4D97-AF65-F5344CB8AC3E}">
        <p14:creationId xmlns:p14="http://schemas.microsoft.com/office/powerpoint/2010/main" val="721129099"/>
      </p:ext>
    </p:extLst>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lstStyle/>
          <a:p>
            <a:r>
              <a:rPr lang="en-US" dirty="0" smtClean="0"/>
              <a:t> </a:t>
            </a:r>
            <a:endParaRPr lang="en-US" dirty="0"/>
          </a:p>
        </p:txBody>
      </p:sp>
      <p:pic>
        <p:nvPicPr>
          <p:cNvPr id="11266" name="Picture 2" descr=".S. refugee resettlement drops, falling below Canada in 2018"/>
          <p:cNvPicPr>
            <a:picLocks noChangeAspect="1" noChangeArrowheads="1"/>
          </p:cNvPicPr>
          <p:nvPr/>
        </p:nvPicPr>
        <p:blipFill rotWithShape="1">
          <a:blip r:embed="rId3">
            <a:extLst>
              <a:ext uri="{28A0092B-C50C-407E-A947-70E740481C1C}">
                <a14:useLocalDpi xmlns:a14="http://schemas.microsoft.com/office/drawing/2010/main" val="0"/>
              </a:ext>
            </a:extLst>
          </a:blip>
          <a:srcRect b="21734"/>
          <a:stretch/>
        </p:blipFill>
        <p:spPr bwMode="auto">
          <a:xfrm>
            <a:off x="466887" y="576263"/>
            <a:ext cx="6949170" cy="5600700"/>
          </a:xfrm>
          <a:prstGeom prst="rect">
            <a:avLst/>
          </a:prstGeom>
          <a:noFill/>
          <a:extLst>
            <a:ext uri="{909E8E84-426E-40DD-AFC4-6F175D3DCCD1}">
              <a14:hiddenFill xmlns:a14="http://schemas.microsoft.com/office/drawing/2010/main">
                <a:solidFill>
                  <a:srgbClr val="FFFFFF"/>
                </a:solidFill>
              </a14:hiddenFill>
            </a:ext>
          </a:extLst>
        </p:spPr>
      </p:pic>
      <p:pic>
        <p:nvPicPr>
          <p:cNvPr id="4" name="Picture 3"/>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7416057" y="1825625"/>
            <a:ext cx="4835159" cy="2404605"/>
          </a:xfrm>
          <a:prstGeom prst="rect">
            <a:avLst/>
          </a:prstGeom>
        </p:spPr>
      </p:pic>
    </p:spTree>
    <p:extLst>
      <p:ext uri="{BB962C8B-B14F-4D97-AF65-F5344CB8AC3E}">
        <p14:creationId xmlns:p14="http://schemas.microsoft.com/office/powerpoint/2010/main" val="1391857929"/>
      </p:ext>
    </p:extLst>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dirty="0"/>
          </a:p>
        </p:txBody>
      </p:sp>
      <p:pic>
        <p:nvPicPr>
          <p:cNvPr id="4" name="Content Placeholder 3"/>
          <p:cNvPicPr>
            <a:picLocks noGrp="1" noChangeAspect="1"/>
          </p:cNvPicPr>
          <p:nvPr>
            <p:ph idx="1"/>
          </p:nvPr>
        </p:nvPicPr>
        <p:blipFill>
          <a:blip r:embed="rId3">
            <a:extLst>
              <a:ext uri="{28A0092B-C50C-407E-A947-70E740481C1C}">
                <a14:useLocalDpi xmlns:a14="http://schemas.microsoft.com/office/drawing/2010/main" val="0"/>
              </a:ext>
            </a:extLst>
          </a:blip>
          <a:stretch>
            <a:fillRect/>
          </a:stretch>
        </p:blipFill>
        <p:spPr>
          <a:xfrm>
            <a:off x="673100" y="597532"/>
            <a:ext cx="5511927" cy="1867746"/>
          </a:xfrm>
        </p:spPr>
      </p:pic>
      <p:sp>
        <p:nvSpPr>
          <p:cNvPr id="5" name="TextBox 4"/>
          <p:cNvSpPr txBox="1"/>
          <p:nvPr/>
        </p:nvSpPr>
        <p:spPr>
          <a:xfrm>
            <a:off x="8801100" y="5524500"/>
            <a:ext cx="2684389" cy="646331"/>
          </a:xfrm>
          <a:prstGeom prst="rect">
            <a:avLst/>
          </a:prstGeom>
          <a:noFill/>
        </p:spPr>
        <p:txBody>
          <a:bodyPr wrap="none" rtlCol="0">
            <a:spAutoFit/>
          </a:bodyPr>
          <a:lstStyle/>
          <a:p>
            <a:r>
              <a:rPr lang="en-US" dirty="0" smtClean="0"/>
              <a:t>DHSS internal report 2017 </a:t>
            </a:r>
          </a:p>
          <a:p>
            <a:r>
              <a:rPr lang="en-US" dirty="0" smtClean="0"/>
              <a:t>Leaked to NY times</a:t>
            </a:r>
            <a:r>
              <a:rPr lang="mr-IN" dirty="0" smtClean="0"/>
              <a:t>…</a:t>
            </a:r>
            <a:r>
              <a:rPr lang="en-CA" dirty="0" smtClean="0"/>
              <a:t> </a:t>
            </a:r>
            <a:endParaRPr lang="en-US" dirty="0"/>
          </a:p>
        </p:txBody>
      </p:sp>
      <p:sp>
        <p:nvSpPr>
          <p:cNvPr id="7" name="Rectangle 6"/>
          <p:cNvSpPr/>
          <p:nvPr/>
        </p:nvSpPr>
        <p:spPr>
          <a:xfrm>
            <a:off x="3175000" y="6299091"/>
            <a:ext cx="10058400" cy="369332"/>
          </a:xfrm>
          <a:prstGeom prst="rect">
            <a:avLst/>
          </a:prstGeom>
        </p:spPr>
        <p:txBody>
          <a:bodyPr wrap="square">
            <a:spAutoFit/>
          </a:bodyPr>
          <a:lstStyle/>
          <a:p>
            <a:r>
              <a:rPr lang="en-US" dirty="0">
                <a:hlinkClick r:id="rId4"/>
              </a:rPr>
              <a:t>https://www.nytimes.com/2017/09/18/us/politics/refugees-revenue-cost-report-trump.html</a:t>
            </a:r>
            <a:endParaRPr lang="en-US" dirty="0"/>
          </a:p>
        </p:txBody>
      </p:sp>
      <p:sp>
        <p:nvSpPr>
          <p:cNvPr id="8" name="TextBox 7"/>
          <p:cNvSpPr txBox="1"/>
          <p:nvPr/>
        </p:nvSpPr>
        <p:spPr>
          <a:xfrm>
            <a:off x="838200" y="3145539"/>
            <a:ext cx="11179855" cy="1384995"/>
          </a:xfrm>
          <a:prstGeom prst="rect">
            <a:avLst/>
          </a:prstGeom>
          <a:noFill/>
        </p:spPr>
        <p:txBody>
          <a:bodyPr wrap="none" rtlCol="0">
            <a:spAutoFit/>
          </a:bodyPr>
          <a:lstStyle/>
          <a:p>
            <a:r>
              <a:rPr lang="en-US" sz="2800" dirty="0"/>
              <a:t>N</a:t>
            </a:r>
            <a:r>
              <a:rPr lang="en-US" sz="2800" dirty="0" smtClean="0"/>
              <a:t>et fiscal impact of accepting refugees over a 10 year period (2005 </a:t>
            </a:r>
            <a:r>
              <a:rPr lang="mr-IN" sz="2800" dirty="0" smtClean="0"/>
              <a:t>–</a:t>
            </a:r>
            <a:r>
              <a:rPr lang="en-US" sz="2800" dirty="0" smtClean="0"/>
              <a:t> 2014) </a:t>
            </a:r>
          </a:p>
          <a:p>
            <a:r>
              <a:rPr lang="en-US" sz="2800" dirty="0" smtClean="0"/>
              <a:t>- $64 billion net gain</a:t>
            </a:r>
          </a:p>
          <a:p>
            <a:r>
              <a:rPr lang="en-US" sz="2800" dirty="0" smtClean="0"/>
              <a:t>- Refugees paid more in taxes than they consumed in financial assistance </a:t>
            </a:r>
            <a:endParaRPr lang="en-US" sz="2800" dirty="0"/>
          </a:p>
        </p:txBody>
      </p:sp>
    </p:spTree>
    <p:extLst>
      <p:ext uri="{BB962C8B-B14F-4D97-AF65-F5344CB8AC3E}">
        <p14:creationId xmlns:p14="http://schemas.microsoft.com/office/powerpoint/2010/main" val="837922610"/>
      </p:ext>
    </p:extLst>
  </p:cSld>
  <p:clrMapOvr>
    <a:masterClrMapping/>
  </p:clrMapOvr>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CA" dirty="0" smtClean="0"/>
              <a:t>Temporary foreign worker program </a:t>
            </a:r>
            <a:endParaRPr lang="en-US" dirty="0"/>
          </a:p>
        </p:txBody>
      </p:sp>
      <p:sp>
        <p:nvSpPr>
          <p:cNvPr id="3" name="Content Placeholder 2"/>
          <p:cNvSpPr>
            <a:spLocks noGrp="1"/>
          </p:cNvSpPr>
          <p:nvPr>
            <p:ph idx="1"/>
          </p:nvPr>
        </p:nvSpPr>
        <p:spPr/>
        <p:txBody>
          <a:bodyPr/>
          <a:lstStyle/>
          <a:p>
            <a:r>
              <a:rPr lang="en-US" dirty="0"/>
              <a:t>“We just can’t find enough Canadians to do the </a:t>
            </a:r>
            <a:r>
              <a:rPr lang="en-US" dirty="0" smtClean="0"/>
              <a:t>job”</a:t>
            </a:r>
          </a:p>
          <a:p>
            <a:pPr lvl="1"/>
            <a:r>
              <a:rPr lang="en-US" dirty="0" smtClean="0"/>
              <a:t>Slaughterhouse, mushroom pickers  </a:t>
            </a:r>
            <a:endParaRPr lang="en-US" dirty="0"/>
          </a:p>
        </p:txBody>
      </p:sp>
      <p:pic>
        <p:nvPicPr>
          <p:cNvPr id="7" name="Picture 2" descr="mage result for temporary foreign worker program bc"/>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799059" y="3371407"/>
            <a:ext cx="3765777" cy="2508949"/>
          </a:xfrm>
          <a:prstGeom prst="rect">
            <a:avLst/>
          </a:prstGeom>
          <a:noFill/>
          <a:extLst>
            <a:ext uri="{909E8E84-426E-40DD-AFC4-6F175D3DCCD1}">
              <a14:hiddenFill xmlns:a14="http://schemas.microsoft.com/office/drawing/2010/main">
                <a:solidFill>
                  <a:srgbClr val="FFFFFF"/>
                </a:solidFill>
              </a14:hiddenFill>
            </a:ext>
          </a:extLst>
        </p:spPr>
      </p:pic>
      <p:pic>
        <p:nvPicPr>
          <p:cNvPr id="8" name="Picture 7"/>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378867" y="3205152"/>
            <a:ext cx="3711135" cy="3292586"/>
          </a:xfrm>
          <a:prstGeom prst="rect">
            <a:avLst/>
          </a:prstGeom>
        </p:spPr>
      </p:pic>
      <p:pic>
        <p:nvPicPr>
          <p:cNvPr id="9" name="Picture 4" descr="mage result for temporary foreign worker slaughterhouse"/>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3023399" y="4264486"/>
            <a:ext cx="2561476" cy="1912477"/>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48495655"/>
      </p:ext>
    </p:extLst>
  </p:cSld>
  <p:clrMapOvr>
    <a:masterClrMapping/>
  </p:clrMapOvr>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b="1" dirty="0" smtClean="0"/>
              <a:t>Ebola</a:t>
            </a:r>
            <a:r>
              <a:rPr lang="en-US" dirty="0" smtClean="0"/>
              <a:t> </a:t>
            </a:r>
            <a:r>
              <a:rPr lang="mr-IN" dirty="0" smtClean="0"/>
              <a:t>–</a:t>
            </a:r>
            <a:r>
              <a:rPr lang="en-US" dirty="0" smtClean="0"/>
              <a:t> </a:t>
            </a:r>
            <a:r>
              <a:rPr lang="en-US" dirty="0"/>
              <a:t>s</a:t>
            </a:r>
            <a:r>
              <a:rPr lang="en-US" dirty="0" smtClean="0"/>
              <a:t>hould VISAs and immigration from affected countries be temporarily stopped? </a:t>
            </a:r>
            <a:endParaRPr lang="en-US" dirty="0"/>
          </a:p>
        </p:txBody>
      </p:sp>
      <p:sp>
        <p:nvSpPr>
          <p:cNvPr id="3" name="Content Placeholder 2"/>
          <p:cNvSpPr>
            <a:spLocks noGrp="1"/>
          </p:cNvSpPr>
          <p:nvPr>
            <p:ph idx="1"/>
          </p:nvPr>
        </p:nvSpPr>
        <p:spPr/>
        <p:txBody>
          <a:bodyPr>
            <a:normAutofit/>
          </a:bodyPr>
          <a:lstStyle/>
          <a:p>
            <a:endParaRPr lang="en-US" dirty="0"/>
          </a:p>
        </p:txBody>
      </p:sp>
      <p:pic>
        <p:nvPicPr>
          <p:cNvPr id="10242" name="Picture 2" descr="mage result for ebola travel ban"/>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715547" y="1825625"/>
            <a:ext cx="5665152" cy="4706897"/>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964808242"/>
      </p:ext>
    </p:extLst>
  </p:cSld>
  <p:clrMapOvr>
    <a:masterClrMapping/>
  </p:clrMapOvr>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b="1" dirty="0" smtClean="0"/>
              <a:t>Ebola</a:t>
            </a:r>
            <a:r>
              <a:rPr lang="en-US" dirty="0" smtClean="0"/>
              <a:t> </a:t>
            </a:r>
            <a:r>
              <a:rPr lang="mr-IN" dirty="0" smtClean="0"/>
              <a:t>–</a:t>
            </a:r>
            <a:r>
              <a:rPr lang="en-US" dirty="0" smtClean="0"/>
              <a:t> </a:t>
            </a:r>
            <a:r>
              <a:rPr lang="en-US" dirty="0"/>
              <a:t>s</a:t>
            </a:r>
            <a:r>
              <a:rPr lang="en-US" dirty="0" smtClean="0"/>
              <a:t>hould VISAs and immigration from affected countries be temporarily stopped? </a:t>
            </a:r>
            <a:endParaRPr lang="en-US" dirty="0"/>
          </a:p>
        </p:txBody>
      </p:sp>
      <p:sp>
        <p:nvSpPr>
          <p:cNvPr id="3" name="Content Placeholder 2"/>
          <p:cNvSpPr>
            <a:spLocks noGrp="1"/>
          </p:cNvSpPr>
          <p:nvPr>
            <p:ph idx="1"/>
          </p:nvPr>
        </p:nvSpPr>
        <p:spPr>
          <a:xfrm>
            <a:off x="838200" y="1825625"/>
            <a:ext cx="6248400" cy="4351338"/>
          </a:xfrm>
        </p:spPr>
        <p:txBody>
          <a:bodyPr>
            <a:normAutofit fontScale="92500" lnSpcReduction="10000"/>
          </a:bodyPr>
          <a:lstStyle/>
          <a:p>
            <a:r>
              <a:rPr lang="en-US" dirty="0" smtClean="0"/>
              <a:t>2003 </a:t>
            </a:r>
            <a:r>
              <a:rPr lang="mr-IN" dirty="0" smtClean="0"/>
              <a:t>–</a:t>
            </a:r>
            <a:r>
              <a:rPr lang="en-US" dirty="0" smtClean="0"/>
              <a:t> </a:t>
            </a:r>
            <a:r>
              <a:rPr lang="en-US" dirty="0" err="1" smtClean="0"/>
              <a:t>Lastman</a:t>
            </a:r>
            <a:r>
              <a:rPr lang="mr-IN" dirty="0" smtClean="0"/>
              <a:t>…</a:t>
            </a:r>
            <a:r>
              <a:rPr lang="en-US" dirty="0" smtClean="0"/>
              <a:t> </a:t>
            </a:r>
          </a:p>
          <a:p>
            <a:endParaRPr lang="en-US" dirty="0" smtClean="0"/>
          </a:p>
          <a:p>
            <a:endParaRPr lang="en-US" dirty="0" smtClean="0"/>
          </a:p>
          <a:p>
            <a:pPr lvl="1"/>
            <a:r>
              <a:rPr lang="en-US" sz="2200" dirty="0" smtClean="0"/>
              <a:t>International </a:t>
            </a:r>
            <a:r>
              <a:rPr lang="en-US" sz="2200" dirty="0"/>
              <a:t>Health Regulations </a:t>
            </a:r>
            <a:endParaRPr lang="en-US" sz="2200" dirty="0" smtClean="0"/>
          </a:p>
          <a:p>
            <a:pPr lvl="2"/>
            <a:r>
              <a:rPr lang="en-US" sz="1800" dirty="0" smtClean="0"/>
              <a:t>in </a:t>
            </a:r>
            <a:r>
              <a:rPr lang="en-US" sz="1800" dirty="0"/>
              <a:t>infectious disease outbreaks, countries </a:t>
            </a:r>
            <a:r>
              <a:rPr lang="en-US" sz="1800" dirty="0" smtClean="0"/>
              <a:t>cannot </a:t>
            </a:r>
            <a:r>
              <a:rPr lang="en-US" sz="1800" dirty="0"/>
              <a:t>impose </a:t>
            </a:r>
            <a:r>
              <a:rPr lang="en-US" sz="1800" dirty="0" smtClean="0"/>
              <a:t>trade </a:t>
            </a:r>
            <a:r>
              <a:rPr lang="en-US" sz="1800" dirty="0"/>
              <a:t>or travel sanctions against affected countries beyond </a:t>
            </a:r>
            <a:r>
              <a:rPr lang="en-US" sz="1800" dirty="0" smtClean="0"/>
              <a:t>which the </a:t>
            </a:r>
            <a:r>
              <a:rPr lang="en-US" sz="1800" dirty="0"/>
              <a:t>WHO has </a:t>
            </a:r>
            <a:r>
              <a:rPr lang="en-US" sz="1800" dirty="0" smtClean="0"/>
              <a:t>recommended and are evidence-based </a:t>
            </a:r>
            <a:endParaRPr lang="en-US" sz="1800" dirty="0"/>
          </a:p>
          <a:p>
            <a:endParaRPr lang="en-US" dirty="0" smtClean="0"/>
          </a:p>
          <a:p>
            <a:r>
              <a:rPr lang="en-US" dirty="0" smtClean="0"/>
              <a:t>2014 </a:t>
            </a:r>
            <a:r>
              <a:rPr lang="en-US" dirty="0"/>
              <a:t>- Harper..</a:t>
            </a:r>
          </a:p>
          <a:p>
            <a:r>
              <a:rPr lang="en-US" dirty="0"/>
              <a:t/>
            </a:r>
            <a:br>
              <a:rPr lang="en-US" dirty="0"/>
            </a:br>
            <a:endParaRPr lang="en-US" dirty="0"/>
          </a:p>
        </p:txBody>
      </p:sp>
      <p:pic>
        <p:nvPicPr>
          <p:cNvPr id="4" name="Picture 3"/>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838200" y="5324777"/>
            <a:ext cx="7778003" cy="1257898"/>
          </a:xfrm>
          <a:prstGeom prst="rect">
            <a:avLst/>
          </a:prstGeom>
        </p:spPr>
      </p:pic>
      <p:pic>
        <p:nvPicPr>
          <p:cNvPr id="10242" name="Picture 2" descr="mage result for ebola travel ban"/>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8732773" y="2118494"/>
            <a:ext cx="3209962" cy="2667000"/>
          </a:xfrm>
          <a:prstGeom prst="rect">
            <a:avLst/>
          </a:prstGeom>
          <a:noFill/>
          <a:extLst>
            <a:ext uri="{909E8E84-426E-40DD-AFC4-6F175D3DCCD1}">
              <a14:hiddenFill xmlns:a14="http://schemas.microsoft.com/office/drawing/2010/main">
                <a:solidFill>
                  <a:srgbClr val="FFFFFF"/>
                </a:solidFill>
              </a14:hiddenFill>
            </a:ext>
          </a:extLst>
        </p:spPr>
      </p:pic>
      <p:pic>
        <p:nvPicPr>
          <p:cNvPr id="5" name="Picture 4"/>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8145144" y="3945928"/>
            <a:ext cx="4046856" cy="1252000"/>
          </a:xfrm>
          <a:prstGeom prst="rect">
            <a:avLst/>
          </a:prstGeom>
        </p:spPr>
      </p:pic>
      <p:pic>
        <p:nvPicPr>
          <p:cNvPr id="6" name="Picture 5"/>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838200" y="2231337"/>
            <a:ext cx="6819900" cy="838200"/>
          </a:xfrm>
          <a:prstGeom prst="rect">
            <a:avLst/>
          </a:prstGeom>
        </p:spPr>
      </p:pic>
    </p:spTree>
    <p:extLst>
      <p:ext uri="{BB962C8B-B14F-4D97-AF65-F5344CB8AC3E}">
        <p14:creationId xmlns:p14="http://schemas.microsoft.com/office/powerpoint/2010/main" val="455213581"/>
      </p:ext>
    </p:extLst>
  </p:cSld>
  <p:clrMapOvr>
    <a:masterClrMapping/>
  </p:clrMapOvr>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 </a:t>
            </a:r>
            <a:endParaRPr lang="en-US" dirty="0"/>
          </a:p>
        </p:txBody>
      </p:sp>
      <p:sp>
        <p:nvSpPr>
          <p:cNvPr id="3" name="Content Placeholder 2"/>
          <p:cNvSpPr>
            <a:spLocks noGrp="1"/>
          </p:cNvSpPr>
          <p:nvPr>
            <p:ph idx="1"/>
          </p:nvPr>
        </p:nvSpPr>
        <p:spPr/>
        <p:txBody>
          <a:bodyPr/>
          <a:lstStyle/>
          <a:p>
            <a:pPr marL="0" marR="0" lvl="0" indent="0" defTabSz="914400" eaLnBrk="1" fontAlgn="auto" latinLnBrk="0" hangingPunct="1">
              <a:lnSpc>
                <a:spcPct val="100000"/>
              </a:lnSpc>
              <a:spcBef>
                <a:spcPts val="0"/>
              </a:spcBef>
              <a:spcAft>
                <a:spcPts val="0"/>
              </a:spcAft>
              <a:buClrTx/>
              <a:buSzTx/>
              <a:buFontTx/>
              <a:buNone/>
              <a:tabLst/>
              <a:defRPr/>
            </a:pPr>
            <a:r>
              <a:rPr lang="en-US" dirty="0" smtClean="0"/>
              <a:t> </a:t>
            </a:r>
            <a:endParaRPr lang="en-US" dirty="0"/>
          </a:p>
        </p:txBody>
      </p:sp>
      <p:sp>
        <p:nvSpPr>
          <p:cNvPr id="5" name="Rectangle 4"/>
          <p:cNvSpPr/>
          <p:nvPr/>
        </p:nvSpPr>
        <p:spPr>
          <a:xfrm flipV="1">
            <a:off x="5378824" y="3613666"/>
            <a:ext cx="1158963" cy="369332"/>
          </a:xfrm>
          <a:prstGeom prst="rect">
            <a:avLst/>
          </a:prstGeom>
        </p:spPr>
        <p:txBody>
          <a:bodyPr wrap="square">
            <a:spAutoFit/>
          </a:bodyPr>
          <a:lstStyle/>
          <a:p>
            <a:r>
              <a:rPr lang="en-US">
                <a:latin typeface="Times New Roman" charset="0"/>
              </a:rPr>
              <a:t>lingula</a:t>
            </a:r>
            <a:r>
              <a:rPr lang="en-US" dirty="0">
                <a:latin typeface="Times New Roman" charset="0"/>
              </a:rPr>
              <a:t> </a:t>
            </a:r>
            <a:endParaRPr lang="en-US" dirty="0">
              <a:effectLst/>
              <a:latin typeface="Times New Roman" charset="0"/>
            </a:endParaRPr>
          </a:p>
        </p:txBody>
      </p:sp>
      <p:grpSp>
        <p:nvGrpSpPr>
          <p:cNvPr id="7" name="Group 6"/>
          <p:cNvGrpSpPr/>
          <p:nvPr/>
        </p:nvGrpSpPr>
        <p:grpSpPr>
          <a:xfrm>
            <a:off x="1465087" y="745722"/>
            <a:ext cx="9261825" cy="4585695"/>
            <a:chOff x="1338728" y="1027906"/>
            <a:chExt cx="11288178" cy="6250828"/>
          </a:xfrm>
        </p:grpSpPr>
        <p:pic>
          <p:nvPicPr>
            <p:cNvPr id="4" name="Picture 3"/>
            <p:cNvPicPr>
              <a:picLocks noChangeAspect="1"/>
            </p:cNvPicPr>
            <p:nvPr/>
          </p:nvPicPr>
          <p:blipFill>
            <a:blip r:embed="rId2">
              <a:extLst>
                <a:ext uri="{28A0092B-C50C-407E-A947-70E740481C1C}">
                  <a14:useLocalDpi xmlns:a14="http://schemas.microsoft.com/office/drawing/2010/main"/>
                </a:ext>
              </a:extLst>
            </a:blip>
            <a:stretch>
              <a:fillRect/>
            </a:stretch>
          </p:blipFill>
          <p:spPr>
            <a:xfrm>
              <a:off x="1338728" y="1027906"/>
              <a:ext cx="11288177" cy="6250828"/>
            </a:xfrm>
            <a:prstGeom prst="rect">
              <a:avLst/>
            </a:prstGeom>
          </p:spPr>
        </p:pic>
        <p:pic>
          <p:nvPicPr>
            <p:cNvPr id="6" name="Picture 5"/>
            <p:cNvPicPr>
              <a:picLocks noChangeAspect="1"/>
            </p:cNvPicPr>
            <p:nvPr/>
          </p:nvPicPr>
          <p:blipFill rotWithShape="1">
            <a:blip r:embed="rId2">
              <a:extLst>
                <a:ext uri="{28A0092B-C50C-407E-A947-70E740481C1C}">
                  <a14:useLocalDpi xmlns:a14="http://schemas.microsoft.com/office/drawing/2010/main" val="0"/>
                </a:ext>
              </a:extLst>
            </a:blip>
            <a:srcRect r="30578" b="93216"/>
            <a:stretch/>
          </p:blipFill>
          <p:spPr>
            <a:xfrm>
              <a:off x="1369168" y="1081493"/>
              <a:ext cx="11257738" cy="609195"/>
            </a:xfrm>
            <a:prstGeom prst="rect">
              <a:avLst/>
            </a:prstGeom>
          </p:spPr>
        </p:pic>
      </p:grpSp>
      <p:sp>
        <p:nvSpPr>
          <p:cNvPr id="9" name="TextBox 8"/>
          <p:cNvSpPr txBox="1"/>
          <p:nvPr/>
        </p:nvSpPr>
        <p:spPr>
          <a:xfrm>
            <a:off x="9945401" y="5853797"/>
            <a:ext cx="1408399" cy="369332"/>
          </a:xfrm>
          <a:prstGeom prst="rect">
            <a:avLst/>
          </a:prstGeom>
          <a:noFill/>
        </p:spPr>
        <p:txBody>
          <a:bodyPr wrap="none" rtlCol="0">
            <a:spAutoFit/>
          </a:bodyPr>
          <a:lstStyle/>
          <a:p>
            <a:r>
              <a:rPr lang="en-US" dirty="0" smtClean="0"/>
              <a:t>August 2019 </a:t>
            </a:r>
            <a:endParaRPr lang="en-US" dirty="0"/>
          </a:p>
        </p:txBody>
      </p:sp>
    </p:spTree>
    <p:extLst>
      <p:ext uri="{BB962C8B-B14F-4D97-AF65-F5344CB8AC3E}">
        <p14:creationId xmlns:p14="http://schemas.microsoft.com/office/powerpoint/2010/main" val="1477560182"/>
      </p:ext>
    </p:extLst>
  </p:cSld>
  <p:clrMapOvr>
    <a:masterClrMapping/>
  </p:clrMapOvr>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Expat or Immigrant</a:t>
            </a:r>
            <a:endParaRPr lang="en-US" dirty="0"/>
          </a:p>
        </p:txBody>
      </p:sp>
      <p:sp>
        <p:nvSpPr>
          <p:cNvPr id="3" name="Content Placeholder 2"/>
          <p:cNvSpPr>
            <a:spLocks noGrp="1"/>
          </p:cNvSpPr>
          <p:nvPr>
            <p:ph idx="1"/>
          </p:nvPr>
        </p:nvSpPr>
        <p:spPr/>
        <p:txBody>
          <a:bodyPr/>
          <a:lstStyle/>
          <a:p>
            <a:pPr marL="0" indent="0">
              <a:buNone/>
            </a:pPr>
            <a:r>
              <a:rPr lang="en-US" dirty="0" smtClean="0"/>
              <a:t> </a:t>
            </a:r>
            <a:endParaRPr lang="en-US" dirty="0"/>
          </a:p>
        </p:txBody>
      </p:sp>
      <p:pic>
        <p:nvPicPr>
          <p:cNvPr id="1032" name="Picture 8" descr="mage result for expat vs immigrant"/>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781907" y="1825625"/>
            <a:ext cx="8628185" cy="4870749"/>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359465053"/>
      </p:ext>
    </p:extLst>
  </p:cSld>
  <p:clrMapOvr>
    <a:masterClrMapping/>
  </p:clrMapOvr>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err="1" smtClean="0"/>
              <a:t>Leish</a:t>
            </a:r>
            <a:r>
              <a:rPr lang="en-US" dirty="0" smtClean="0"/>
              <a:t> case</a:t>
            </a:r>
            <a:r>
              <a:rPr lang="mr-IN" dirty="0" smtClean="0"/>
              <a:t>…</a:t>
            </a:r>
            <a:r>
              <a:rPr lang="en-CA" dirty="0" smtClean="0"/>
              <a:t> </a:t>
            </a:r>
            <a:endParaRPr lang="en-US" dirty="0"/>
          </a:p>
        </p:txBody>
      </p:sp>
      <p:sp>
        <p:nvSpPr>
          <p:cNvPr id="3" name="Content Placeholder 2"/>
          <p:cNvSpPr>
            <a:spLocks noGrp="1"/>
          </p:cNvSpPr>
          <p:nvPr>
            <p:ph idx="1"/>
          </p:nvPr>
        </p:nvSpPr>
        <p:spPr/>
        <p:txBody>
          <a:bodyPr/>
          <a:lstStyle/>
          <a:p>
            <a:r>
              <a:rPr lang="en-US" dirty="0" smtClean="0"/>
              <a:t>33M with 10 month history of ulcers on left leg and arm</a:t>
            </a:r>
          </a:p>
          <a:p>
            <a:endParaRPr lang="en-US" dirty="0"/>
          </a:p>
          <a:p>
            <a:r>
              <a:rPr lang="en-US" dirty="0" smtClean="0"/>
              <a:t>Born in Somalia </a:t>
            </a:r>
          </a:p>
        </p:txBody>
      </p:sp>
      <p:sp>
        <p:nvSpPr>
          <p:cNvPr id="4" name="TextBox 3"/>
          <p:cNvSpPr txBox="1"/>
          <p:nvPr/>
        </p:nvSpPr>
        <p:spPr>
          <a:xfrm>
            <a:off x="8114714" y="6358616"/>
            <a:ext cx="4831079" cy="369332"/>
          </a:xfrm>
          <a:prstGeom prst="rect">
            <a:avLst/>
          </a:prstGeom>
          <a:noFill/>
        </p:spPr>
        <p:txBody>
          <a:bodyPr wrap="square" rtlCol="0">
            <a:spAutoFit/>
          </a:bodyPr>
          <a:lstStyle/>
          <a:p>
            <a:r>
              <a:rPr lang="en-US" dirty="0" smtClean="0"/>
              <a:t>Case presented by Dr. </a:t>
            </a:r>
            <a:r>
              <a:rPr lang="en-US" dirty="0" err="1" smtClean="0"/>
              <a:t>Patrica</a:t>
            </a:r>
            <a:r>
              <a:rPr lang="en-US" dirty="0" smtClean="0"/>
              <a:t> Walker </a:t>
            </a:r>
            <a:endParaRPr lang="en-US" dirty="0"/>
          </a:p>
        </p:txBody>
      </p:sp>
      <p:pic>
        <p:nvPicPr>
          <p:cNvPr id="10242" name="Picture 2" descr="mage result for cutaneous leish african"/>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8435340" y="3095775"/>
            <a:ext cx="2095500" cy="1571625"/>
          </a:xfrm>
          <a:prstGeom prst="rect">
            <a:avLst/>
          </a:prstGeom>
          <a:noFill/>
          <a:extLst>
            <a:ext uri="{909E8E84-426E-40DD-AFC4-6F175D3DCCD1}">
              <a14:hiddenFill xmlns:a14="http://schemas.microsoft.com/office/drawing/2010/main">
                <a:solidFill>
                  <a:srgbClr val="FFFFFF"/>
                </a:solidFill>
              </a14:hiddenFill>
            </a:ext>
          </a:extLst>
        </p:spPr>
      </p:pic>
      <p:sp>
        <p:nvSpPr>
          <p:cNvPr id="5" name="TextBox 4"/>
          <p:cNvSpPr txBox="1"/>
          <p:nvPr/>
        </p:nvSpPr>
        <p:spPr>
          <a:xfrm rot="5400000">
            <a:off x="9786629" y="3839986"/>
            <a:ext cx="1857753" cy="369332"/>
          </a:xfrm>
          <a:prstGeom prst="rect">
            <a:avLst/>
          </a:prstGeom>
          <a:noFill/>
        </p:spPr>
        <p:txBody>
          <a:bodyPr wrap="none" rtlCol="0">
            <a:spAutoFit/>
          </a:bodyPr>
          <a:lstStyle/>
          <a:p>
            <a:r>
              <a:rPr lang="en-US" dirty="0" smtClean="0"/>
              <a:t>Photo- Wikipedia </a:t>
            </a:r>
            <a:endParaRPr lang="en-US" dirty="0"/>
          </a:p>
        </p:txBody>
      </p:sp>
    </p:spTree>
    <p:extLst>
      <p:ext uri="{BB962C8B-B14F-4D97-AF65-F5344CB8AC3E}">
        <p14:creationId xmlns:p14="http://schemas.microsoft.com/office/powerpoint/2010/main" val="1368264083"/>
      </p:ext>
    </p:extLst>
  </p:cSld>
  <p:clrMapOvr>
    <a:masterClrMapping/>
  </p:clrMapOvr>
  <p:timing>
    <p:tnLst>
      <p:par>
        <p:cT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err="1" smtClean="0"/>
              <a:t>Leish</a:t>
            </a:r>
            <a:r>
              <a:rPr lang="en-US" dirty="0" smtClean="0"/>
              <a:t> case</a:t>
            </a:r>
            <a:r>
              <a:rPr lang="mr-IN" dirty="0" smtClean="0"/>
              <a:t>…</a:t>
            </a:r>
            <a:r>
              <a:rPr lang="en-CA" dirty="0" smtClean="0"/>
              <a:t> </a:t>
            </a:r>
            <a:endParaRPr lang="en-US" dirty="0"/>
          </a:p>
        </p:txBody>
      </p:sp>
      <p:sp>
        <p:nvSpPr>
          <p:cNvPr id="3" name="Content Placeholder 2"/>
          <p:cNvSpPr>
            <a:spLocks noGrp="1"/>
          </p:cNvSpPr>
          <p:nvPr>
            <p:ph idx="1"/>
          </p:nvPr>
        </p:nvSpPr>
        <p:spPr/>
        <p:txBody>
          <a:bodyPr/>
          <a:lstStyle/>
          <a:p>
            <a:r>
              <a:rPr lang="en-US" dirty="0" smtClean="0"/>
              <a:t>33M with 10 month history of ulcers on left leg and arm</a:t>
            </a:r>
          </a:p>
          <a:p>
            <a:endParaRPr lang="en-US" dirty="0"/>
          </a:p>
          <a:p>
            <a:r>
              <a:rPr lang="en-US" dirty="0" smtClean="0"/>
              <a:t>Born in Somalia </a:t>
            </a:r>
          </a:p>
          <a:p>
            <a:pPr lvl="1"/>
            <a:r>
              <a:rPr lang="en-US" dirty="0" smtClean="0"/>
              <a:t>Mogadishu </a:t>
            </a:r>
            <a:r>
              <a:rPr lang="en-US" dirty="0" smtClean="0">
                <a:sym typeface="Wingdings"/>
              </a:rPr>
              <a:t> Nairobi  Sao Paulo, </a:t>
            </a:r>
            <a:r>
              <a:rPr lang="en-US" dirty="0" smtClean="0"/>
              <a:t>Brazil </a:t>
            </a:r>
          </a:p>
          <a:p>
            <a:pPr lvl="1"/>
            <a:r>
              <a:rPr lang="en-US" dirty="0" smtClean="0"/>
              <a:t>Overland to US </a:t>
            </a:r>
          </a:p>
          <a:p>
            <a:pPr lvl="1"/>
            <a:r>
              <a:rPr lang="en-US" dirty="0" smtClean="0"/>
              <a:t>Diagnosed with cutaneous </a:t>
            </a:r>
            <a:r>
              <a:rPr lang="en-US" dirty="0" err="1" smtClean="0"/>
              <a:t>leishmaniasis</a:t>
            </a:r>
            <a:r>
              <a:rPr lang="en-US" dirty="0" smtClean="0"/>
              <a:t> </a:t>
            </a:r>
          </a:p>
          <a:p>
            <a:pPr lvl="1"/>
            <a:r>
              <a:rPr lang="en-US" dirty="0" smtClean="0"/>
              <a:t>Lost to follow-up </a:t>
            </a:r>
            <a:r>
              <a:rPr lang="en-US" dirty="0" smtClean="0">
                <a:sym typeface="Wingdings"/>
              </a:rPr>
              <a:t> c</a:t>
            </a:r>
            <a:r>
              <a:rPr lang="en-US" dirty="0" smtClean="0"/>
              <a:t>rossed to Canada</a:t>
            </a:r>
            <a:r>
              <a:rPr lang="mr-IN" dirty="0" smtClean="0"/>
              <a:t>…</a:t>
            </a:r>
            <a:r>
              <a:rPr lang="en-CA" dirty="0" smtClean="0"/>
              <a:t>.</a:t>
            </a:r>
            <a:endParaRPr lang="en-US" dirty="0" smtClean="0"/>
          </a:p>
        </p:txBody>
      </p:sp>
      <p:sp>
        <p:nvSpPr>
          <p:cNvPr id="4" name="TextBox 3"/>
          <p:cNvSpPr txBox="1"/>
          <p:nvPr/>
        </p:nvSpPr>
        <p:spPr>
          <a:xfrm>
            <a:off x="8114714" y="6358616"/>
            <a:ext cx="4831079" cy="369332"/>
          </a:xfrm>
          <a:prstGeom prst="rect">
            <a:avLst/>
          </a:prstGeom>
          <a:noFill/>
        </p:spPr>
        <p:txBody>
          <a:bodyPr wrap="square" rtlCol="0">
            <a:spAutoFit/>
          </a:bodyPr>
          <a:lstStyle/>
          <a:p>
            <a:r>
              <a:rPr lang="en-US" dirty="0" smtClean="0"/>
              <a:t>Case presented by Dr. </a:t>
            </a:r>
            <a:r>
              <a:rPr lang="en-US" dirty="0" err="1" smtClean="0"/>
              <a:t>Patrica</a:t>
            </a:r>
            <a:r>
              <a:rPr lang="en-US" dirty="0" smtClean="0"/>
              <a:t> Walker </a:t>
            </a:r>
            <a:endParaRPr lang="en-US" dirty="0"/>
          </a:p>
        </p:txBody>
      </p:sp>
      <p:pic>
        <p:nvPicPr>
          <p:cNvPr id="10242" name="Picture 2" descr="mage result for cutaneous leish african"/>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8435340" y="3095775"/>
            <a:ext cx="2095500" cy="1571625"/>
          </a:xfrm>
          <a:prstGeom prst="rect">
            <a:avLst/>
          </a:prstGeom>
          <a:noFill/>
          <a:extLst>
            <a:ext uri="{909E8E84-426E-40DD-AFC4-6F175D3DCCD1}">
              <a14:hiddenFill xmlns:a14="http://schemas.microsoft.com/office/drawing/2010/main">
                <a:solidFill>
                  <a:srgbClr val="FFFFFF"/>
                </a:solidFill>
              </a14:hiddenFill>
            </a:ext>
          </a:extLst>
        </p:spPr>
      </p:pic>
      <p:sp>
        <p:nvSpPr>
          <p:cNvPr id="5" name="TextBox 4"/>
          <p:cNvSpPr txBox="1"/>
          <p:nvPr/>
        </p:nvSpPr>
        <p:spPr>
          <a:xfrm rot="5400000">
            <a:off x="9786629" y="3839986"/>
            <a:ext cx="1857753" cy="369332"/>
          </a:xfrm>
          <a:prstGeom prst="rect">
            <a:avLst/>
          </a:prstGeom>
          <a:noFill/>
        </p:spPr>
        <p:txBody>
          <a:bodyPr wrap="none" rtlCol="0">
            <a:spAutoFit/>
          </a:bodyPr>
          <a:lstStyle/>
          <a:p>
            <a:r>
              <a:rPr lang="en-US" dirty="0" smtClean="0"/>
              <a:t>Photo- Wikipedia </a:t>
            </a:r>
            <a:endParaRPr lang="en-US" dirty="0"/>
          </a:p>
        </p:txBody>
      </p:sp>
    </p:spTree>
    <p:extLst>
      <p:ext uri="{BB962C8B-B14F-4D97-AF65-F5344CB8AC3E}">
        <p14:creationId xmlns:p14="http://schemas.microsoft.com/office/powerpoint/2010/main" val="52485163"/>
      </p:ext>
    </p:extLst>
  </p:cSld>
  <p:clrMapOvr>
    <a:masterClrMapping/>
  </p:clrMapOvr>
  <p:timing>
    <p:tnLst>
      <p:par>
        <p:cTn id="1" dur="indefinite" restart="never" nodeType="tmRoot"/>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lstStyle/>
          <a:p>
            <a:pPr marL="0" marR="0" lvl="0" indent="0" defTabSz="914400" eaLnBrk="1" fontAlgn="auto" latinLnBrk="0" hangingPunct="1">
              <a:lnSpc>
                <a:spcPct val="100000"/>
              </a:lnSpc>
              <a:spcBef>
                <a:spcPts val="0"/>
              </a:spcBef>
              <a:spcAft>
                <a:spcPts val="0"/>
              </a:spcAft>
              <a:buClrTx/>
              <a:buSzTx/>
              <a:buFontTx/>
              <a:buNone/>
              <a:tabLst/>
              <a:defRPr/>
            </a:pPr>
            <a:r>
              <a:rPr lang="en-US" dirty="0" smtClean="0"/>
              <a:t> </a:t>
            </a:r>
            <a:endParaRPr lang="en-US" dirty="0"/>
          </a:p>
        </p:txBody>
      </p:sp>
      <p:pic>
        <p:nvPicPr>
          <p:cNvPr id="4" name="Picture 3"/>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435344" y="597997"/>
            <a:ext cx="11321312" cy="5304766"/>
          </a:xfrm>
          <a:prstGeom prst="rect">
            <a:avLst/>
          </a:prstGeom>
        </p:spPr>
      </p:pic>
    </p:spTree>
    <p:extLst>
      <p:ext uri="{BB962C8B-B14F-4D97-AF65-F5344CB8AC3E}">
        <p14:creationId xmlns:p14="http://schemas.microsoft.com/office/powerpoint/2010/main" val="1073609133"/>
      </p:ext>
    </p:extLst>
  </p:cSld>
  <p:clrMapOvr>
    <a:masterClrMapping/>
  </p:clrMapOvr>
  <p:timing>
    <p:tnLst>
      <p:par>
        <p:cTn id="1" dur="indefinite" restart="never" nodeType="tmRoot"/>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 </a:t>
            </a:r>
            <a:endParaRPr lang="en-US" dirty="0"/>
          </a:p>
        </p:txBody>
      </p:sp>
      <p:sp>
        <p:nvSpPr>
          <p:cNvPr id="3" name="Content Placeholder 2"/>
          <p:cNvSpPr>
            <a:spLocks noGrp="1"/>
          </p:cNvSpPr>
          <p:nvPr>
            <p:ph idx="1"/>
          </p:nvPr>
        </p:nvSpPr>
        <p:spPr/>
        <p:txBody>
          <a:bodyPr/>
          <a:lstStyle/>
          <a:p>
            <a:pPr marL="0" marR="0" lvl="0" indent="0" defTabSz="914400" eaLnBrk="1" fontAlgn="auto" latinLnBrk="0" hangingPunct="1">
              <a:lnSpc>
                <a:spcPct val="100000"/>
              </a:lnSpc>
              <a:spcBef>
                <a:spcPts val="0"/>
              </a:spcBef>
              <a:spcAft>
                <a:spcPts val="0"/>
              </a:spcAft>
              <a:buClrTx/>
              <a:buSzTx/>
              <a:buFontTx/>
              <a:buNone/>
              <a:tabLst/>
              <a:defRPr/>
            </a:pPr>
            <a:r>
              <a:rPr lang="en-US" dirty="0" smtClean="0"/>
              <a:t> </a:t>
            </a:r>
            <a:endParaRPr lang="en-US" dirty="0"/>
          </a:p>
        </p:txBody>
      </p:sp>
      <p:pic>
        <p:nvPicPr>
          <p:cNvPr id="7172" name="Picture 4" descr="https://i.cbc.ca/1.3963020.1486758300!/fileImage/httpImage/image.png_gen/derivatives/original_780/razak-iyal-seidu-mohammed.png"/>
          <p:cNvPicPr>
            <a:picLocks noChangeAspect="1" noChangeArrowheads="1"/>
          </p:cNvPicPr>
          <p:nvPr/>
        </p:nvPicPr>
        <p:blipFill rotWithShape="1">
          <a:blip r:embed="rId3">
            <a:extLst>
              <a:ext uri="{28A0092B-C50C-407E-A947-70E740481C1C}">
                <a14:useLocalDpi xmlns:a14="http://schemas.microsoft.com/office/drawing/2010/main" val="0"/>
              </a:ext>
            </a:extLst>
          </a:blip>
          <a:srcRect l="46528"/>
          <a:stretch/>
        </p:blipFill>
        <p:spPr bwMode="auto">
          <a:xfrm>
            <a:off x="6527799" y="564668"/>
            <a:ext cx="3648307" cy="3840029"/>
          </a:xfrm>
          <a:prstGeom prst="rect">
            <a:avLst/>
          </a:prstGeom>
          <a:noFill/>
          <a:extLst>
            <a:ext uri="{909E8E84-426E-40DD-AFC4-6F175D3DCCD1}">
              <a14:hiddenFill xmlns:a14="http://schemas.microsoft.com/office/drawing/2010/main">
                <a:solidFill>
                  <a:srgbClr val="FFFFFF"/>
                </a:solidFill>
              </a14:hiddenFill>
            </a:ext>
          </a:extLst>
        </p:spPr>
      </p:pic>
      <p:sp>
        <p:nvSpPr>
          <p:cNvPr id="5" name="Rectangle 4"/>
          <p:cNvSpPr/>
          <p:nvPr/>
        </p:nvSpPr>
        <p:spPr>
          <a:xfrm>
            <a:off x="5593695" y="4539634"/>
            <a:ext cx="5934307" cy="1477328"/>
          </a:xfrm>
          <a:prstGeom prst="rect">
            <a:avLst/>
          </a:prstGeom>
        </p:spPr>
        <p:txBody>
          <a:bodyPr wrap="square">
            <a:spAutoFit/>
          </a:bodyPr>
          <a:lstStyle/>
          <a:p>
            <a:pPr marL="457200" indent="-457200">
              <a:buFont typeface="Arial" charset="0"/>
              <a:buChar char="•"/>
            </a:pPr>
            <a:r>
              <a:rPr lang="en-US" dirty="0" err="1" smtClean="0"/>
              <a:t>Seidu</a:t>
            </a:r>
            <a:r>
              <a:rPr lang="en-US" dirty="0" smtClean="0"/>
              <a:t> had his asylum </a:t>
            </a:r>
            <a:r>
              <a:rPr lang="en-US" dirty="0"/>
              <a:t>claims rejected in the U.S. before coming to </a:t>
            </a:r>
            <a:r>
              <a:rPr lang="en-US" dirty="0" smtClean="0"/>
              <a:t>Canada.</a:t>
            </a:r>
          </a:p>
          <a:p>
            <a:pPr marL="457200" indent="-457200">
              <a:buFont typeface="Arial" charset="0"/>
              <a:buChar char="•"/>
            </a:pPr>
            <a:r>
              <a:rPr lang="en-US" dirty="0" smtClean="0"/>
              <a:t>2015 crossed irregularly into Manitoba in the winter to claim asylum in Canada. </a:t>
            </a:r>
          </a:p>
          <a:p>
            <a:pPr marL="457200" indent="-457200">
              <a:buFont typeface="Arial" charset="0"/>
              <a:buChar char="•"/>
            </a:pPr>
            <a:r>
              <a:rPr lang="en-US" dirty="0" smtClean="0"/>
              <a:t>2018 granted asylum </a:t>
            </a:r>
            <a:endParaRPr lang="en-US" dirty="0"/>
          </a:p>
        </p:txBody>
      </p:sp>
      <p:sp>
        <p:nvSpPr>
          <p:cNvPr id="7" name="Title 1"/>
          <p:cNvSpPr txBox="1">
            <a:spLocks/>
          </p:cNvSpPr>
          <p:nvPr/>
        </p:nvSpPr>
        <p:spPr>
          <a:xfrm>
            <a:off x="504592" y="432593"/>
            <a:ext cx="10515600" cy="1325563"/>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en-US" dirty="0" smtClean="0"/>
              <a:t>Safe third country</a:t>
            </a:r>
          </a:p>
          <a:p>
            <a:r>
              <a:rPr lang="en-US" dirty="0"/>
              <a:t>a</a:t>
            </a:r>
            <a:r>
              <a:rPr lang="en-US" dirty="0" smtClean="0"/>
              <a:t>greement STCA</a:t>
            </a:r>
            <a:endParaRPr lang="en-US" dirty="0"/>
          </a:p>
        </p:txBody>
      </p:sp>
      <p:sp>
        <p:nvSpPr>
          <p:cNvPr id="4" name="Rectangle 3"/>
          <p:cNvSpPr/>
          <p:nvPr/>
        </p:nvSpPr>
        <p:spPr>
          <a:xfrm>
            <a:off x="663998" y="2163724"/>
            <a:ext cx="4289002" cy="2585323"/>
          </a:xfrm>
          <a:prstGeom prst="rect">
            <a:avLst/>
          </a:prstGeom>
        </p:spPr>
        <p:txBody>
          <a:bodyPr wrap="square">
            <a:spAutoFit/>
          </a:bodyPr>
          <a:lstStyle/>
          <a:p>
            <a:pPr marL="285750" indent="-285750">
              <a:buFont typeface="Arial" charset="0"/>
              <a:buChar char="•"/>
            </a:pPr>
            <a:r>
              <a:rPr lang="en-US" dirty="0" smtClean="0"/>
              <a:t>Introduced in 2004 </a:t>
            </a:r>
          </a:p>
          <a:p>
            <a:pPr marL="285750" indent="-285750">
              <a:buFont typeface="Arial" charset="0"/>
              <a:buChar char="•"/>
            </a:pPr>
            <a:r>
              <a:rPr lang="en-US" dirty="0" smtClean="0"/>
              <a:t>Cannot claim asylum in Canada if already in the US</a:t>
            </a:r>
          </a:p>
          <a:p>
            <a:pPr marL="285750" indent="-285750">
              <a:buFont typeface="Arial" charset="0"/>
              <a:buChar char="•"/>
            </a:pPr>
            <a:endParaRPr lang="en-US" dirty="0"/>
          </a:p>
          <a:p>
            <a:pPr marL="285750" indent="-285750">
              <a:buFont typeface="Arial" charset="0"/>
              <a:buChar char="•"/>
            </a:pPr>
            <a:r>
              <a:rPr lang="en-US" dirty="0" smtClean="0"/>
              <a:t>If </a:t>
            </a:r>
            <a:r>
              <a:rPr lang="en-US" dirty="0"/>
              <a:t>a migrant crosses at a regular border crossing </a:t>
            </a:r>
            <a:r>
              <a:rPr lang="en-US" dirty="0">
                <a:sym typeface="Wingdings"/>
              </a:rPr>
              <a:t> turned </a:t>
            </a:r>
            <a:r>
              <a:rPr lang="en-US" dirty="0" smtClean="0">
                <a:sym typeface="Wingdings"/>
              </a:rPr>
              <a:t>back</a:t>
            </a:r>
          </a:p>
          <a:p>
            <a:pPr marL="285750" indent="-285750">
              <a:buFont typeface="Arial" charset="0"/>
              <a:buChar char="•"/>
            </a:pPr>
            <a:endParaRPr lang="en-US" dirty="0">
              <a:sym typeface="Wingdings"/>
            </a:endParaRPr>
          </a:p>
          <a:p>
            <a:pPr marL="285750" indent="-285750">
              <a:buFont typeface="Arial" charset="0"/>
              <a:buChar char="•"/>
            </a:pPr>
            <a:r>
              <a:rPr lang="en-US" dirty="0" smtClean="0">
                <a:sym typeface="Wingdings"/>
              </a:rPr>
              <a:t>If </a:t>
            </a:r>
            <a:r>
              <a:rPr lang="en-US" dirty="0">
                <a:sym typeface="Wingdings"/>
              </a:rPr>
              <a:t>a migrant crosses at an irregular border crossing  refugee claim heard </a:t>
            </a:r>
            <a:endParaRPr lang="en-US" dirty="0"/>
          </a:p>
        </p:txBody>
      </p:sp>
    </p:spTree>
    <p:extLst>
      <p:ext uri="{BB962C8B-B14F-4D97-AF65-F5344CB8AC3E}">
        <p14:creationId xmlns:p14="http://schemas.microsoft.com/office/powerpoint/2010/main" val="803014286"/>
      </p:ext>
    </p:extLst>
  </p:cSld>
  <p:clrMapOvr>
    <a:masterClrMapping/>
  </p:clrMapOvr>
  <p:timing>
    <p:tnLst>
      <p:par>
        <p:cTn id="1" dur="indefinite" restart="never" nodeType="tmRoot"/>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lstStyle/>
          <a:p>
            <a:pPr marL="0" marR="0" lvl="0" indent="0" defTabSz="914400" eaLnBrk="1" fontAlgn="auto" latinLnBrk="0" hangingPunct="1">
              <a:lnSpc>
                <a:spcPct val="100000"/>
              </a:lnSpc>
              <a:spcBef>
                <a:spcPts val="0"/>
              </a:spcBef>
              <a:spcAft>
                <a:spcPts val="0"/>
              </a:spcAft>
              <a:buClrTx/>
              <a:buSzTx/>
              <a:buFontTx/>
              <a:buNone/>
              <a:tabLst/>
              <a:defRPr/>
            </a:pPr>
            <a:r>
              <a:rPr lang="en-US" dirty="0" smtClean="0"/>
              <a:t> </a:t>
            </a:r>
            <a:endParaRPr lang="en-US" dirty="0"/>
          </a:p>
        </p:txBody>
      </p:sp>
      <p:pic>
        <p:nvPicPr>
          <p:cNvPr id="4" name="Picture 3"/>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069123" y="0"/>
            <a:ext cx="7769637" cy="6858000"/>
          </a:xfrm>
          <a:prstGeom prst="rect">
            <a:avLst/>
          </a:prstGeom>
        </p:spPr>
      </p:pic>
    </p:spTree>
    <p:extLst>
      <p:ext uri="{BB962C8B-B14F-4D97-AF65-F5344CB8AC3E}">
        <p14:creationId xmlns:p14="http://schemas.microsoft.com/office/powerpoint/2010/main" val="2027231244"/>
      </p:ext>
    </p:extLst>
  </p:cSld>
  <p:clrMapOvr>
    <a:masterClrMapping/>
  </p:clrMapOvr>
  <p:timing>
    <p:tnLst>
      <p:par>
        <p:cTn id="1" dur="indefinite" restart="never" nodeType="tmRoot"/>
      </p:par>
    </p:tn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Migration to Spain</a:t>
            </a:r>
            <a:br>
              <a:rPr lang="en-US" dirty="0" smtClean="0"/>
            </a:br>
            <a:r>
              <a:rPr lang="en-US" dirty="0" smtClean="0"/>
              <a:t>Melilla and Ceuta</a:t>
            </a:r>
            <a:r>
              <a:rPr lang="mr-IN" dirty="0" smtClean="0"/>
              <a:t>…</a:t>
            </a:r>
            <a:endParaRPr lang="en-US" dirty="0"/>
          </a:p>
        </p:txBody>
      </p:sp>
      <p:sp>
        <p:nvSpPr>
          <p:cNvPr id="3" name="Content Placeholder 2"/>
          <p:cNvSpPr>
            <a:spLocks noGrp="1"/>
          </p:cNvSpPr>
          <p:nvPr>
            <p:ph idx="1"/>
          </p:nvPr>
        </p:nvSpPr>
        <p:spPr/>
        <p:txBody>
          <a:bodyPr/>
          <a:lstStyle/>
          <a:p>
            <a:r>
              <a:rPr lang="en-US" dirty="0" smtClean="0"/>
              <a:t> </a:t>
            </a:r>
            <a:endParaRPr lang="en-US" dirty="0"/>
          </a:p>
        </p:txBody>
      </p:sp>
      <p:pic>
        <p:nvPicPr>
          <p:cNvPr id="4" name="Picture 3"/>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5838778" y="1961824"/>
            <a:ext cx="5515022" cy="4536223"/>
          </a:xfrm>
          <a:prstGeom prst="rect">
            <a:avLst/>
          </a:prstGeom>
        </p:spPr>
      </p:pic>
      <p:pic>
        <p:nvPicPr>
          <p:cNvPr id="5" name="Picture 4"/>
          <p:cNvPicPr>
            <a:picLocks noChangeAspect="1"/>
          </p:cNvPicPr>
          <p:nvPr/>
        </p:nvPicPr>
        <p:blipFill>
          <a:blip r:embed="rId4"/>
          <a:stretch>
            <a:fillRect/>
          </a:stretch>
        </p:blipFill>
        <p:spPr>
          <a:xfrm>
            <a:off x="1214331" y="4466382"/>
            <a:ext cx="3946604" cy="2182393"/>
          </a:xfrm>
          <a:prstGeom prst="rect">
            <a:avLst/>
          </a:prstGeom>
        </p:spPr>
      </p:pic>
      <p:pic>
        <p:nvPicPr>
          <p:cNvPr id="1026" name="Picture 2" descr="mage result for ceuta melilla"/>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950522" y="1961825"/>
            <a:ext cx="4210413" cy="2368357"/>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142133481"/>
      </p:ext>
    </p:extLst>
  </p:cSld>
  <p:clrMapOvr>
    <a:masterClrMapping/>
  </p:clrMapOvr>
  <p:timing>
    <p:tnLst>
      <p:par>
        <p:cTn id="1" dur="indefinite" restart="never" nodeType="tmRoot"/>
      </p:par>
    </p:tn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dirty="0" smtClean="0"/>
              <a:t>Canadian Immigration Screening</a:t>
            </a:r>
            <a:br>
              <a:rPr lang="en-US" dirty="0" smtClean="0"/>
            </a:br>
            <a:r>
              <a:rPr lang="en-US" dirty="0" smtClean="0"/>
              <a:t>Starting with a case</a:t>
            </a:r>
            <a:r>
              <a:rPr lang="mr-IN" dirty="0" smtClean="0"/>
              <a:t>…</a:t>
            </a:r>
            <a:r>
              <a:rPr lang="en-CA" dirty="0" smtClean="0"/>
              <a:t> </a:t>
            </a:r>
            <a:endParaRPr lang="en-US" dirty="0"/>
          </a:p>
        </p:txBody>
      </p:sp>
      <p:sp>
        <p:nvSpPr>
          <p:cNvPr id="3" name="Content Placeholder 2"/>
          <p:cNvSpPr>
            <a:spLocks noGrp="1"/>
          </p:cNvSpPr>
          <p:nvPr>
            <p:ph idx="1"/>
          </p:nvPr>
        </p:nvSpPr>
        <p:spPr/>
        <p:txBody>
          <a:bodyPr/>
          <a:lstStyle/>
          <a:p>
            <a:r>
              <a:rPr lang="en-US" dirty="0" smtClean="0"/>
              <a:t>M.T. 34F from South Africa</a:t>
            </a:r>
          </a:p>
          <a:p>
            <a:r>
              <a:rPr lang="en-US" dirty="0" smtClean="0"/>
              <a:t>Immigrated with her husband </a:t>
            </a:r>
            <a:r>
              <a:rPr lang="mr-IN" dirty="0" smtClean="0"/>
              <a:t>–</a:t>
            </a:r>
            <a:r>
              <a:rPr lang="en-US" dirty="0" smtClean="0"/>
              <a:t> Economic class </a:t>
            </a:r>
          </a:p>
          <a:p>
            <a:r>
              <a:rPr lang="en-US" dirty="0" smtClean="0"/>
              <a:t>Developed a persistent cough </a:t>
            </a:r>
          </a:p>
          <a:p>
            <a:endParaRPr lang="en-US" dirty="0" smtClean="0"/>
          </a:p>
          <a:p>
            <a:r>
              <a:rPr lang="en-US" dirty="0" smtClean="0"/>
              <a:t>What next?  </a:t>
            </a:r>
          </a:p>
          <a:p>
            <a:endParaRPr lang="en-US" dirty="0"/>
          </a:p>
          <a:p>
            <a:endParaRPr lang="en-US" dirty="0" smtClean="0"/>
          </a:p>
        </p:txBody>
      </p:sp>
    </p:spTree>
    <p:extLst>
      <p:ext uri="{BB962C8B-B14F-4D97-AF65-F5344CB8AC3E}">
        <p14:creationId xmlns:p14="http://schemas.microsoft.com/office/powerpoint/2010/main" val="1136934272"/>
      </p:ext>
    </p:extLst>
  </p:cSld>
  <p:clrMapOvr>
    <a:masterClrMapping/>
  </p:clrMapOvr>
  <p:timing>
    <p:tnLst>
      <p:par>
        <p:cTn id="1" dur="indefinite" restart="never" nodeType="tmRoot"/>
      </p:par>
    </p:tn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Canadian Immigration Screening</a:t>
            </a:r>
            <a:br>
              <a:rPr lang="en-US" dirty="0"/>
            </a:br>
            <a:r>
              <a:rPr lang="en-US" dirty="0"/>
              <a:t>Starting with a case</a:t>
            </a:r>
            <a:r>
              <a:rPr lang="mr-IN" dirty="0"/>
              <a:t>…</a:t>
            </a:r>
            <a:r>
              <a:rPr lang="en-CA" dirty="0"/>
              <a:t> </a:t>
            </a:r>
            <a:endParaRPr lang="en-US" dirty="0"/>
          </a:p>
        </p:txBody>
      </p:sp>
      <p:sp>
        <p:nvSpPr>
          <p:cNvPr id="3" name="Content Placeholder 2"/>
          <p:cNvSpPr>
            <a:spLocks noGrp="1"/>
          </p:cNvSpPr>
          <p:nvPr>
            <p:ph idx="1"/>
          </p:nvPr>
        </p:nvSpPr>
        <p:spPr>
          <a:xfrm>
            <a:off x="838200" y="1825625"/>
            <a:ext cx="11116733" cy="4351338"/>
          </a:xfrm>
        </p:spPr>
        <p:txBody>
          <a:bodyPr>
            <a:normAutofit/>
          </a:bodyPr>
          <a:lstStyle/>
          <a:p>
            <a:r>
              <a:rPr lang="en-US" dirty="0" smtClean="0"/>
              <a:t>M.T. 34F from South Africa</a:t>
            </a:r>
          </a:p>
          <a:p>
            <a:r>
              <a:rPr lang="en-US" dirty="0" smtClean="0"/>
              <a:t>Immigrated with her husband </a:t>
            </a:r>
            <a:r>
              <a:rPr lang="mr-IN" dirty="0" smtClean="0"/>
              <a:t>–</a:t>
            </a:r>
            <a:r>
              <a:rPr lang="en-US" dirty="0" smtClean="0"/>
              <a:t> Economic class </a:t>
            </a:r>
          </a:p>
          <a:p>
            <a:r>
              <a:rPr lang="en-US" dirty="0" smtClean="0"/>
              <a:t>Developed a persistent cough </a:t>
            </a:r>
          </a:p>
          <a:p>
            <a:endParaRPr lang="en-US" dirty="0" smtClean="0"/>
          </a:p>
          <a:p>
            <a:r>
              <a:rPr lang="en-US" dirty="0" smtClean="0"/>
              <a:t>What next?  	</a:t>
            </a:r>
            <a:r>
              <a:rPr lang="en-US" b="1" dirty="0" smtClean="0"/>
              <a:t>Was she screened for TB?</a:t>
            </a:r>
          </a:p>
          <a:p>
            <a:pPr marL="0" indent="0">
              <a:buNone/>
            </a:pPr>
            <a:r>
              <a:rPr lang="en-US" dirty="0" smtClean="0"/>
              <a:t>				- Normal CXR 8 months before travel </a:t>
            </a:r>
            <a:endParaRPr lang="en-US" dirty="0"/>
          </a:p>
          <a:p>
            <a:pPr marL="0" indent="0">
              <a:buNone/>
            </a:pPr>
            <a:r>
              <a:rPr lang="en-US" dirty="0"/>
              <a:t>	</a:t>
            </a:r>
            <a:r>
              <a:rPr lang="en-US" dirty="0" smtClean="0"/>
              <a:t>		</a:t>
            </a:r>
            <a:r>
              <a:rPr lang="en-US" b="1" dirty="0" smtClean="0"/>
              <a:t>Does she have health coverage?</a:t>
            </a:r>
          </a:p>
          <a:p>
            <a:pPr marL="0" indent="0">
              <a:buNone/>
            </a:pPr>
            <a:r>
              <a:rPr lang="en-US" dirty="0" smtClean="0"/>
              <a:t>				- No - waiting period for 2-3 months after arrival</a:t>
            </a:r>
            <a:endParaRPr lang="en-US" dirty="0"/>
          </a:p>
          <a:p>
            <a:endParaRPr lang="en-US" dirty="0" smtClean="0"/>
          </a:p>
        </p:txBody>
      </p:sp>
    </p:spTree>
    <p:extLst>
      <p:ext uri="{BB962C8B-B14F-4D97-AF65-F5344CB8AC3E}">
        <p14:creationId xmlns:p14="http://schemas.microsoft.com/office/powerpoint/2010/main" val="141782197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6" end="6"/>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3">
                                            <p:txEl>
                                              <p:pRg st="7" end="7"/>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Canadian Immigration Screening</a:t>
            </a:r>
            <a:br>
              <a:rPr lang="en-US" dirty="0"/>
            </a:br>
            <a:r>
              <a:rPr lang="en-US" dirty="0"/>
              <a:t>Starting with a case</a:t>
            </a:r>
            <a:r>
              <a:rPr lang="mr-IN" dirty="0"/>
              <a:t>…</a:t>
            </a:r>
            <a:r>
              <a:rPr lang="en-CA" dirty="0"/>
              <a:t> </a:t>
            </a:r>
            <a:endParaRPr lang="en-US" dirty="0"/>
          </a:p>
        </p:txBody>
      </p:sp>
      <p:sp>
        <p:nvSpPr>
          <p:cNvPr id="3" name="Content Placeholder 2"/>
          <p:cNvSpPr>
            <a:spLocks noGrp="1"/>
          </p:cNvSpPr>
          <p:nvPr>
            <p:ph idx="1"/>
          </p:nvPr>
        </p:nvSpPr>
        <p:spPr>
          <a:xfrm>
            <a:off x="838200" y="1825625"/>
            <a:ext cx="11116733" cy="4351338"/>
          </a:xfrm>
        </p:spPr>
        <p:txBody>
          <a:bodyPr>
            <a:normAutofit/>
          </a:bodyPr>
          <a:lstStyle/>
          <a:p>
            <a:r>
              <a:rPr lang="en-US" dirty="0" smtClean="0"/>
              <a:t>M.T. 34F from South Africa</a:t>
            </a:r>
          </a:p>
          <a:p>
            <a:r>
              <a:rPr lang="en-US" dirty="0" smtClean="0"/>
              <a:t>Immigrated with her husband </a:t>
            </a:r>
            <a:r>
              <a:rPr lang="mr-IN" dirty="0" smtClean="0"/>
              <a:t>–</a:t>
            </a:r>
            <a:r>
              <a:rPr lang="en-US" dirty="0" smtClean="0"/>
              <a:t> Economic class </a:t>
            </a:r>
          </a:p>
          <a:p>
            <a:r>
              <a:rPr lang="en-US" dirty="0" smtClean="0"/>
              <a:t>Developed a persistent cough </a:t>
            </a:r>
          </a:p>
          <a:p>
            <a:endParaRPr lang="en-US" dirty="0" smtClean="0"/>
          </a:p>
          <a:p>
            <a:r>
              <a:rPr lang="en-US" dirty="0" smtClean="0"/>
              <a:t>What next?  	</a:t>
            </a:r>
            <a:r>
              <a:rPr lang="en-US" b="1" dirty="0" smtClean="0"/>
              <a:t>Was she screened for TB?</a:t>
            </a:r>
          </a:p>
          <a:p>
            <a:pPr marL="0" indent="0">
              <a:buNone/>
            </a:pPr>
            <a:r>
              <a:rPr lang="en-US" dirty="0" smtClean="0"/>
              <a:t>				- Normal CXR 8 months before travel </a:t>
            </a:r>
            <a:endParaRPr lang="en-US" dirty="0"/>
          </a:p>
          <a:p>
            <a:pPr marL="0" indent="0">
              <a:buNone/>
            </a:pPr>
            <a:r>
              <a:rPr lang="en-US" dirty="0"/>
              <a:t>	</a:t>
            </a:r>
            <a:r>
              <a:rPr lang="en-US" dirty="0" smtClean="0"/>
              <a:t>		</a:t>
            </a:r>
            <a:r>
              <a:rPr lang="en-US" b="1" dirty="0" smtClean="0"/>
              <a:t>Does she have health coverage?</a:t>
            </a:r>
          </a:p>
          <a:p>
            <a:pPr marL="0" indent="0">
              <a:buNone/>
            </a:pPr>
            <a:r>
              <a:rPr lang="en-US" dirty="0" smtClean="0"/>
              <a:t>				- No - waiting period for 2-3 months after arrival</a:t>
            </a:r>
            <a:endParaRPr lang="en-US" dirty="0"/>
          </a:p>
          <a:p>
            <a:endParaRPr lang="en-US" dirty="0" smtClean="0"/>
          </a:p>
        </p:txBody>
      </p:sp>
      <p:pic>
        <p:nvPicPr>
          <p:cNvPr id="11266" name="Picture 2" descr="mage result for chest x-ray tb"/>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8772525" y="365125"/>
            <a:ext cx="3419475" cy="3619500"/>
          </a:xfrm>
          <a:prstGeom prst="rect">
            <a:avLst/>
          </a:prstGeom>
          <a:noFill/>
          <a:extLst>
            <a:ext uri="{909E8E84-426E-40DD-AFC4-6F175D3DCCD1}">
              <a14:hiddenFill xmlns:a14="http://schemas.microsoft.com/office/drawing/2010/main">
                <a:solidFill>
                  <a:srgbClr val="FFFFFF"/>
                </a:solidFill>
              </a14:hiddenFill>
            </a:ext>
          </a:extLst>
        </p:spPr>
      </p:pic>
      <p:sp>
        <p:nvSpPr>
          <p:cNvPr id="4" name="TextBox 3"/>
          <p:cNvSpPr txBox="1"/>
          <p:nvPr/>
        </p:nvSpPr>
        <p:spPr>
          <a:xfrm>
            <a:off x="9093199" y="2735689"/>
            <a:ext cx="2777067" cy="830997"/>
          </a:xfrm>
          <a:prstGeom prst="rect">
            <a:avLst/>
          </a:prstGeom>
          <a:solidFill>
            <a:schemeClr val="tx1"/>
          </a:solidFill>
        </p:spPr>
        <p:txBody>
          <a:bodyPr wrap="square" rtlCol="0">
            <a:spAutoFit/>
          </a:bodyPr>
          <a:lstStyle/>
          <a:p>
            <a:r>
              <a:rPr lang="en-US" sz="2400" b="1" dirty="0" smtClean="0">
                <a:solidFill>
                  <a:srgbClr val="FFFF00"/>
                </a:solidFill>
              </a:rPr>
              <a:t>Sputum </a:t>
            </a:r>
            <a:r>
              <a:rPr lang="mr-IN" sz="2400" b="1" dirty="0" smtClean="0">
                <a:solidFill>
                  <a:srgbClr val="FFFF00"/>
                </a:solidFill>
              </a:rPr>
              <a:t>–</a:t>
            </a:r>
            <a:r>
              <a:rPr lang="en-US" sz="2400" b="1" dirty="0" smtClean="0">
                <a:solidFill>
                  <a:srgbClr val="FFFF00"/>
                </a:solidFill>
              </a:rPr>
              <a:t> AFB  POS MDR-TB </a:t>
            </a:r>
          </a:p>
        </p:txBody>
      </p:sp>
    </p:spTree>
    <p:extLst>
      <p:ext uri="{BB962C8B-B14F-4D97-AF65-F5344CB8AC3E}">
        <p14:creationId xmlns:p14="http://schemas.microsoft.com/office/powerpoint/2010/main" val="851948075"/>
      </p:ext>
    </p:extLst>
  </p:cSld>
  <p:clrMapOvr>
    <a:masterClrMapping/>
  </p:clrMapOvr>
  <p:timing>
    <p:tnLst>
      <p:par>
        <p:cTn id="1" dur="indefinite" restart="never" nodeType="tmRoot"/>
      </p:par>
    </p:tn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smtClean="0"/>
              <a:t>Screening for TB </a:t>
            </a:r>
            <a:r>
              <a:rPr lang="en-US" dirty="0" smtClean="0"/>
              <a:t>as part of the IME (Immigration medical exam)</a:t>
            </a:r>
            <a:endParaRPr lang="en-US" dirty="0"/>
          </a:p>
        </p:txBody>
      </p:sp>
      <p:sp>
        <p:nvSpPr>
          <p:cNvPr id="3" name="Content Placeholder 2"/>
          <p:cNvSpPr>
            <a:spLocks noGrp="1"/>
          </p:cNvSpPr>
          <p:nvPr>
            <p:ph idx="1"/>
          </p:nvPr>
        </p:nvSpPr>
        <p:spPr/>
        <p:txBody>
          <a:bodyPr>
            <a:normAutofit/>
          </a:bodyPr>
          <a:lstStyle/>
          <a:p>
            <a:r>
              <a:rPr lang="en-US" dirty="0" smtClean="0"/>
              <a:t>Guided by federal legislation (IRPA) </a:t>
            </a:r>
          </a:p>
          <a:p>
            <a:r>
              <a:rPr lang="en-US" dirty="0" smtClean="0"/>
              <a:t>Screening for health grounds for exclusion:</a:t>
            </a:r>
          </a:p>
          <a:p>
            <a:pPr marL="971550" lvl="1" indent="-514350">
              <a:buFont typeface="+mj-lt"/>
              <a:buAutoNum type="arabicPeriod"/>
            </a:pPr>
            <a:r>
              <a:rPr lang="en-US" dirty="0" smtClean="0"/>
              <a:t>Is </a:t>
            </a:r>
            <a:r>
              <a:rPr lang="en-US" dirty="0"/>
              <a:t>likely to be a danger to public health </a:t>
            </a:r>
            <a:r>
              <a:rPr lang="en-US" dirty="0" smtClean="0"/>
              <a:t>(communicable disease) </a:t>
            </a:r>
          </a:p>
          <a:p>
            <a:pPr marL="971550" lvl="1" indent="-514350">
              <a:buFont typeface="+mj-lt"/>
              <a:buAutoNum type="arabicPeriod"/>
            </a:pPr>
            <a:r>
              <a:rPr lang="en-US" dirty="0" smtClean="0"/>
              <a:t>Is </a:t>
            </a:r>
            <a:r>
              <a:rPr lang="en-US" dirty="0"/>
              <a:t>likely to be a danger to public safety (</a:t>
            </a:r>
            <a:r>
              <a:rPr lang="en-US" dirty="0" smtClean="0"/>
              <a:t>unpredictable </a:t>
            </a:r>
            <a:r>
              <a:rPr lang="en-US" dirty="0"/>
              <a:t>or violent </a:t>
            </a:r>
            <a:r>
              <a:rPr lang="en-US" dirty="0" err="1" smtClean="0"/>
              <a:t>behaviour</a:t>
            </a:r>
            <a:r>
              <a:rPr lang="en-US" dirty="0" smtClean="0"/>
              <a:t>)</a:t>
            </a:r>
          </a:p>
          <a:p>
            <a:pPr marL="971550" lvl="1" indent="-514350">
              <a:buFont typeface="+mj-lt"/>
              <a:buAutoNum type="arabicPeriod"/>
            </a:pPr>
            <a:r>
              <a:rPr lang="en-US" dirty="0" smtClean="0"/>
              <a:t>Might </a:t>
            </a:r>
            <a:r>
              <a:rPr lang="en-US" dirty="0"/>
              <a:t>reasonably be expected to cause excessive demand on health or social </a:t>
            </a:r>
            <a:r>
              <a:rPr lang="en-US" dirty="0" smtClean="0"/>
              <a:t>services</a:t>
            </a:r>
          </a:p>
          <a:p>
            <a:pPr marL="971550" lvl="1" indent="-514350">
              <a:buFont typeface="+mj-lt"/>
              <a:buAutoNum type="arabicPeriod"/>
            </a:pPr>
            <a:endParaRPr lang="en-US" dirty="0"/>
          </a:p>
          <a:p>
            <a:pPr marL="971550" lvl="1" indent="-514350">
              <a:buFont typeface="+mj-lt"/>
              <a:buAutoNum type="arabicPeriod"/>
            </a:pPr>
            <a:endParaRPr lang="en-US" dirty="0" smtClean="0"/>
          </a:p>
          <a:p>
            <a:pPr lvl="1"/>
            <a:r>
              <a:rPr lang="en-US" dirty="0"/>
              <a:t>The results of </a:t>
            </a:r>
            <a:r>
              <a:rPr lang="en-US" dirty="0" smtClean="0"/>
              <a:t>the IME are </a:t>
            </a:r>
            <a:r>
              <a:rPr lang="en-US" dirty="0"/>
              <a:t>the property of the Canadian government, and only certain results (e.g., </a:t>
            </a:r>
            <a:r>
              <a:rPr lang="en-US" dirty="0" smtClean="0"/>
              <a:t>HIV testing</a:t>
            </a:r>
            <a:r>
              <a:rPr lang="en-US" dirty="0"/>
              <a:t>) are communicated to settlement workers and public health officials in Canada.</a:t>
            </a:r>
            <a:endParaRPr lang="en-US" dirty="0" smtClean="0"/>
          </a:p>
          <a:p>
            <a:endParaRPr lang="en-US" dirty="0"/>
          </a:p>
        </p:txBody>
      </p:sp>
    </p:spTree>
    <p:extLst>
      <p:ext uri="{BB962C8B-B14F-4D97-AF65-F5344CB8AC3E}">
        <p14:creationId xmlns:p14="http://schemas.microsoft.com/office/powerpoint/2010/main" val="1629073570"/>
      </p:ext>
    </p:extLst>
  </p:cSld>
  <p:clrMapOvr>
    <a:masterClrMapping/>
  </p:clrMapOvr>
  <p:timing>
    <p:tnLst>
      <p:par>
        <p:cTn id="1" dur="indefinite" restart="never" nodeType="tmRoot"/>
      </p:par>
    </p:tnLst>
  </p:timing>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Excessive demand </a:t>
            </a:r>
            <a:endParaRPr lang="en-US" dirty="0"/>
          </a:p>
        </p:txBody>
      </p:sp>
      <p:sp>
        <p:nvSpPr>
          <p:cNvPr id="3" name="Content Placeholder 2"/>
          <p:cNvSpPr>
            <a:spLocks noGrp="1"/>
          </p:cNvSpPr>
          <p:nvPr>
            <p:ph idx="1"/>
          </p:nvPr>
        </p:nvSpPr>
        <p:spPr/>
        <p:txBody>
          <a:bodyPr>
            <a:normAutofit fontScale="92500" lnSpcReduction="10000"/>
          </a:bodyPr>
          <a:lstStyle/>
          <a:p>
            <a:r>
              <a:rPr lang="en-US" dirty="0" smtClean="0"/>
              <a:t>Inadmissible if health care costs were more than the average Canadian </a:t>
            </a:r>
          </a:p>
          <a:p>
            <a:pPr lvl="1"/>
            <a:r>
              <a:rPr lang="en-US" dirty="0" smtClean="0"/>
              <a:t>$6,400 per year </a:t>
            </a:r>
          </a:p>
          <a:p>
            <a:pPr lvl="1"/>
            <a:r>
              <a:rPr lang="en-US" dirty="0" smtClean="0"/>
              <a:t>Included special education or support services for persons with disability</a:t>
            </a:r>
          </a:p>
          <a:p>
            <a:r>
              <a:rPr lang="en-US" dirty="0" smtClean="0"/>
              <a:t>Only applies to Economic class (Family class and Refugees exempt)</a:t>
            </a:r>
          </a:p>
          <a:p>
            <a:endParaRPr lang="en-US" dirty="0"/>
          </a:p>
          <a:p>
            <a:r>
              <a:rPr lang="en-US" dirty="0" smtClean="0"/>
              <a:t>April 2018</a:t>
            </a:r>
          </a:p>
          <a:p>
            <a:pPr lvl="1"/>
            <a:r>
              <a:rPr lang="en-US" dirty="0" smtClean="0"/>
              <a:t>3x increased cost for excessive demands </a:t>
            </a:r>
            <a:r>
              <a:rPr lang="en-US" dirty="0" smtClean="0">
                <a:sym typeface="Wingdings"/>
              </a:rPr>
              <a:t> $20,000 </a:t>
            </a:r>
          </a:p>
          <a:p>
            <a:pPr lvl="1"/>
            <a:r>
              <a:rPr lang="en-US" dirty="0" smtClean="0">
                <a:sym typeface="Wingdings"/>
              </a:rPr>
              <a:t>Removed reference to special education or support services </a:t>
            </a:r>
            <a:endParaRPr lang="en-US" dirty="0" smtClean="0"/>
          </a:p>
          <a:p>
            <a:endParaRPr lang="en-US" dirty="0"/>
          </a:p>
          <a:p>
            <a:r>
              <a:rPr lang="en-US" dirty="0" smtClean="0"/>
              <a:t>Currently 0.3% of all applicants are found medically inadmissible </a:t>
            </a:r>
          </a:p>
          <a:p>
            <a:pPr lvl="1"/>
            <a:r>
              <a:rPr lang="en-US" dirty="0"/>
              <a:t>E</a:t>
            </a:r>
            <a:r>
              <a:rPr lang="en-US" dirty="0" smtClean="0"/>
              <a:t>xpected </a:t>
            </a:r>
            <a:r>
              <a:rPr lang="en-US" dirty="0"/>
              <a:t>that </a:t>
            </a:r>
            <a:r>
              <a:rPr lang="en-US" dirty="0" smtClean="0"/>
              <a:t>now &lt;0.1% will be medically inadmissible </a:t>
            </a:r>
            <a:endParaRPr lang="en-US" dirty="0"/>
          </a:p>
          <a:p>
            <a:endParaRPr lang="en-US" dirty="0" smtClean="0"/>
          </a:p>
        </p:txBody>
      </p:sp>
    </p:spTree>
    <p:extLst>
      <p:ext uri="{BB962C8B-B14F-4D97-AF65-F5344CB8AC3E}">
        <p14:creationId xmlns:p14="http://schemas.microsoft.com/office/powerpoint/2010/main" val="2107472577"/>
      </p:ext>
    </p:extLst>
  </p:cSld>
  <p:clrMapOvr>
    <a:masterClrMapping/>
  </p:clrMapOvr>
  <p:timing>
    <p:tnLst>
      <p:par>
        <p:cTn id="1" dur="indefinite" restart="never" nodeType="tmRoot"/>
      </p:par>
    </p:tnLst>
  </p:timing>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Health criteria for exclusion</a:t>
            </a:r>
            <a:br>
              <a:rPr lang="en-US" dirty="0" smtClean="0"/>
            </a:br>
            <a:r>
              <a:rPr lang="en-US" dirty="0" smtClean="0"/>
              <a:t>United States</a:t>
            </a:r>
            <a:endParaRPr lang="en-US" dirty="0"/>
          </a:p>
        </p:txBody>
      </p:sp>
      <p:sp>
        <p:nvSpPr>
          <p:cNvPr id="3" name="Content Placeholder 2"/>
          <p:cNvSpPr>
            <a:spLocks noGrp="1"/>
          </p:cNvSpPr>
          <p:nvPr>
            <p:ph idx="1"/>
          </p:nvPr>
        </p:nvSpPr>
        <p:spPr/>
        <p:txBody>
          <a:bodyPr/>
          <a:lstStyle/>
          <a:p>
            <a:r>
              <a:rPr lang="en-US" dirty="0"/>
              <a:t>Applicants are inadmissible </a:t>
            </a:r>
            <a:r>
              <a:rPr lang="en-US" dirty="0" smtClean="0"/>
              <a:t>if </a:t>
            </a:r>
            <a:r>
              <a:rPr lang="en-US" dirty="0"/>
              <a:t>they are </a:t>
            </a:r>
            <a:r>
              <a:rPr lang="en-US" dirty="0" smtClean="0"/>
              <a:t>determined:</a:t>
            </a:r>
          </a:p>
          <a:p>
            <a:pPr marL="971550" lvl="1" indent="-514350">
              <a:buFont typeface="+mj-lt"/>
              <a:buAutoNum type="arabicPeriod"/>
            </a:pPr>
            <a:r>
              <a:rPr lang="en-US" dirty="0" smtClean="0"/>
              <a:t>to </a:t>
            </a:r>
            <a:r>
              <a:rPr lang="en-US" dirty="0"/>
              <a:t>have a communicable disease of public health significance; </a:t>
            </a:r>
            <a:endParaRPr lang="en-US" dirty="0" smtClean="0"/>
          </a:p>
          <a:p>
            <a:pPr marL="971550" lvl="1" indent="-514350">
              <a:buFont typeface="+mj-lt"/>
              <a:buAutoNum type="arabicPeriod"/>
            </a:pPr>
            <a:r>
              <a:rPr lang="en-US" dirty="0" smtClean="0"/>
              <a:t>to </a:t>
            </a:r>
            <a:r>
              <a:rPr lang="en-US" dirty="0"/>
              <a:t>have a history of a physical or mental disorder associated with behavior which </a:t>
            </a:r>
            <a:r>
              <a:rPr lang="en-US" dirty="0" smtClean="0"/>
              <a:t>could pose </a:t>
            </a:r>
            <a:r>
              <a:rPr lang="en-US" dirty="0"/>
              <a:t>a threat to the property, safety, or welfare of the applicant or </a:t>
            </a:r>
            <a:r>
              <a:rPr lang="en-US" dirty="0" smtClean="0"/>
              <a:t>others;</a:t>
            </a:r>
          </a:p>
          <a:p>
            <a:pPr marL="971550" lvl="1" indent="-514350">
              <a:buFont typeface="+mj-lt"/>
              <a:buAutoNum type="arabicPeriod"/>
            </a:pPr>
            <a:r>
              <a:rPr lang="en-US" dirty="0" smtClean="0"/>
              <a:t>to </a:t>
            </a:r>
            <a:r>
              <a:rPr lang="en-US" dirty="0"/>
              <a:t>be a drug abuser or </a:t>
            </a:r>
            <a:r>
              <a:rPr lang="en-US" dirty="0" smtClean="0"/>
              <a:t>addict </a:t>
            </a:r>
            <a:endParaRPr lang="en-US" dirty="0"/>
          </a:p>
        </p:txBody>
      </p:sp>
      <p:sp>
        <p:nvSpPr>
          <p:cNvPr id="4" name="TextBox 3"/>
          <p:cNvSpPr txBox="1"/>
          <p:nvPr/>
        </p:nvSpPr>
        <p:spPr>
          <a:xfrm>
            <a:off x="10887165" y="6311900"/>
            <a:ext cx="933269" cy="369332"/>
          </a:xfrm>
          <a:prstGeom prst="rect">
            <a:avLst/>
          </a:prstGeom>
          <a:noFill/>
        </p:spPr>
        <p:txBody>
          <a:bodyPr wrap="none" rtlCol="0">
            <a:spAutoFit/>
          </a:bodyPr>
          <a:lstStyle/>
          <a:p>
            <a:r>
              <a:rPr lang="en-US" smtClean="0"/>
              <a:t>US CDC </a:t>
            </a:r>
            <a:endParaRPr lang="en-US"/>
          </a:p>
        </p:txBody>
      </p:sp>
    </p:spTree>
    <p:extLst>
      <p:ext uri="{BB962C8B-B14F-4D97-AF65-F5344CB8AC3E}">
        <p14:creationId xmlns:p14="http://schemas.microsoft.com/office/powerpoint/2010/main" val="858302250"/>
      </p:ext>
    </p:extLst>
  </p:cSld>
  <p:clrMapOvr>
    <a:masterClrMapping/>
  </p:clrMapOvr>
  <p:timing>
    <p:tnLst>
      <p:par>
        <p:cTn id="1" dur="indefinite" restart="never" nodeType="tmRoot"/>
      </p:par>
    </p:tnLst>
  </p:timing>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Which communicable diseases are specifically tested for in the Canadian IME?</a:t>
            </a:r>
            <a:endParaRPr lang="en-US" dirty="0"/>
          </a:p>
        </p:txBody>
      </p:sp>
      <p:sp>
        <p:nvSpPr>
          <p:cNvPr id="3" name="Content Placeholder 2"/>
          <p:cNvSpPr>
            <a:spLocks noGrp="1"/>
          </p:cNvSpPr>
          <p:nvPr>
            <p:ph idx="1"/>
          </p:nvPr>
        </p:nvSpPr>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lang="en-US" dirty="0"/>
          </a:p>
        </p:txBody>
      </p:sp>
    </p:spTree>
    <p:extLst>
      <p:ext uri="{BB962C8B-B14F-4D97-AF65-F5344CB8AC3E}">
        <p14:creationId xmlns:p14="http://schemas.microsoft.com/office/powerpoint/2010/main" val="1084193379"/>
      </p:ext>
    </p:extLst>
  </p:cSld>
  <p:clrMapOvr>
    <a:masterClrMapping/>
  </p:clrMapOvr>
  <p:timing>
    <p:tnLst>
      <p:par>
        <p:cTn id="1" dur="indefinite" restart="never" nodeType="tmRoot"/>
      </p:par>
    </p:tnLst>
  </p:timing>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Which communicable diseases are specifically tested for in the IME?</a:t>
            </a:r>
            <a:endParaRPr lang="en-US" dirty="0"/>
          </a:p>
        </p:txBody>
      </p:sp>
      <p:sp>
        <p:nvSpPr>
          <p:cNvPr id="3" name="Content Placeholder 2"/>
          <p:cNvSpPr>
            <a:spLocks noGrp="1"/>
          </p:cNvSpPr>
          <p:nvPr>
            <p:ph idx="1"/>
          </p:nvPr>
        </p:nvSpPr>
        <p:spPr/>
        <p:txBody>
          <a:bodyPr/>
          <a:lstStyle/>
          <a:p>
            <a:r>
              <a:rPr lang="en-US" dirty="0" smtClean="0"/>
              <a:t>TB</a:t>
            </a:r>
          </a:p>
          <a:p>
            <a:r>
              <a:rPr lang="en-US" dirty="0" smtClean="0"/>
              <a:t>Syphilis</a:t>
            </a:r>
          </a:p>
          <a:p>
            <a:r>
              <a:rPr lang="en-US" dirty="0" smtClean="0"/>
              <a:t>HIV </a:t>
            </a:r>
            <a:endParaRPr lang="en-US" dirty="0"/>
          </a:p>
        </p:txBody>
      </p:sp>
    </p:spTree>
    <p:extLst>
      <p:ext uri="{BB962C8B-B14F-4D97-AF65-F5344CB8AC3E}">
        <p14:creationId xmlns:p14="http://schemas.microsoft.com/office/powerpoint/2010/main" val="2018331159"/>
      </p:ext>
    </p:extLst>
  </p:cSld>
  <p:clrMapOvr>
    <a:masterClrMapping/>
  </p:clrMapOvr>
  <p:timing>
    <p:tnLst>
      <p:par>
        <p:cTn id="1" dur="indefinite" restart="never" nodeType="tmRoot"/>
      </p:par>
    </p:tnLst>
  </p:timing>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Who needs an IME? </a:t>
            </a:r>
            <a:endParaRPr lang="en-US" dirty="0"/>
          </a:p>
        </p:txBody>
      </p:sp>
      <p:sp>
        <p:nvSpPr>
          <p:cNvPr id="3" name="Content Placeholder 2"/>
          <p:cNvSpPr>
            <a:spLocks noGrp="1"/>
          </p:cNvSpPr>
          <p:nvPr>
            <p:ph idx="1"/>
          </p:nvPr>
        </p:nvSpPr>
        <p:spPr/>
        <p:txBody>
          <a:bodyPr>
            <a:normAutofit/>
          </a:bodyPr>
          <a:lstStyle/>
          <a:p>
            <a:pPr marL="0" marR="0" lvl="2" indent="0" defTabSz="914400" eaLnBrk="1" fontAlgn="auto" latinLnBrk="0" hangingPunct="1">
              <a:lnSpc>
                <a:spcPct val="100000"/>
              </a:lnSpc>
              <a:spcBef>
                <a:spcPts val="0"/>
              </a:spcBef>
              <a:spcAft>
                <a:spcPts val="0"/>
              </a:spcAft>
              <a:buClrTx/>
              <a:buSzTx/>
              <a:buFontTx/>
              <a:buNone/>
              <a:tabLst/>
              <a:defRPr/>
            </a:pPr>
            <a:endParaRPr lang="en-US" dirty="0"/>
          </a:p>
        </p:txBody>
      </p:sp>
    </p:spTree>
    <p:extLst>
      <p:ext uri="{BB962C8B-B14F-4D97-AF65-F5344CB8AC3E}">
        <p14:creationId xmlns:p14="http://schemas.microsoft.com/office/powerpoint/2010/main" val="1257724275"/>
      </p:ext>
    </p:extLst>
  </p:cSld>
  <p:clrMapOvr>
    <a:masterClrMapping/>
  </p:clrMapOvr>
  <p:timing>
    <p:tnLst>
      <p:par>
        <p:cTn id="1" dur="indefinite" restart="never" nodeType="tmRoot"/>
      </p:par>
    </p:tnLst>
  </p:timing>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Who needs an IME? </a:t>
            </a:r>
            <a:endParaRPr lang="en-US" dirty="0"/>
          </a:p>
        </p:txBody>
      </p:sp>
      <p:sp>
        <p:nvSpPr>
          <p:cNvPr id="3" name="Content Placeholder 2"/>
          <p:cNvSpPr>
            <a:spLocks noGrp="1"/>
          </p:cNvSpPr>
          <p:nvPr>
            <p:ph idx="1"/>
          </p:nvPr>
        </p:nvSpPr>
        <p:spPr/>
        <p:txBody>
          <a:bodyPr>
            <a:normAutofit/>
          </a:bodyPr>
          <a:lstStyle/>
          <a:p>
            <a:pPr marL="514350" indent="-514350">
              <a:buFont typeface="+mj-lt"/>
              <a:buAutoNum type="arabicPeriod"/>
            </a:pPr>
            <a:r>
              <a:rPr lang="en-US" dirty="0"/>
              <a:t>P</a:t>
            </a:r>
            <a:r>
              <a:rPr lang="en-US" dirty="0" smtClean="0"/>
              <a:t>ermanent resident applicants </a:t>
            </a:r>
            <a:endParaRPr lang="en-US" dirty="0"/>
          </a:p>
          <a:p>
            <a:pPr marL="514350" indent="-514350">
              <a:buFont typeface="+mj-lt"/>
              <a:buAutoNum type="arabicPeriod"/>
            </a:pPr>
            <a:r>
              <a:rPr lang="en-US" dirty="0" smtClean="0"/>
              <a:t>Temporary resident (visitor) applicants if:</a:t>
            </a:r>
          </a:p>
          <a:p>
            <a:pPr lvl="1"/>
            <a:r>
              <a:rPr lang="en-US" dirty="0"/>
              <a:t>A</a:t>
            </a:r>
            <a:r>
              <a:rPr lang="en-US" dirty="0" smtClean="0"/>
              <a:t>pplying for &lt; 6 months and </a:t>
            </a:r>
          </a:p>
          <a:p>
            <a:pPr lvl="2"/>
            <a:r>
              <a:rPr lang="en-US" dirty="0"/>
              <a:t>W</a:t>
            </a:r>
            <a:r>
              <a:rPr lang="en-US" dirty="0" smtClean="0"/>
              <a:t>ork </a:t>
            </a:r>
            <a:r>
              <a:rPr lang="en-US" dirty="0"/>
              <a:t>in a job in which public health must be protected </a:t>
            </a:r>
            <a:r>
              <a:rPr lang="en-US" dirty="0" smtClean="0"/>
              <a:t>(e.g., hospital, caregiver)</a:t>
            </a:r>
          </a:p>
          <a:p>
            <a:pPr lvl="2"/>
            <a:r>
              <a:rPr lang="en-US" dirty="0" smtClean="0"/>
              <a:t>Agricultural worker from country with &gt; 20/1000,000 TB cases per year </a:t>
            </a:r>
          </a:p>
          <a:p>
            <a:pPr lvl="1"/>
            <a:r>
              <a:rPr lang="en-US" dirty="0"/>
              <a:t>Applying for </a:t>
            </a:r>
            <a:r>
              <a:rPr lang="en-US" dirty="0" smtClean="0"/>
              <a:t>&gt; 6 </a:t>
            </a:r>
            <a:r>
              <a:rPr lang="en-US" dirty="0"/>
              <a:t>months and </a:t>
            </a:r>
          </a:p>
          <a:p>
            <a:pPr lvl="2"/>
            <a:r>
              <a:rPr lang="en-US" dirty="0" smtClean="0"/>
              <a:t>From a country with &gt;20/100,000 TB cases per year</a:t>
            </a:r>
          </a:p>
          <a:p>
            <a:pPr lvl="2"/>
            <a:endParaRPr lang="en-US" dirty="0" smtClean="0"/>
          </a:p>
          <a:p>
            <a:pPr lvl="2"/>
            <a:r>
              <a:rPr lang="en-US" dirty="0" smtClean="0"/>
              <a:t>So, visitor applying for &gt; 6 month VISA to Canada </a:t>
            </a:r>
          </a:p>
          <a:p>
            <a:pPr lvl="3"/>
            <a:r>
              <a:rPr lang="en-US" dirty="0" smtClean="0"/>
              <a:t>From Germany </a:t>
            </a:r>
            <a:r>
              <a:rPr lang="mr-IN" dirty="0" smtClean="0"/>
              <a:t>–</a:t>
            </a:r>
            <a:r>
              <a:rPr lang="en-US" dirty="0" smtClean="0"/>
              <a:t> no IME or HIV test </a:t>
            </a:r>
          </a:p>
          <a:p>
            <a:pPr lvl="3"/>
            <a:r>
              <a:rPr lang="en-US" dirty="0" smtClean="0"/>
              <a:t>From Brazil </a:t>
            </a:r>
            <a:r>
              <a:rPr lang="mr-IN" dirty="0" smtClean="0"/>
              <a:t>–</a:t>
            </a:r>
            <a:r>
              <a:rPr lang="en-US" dirty="0" smtClean="0"/>
              <a:t> needs IME and HIV test </a:t>
            </a:r>
            <a:r>
              <a:rPr lang="en-US" dirty="0" smtClean="0">
                <a:sym typeface="Wingdings"/>
              </a:rPr>
              <a:t> ? </a:t>
            </a:r>
            <a:r>
              <a:rPr lang="en-US" dirty="0">
                <a:sym typeface="Wingdings"/>
              </a:rPr>
              <a:t>a</a:t>
            </a:r>
            <a:r>
              <a:rPr lang="en-US" dirty="0" smtClean="0">
                <a:sym typeface="Wingdings"/>
              </a:rPr>
              <a:t>dmissible </a:t>
            </a:r>
            <a:endParaRPr lang="en-US" dirty="0" smtClean="0"/>
          </a:p>
          <a:p>
            <a:pPr lvl="2"/>
            <a:endParaRPr lang="en-US" dirty="0"/>
          </a:p>
        </p:txBody>
      </p:sp>
    </p:spTree>
    <p:extLst>
      <p:ext uri="{BB962C8B-B14F-4D97-AF65-F5344CB8AC3E}">
        <p14:creationId xmlns:p14="http://schemas.microsoft.com/office/powerpoint/2010/main" val="899851843"/>
      </p:ext>
    </p:extLst>
  </p:cSld>
  <p:clrMapOvr>
    <a:masterClrMapping/>
  </p:clrMapOvr>
  <p:timing>
    <p:tnLst>
      <p:par>
        <p:cTn id="1" dur="indefinite" restart="never" nodeType="tmRoot"/>
      </p:par>
    </p:tnLst>
  </p:timing>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Components of the IME</a:t>
            </a:r>
            <a:endParaRPr lang="en-US" dirty="0"/>
          </a:p>
        </p:txBody>
      </p:sp>
      <p:sp>
        <p:nvSpPr>
          <p:cNvPr id="3" name="Content Placeholder 2"/>
          <p:cNvSpPr>
            <a:spLocks noGrp="1"/>
          </p:cNvSpPr>
          <p:nvPr>
            <p:ph idx="1"/>
          </p:nvPr>
        </p:nvSpPr>
        <p:spPr/>
        <p:txBody>
          <a:bodyPr>
            <a:normAutofit fontScale="85000" lnSpcReduction="20000"/>
          </a:bodyPr>
          <a:lstStyle/>
          <a:p>
            <a:r>
              <a:rPr lang="en-US" dirty="0" smtClean="0"/>
              <a:t>History and physical exam </a:t>
            </a:r>
          </a:p>
          <a:p>
            <a:r>
              <a:rPr lang="en-US" dirty="0" smtClean="0"/>
              <a:t>Urinalysis</a:t>
            </a:r>
          </a:p>
          <a:p>
            <a:pPr lvl="1"/>
            <a:r>
              <a:rPr lang="en-US" dirty="0" smtClean="0"/>
              <a:t>≥ 5 years</a:t>
            </a:r>
          </a:p>
          <a:p>
            <a:r>
              <a:rPr lang="en-US" dirty="0" smtClean="0"/>
              <a:t>TB screening </a:t>
            </a:r>
          </a:p>
          <a:p>
            <a:pPr lvl="1"/>
            <a:r>
              <a:rPr lang="en-US" dirty="0" smtClean="0"/>
              <a:t>≥ 11 years or positive symptom screen</a:t>
            </a:r>
          </a:p>
          <a:p>
            <a:r>
              <a:rPr lang="en-US" dirty="0" smtClean="0"/>
              <a:t>Syphilis testing </a:t>
            </a:r>
          </a:p>
          <a:p>
            <a:pPr lvl="1"/>
            <a:r>
              <a:rPr lang="en-US" dirty="0" smtClean="0"/>
              <a:t>≥  15 years or specific risk factors</a:t>
            </a:r>
          </a:p>
          <a:p>
            <a:r>
              <a:rPr lang="en-US" dirty="0" smtClean="0"/>
              <a:t>HIV testing (2002)</a:t>
            </a:r>
          </a:p>
          <a:p>
            <a:pPr lvl="1"/>
            <a:r>
              <a:rPr lang="en-US" dirty="0" smtClean="0"/>
              <a:t>≥  15 years or specific risk factors: </a:t>
            </a:r>
          </a:p>
          <a:p>
            <a:r>
              <a:rPr lang="en-US" dirty="0" smtClean="0"/>
              <a:t>Hepatitis testing (2012)</a:t>
            </a:r>
          </a:p>
          <a:p>
            <a:pPr lvl="1"/>
            <a:r>
              <a:rPr lang="en-US" dirty="0" smtClean="0"/>
              <a:t>Based on risk factors</a:t>
            </a:r>
          </a:p>
          <a:p>
            <a:pPr lvl="1"/>
            <a:endParaRPr lang="en-US" dirty="0"/>
          </a:p>
          <a:p>
            <a:r>
              <a:rPr lang="en-US" dirty="0" smtClean="0"/>
              <a:t>Stool testing (abandoned in 1981)</a:t>
            </a:r>
          </a:p>
          <a:p>
            <a:pPr lvl="1"/>
            <a:endParaRPr lang="en-US" dirty="0" smtClean="0"/>
          </a:p>
          <a:p>
            <a:pPr lvl="2"/>
            <a:endParaRPr lang="en-US" dirty="0"/>
          </a:p>
        </p:txBody>
      </p:sp>
    </p:spTree>
    <p:extLst>
      <p:ext uri="{BB962C8B-B14F-4D97-AF65-F5344CB8AC3E}">
        <p14:creationId xmlns:p14="http://schemas.microsoft.com/office/powerpoint/2010/main" val="596239553"/>
      </p:ext>
    </p:extLst>
  </p:cSld>
  <p:clrMapOvr>
    <a:masterClrMapping/>
  </p:clrMapOvr>
  <p:timing>
    <p:tnLst>
      <p:par>
        <p:cTn id="1" dur="indefinite" restart="never" nodeType="tmRoot"/>
      </p:par>
    </p:tnLst>
  </p:timing>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TB screening </a:t>
            </a:r>
            <a:br>
              <a:rPr lang="en-US" dirty="0" smtClean="0"/>
            </a:br>
            <a:r>
              <a:rPr lang="en-US" dirty="0" smtClean="0"/>
              <a:t>Canadian guidelines </a:t>
            </a:r>
            <a:endParaRPr lang="en-US" dirty="0"/>
          </a:p>
        </p:txBody>
      </p:sp>
      <p:sp>
        <p:nvSpPr>
          <p:cNvPr id="3" name="Content Placeholder 2"/>
          <p:cNvSpPr>
            <a:spLocks noGrp="1"/>
          </p:cNvSpPr>
          <p:nvPr>
            <p:ph idx="1"/>
          </p:nvPr>
        </p:nvSpPr>
        <p:spPr/>
        <p:txBody>
          <a:bodyPr>
            <a:normAutofit fontScale="92500" lnSpcReduction="20000"/>
          </a:bodyPr>
          <a:lstStyle/>
          <a:p>
            <a:r>
              <a:rPr lang="en-US" dirty="0" smtClean="0"/>
              <a:t>CXR &gt; 11 years old</a:t>
            </a:r>
          </a:p>
          <a:p>
            <a:pPr lvl="2"/>
            <a:r>
              <a:rPr lang="en-US" dirty="0" smtClean="0"/>
              <a:t>Permanent residents </a:t>
            </a:r>
          </a:p>
          <a:p>
            <a:pPr lvl="2"/>
            <a:r>
              <a:rPr lang="en-US" dirty="0" smtClean="0"/>
              <a:t>Temporary residents &gt; 6 months from higher incidence countries</a:t>
            </a:r>
          </a:p>
          <a:p>
            <a:pPr lvl="1"/>
            <a:endParaRPr lang="en-US" dirty="0"/>
          </a:p>
          <a:p>
            <a:pPr lvl="1"/>
            <a:r>
              <a:rPr lang="en-US" dirty="0" smtClean="0"/>
              <a:t>If CXR normal </a:t>
            </a:r>
            <a:r>
              <a:rPr lang="en-US" dirty="0" smtClean="0">
                <a:sym typeface="Wingdings"/>
              </a:rPr>
              <a:t> OK</a:t>
            </a:r>
          </a:p>
          <a:p>
            <a:pPr lvl="1"/>
            <a:r>
              <a:rPr lang="en-US" dirty="0" smtClean="0"/>
              <a:t>If CXR abnormal </a:t>
            </a:r>
            <a:r>
              <a:rPr lang="en-US" dirty="0" smtClean="0">
                <a:sym typeface="Wingdings"/>
              </a:rPr>
              <a:t> need to rule-out TB</a:t>
            </a:r>
            <a:endParaRPr lang="en-US" dirty="0" smtClean="0"/>
          </a:p>
          <a:p>
            <a:pPr marL="1371600" lvl="2" indent="-457200">
              <a:buFont typeface="+mj-lt"/>
              <a:buAutoNum type="arabicPeriod"/>
            </a:pPr>
            <a:r>
              <a:rPr lang="en-US" dirty="0" smtClean="0"/>
              <a:t>Sputum cultures and a repeat CXR in 3 months</a:t>
            </a:r>
          </a:p>
          <a:p>
            <a:pPr marL="914400" lvl="2" indent="0">
              <a:buNone/>
            </a:pPr>
            <a:r>
              <a:rPr lang="en-US" dirty="0" smtClean="0"/>
              <a:t>	or</a:t>
            </a:r>
            <a:endParaRPr lang="en-US" dirty="0"/>
          </a:p>
          <a:p>
            <a:pPr marL="1371600" lvl="2" indent="-457200">
              <a:buFont typeface="+mj-lt"/>
              <a:buAutoNum type="arabicPeriod" startAt="2"/>
            </a:pPr>
            <a:r>
              <a:rPr lang="en-US" dirty="0" smtClean="0"/>
              <a:t>Repeat CXR in 6 months</a:t>
            </a:r>
          </a:p>
          <a:p>
            <a:pPr marL="1371600" lvl="2" indent="-457200">
              <a:buFont typeface="+mj-lt"/>
              <a:buAutoNum type="arabicPeriod" startAt="2"/>
            </a:pPr>
            <a:endParaRPr lang="en-US" dirty="0"/>
          </a:p>
          <a:p>
            <a:pPr lvl="1"/>
            <a:r>
              <a:rPr lang="en-US" dirty="0" smtClean="0"/>
              <a:t>If found to have active TB</a:t>
            </a:r>
          </a:p>
          <a:p>
            <a:pPr lvl="2"/>
            <a:r>
              <a:rPr lang="en-US" dirty="0" smtClean="0"/>
              <a:t>Documented completion of TB treatment that meets Canadian guidelines </a:t>
            </a:r>
          </a:p>
          <a:p>
            <a:pPr lvl="2"/>
            <a:endParaRPr lang="en-US" dirty="0"/>
          </a:p>
          <a:p>
            <a:pPr lvl="1"/>
            <a:r>
              <a:rPr lang="en-US" dirty="0" smtClean="0"/>
              <a:t>If no active TB, but abnormal CXR </a:t>
            </a:r>
          </a:p>
          <a:p>
            <a:pPr lvl="2"/>
            <a:r>
              <a:rPr lang="en-US" dirty="0" smtClean="0"/>
              <a:t>Referred for post-landing immigration surveillance </a:t>
            </a:r>
          </a:p>
        </p:txBody>
      </p:sp>
      <p:pic>
        <p:nvPicPr>
          <p:cNvPr id="4" name="Picture 3"/>
          <p:cNvPicPr>
            <a:picLocks noChangeAspect="1"/>
          </p:cNvPicPr>
          <p:nvPr/>
        </p:nvPicPr>
        <p:blipFill>
          <a:blip r:embed="rId2"/>
          <a:stretch>
            <a:fillRect/>
          </a:stretch>
        </p:blipFill>
        <p:spPr>
          <a:xfrm>
            <a:off x="9904268" y="365125"/>
            <a:ext cx="1802823" cy="1802823"/>
          </a:xfrm>
          <a:prstGeom prst="rect">
            <a:avLst/>
          </a:prstGeom>
        </p:spPr>
      </p:pic>
    </p:spTree>
    <p:extLst>
      <p:ext uri="{BB962C8B-B14F-4D97-AF65-F5344CB8AC3E}">
        <p14:creationId xmlns:p14="http://schemas.microsoft.com/office/powerpoint/2010/main" val="1589801969"/>
      </p:ext>
    </p:extLst>
  </p:cSld>
  <p:clrMapOvr>
    <a:masterClrMapping/>
  </p:clrMapOvr>
  <p:timing>
    <p:tnLst>
      <p:par>
        <p:cTn id="1" dur="indefinite" restart="never" nodeType="tmRoot"/>
      </p:par>
    </p:tnLst>
  </p:timing>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TB screening </a:t>
            </a:r>
            <a:br>
              <a:rPr lang="en-US" dirty="0" smtClean="0"/>
            </a:br>
            <a:r>
              <a:rPr lang="en-US" dirty="0" smtClean="0"/>
              <a:t>Canada </a:t>
            </a:r>
            <a:endParaRPr lang="en-US" dirty="0"/>
          </a:p>
        </p:txBody>
      </p:sp>
      <p:sp>
        <p:nvSpPr>
          <p:cNvPr id="3" name="Content Placeholder 2"/>
          <p:cNvSpPr>
            <a:spLocks noGrp="1"/>
          </p:cNvSpPr>
          <p:nvPr>
            <p:ph idx="1"/>
          </p:nvPr>
        </p:nvSpPr>
        <p:spPr/>
        <p:txBody>
          <a:bodyPr>
            <a:normAutofit fontScale="92500" lnSpcReduction="20000"/>
          </a:bodyPr>
          <a:lstStyle/>
          <a:p>
            <a:r>
              <a:rPr lang="en-US" dirty="0" smtClean="0"/>
              <a:t>CXR for:</a:t>
            </a:r>
          </a:p>
          <a:p>
            <a:pPr lvl="1"/>
            <a:r>
              <a:rPr lang="en-US" dirty="0" smtClean="0"/>
              <a:t>Everyone &gt; 11 years of age</a:t>
            </a:r>
          </a:p>
          <a:p>
            <a:pPr lvl="1"/>
            <a:r>
              <a:rPr lang="en-US" dirty="0" smtClean="0"/>
              <a:t>Everyone &lt;11 years of age </a:t>
            </a:r>
            <a:r>
              <a:rPr lang="en-US" dirty="0"/>
              <a:t>with a previous history of TB infection/treatment or recent close TB contacts.</a:t>
            </a:r>
            <a:endParaRPr lang="en-US" dirty="0" smtClean="0"/>
          </a:p>
          <a:p>
            <a:endParaRPr lang="en-US" dirty="0" smtClean="0"/>
          </a:p>
          <a:p>
            <a:r>
              <a:rPr lang="en-US" dirty="0"/>
              <a:t>IGRA/TST if:</a:t>
            </a:r>
          </a:p>
          <a:p>
            <a:pPr marL="914400" lvl="1" indent="-457200">
              <a:buFont typeface="+mj-lt"/>
              <a:buAutoNum type="arabicPeriod"/>
            </a:pPr>
            <a:r>
              <a:rPr lang="en-US" dirty="0"/>
              <a:t>Close contact with an active TB case within the previous 5 years </a:t>
            </a:r>
          </a:p>
          <a:p>
            <a:pPr lvl="2"/>
            <a:r>
              <a:rPr lang="en-US" dirty="0"/>
              <a:t>A TB close contact is an individual who has shared the same air space for a prolonged period of time with a person with infectious TB. The exact duration of exposure is traditionally at least 8 hours of cumulative exposure.</a:t>
            </a:r>
          </a:p>
          <a:p>
            <a:pPr marL="914400" lvl="1" indent="-457200">
              <a:buFont typeface="+mj-lt"/>
              <a:buAutoNum type="arabicPeriod"/>
            </a:pPr>
            <a:r>
              <a:rPr lang="en-US" dirty="0"/>
              <a:t>HIV positive serology</a:t>
            </a:r>
          </a:p>
          <a:p>
            <a:pPr marL="914400" lvl="1" indent="-457200">
              <a:buFont typeface="+mj-lt"/>
              <a:buAutoNum type="arabicPeriod"/>
            </a:pPr>
            <a:r>
              <a:rPr lang="en-US" dirty="0"/>
              <a:t>History of cancers originating in the head/neck within the last 5 years </a:t>
            </a:r>
          </a:p>
          <a:p>
            <a:pPr marL="914400" lvl="1" indent="-457200">
              <a:buFont typeface="+mj-lt"/>
              <a:buAutoNum type="arabicPeriod"/>
            </a:pPr>
            <a:r>
              <a:rPr lang="en-US" dirty="0"/>
              <a:t>Chronic renal failure (</a:t>
            </a:r>
            <a:r>
              <a:rPr lang="en-US" dirty="0" err="1"/>
              <a:t>eGFR</a:t>
            </a:r>
            <a:r>
              <a:rPr lang="en-US" dirty="0"/>
              <a:t> of &lt;30 ml/min)</a:t>
            </a:r>
          </a:p>
          <a:p>
            <a:pPr marL="914400" lvl="1" indent="-457200">
              <a:buFont typeface="+mj-lt"/>
              <a:buAutoNum type="arabicPeriod"/>
            </a:pPr>
            <a:r>
              <a:rPr lang="en-US" dirty="0"/>
              <a:t>Solid organ or bone marrow transplant on immunosuppressant therapy</a:t>
            </a:r>
            <a:r>
              <a:rPr lang="en-US" dirty="0" smtClean="0"/>
              <a:t>.</a:t>
            </a:r>
            <a:endParaRPr lang="en-US" dirty="0"/>
          </a:p>
        </p:txBody>
      </p:sp>
    </p:spTree>
    <p:extLst>
      <p:ext uri="{BB962C8B-B14F-4D97-AF65-F5344CB8AC3E}">
        <p14:creationId xmlns:p14="http://schemas.microsoft.com/office/powerpoint/2010/main" val="935748823"/>
      </p:ext>
    </p:extLst>
  </p:cSld>
  <p:clrMapOvr>
    <a:masterClrMapping/>
  </p:clrMapOvr>
  <p:timing>
    <p:tnLst>
      <p:par>
        <p:cTn id="1" dur="indefinite" restart="never" nodeType="tmRoot"/>
      </p:par>
    </p:tnLst>
  </p:timing>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TB screening overseas</a:t>
            </a:r>
            <a:br>
              <a:rPr lang="en-US" dirty="0" smtClean="0"/>
            </a:br>
            <a:r>
              <a:rPr lang="en-US" dirty="0" smtClean="0"/>
              <a:t>United States </a:t>
            </a:r>
            <a:endParaRPr lang="en-US" dirty="0"/>
          </a:p>
        </p:txBody>
      </p:sp>
      <p:sp>
        <p:nvSpPr>
          <p:cNvPr id="3" name="Content Placeholder 2"/>
          <p:cNvSpPr>
            <a:spLocks noGrp="1"/>
          </p:cNvSpPr>
          <p:nvPr>
            <p:ph idx="1"/>
          </p:nvPr>
        </p:nvSpPr>
        <p:spPr/>
        <p:txBody>
          <a:bodyPr/>
          <a:lstStyle/>
          <a:p>
            <a:r>
              <a:rPr lang="en-US" dirty="0"/>
              <a:t>CXR		all applicants ≧ 15 years </a:t>
            </a:r>
            <a:r>
              <a:rPr lang="en-US" dirty="0" smtClean="0"/>
              <a:t>old</a:t>
            </a:r>
          </a:p>
          <a:p>
            <a:pPr lvl="5"/>
            <a:r>
              <a:rPr lang="en-US" dirty="0" smtClean="0"/>
              <a:t>If abnormal sputum AFB</a:t>
            </a:r>
          </a:p>
          <a:p>
            <a:pPr lvl="5"/>
            <a:r>
              <a:rPr lang="en-US" dirty="0" smtClean="0"/>
              <a:t>Sputum culture added in 2007</a:t>
            </a:r>
            <a:endParaRPr lang="en-US" dirty="0"/>
          </a:p>
          <a:p>
            <a:endParaRPr lang="en-US" dirty="0" smtClean="0"/>
          </a:p>
          <a:p>
            <a:r>
              <a:rPr lang="en-US" dirty="0" smtClean="0"/>
              <a:t>IGRA</a:t>
            </a:r>
            <a:r>
              <a:rPr lang="en-US" dirty="0"/>
              <a:t>	2 - 14 years </a:t>
            </a:r>
            <a:r>
              <a:rPr lang="en-US" dirty="0" smtClean="0"/>
              <a:t>old living </a:t>
            </a:r>
            <a:r>
              <a:rPr lang="en-US" dirty="0"/>
              <a:t>in countries with a TB-incidence rate 		of ≥ 20 /100,000 population</a:t>
            </a:r>
          </a:p>
          <a:p>
            <a:endParaRPr lang="en-US" dirty="0"/>
          </a:p>
          <a:p>
            <a:endParaRPr lang="en-US" dirty="0" smtClean="0"/>
          </a:p>
          <a:p>
            <a:endParaRPr lang="en-US" dirty="0"/>
          </a:p>
          <a:p>
            <a:endParaRPr lang="en-US" dirty="0"/>
          </a:p>
        </p:txBody>
      </p:sp>
    </p:spTree>
    <p:extLst>
      <p:ext uri="{BB962C8B-B14F-4D97-AF65-F5344CB8AC3E}">
        <p14:creationId xmlns:p14="http://schemas.microsoft.com/office/powerpoint/2010/main" val="1932115069"/>
      </p:ext>
    </p:extLst>
  </p:cSld>
  <p:clrMapOvr>
    <a:masterClrMapping/>
  </p:clrMapOvr>
  <p:timing>
    <p:tnLst>
      <p:par>
        <p:cTn id="1" dur="indefinite" restart="never" nodeType="tmRoot"/>
      </p:par>
    </p:tnLst>
  </p:timing>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dirty="0" smtClean="0"/>
              <a:t>TB screening Overseas (United States)</a:t>
            </a:r>
            <a:br>
              <a:rPr lang="en-US" dirty="0" smtClean="0"/>
            </a:br>
            <a:r>
              <a:rPr lang="en-US" dirty="0" smtClean="0"/>
              <a:t>Added </a:t>
            </a:r>
            <a:r>
              <a:rPr lang="en-US" dirty="0"/>
              <a:t>culture to AFB microscopy in </a:t>
            </a:r>
            <a:r>
              <a:rPr lang="en-US" dirty="0" smtClean="0"/>
              <a:t>2007</a:t>
            </a:r>
            <a:endParaRPr lang="en-US" dirty="0"/>
          </a:p>
        </p:txBody>
      </p:sp>
      <p:sp>
        <p:nvSpPr>
          <p:cNvPr id="3" name="Content Placeholder 2"/>
          <p:cNvSpPr>
            <a:spLocks noGrp="1"/>
          </p:cNvSpPr>
          <p:nvPr>
            <p:ph idx="1"/>
          </p:nvPr>
        </p:nvSpPr>
        <p:spPr/>
        <p:txBody>
          <a:bodyPr/>
          <a:lstStyle/>
          <a:p>
            <a:pPr marL="0" marR="0" lvl="0" indent="0" defTabSz="914400" eaLnBrk="1" fontAlgn="auto" latinLnBrk="0" hangingPunct="1">
              <a:lnSpc>
                <a:spcPct val="100000"/>
              </a:lnSpc>
              <a:spcBef>
                <a:spcPts val="0"/>
              </a:spcBef>
              <a:spcAft>
                <a:spcPts val="0"/>
              </a:spcAft>
              <a:buClrTx/>
              <a:buSzTx/>
              <a:buFontTx/>
              <a:buNone/>
              <a:tabLst/>
              <a:defRPr/>
            </a:pPr>
            <a:r>
              <a:rPr lang="en-US" dirty="0" smtClean="0"/>
              <a:t> </a:t>
            </a:r>
            <a:endParaRPr lang="en-US" dirty="0"/>
          </a:p>
        </p:txBody>
      </p:sp>
      <p:sp>
        <p:nvSpPr>
          <p:cNvPr id="5" name="TextBox 4"/>
          <p:cNvSpPr txBox="1"/>
          <p:nvPr/>
        </p:nvSpPr>
        <p:spPr>
          <a:xfrm>
            <a:off x="7812157" y="6329040"/>
            <a:ext cx="3893310" cy="369332"/>
          </a:xfrm>
          <a:prstGeom prst="rect">
            <a:avLst/>
          </a:prstGeom>
          <a:noFill/>
        </p:spPr>
        <p:txBody>
          <a:bodyPr wrap="none" rtlCol="0">
            <a:spAutoFit/>
          </a:bodyPr>
          <a:lstStyle/>
          <a:p>
            <a:r>
              <a:rPr lang="en-US" dirty="0" smtClean="0"/>
              <a:t>Liu et al. Annals Internal Medicine 2015</a:t>
            </a:r>
            <a:endParaRPr lang="en-US" dirty="0"/>
          </a:p>
        </p:txBody>
      </p:sp>
      <p:pic>
        <p:nvPicPr>
          <p:cNvPr id="6" name="Picture 5"/>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695187" y="1956992"/>
            <a:ext cx="7524474" cy="4296009"/>
          </a:xfrm>
          <a:prstGeom prst="rect">
            <a:avLst/>
          </a:prstGeom>
        </p:spPr>
      </p:pic>
    </p:spTree>
    <p:extLst>
      <p:ext uri="{BB962C8B-B14F-4D97-AF65-F5344CB8AC3E}">
        <p14:creationId xmlns:p14="http://schemas.microsoft.com/office/powerpoint/2010/main" val="127369547"/>
      </p:ext>
    </p:extLst>
  </p:cSld>
  <p:clrMapOvr>
    <a:masterClrMapping/>
  </p:clrMapOvr>
  <p:timing>
    <p:tnLst>
      <p:par>
        <p:cTn id="1" dur="indefinite" restart="never" nodeType="tmRoot"/>
      </p:par>
    </p:tnLst>
  </p:timing>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TB screening in the United States</a:t>
            </a:r>
            <a:br>
              <a:rPr lang="en-US" dirty="0" smtClean="0"/>
            </a:br>
            <a:r>
              <a:rPr lang="en-US" dirty="0" smtClean="0"/>
              <a:t>Domestic </a:t>
            </a:r>
            <a:endParaRPr lang="en-US" dirty="0"/>
          </a:p>
        </p:txBody>
      </p:sp>
      <p:sp>
        <p:nvSpPr>
          <p:cNvPr id="3" name="Content Placeholder 2"/>
          <p:cNvSpPr>
            <a:spLocks noGrp="1"/>
          </p:cNvSpPr>
          <p:nvPr>
            <p:ph idx="1"/>
          </p:nvPr>
        </p:nvSpPr>
        <p:spPr/>
        <p:txBody>
          <a:bodyPr/>
          <a:lstStyle/>
          <a:p>
            <a:r>
              <a:rPr lang="en-US" b="1" dirty="0" smtClean="0"/>
              <a:t>IGRA for everyone &gt; 2 years old </a:t>
            </a:r>
            <a:endParaRPr lang="en-US" b="1" dirty="0"/>
          </a:p>
        </p:txBody>
      </p:sp>
      <p:pic>
        <p:nvPicPr>
          <p:cNvPr id="4" name="Picture 3"/>
          <p:cNvPicPr>
            <a:picLocks noChangeAspect="1"/>
          </p:cNvPicPr>
          <p:nvPr/>
        </p:nvPicPr>
        <p:blipFill rotWithShape="1">
          <a:blip r:embed="rId2">
            <a:extLst>
              <a:ext uri="{28A0092B-C50C-407E-A947-70E740481C1C}">
                <a14:useLocalDpi xmlns:a14="http://schemas.microsoft.com/office/drawing/2010/main" val="0"/>
              </a:ext>
            </a:extLst>
          </a:blip>
          <a:srcRect t="14131"/>
          <a:stretch/>
        </p:blipFill>
        <p:spPr>
          <a:xfrm>
            <a:off x="1295400" y="2514556"/>
            <a:ext cx="10058400" cy="3662407"/>
          </a:xfrm>
          <a:prstGeom prst="rect">
            <a:avLst/>
          </a:prstGeom>
        </p:spPr>
      </p:pic>
    </p:spTree>
    <p:extLst>
      <p:ext uri="{BB962C8B-B14F-4D97-AF65-F5344CB8AC3E}">
        <p14:creationId xmlns:p14="http://schemas.microsoft.com/office/powerpoint/2010/main" val="42180508"/>
      </p:ext>
    </p:extLst>
  </p:cSld>
  <p:clrMapOvr>
    <a:masterClrMapping/>
  </p:clrMapOvr>
  <p:timing>
    <p:tnLst>
      <p:par>
        <p:cTn id="1" dur="indefinite" restart="never" nodeType="tmRoot"/>
      </p:par>
    </p:tnLst>
  </p:timing>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8913" name="Title 1"/>
          <p:cNvSpPr>
            <a:spLocks noGrp="1"/>
          </p:cNvSpPr>
          <p:nvPr>
            <p:ph type="title"/>
          </p:nvPr>
        </p:nvSpPr>
        <p:spPr/>
        <p:txBody>
          <a:bodyPr/>
          <a:lstStyle/>
          <a:p>
            <a:r>
              <a:rPr lang="en-US" altLang="x-none"/>
              <a:t>TB screening in Canada</a:t>
            </a:r>
            <a:br>
              <a:rPr lang="en-US" altLang="x-none"/>
            </a:br>
            <a:r>
              <a:rPr lang="en-US" altLang="x-none"/>
              <a:t>How well does it work?</a:t>
            </a:r>
          </a:p>
        </p:txBody>
      </p:sp>
      <p:sp>
        <p:nvSpPr>
          <p:cNvPr id="3" name="Content Placeholder 2"/>
          <p:cNvSpPr>
            <a:spLocks noGrp="1"/>
          </p:cNvSpPr>
          <p:nvPr>
            <p:ph idx="1"/>
          </p:nvPr>
        </p:nvSpPr>
        <p:spPr/>
        <p:txBody>
          <a:bodyPr rtlCol="0">
            <a:normAutofit fontScale="85000" lnSpcReduction="10000"/>
          </a:bodyPr>
          <a:lstStyle/>
          <a:p>
            <a:pPr fontAlgn="auto">
              <a:spcAft>
                <a:spcPts val="0"/>
              </a:spcAft>
              <a:buFont typeface="Arial"/>
              <a:buChar char="•"/>
              <a:defRPr/>
            </a:pPr>
            <a:r>
              <a:rPr lang="en-US" dirty="0" smtClean="0"/>
              <a:t>940,000 immigrants to Ontario underwent IME (2008-2011)</a:t>
            </a:r>
          </a:p>
          <a:p>
            <a:pPr lvl="2" fontAlgn="auto">
              <a:spcAft>
                <a:spcPts val="0"/>
              </a:spcAft>
              <a:buFont typeface="Arial"/>
              <a:buChar char="•"/>
              <a:defRPr/>
            </a:pPr>
            <a:r>
              <a:rPr lang="en-US" dirty="0"/>
              <a:t>9</a:t>
            </a:r>
            <a:r>
              <a:rPr lang="en-US" dirty="0" smtClean="0"/>
              <a:t>40 were diagnosed with active TB (</a:t>
            </a:r>
            <a:r>
              <a:rPr lang="en-US" b="1" dirty="0" smtClean="0"/>
              <a:t>100/100,000</a:t>
            </a:r>
            <a:r>
              <a:rPr lang="en-US" dirty="0" smtClean="0"/>
              <a:t>)</a:t>
            </a:r>
          </a:p>
          <a:p>
            <a:pPr lvl="2" fontAlgn="auto">
              <a:spcAft>
                <a:spcPts val="0"/>
              </a:spcAft>
              <a:buFont typeface="Arial"/>
              <a:buChar char="•"/>
              <a:defRPr/>
            </a:pPr>
            <a:r>
              <a:rPr lang="en-US" dirty="0" smtClean="0"/>
              <a:t>23,500 (2.5%) were referred for post-landing immigration surveillance</a:t>
            </a:r>
          </a:p>
          <a:p>
            <a:pPr lvl="2" fontAlgn="auto">
              <a:spcAft>
                <a:spcPts val="0"/>
              </a:spcAft>
              <a:buFont typeface="Arial"/>
              <a:buChar char="•"/>
              <a:defRPr/>
            </a:pPr>
            <a:endParaRPr lang="en-US" dirty="0" smtClean="0"/>
          </a:p>
          <a:p>
            <a:pPr lvl="1" fontAlgn="auto">
              <a:spcAft>
                <a:spcPts val="0"/>
              </a:spcAft>
              <a:buFont typeface="Arial"/>
              <a:buChar char="•"/>
              <a:defRPr/>
            </a:pPr>
            <a:r>
              <a:rPr lang="en-US" dirty="0" smtClean="0"/>
              <a:t>502 developed active TB within 2 years (</a:t>
            </a:r>
            <a:r>
              <a:rPr lang="en-US" b="1" dirty="0" smtClean="0"/>
              <a:t>50/100,000</a:t>
            </a:r>
            <a:r>
              <a:rPr lang="en-US" dirty="0" smtClean="0"/>
              <a:t>)</a:t>
            </a:r>
          </a:p>
          <a:p>
            <a:pPr lvl="2" fontAlgn="auto">
              <a:spcAft>
                <a:spcPts val="0"/>
              </a:spcAft>
              <a:buFont typeface="Arial"/>
              <a:buChar char="•"/>
              <a:defRPr/>
            </a:pPr>
            <a:r>
              <a:rPr lang="en-US" dirty="0" smtClean="0"/>
              <a:t>66% were not referred for PLIS (36/100,000)</a:t>
            </a:r>
          </a:p>
          <a:p>
            <a:pPr lvl="2" fontAlgn="auto">
              <a:spcAft>
                <a:spcPts val="0"/>
              </a:spcAft>
              <a:buFont typeface="Arial"/>
              <a:buChar char="•"/>
              <a:defRPr/>
            </a:pPr>
            <a:r>
              <a:rPr lang="en-US" dirty="0" smtClean="0"/>
              <a:t>44% were referred for PLIS </a:t>
            </a:r>
          </a:p>
          <a:p>
            <a:pPr lvl="3" fontAlgn="auto">
              <a:spcAft>
                <a:spcPts val="0"/>
              </a:spcAft>
              <a:buFont typeface="Arial"/>
              <a:buChar char="•"/>
              <a:defRPr/>
            </a:pPr>
            <a:r>
              <a:rPr lang="en-US" dirty="0" smtClean="0"/>
              <a:t>60% of whom complied with PLIS (760/100,00)</a:t>
            </a:r>
          </a:p>
          <a:p>
            <a:pPr lvl="3" fontAlgn="auto">
              <a:spcAft>
                <a:spcPts val="0"/>
              </a:spcAft>
              <a:buFont typeface="Arial"/>
              <a:buChar char="•"/>
              <a:defRPr/>
            </a:pPr>
            <a:r>
              <a:rPr lang="en-US" dirty="0" smtClean="0"/>
              <a:t>40% did not not comply with PLIS (730/100,00)</a:t>
            </a:r>
          </a:p>
          <a:p>
            <a:pPr lvl="3" fontAlgn="auto">
              <a:spcAft>
                <a:spcPts val="0"/>
              </a:spcAft>
              <a:buFont typeface="Arial"/>
              <a:buChar char="•"/>
              <a:defRPr/>
            </a:pPr>
            <a:endParaRPr lang="en-US" dirty="0"/>
          </a:p>
          <a:p>
            <a:pPr fontAlgn="auto">
              <a:spcAft>
                <a:spcPts val="0"/>
              </a:spcAft>
              <a:buFont typeface="Arial"/>
              <a:buChar char="•"/>
              <a:defRPr/>
            </a:pPr>
            <a:r>
              <a:rPr lang="en-US" dirty="0" smtClean="0"/>
              <a:t>3962 cases of TB among immigrants in Ontario (2005 </a:t>
            </a:r>
            <a:r>
              <a:rPr lang="mr-IN" dirty="0" smtClean="0"/>
              <a:t>–</a:t>
            </a:r>
            <a:r>
              <a:rPr lang="en-US" dirty="0" smtClean="0"/>
              <a:t> 11)</a:t>
            </a:r>
          </a:p>
          <a:p>
            <a:pPr lvl="1" fontAlgn="auto">
              <a:spcAft>
                <a:spcPts val="0"/>
              </a:spcAft>
              <a:buFont typeface="Arial"/>
              <a:buChar char="•"/>
              <a:defRPr/>
            </a:pPr>
            <a:r>
              <a:rPr lang="en-US" dirty="0" smtClean="0"/>
              <a:t>Only 6.7% were referred for PLIS</a:t>
            </a:r>
          </a:p>
          <a:p>
            <a:pPr fontAlgn="auto">
              <a:spcAft>
                <a:spcPts val="0"/>
              </a:spcAft>
              <a:buFont typeface="Arial"/>
              <a:buChar char="•"/>
              <a:defRPr/>
            </a:pPr>
            <a:endParaRPr lang="en-US" dirty="0"/>
          </a:p>
          <a:p>
            <a:pPr marL="0" indent="0" fontAlgn="auto">
              <a:spcAft>
                <a:spcPts val="0"/>
              </a:spcAft>
              <a:buFont typeface="Arial"/>
              <a:buNone/>
              <a:defRPr/>
            </a:pPr>
            <a:r>
              <a:rPr lang="en-US" sz="2400" dirty="0" smtClean="0"/>
              <a:t>	**Most cases of TB in foreign born in Canada had normal CXR at time of immigration** </a:t>
            </a:r>
          </a:p>
          <a:p>
            <a:pPr lvl="1" fontAlgn="auto">
              <a:spcAft>
                <a:spcPts val="0"/>
              </a:spcAft>
              <a:buFont typeface="Arial"/>
              <a:buChar char="•"/>
              <a:defRPr/>
            </a:pPr>
            <a:endParaRPr lang="en-US" dirty="0"/>
          </a:p>
        </p:txBody>
      </p:sp>
      <p:sp>
        <p:nvSpPr>
          <p:cNvPr id="38915" name="Rectangle 3"/>
          <p:cNvSpPr>
            <a:spLocks noChangeArrowheads="1"/>
          </p:cNvSpPr>
          <p:nvPr/>
        </p:nvSpPr>
        <p:spPr bwMode="auto">
          <a:xfrm>
            <a:off x="9759950" y="6311900"/>
            <a:ext cx="2281238" cy="3698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Calibri" charset="0"/>
              </a:defRPr>
            </a:lvl1pPr>
            <a:lvl2pPr marL="742950" indent="-285750">
              <a:defRPr>
                <a:solidFill>
                  <a:schemeClr val="tx1"/>
                </a:solidFill>
                <a:latin typeface="Calibri" charset="0"/>
              </a:defRPr>
            </a:lvl2pPr>
            <a:lvl3pPr marL="1143000" indent="-228600">
              <a:defRPr>
                <a:solidFill>
                  <a:schemeClr val="tx1"/>
                </a:solidFill>
                <a:latin typeface="Calibri" charset="0"/>
              </a:defRPr>
            </a:lvl3pPr>
            <a:lvl4pPr marL="1600200" indent="-228600">
              <a:defRPr>
                <a:solidFill>
                  <a:schemeClr val="tx1"/>
                </a:solidFill>
                <a:latin typeface="Calibri" charset="0"/>
              </a:defRPr>
            </a:lvl4pPr>
            <a:lvl5pPr marL="2057400" indent="-228600">
              <a:defRPr>
                <a:solidFill>
                  <a:schemeClr val="tx1"/>
                </a:solidFill>
                <a:latin typeface="Calibri" charset="0"/>
              </a:defRPr>
            </a:lvl5pPr>
            <a:lvl6pPr marL="2514600" indent="-228600" fontAlgn="base">
              <a:spcBef>
                <a:spcPct val="0"/>
              </a:spcBef>
              <a:spcAft>
                <a:spcPct val="0"/>
              </a:spcAft>
              <a:defRPr>
                <a:solidFill>
                  <a:schemeClr val="tx1"/>
                </a:solidFill>
                <a:latin typeface="Calibri" charset="0"/>
              </a:defRPr>
            </a:lvl6pPr>
            <a:lvl7pPr marL="2971800" indent="-228600" fontAlgn="base">
              <a:spcBef>
                <a:spcPct val="0"/>
              </a:spcBef>
              <a:spcAft>
                <a:spcPct val="0"/>
              </a:spcAft>
              <a:defRPr>
                <a:solidFill>
                  <a:schemeClr val="tx1"/>
                </a:solidFill>
                <a:latin typeface="Calibri" charset="0"/>
              </a:defRPr>
            </a:lvl7pPr>
            <a:lvl8pPr marL="3429000" indent="-228600" fontAlgn="base">
              <a:spcBef>
                <a:spcPct val="0"/>
              </a:spcBef>
              <a:spcAft>
                <a:spcPct val="0"/>
              </a:spcAft>
              <a:defRPr>
                <a:solidFill>
                  <a:schemeClr val="tx1"/>
                </a:solidFill>
                <a:latin typeface="Calibri" charset="0"/>
              </a:defRPr>
            </a:lvl8pPr>
            <a:lvl9pPr marL="3886200" indent="-228600" fontAlgn="base">
              <a:spcBef>
                <a:spcPct val="0"/>
              </a:spcBef>
              <a:spcAft>
                <a:spcPct val="0"/>
              </a:spcAft>
              <a:defRPr>
                <a:solidFill>
                  <a:schemeClr val="tx1"/>
                </a:solidFill>
                <a:latin typeface="Calibri" charset="0"/>
              </a:defRPr>
            </a:lvl9pPr>
          </a:lstStyle>
          <a:p>
            <a:pPr eaLnBrk="1" hangingPunct="1"/>
            <a:r>
              <a:rPr lang="pt-BR" altLang="x-none"/>
              <a:t>Khan et al. CMAJ 2015</a:t>
            </a:r>
            <a:endParaRPr lang="en-US" altLang="x-none"/>
          </a:p>
        </p:txBody>
      </p:sp>
      <p:pic>
        <p:nvPicPr>
          <p:cNvPr id="38916" name="Picture 4"/>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9934575" y="261938"/>
            <a:ext cx="1982788" cy="19827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709274750"/>
      </p:ext>
    </p:extLst>
  </p:cSld>
  <p:clrMapOvr>
    <a:masterClrMapping/>
  </p:clrMapOvr>
  <p:timing>
    <p:tnLst>
      <p:par>
        <p:cTn id="1" dur="indefinite" restart="never" nodeType="tmRoot"/>
      </p:par>
    </p:tnLst>
  </p:timing>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61" name="Title 1"/>
          <p:cNvSpPr>
            <a:spLocks noGrp="1"/>
          </p:cNvSpPr>
          <p:nvPr>
            <p:ph type="title"/>
          </p:nvPr>
        </p:nvSpPr>
        <p:spPr/>
        <p:txBody>
          <a:bodyPr/>
          <a:lstStyle/>
          <a:p>
            <a:r>
              <a:rPr lang="en-US" altLang="x-none"/>
              <a:t>Enlightened self-interest</a:t>
            </a:r>
          </a:p>
        </p:txBody>
      </p:sp>
      <p:sp>
        <p:nvSpPr>
          <p:cNvPr id="40962" name="Content Placeholder 2"/>
          <p:cNvSpPr>
            <a:spLocks noGrp="1"/>
          </p:cNvSpPr>
          <p:nvPr>
            <p:ph idx="1"/>
          </p:nvPr>
        </p:nvSpPr>
        <p:spPr/>
        <p:txBody>
          <a:bodyPr/>
          <a:lstStyle/>
          <a:p>
            <a:r>
              <a:rPr lang="en-US" altLang="x-none"/>
              <a:t>Investing in TB control efforts overseas is a cost-effectove way to reduce TB rates in the US   </a:t>
            </a:r>
          </a:p>
        </p:txBody>
      </p:sp>
      <p:sp>
        <p:nvSpPr>
          <p:cNvPr id="40963" name="Rectangle 3"/>
          <p:cNvSpPr>
            <a:spLocks noChangeArrowheads="1"/>
          </p:cNvSpPr>
          <p:nvPr/>
        </p:nvSpPr>
        <p:spPr bwMode="auto">
          <a:xfrm>
            <a:off x="7846695" y="6311900"/>
            <a:ext cx="3825875" cy="3698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Calibri" charset="0"/>
              </a:defRPr>
            </a:lvl1pPr>
            <a:lvl2pPr marL="742950" indent="-285750">
              <a:defRPr>
                <a:solidFill>
                  <a:schemeClr val="tx1"/>
                </a:solidFill>
                <a:latin typeface="Calibri" charset="0"/>
              </a:defRPr>
            </a:lvl2pPr>
            <a:lvl3pPr marL="1143000" indent="-228600">
              <a:defRPr>
                <a:solidFill>
                  <a:schemeClr val="tx1"/>
                </a:solidFill>
                <a:latin typeface="Calibri" charset="0"/>
              </a:defRPr>
            </a:lvl3pPr>
            <a:lvl4pPr marL="1600200" indent="-228600">
              <a:defRPr>
                <a:solidFill>
                  <a:schemeClr val="tx1"/>
                </a:solidFill>
                <a:latin typeface="Calibri" charset="0"/>
              </a:defRPr>
            </a:lvl4pPr>
            <a:lvl5pPr marL="2057400" indent="-228600">
              <a:defRPr>
                <a:solidFill>
                  <a:schemeClr val="tx1"/>
                </a:solidFill>
                <a:latin typeface="Calibri" charset="0"/>
              </a:defRPr>
            </a:lvl5pPr>
            <a:lvl6pPr marL="2514600" indent="-228600" fontAlgn="base">
              <a:spcBef>
                <a:spcPct val="0"/>
              </a:spcBef>
              <a:spcAft>
                <a:spcPct val="0"/>
              </a:spcAft>
              <a:defRPr>
                <a:solidFill>
                  <a:schemeClr val="tx1"/>
                </a:solidFill>
                <a:latin typeface="Calibri" charset="0"/>
              </a:defRPr>
            </a:lvl6pPr>
            <a:lvl7pPr marL="2971800" indent="-228600" fontAlgn="base">
              <a:spcBef>
                <a:spcPct val="0"/>
              </a:spcBef>
              <a:spcAft>
                <a:spcPct val="0"/>
              </a:spcAft>
              <a:defRPr>
                <a:solidFill>
                  <a:schemeClr val="tx1"/>
                </a:solidFill>
                <a:latin typeface="Calibri" charset="0"/>
              </a:defRPr>
            </a:lvl7pPr>
            <a:lvl8pPr marL="3429000" indent="-228600" fontAlgn="base">
              <a:spcBef>
                <a:spcPct val="0"/>
              </a:spcBef>
              <a:spcAft>
                <a:spcPct val="0"/>
              </a:spcAft>
              <a:defRPr>
                <a:solidFill>
                  <a:schemeClr val="tx1"/>
                </a:solidFill>
                <a:latin typeface="Calibri" charset="0"/>
              </a:defRPr>
            </a:lvl8pPr>
            <a:lvl9pPr marL="3886200" indent="-228600" fontAlgn="base">
              <a:spcBef>
                <a:spcPct val="0"/>
              </a:spcBef>
              <a:spcAft>
                <a:spcPct val="0"/>
              </a:spcAft>
              <a:defRPr>
                <a:solidFill>
                  <a:schemeClr val="tx1"/>
                </a:solidFill>
                <a:latin typeface="Calibri" charset="0"/>
              </a:defRPr>
            </a:lvl9pPr>
          </a:lstStyle>
          <a:p>
            <a:pPr eaLnBrk="1" hangingPunct="1"/>
            <a:r>
              <a:rPr lang="is-IS" altLang="x-none">
                <a:latin typeface="Arial" charset="0"/>
              </a:rPr>
              <a:t>NEJM 2005 Sep 8;353(10):1008-20</a:t>
            </a:r>
            <a:endParaRPr lang="en-US" altLang="x-none"/>
          </a:p>
        </p:txBody>
      </p:sp>
      <p:pic>
        <p:nvPicPr>
          <p:cNvPr id="40964" name="Picture 4"/>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971550" y="2695575"/>
            <a:ext cx="5124450" cy="32988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31271272"/>
      </p:ext>
    </p:extLst>
  </p:cSld>
  <p:clrMapOvr>
    <a:masterClrMapping/>
  </p:clrMapOvr>
  <p:timing>
    <p:tnLst>
      <p:par>
        <p:cTn id="1" dur="indefinite" restart="never" nodeType="tmRoot"/>
      </p:par>
    </p:tnLst>
  </p:timing>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3009" name="Title 1"/>
          <p:cNvSpPr>
            <a:spLocks noGrp="1"/>
          </p:cNvSpPr>
          <p:nvPr>
            <p:ph type="title"/>
          </p:nvPr>
        </p:nvSpPr>
        <p:spPr/>
        <p:txBody>
          <a:bodyPr/>
          <a:lstStyle/>
          <a:p>
            <a:r>
              <a:rPr lang="en-US" altLang="x-none"/>
              <a:t>Highest risk of TB occurs shortly after immigration</a:t>
            </a:r>
          </a:p>
        </p:txBody>
      </p:sp>
      <p:sp>
        <p:nvSpPr>
          <p:cNvPr id="3" name="Content Placeholder 2"/>
          <p:cNvSpPr>
            <a:spLocks noGrp="1"/>
          </p:cNvSpPr>
          <p:nvPr>
            <p:ph idx="1"/>
          </p:nvPr>
        </p:nvSpPr>
        <p:spPr/>
        <p:txBody>
          <a:bodyPr rtlCol="0">
            <a:normAutofit fontScale="92500" lnSpcReduction="20000"/>
          </a:bodyPr>
          <a:lstStyle/>
          <a:p>
            <a:pPr fontAlgn="auto">
              <a:spcAft>
                <a:spcPts val="0"/>
              </a:spcAft>
              <a:buFont typeface="Arial"/>
              <a:buChar char="•"/>
              <a:defRPr/>
            </a:pPr>
            <a:endParaRPr lang="en-US" dirty="0" smtClean="0"/>
          </a:p>
          <a:p>
            <a:pPr fontAlgn="auto">
              <a:spcAft>
                <a:spcPts val="0"/>
              </a:spcAft>
              <a:buFont typeface="Arial"/>
              <a:buChar char="•"/>
              <a:defRPr/>
            </a:pPr>
            <a:endParaRPr lang="en-US" dirty="0"/>
          </a:p>
          <a:p>
            <a:pPr fontAlgn="auto">
              <a:spcAft>
                <a:spcPts val="0"/>
              </a:spcAft>
              <a:buFont typeface="Arial"/>
              <a:buChar char="•"/>
              <a:defRPr/>
            </a:pPr>
            <a:endParaRPr lang="en-US" dirty="0" smtClean="0"/>
          </a:p>
          <a:p>
            <a:pPr fontAlgn="auto">
              <a:spcAft>
                <a:spcPts val="0"/>
              </a:spcAft>
              <a:buFont typeface="Arial"/>
              <a:buChar char="•"/>
              <a:defRPr/>
            </a:pPr>
            <a:endParaRPr lang="en-US" dirty="0"/>
          </a:p>
          <a:p>
            <a:pPr fontAlgn="auto">
              <a:spcAft>
                <a:spcPts val="0"/>
              </a:spcAft>
              <a:buFont typeface="Arial"/>
              <a:buChar char="•"/>
              <a:defRPr/>
            </a:pPr>
            <a:endParaRPr lang="en-US" dirty="0" smtClean="0"/>
          </a:p>
          <a:p>
            <a:pPr fontAlgn="auto">
              <a:spcAft>
                <a:spcPts val="0"/>
              </a:spcAft>
              <a:buFont typeface="Arial"/>
              <a:buChar char="•"/>
              <a:defRPr/>
            </a:pPr>
            <a:endParaRPr lang="en-US" dirty="0"/>
          </a:p>
          <a:p>
            <a:pPr fontAlgn="auto">
              <a:spcAft>
                <a:spcPts val="0"/>
              </a:spcAft>
              <a:buFont typeface="Arial"/>
              <a:buChar char="•"/>
              <a:defRPr/>
            </a:pPr>
            <a:endParaRPr lang="en-US" dirty="0" smtClean="0"/>
          </a:p>
          <a:p>
            <a:pPr fontAlgn="auto">
              <a:spcAft>
                <a:spcPts val="0"/>
              </a:spcAft>
              <a:buFont typeface="Arial"/>
              <a:buChar char="•"/>
              <a:defRPr/>
            </a:pPr>
            <a:endParaRPr lang="en-US" dirty="0"/>
          </a:p>
          <a:p>
            <a:pPr fontAlgn="auto">
              <a:spcAft>
                <a:spcPts val="0"/>
              </a:spcAft>
              <a:buFont typeface="Arial"/>
              <a:buChar char="•"/>
              <a:defRPr/>
            </a:pPr>
            <a:endParaRPr lang="en-US" dirty="0" smtClean="0"/>
          </a:p>
          <a:p>
            <a:pPr fontAlgn="auto">
              <a:spcAft>
                <a:spcPts val="0"/>
              </a:spcAft>
              <a:buFont typeface="Arial"/>
              <a:buChar char="•"/>
              <a:defRPr/>
            </a:pPr>
            <a:r>
              <a:rPr lang="en-US" b="1" dirty="0" smtClean="0"/>
              <a:t>BUT, new residents must wait at least 2 months before provincial health insurance begins</a:t>
            </a:r>
            <a:r>
              <a:rPr lang="mr-IN" b="1" dirty="0" smtClean="0"/>
              <a:t>…</a:t>
            </a:r>
            <a:endParaRPr lang="en-US" b="1" dirty="0"/>
          </a:p>
        </p:txBody>
      </p:sp>
      <p:pic>
        <p:nvPicPr>
          <p:cNvPr id="43011" name="Picture 2" descr="https://www.canada.ca/content/canadasite/en/public-health/services/infectious-diseases/canadian-tuberculosis-standards-7th-edition/edition-13/_jcr_content/par/img_0_182/image.img.jpg/1506543695113.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046163" y="1825625"/>
            <a:ext cx="7729537" cy="31861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43012" name="Rectangle 3"/>
          <p:cNvSpPr>
            <a:spLocks noChangeArrowheads="1"/>
          </p:cNvSpPr>
          <p:nvPr/>
        </p:nvSpPr>
        <p:spPr bwMode="auto">
          <a:xfrm>
            <a:off x="7283450" y="6373813"/>
            <a:ext cx="6096000" cy="3698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charset="0"/>
              </a:defRPr>
            </a:lvl1pPr>
            <a:lvl2pPr marL="742950" indent="-285750">
              <a:defRPr>
                <a:solidFill>
                  <a:schemeClr val="tx1"/>
                </a:solidFill>
                <a:latin typeface="Calibri" charset="0"/>
              </a:defRPr>
            </a:lvl2pPr>
            <a:lvl3pPr marL="1143000" indent="-228600">
              <a:defRPr>
                <a:solidFill>
                  <a:schemeClr val="tx1"/>
                </a:solidFill>
                <a:latin typeface="Calibri" charset="0"/>
              </a:defRPr>
            </a:lvl3pPr>
            <a:lvl4pPr marL="1600200" indent="-228600">
              <a:defRPr>
                <a:solidFill>
                  <a:schemeClr val="tx1"/>
                </a:solidFill>
                <a:latin typeface="Calibri" charset="0"/>
              </a:defRPr>
            </a:lvl4pPr>
            <a:lvl5pPr marL="2057400" indent="-228600">
              <a:defRPr>
                <a:solidFill>
                  <a:schemeClr val="tx1"/>
                </a:solidFill>
                <a:latin typeface="Calibri" charset="0"/>
              </a:defRPr>
            </a:lvl5pPr>
            <a:lvl6pPr marL="2514600" indent="-228600" fontAlgn="base">
              <a:spcBef>
                <a:spcPct val="0"/>
              </a:spcBef>
              <a:spcAft>
                <a:spcPct val="0"/>
              </a:spcAft>
              <a:defRPr>
                <a:solidFill>
                  <a:schemeClr val="tx1"/>
                </a:solidFill>
                <a:latin typeface="Calibri" charset="0"/>
              </a:defRPr>
            </a:lvl6pPr>
            <a:lvl7pPr marL="2971800" indent="-228600" fontAlgn="base">
              <a:spcBef>
                <a:spcPct val="0"/>
              </a:spcBef>
              <a:spcAft>
                <a:spcPct val="0"/>
              </a:spcAft>
              <a:defRPr>
                <a:solidFill>
                  <a:schemeClr val="tx1"/>
                </a:solidFill>
                <a:latin typeface="Calibri" charset="0"/>
              </a:defRPr>
            </a:lvl7pPr>
            <a:lvl8pPr marL="3429000" indent="-228600" fontAlgn="base">
              <a:spcBef>
                <a:spcPct val="0"/>
              </a:spcBef>
              <a:spcAft>
                <a:spcPct val="0"/>
              </a:spcAft>
              <a:defRPr>
                <a:solidFill>
                  <a:schemeClr val="tx1"/>
                </a:solidFill>
                <a:latin typeface="Calibri" charset="0"/>
              </a:defRPr>
            </a:lvl8pPr>
            <a:lvl9pPr marL="3886200" indent="-228600" fontAlgn="base">
              <a:spcBef>
                <a:spcPct val="0"/>
              </a:spcBef>
              <a:spcAft>
                <a:spcPct val="0"/>
              </a:spcAft>
              <a:defRPr>
                <a:solidFill>
                  <a:schemeClr val="tx1"/>
                </a:solidFill>
                <a:latin typeface="Calibri" charset="0"/>
              </a:defRPr>
            </a:lvl9pPr>
          </a:lstStyle>
          <a:p>
            <a:pPr eaLnBrk="1" hangingPunct="1"/>
            <a:r>
              <a:rPr lang="en-US" altLang="x-none"/>
              <a:t>https://www2.gov.bc.ca/gov//msp/bc-residents</a:t>
            </a:r>
            <a:r>
              <a:rPr lang="mr-IN" altLang="x-none">
                <a:ea typeface="Mangal" charset="0"/>
              </a:rPr>
              <a:t>…</a:t>
            </a:r>
            <a:endParaRPr lang="en-US" altLang="x-none"/>
          </a:p>
        </p:txBody>
      </p:sp>
    </p:spTree>
    <p:extLst>
      <p:ext uri="{BB962C8B-B14F-4D97-AF65-F5344CB8AC3E}">
        <p14:creationId xmlns:p14="http://schemas.microsoft.com/office/powerpoint/2010/main" val="307218366"/>
      </p:ext>
    </p:extLst>
  </p:cSld>
  <p:clrMapOvr>
    <a:masterClrMapping/>
  </p:clrMapOvr>
  <p:timing>
    <p:tnLst>
      <p:par>
        <p:cTn id="1" dur="indefinite" restart="never" nodeType="tmRoot"/>
      </p:par>
    </p:tnLst>
  </p:timing>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Refugee screening </a:t>
            </a:r>
            <a:br>
              <a:rPr lang="en-US" dirty="0" smtClean="0"/>
            </a:br>
            <a:r>
              <a:rPr lang="en-US" dirty="0" smtClean="0"/>
              <a:t>Overseas vs. Domestic </a:t>
            </a:r>
            <a:endParaRPr lang="en-US" dirty="0"/>
          </a:p>
        </p:txBody>
      </p:sp>
      <p:sp>
        <p:nvSpPr>
          <p:cNvPr id="3" name="Content Placeholder 2"/>
          <p:cNvSpPr>
            <a:spLocks noGrp="1"/>
          </p:cNvSpPr>
          <p:nvPr>
            <p:ph idx="1"/>
          </p:nvPr>
        </p:nvSpPr>
        <p:spPr>
          <a:xfrm>
            <a:off x="838200" y="1825625"/>
            <a:ext cx="10515600" cy="4780916"/>
          </a:xfrm>
        </p:spPr>
        <p:txBody>
          <a:bodyPr>
            <a:normAutofit fontScale="77500" lnSpcReduction="20000"/>
          </a:bodyPr>
          <a:lstStyle/>
          <a:p>
            <a:pPr marL="0" indent="0">
              <a:buNone/>
            </a:pPr>
            <a:r>
              <a:rPr lang="en-US" b="1" dirty="0" smtClean="0"/>
              <a:t>Overseas </a:t>
            </a:r>
          </a:p>
          <a:p>
            <a:r>
              <a:rPr lang="en-US" b="1" dirty="0" smtClean="0"/>
              <a:t>Concentrates on screening for the 4 of excludable </a:t>
            </a:r>
            <a:r>
              <a:rPr lang="en-US" b="1" dirty="0"/>
              <a:t>communicable </a:t>
            </a:r>
            <a:r>
              <a:rPr lang="en-US" b="1" dirty="0" smtClean="0"/>
              <a:t>diseases:</a:t>
            </a:r>
          </a:p>
          <a:p>
            <a:pPr lvl="1"/>
            <a:r>
              <a:rPr lang="en-US" dirty="0" smtClean="0"/>
              <a:t>TB , </a:t>
            </a:r>
            <a:r>
              <a:rPr lang="en-US" dirty="0"/>
              <a:t>syphilis, gonorrhea, and Hansen’s </a:t>
            </a:r>
            <a:r>
              <a:rPr lang="en-US" dirty="0" smtClean="0"/>
              <a:t>disease</a:t>
            </a:r>
          </a:p>
          <a:p>
            <a:r>
              <a:rPr lang="en-US" dirty="0" smtClean="0"/>
              <a:t>Vaccinates </a:t>
            </a:r>
          </a:p>
          <a:p>
            <a:r>
              <a:rPr lang="en-US" dirty="0" smtClean="0"/>
              <a:t>Offers presumptive treatment for parasites </a:t>
            </a:r>
          </a:p>
          <a:p>
            <a:endParaRPr lang="en-US" dirty="0"/>
          </a:p>
          <a:p>
            <a:pPr marL="0" indent="0">
              <a:buNone/>
            </a:pPr>
            <a:r>
              <a:rPr lang="en-US" b="1" dirty="0" smtClean="0"/>
              <a:t>Domestic</a:t>
            </a:r>
          </a:p>
          <a:p>
            <a:r>
              <a:rPr lang="en-US" b="1" dirty="0" smtClean="0"/>
              <a:t>More wide ranging screening and health promotion, including addition of:</a:t>
            </a:r>
          </a:p>
          <a:p>
            <a:r>
              <a:rPr lang="en-US" dirty="0" smtClean="0"/>
              <a:t>HIV, HBV, HCV serology</a:t>
            </a:r>
          </a:p>
          <a:p>
            <a:r>
              <a:rPr lang="en-US" dirty="0" smtClean="0"/>
              <a:t>CBC, Urinalysis </a:t>
            </a:r>
          </a:p>
          <a:p>
            <a:r>
              <a:rPr lang="en-US" dirty="0" smtClean="0"/>
              <a:t>Urine for GC and Chlamydia </a:t>
            </a:r>
          </a:p>
          <a:p>
            <a:r>
              <a:rPr lang="en-US" dirty="0" smtClean="0"/>
              <a:t>Children:	</a:t>
            </a:r>
          </a:p>
          <a:p>
            <a:pPr lvl="1"/>
            <a:r>
              <a:rPr lang="en-US" dirty="0" smtClean="0"/>
              <a:t>Blood Lead Levels </a:t>
            </a:r>
            <a:r>
              <a:rPr lang="en-US" dirty="0" smtClean="0"/>
              <a:t>and </a:t>
            </a:r>
            <a:r>
              <a:rPr lang="en-US" dirty="0"/>
              <a:t>n</a:t>
            </a:r>
            <a:r>
              <a:rPr lang="en-US" dirty="0" smtClean="0"/>
              <a:t>utritional </a:t>
            </a:r>
            <a:r>
              <a:rPr lang="en-US" dirty="0" smtClean="0"/>
              <a:t>assessment</a:t>
            </a:r>
          </a:p>
          <a:p>
            <a:pPr lvl="1"/>
            <a:r>
              <a:rPr lang="en-US" dirty="0" smtClean="0"/>
              <a:t>Prescribe a multivitamin </a:t>
            </a:r>
            <a:r>
              <a:rPr lang="en-US" dirty="0" smtClean="0"/>
              <a:t>for all</a:t>
            </a:r>
            <a:endParaRPr lang="en-US" dirty="0"/>
          </a:p>
        </p:txBody>
      </p:sp>
      <p:pic>
        <p:nvPicPr>
          <p:cNvPr id="4" name="Picture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8966200" y="130790"/>
            <a:ext cx="3225800" cy="897116"/>
          </a:xfrm>
          <a:prstGeom prst="rect">
            <a:avLst/>
          </a:prstGeom>
        </p:spPr>
      </p:pic>
    </p:spTree>
    <p:extLst>
      <p:ext uri="{BB962C8B-B14F-4D97-AF65-F5344CB8AC3E}">
        <p14:creationId xmlns:p14="http://schemas.microsoft.com/office/powerpoint/2010/main" val="952671994"/>
      </p:ext>
    </p:extLst>
  </p:cSld>
  <p:clrMapOvr>
    <a:masterClrMapping/>
  </p:clrMapOvr>
  <p:timing>
    <p:tnLst>
      <p:par>
        <p:cTn id="1" dur="indefinite" restart="never" nodeType="tmRoot"/>
      </p:par>
    </p:tnLst>
  </p:timing>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dirty="0"/>
              <a:t>Evidence-based clinical guidelines for immigrants </a:t>
            </a:r>
            <a:r>
              <a:rPr lang="en-US" dirty="0" smtClean="0"/>
              <a:t>and refugees</a:t>
            </a:r>
            <a:endParaRPr lang="en-US" dirty="0"/>
          </a:p>
        </p:txBody>
      </p:sp>
      <p:sp>
        <p:nvSpPr>
          <p:cNvPr id="3" name="Content Placeholder 2"/>
          <p:cNvSpPr>
            <a:spLocks noGrp="1"/>
          </p:cNvSpPr>
          <p:nvPr>
            <p:ph idx="1"/>
          </p:nvPr>
        </p:nvSpPr>
        <p:spPr/>
        <p:txBody>
          <a:bodyPr/>
          <a:lstStyle/>
          <a:p>
            <a:r>
              <a:rPr lang="en-US" dirty="0" smtClean="0"/>
              <a:t>Uses EBM to inform immigration screening </a:t>
            </a:r>
            <a:endParaRPr lang="en-US" dirty="0"/>
          </a:p>
        </p:txBody>
      </p:sp>
      <p:pic>
        <p:nvPicPr>
          <p:cNvPr id="4" name="Picture 3"/>
          <p:cNvPicPr>
            <a:picLocks noChangeAspect="1"/>
          </p:cNvPicPr>
          <p:nvPr/>
        </p:nvPicPr>
        <p:blipFill>
          <a:blip r:embed="rId2">
            <a:extLst>
              <a:ext uri="{28A0092B-C50C-407E-A947-70E740481C1C}">
                <a14:useLocalDpi xmlns:a14="http://schemas.microsoft.com/office/drawing/2010/main"/>
              </a:ext>
            </a:extLst>
          </a:blip>
          <a:stretch>
            <a:fillRect/>
          </a:stretch>
        </p:blipFill>
        <p:spPr>
          <a:xfrm>
            <a:off x="838200" y="2509437"/>
            <a:ext cx="9171709" cy="4260333"/>
          </a:xfrm>
          <a:prstGeom prst="rect">
            <a:avLst/>
          </a:prstGeom>
        </p:spPr>
      </p:pic>
      <p:sp>
        <p:nvSpPr>
          <p:cNvPr id="5" name="Rectangle 4"/>
          <p:cNvSpPr/>
          <p:nvPr/>
        </p:nvSpPr>
        <p:spPr>
          <a:xfrm>
            <a:off x="8098068" y="6337398"/>
            <a:ext cx="3809826" cy="369332"/>
          </a:xfrm>
          <a:prstGeom prst="rect">
            <a:avLst/>
          </a:prstGeom>
        </p:spPr>
        <p:txBody>
          <a:bodyPr wrap="none">
            <a:spAutoFit/>
          </a:bodyPr>
          <a:lstStyle/>
          <a:p>
            <a:r>
              <a:rPr lang="is-IS" dirty="0">
                <a:latin typeface="Helvetica" charset="0"/>
              </a:rPr>
              <a:t>CMAJ, September 6, 2011, 183(12)</a:t>
            </a:r>
            <a:endParaRPr lang="is-IS" dirty="0">
              <a:effectLst/>
              <a:latin typeface="Helvetica" charset="0"/>
            </a:endParaRPr>
          </a:p>
        </p:txBody>
      </p:sp>
      <p:pic>
        <p:nvPicPr>
          <p:cNvPr id="6" name="Picture 5"/>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838200" y="-78156"/>
            <a:ext cx="10058400" cy="2427158"/>
          </a:xfrm>
          <a:prstGeom prst="rect">
            <a:avLst/>
          </a:prstGeom>
        </p:spPr>
      </p:pic>
    </p:spTree>
    <p:extLst>
      <p:ext uri="{BB962C8B-B14F-4D97-AF65-F5344CB8AC3E}">
        <p14:creationId xmlns:p14="http://schemas.microsoft.com/office/powerpoint/2010/main" val="2067614773"/>
      </p:ext>
    </p:extLst>
  </p:cSld>
  <p:clrMapOvr>
    <a:masterClrMapping/>
  </p:clrMapOvr>
  <p:timing>
    <p:tnLst>
      <p:par>
        <p:cTn id="1" dur="indefinite" restart="never" nodeType="tmRoot"/>
      </p:par>
    </p:tnLst>
  </p:timing>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Evidence-based </a:t>
            </a:r>
            <a:r>
              <a:rPr lang="en-US" dirty="0"/>
              <a:t>clinical guidelines for immigrants and refugees</a:t>
            </a:r>
          </a:p>
        </p:txBody>
      </p:sp>
      <p:sp>
        <p:nvSpPr>
          <p:cNvPr id="3" name="Content Placeholder 2"/>
          <p:cNvSpPr>
            <a:spLocks noGrp="1"/>
          </p:cNvSpPr>
          <p:nvPr>
            <p:ph idx="1"/>
          </p:nvPr>
        </p:nvSpPr>
        <p:spPr>
          <a:xfrm>
            <a:off x="838200" y="1825625"/>
            <a:ext cx="7162800" cy="4351338"/>
          </a:xfrm>
        </p:spPr>
        <p:txBody>
          <a:bodyPr>
            <a:normAutofit/>
          </a:bodyPr>
          <a:lstStyle/>
          <a:p>
            <a:r>
              <a:rPr lang="en-US" b="1" dirty="0" smtClean="0"/>
              <a:t>Include recommendations for screening and treatment for LTBI </a:t>
            </a:r>
            <a:endParaRPr lang="en-US" b="1" dirty="0" smtClean="0"/>
          </a:p>
          <a:p>
            <a:pPr lvl="1"/>
            <a:r>
              <a:rPr lang="en-US" dirty="0" smtClean="0"/>
              <a:t>TST for select groups:</a:t>
            </a:r>
          </a:p>
          <a:p>
            <a:pPr lvl="2"/>
            <a:r>
              <a:rPr lang="en-US" dirty="0" smtClean="0"/>
              <a:t>Children </a:t>
            </a:r>
            <a:r>
              <a:rPr lang="en-US" dirty="0" smtClean="0"/>
              <a:t>&lt; </a:t>
            </a:r>
            <a:r>
              <a:rPr lang="en-US" dirty="0"/>
              <a:t>20 years of age from high-incidence countries</a:t>
            </a:r>
            <a:endParaRPr lang="en-US" dirty="0" smtClean="0"/>
          </a:p>
          <a:p>
            <a:pPr lvl="2"/>
            <a:r>
              <a:rPr lang="en-US" dirty="0"/>
              <a:t>R</a:t>
            </a:r>
            <a:r>
              <a:rPr lang="en-US" dirty="0" smtClean="0"/>
              <a:t>efugees 20-50 </a:t>
            </a:r>
            <a:r>
              <a:rPr lang="en-US" dirty="0"/>
              <a:t>years </a:t>
            </a:r>
            <a:r>
              <a:rPr lang="en-US" dirty="0" smtClean="0"/>
              <a:t>from high-incidence countries</a:t>
            </a:r>
            <a:endParaRPr lang="en-US" dirty="0"/>
          </a:p>
          <a:p>
            <a:pPr lvl="2"/>
            <a:r>
              <a:rPr lang="en-US" dirty="0" smtClean="0"/>
              <a:t>Adults with risk factors for progression to active TB </a:t>
            </a:r>
          </a:p>
        </p:txBody>
      </p:sp>
      <p:sp>
        <p:nvSpPr>
          <p:cNvPr id="5" name="Rectangle 4"/>
          <p:cNvSpPr/>
          <p:nvPr/>
        </p:nvSpPr>
        <p:spPr>
          <a:xfrm>
            <a:off x="8098068" y="6337398"/>
            <a:ext cx="3809826" cy="369332"/>
          </a:xfrm>
          <a:prstGeom prst="rect">
            <a:avLst/>
          </a:prstGeom>
        </p:spPr>
        <p:txBody>
          <a:bodyPr wrap="none">
            <a:spAutoFit/>
          </a:bodyPr>
          <a:lstStyle/>
          <a:p>
            <a:r>
              <a:rPr lang="is-IS" dirty="0">
                <a:latin typeface="Helvetica" charset="0"/>
              </a:rPr>
              <a:t>CMAJ, September 6, 2011, 183(12)</a:t>
            </a:r>
            <a:endParaRPr lang="is-IS" dirty="0">
              <a:effectLst/>
              <a:latin typeface="Helvetica" charset="0"/>
            </a:endParaRPr>
          </a:p>
        </p:txBody>
      </p:sp>
    </p:spTree>
    <p:extLst>
      <p:ext uri="{BB962C8B-B14F-4D97-AF65-F5344CB8AC3E}">
        <p14:creationId xmlns:p14="http://schemas.microsoft.com/office/powerpoint/2010/main" val="2088545446"/>
      </p:ext>
    </p:extLst>
  </p:cSld>
  <p:clrMapOvr>
    <a:masterClrMapping/>
  </p:clrMapOvr>
  <p:timing>
    <p:tnLst>
      <p:par>
        <p:cTn id="1" dur="indefinite" restart="never" nodeType="tmRoot"/>
      </p:par>
    </p:tnLst>
  </p:timing>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Required screening</a:t>
            </a:r>
            <a:r>
              <a:rPr lang="mr-IN" dirty="0" smtClean="0"/>
              <a:t>…</a:t>
            </a:r>
            <a:endParaRPr lang="en-US" dirty="0"/>
          </a:p>
        </p:txBody>
      </p:sp>
      <p:sp>
        <p:nvSpPr>
          <p:cNvPr id="3" name="Content Placeholder 2"/>
          <p:cNvSpPr>
            <a:spLocks noGrp="1"/>
          </p:cNvSpPr>
          <p:nvPr>
            <p:ph idx="1"/>
          </p:nvPr>
        </p:nvSpPr>
        <p:spPr/>
        <p:txBody>
          <a:bodyPr/>
          <a:lstStyle/>
          <a:p>
            <a:pPr marL="0" marR="0" lvl="0" indent="0" defTabSz="914400" eaLnBrk="1" fontAlgn="auto" latinLnBrk="0" hangingPunct="1">
              <a:lnSpc>
                <a:spcPct val="100000"/>
              </a:lnSpc>
              <a:spcBef>
                <a:spcPts val="0"/>
              </a:spcBef>
              <a:spcAft>
                <a:spcPts val="0"/>
              </a:spcAft>
              <a:buClrTx/>
              <a:buSzTx/>
              <a:buFontTx/>
              <a:buNone/>
              <a:tabLst/>
              <a:defRPr/>
            </a:pPr>
            <a:r>
              <a:rPr lang="en-US" dirty="0"/>
              <a:t> </a:t>
            </a:r>
          </a:p>
        </p:txBody>
      </p:sp>
      <p:graphicFrame>
        <p:nvGraphicFramePr>
          <p:cNvPr id="4" name="Table 3"/>
          <p:cNvGraphicFramePr>
            <a:graphicFrameLocks noGrp="1"/>
          </p:cNvGraphicFramePr>
          <p:nvPr>
            <p:extLst/>
          </p:nvPr>
        </p:nvGraphicFramePr>
        <p:xfrm>
          <a:off x="1048872" y="2296680"/>
          <a:ext cx="10304928" cy="4117974"/>
        </p:xfrm>
        <a:graphic>
          <a:graphicData uri="http://schemas.openxmlformats.org/drawingml/2006/table">
            <a:tbl>
              <a:tblPr firstRow="1" bandRow="1">
                <a:tableStyleId>{5C22544A-7EE6-4342-B048-85BDC9FD1C3A}</a:tableStyleId>
              </a:tblPr>
              <a:tblGrid>
                <a:gridCol w="3434976"/>
                <a:gridCol w="3434976"/>
                <a:gridCol w="3434976"/>
              </a:tblGrid>
              <a:tr h="421325">
                <a:tc>
                  <a:txBody>
                    <a:bodyPr/>
                    <a:lstStyle/>
                    <a:p>
                      <a:endParaRPr lang="en-US"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r>
                        <a:rPr lang="en-US" dirty="0" smtClean="0"/>
                        <a:t>United States</a:t>
                      </a:r>
                      <a:endParaRPr lang="en-US"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r>
                        <a:rPr lang="en-US" dirty="0" smtClean="0"/>
                        <a:t>Canada </a:t>
                      </a:r>
                      <a:endParaRPr lang="en-US"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r>
              <a:tr h="737320">
                <a:tc>
                  <a:txBody>
                    <a:bodyPr/>
                    <a:lstStyle/>
                    <a:p>
                      <a:r>
                        <a:rPr lang="en-US" dirty="0" smtClean="0"/>
                        <a:t>TB</a:t>
                      </a:r>
                      <a:endParaRPr lang="en-US"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2"/>
                    </a:solidFill>
                  </a:tcPr>
                </a:tc>
                <a:tc>
                  <a:txBody>
                    <a:bodyPr/>
                    <a:lstStyle/>
                    <a:p>
                      <a:r>
                        <a:rPr lang="en-US" dirty="0" smtClean="0"/>
                        <a:t>Yes</a:t>
                      </a:r>
                      <a:endParaRPr lang="en-US"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2"/>
                    </a:solidFill>
                  </a:tcPr>
                </a:tc>
                <a:tc>
                  <a:txBody>
                    <a:bodyPr/>
                    <a:lstStyle/>
                    <a:p>
                      <a:r>
                        <a:rPr lang="en-US" dirty="0" smtClean="0"/>
                        <a:t>Yes </a:t>
                      </a:r>
                      <a:endParaRPr lang="en-US"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2"/>
                    </a:solidFill>
                  </a:tcPr>
                </a:tc>
              </a:tr>
              <a:tr h="737320">
                <a:tc>
                  <a:txBody>
                    <a:bodyPr/>
                    <a:lstStyle/>
                    <a:p>
                      <a:r>
                        <a:rPr lang="en-US" dirty="0" smtClean="0"/>
                        <a:t>HIV </a:t>
                      </a:r>
                      <a:endParaRPr lang="en-US"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2"/>
                    </a:solidFill>
                  </a:tcPr>
                </a:tc>
                <a:tc>
                  <a:txBody>
                    <a:bodyPr/>
                    <a:lstStyle/>
                    <a:p>
                      <a:r>
                        <a:rPr lang="en-US" dirty="0" smtClean="0"/>
                        <a:t>No </a:t>
                      </a:r>
                      <a:endParaRPr lang="en-US" baseline="0" dirty="0" smtClean="0"/>
                    </a:p>
                    <a:p>
                      <a:r>
                        <a:rPr lang="en-US" baseline="0" dirty="0" smtClean="0"/>
                        <a:t>Removed 2010</a:t>
                      </a:r>
                      <a:endParaRPr lang="en-US"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2"/>
                    </a:solidFill>
                  </a:tcPr>
                </a:tc>
                <a:tc>
                  <a:txBody>
                    <a:bodyPr/>
                    <a:lstStyle/>
                    <a:p>
                      <a:r>
                        <a:rPr lang="en-US" dirty="0" smtClean="0"/>
                        <a:t>Yes</a:t>
                      </a:r>
                    </a:p>
                    <a:p>
                      <a:r>
                        <a:rPr lang="en-US" dirty="0" smtClean="0"/>
                        <a:t>Introduced 2002</a:t>
                      </a:r>
                      <a:endParaRPr lang="en-US"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2"/>
                    </a:solidFill>
                  </a:tcPr>
                </a:tc>
              </a:tr>
              <a:tr h="486984">
                <a:tc>
                  <a:txBody>
                    <a:bodyPr/>
                    <a:lstStyle/>
                    <a:p>
                      <a:r>
                        <a:rPr lang="en-US" dirty="0" smtClean="0"/>
                        <a:t>Syphilis</a:t>
                      </a:r>
                      <a:endParaRPr lang="en-US"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2"/>
                    </a:solidFill>
                  </a:tcPr>
                </a:tc>
                <a:tc>
                  <a:txBody>
                    <a:bodyPr/>
                    <a:lstStyle/>
                    <a:p>
                      <a:r>
                        <a:rPr lang="en-US" dirty="0" smtClean="0"/>
                        <a:t>Yes</a:t>
                      </a:r>
                      <a:endParaRPr lang="en-US"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2"/>
                    </a:solidFill>
                  </a:tcPr>
                </a:tc>
                <a:tc>
                  <a:txBody>
                    <a:bodyPr/>
                    <a:lstStyle/>
                    <a:p>
                      <a:r>
                        <a:rPr lang="en-US" dirty="0" smtClean="0"/>
                        <a:t>Yes</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2"/>
                    </a:solidFill>
                  </a:tcPr>
                </a:tc>
              </a:tr>
              <a:tr h="421325">
                <a:tc>
                  <a:txBody>
                    <a:bodyPr/>
                    <a:lstStyle/>
                    <a:p>
                      <a:r>
                        <a:rPr lang="en-US" dirty="0" smtClean="0"/>
                        <a:t>Gonorrhea </a:t>
                      </a:r>
                      <a:endParaRPr lang="en-US"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2"/>
                    </a:solidFill>
                  </a:tcPr>
                </a:tc>
                <a:tc>
                  <a:txBody>
                    <a:bodyPr/>
                    <a:lstStyle/>
                    <a:p>
                      <a:r>
                        <a:rPr lang="en-US" dirty="0" smtClean="0"/>
                        <a:t>Introduced in 2016</a:t>
                      </a:r>
                      <a:endParaRPr lang="en-US"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2"/>
                    </a:solidFill>
                  </a:tcPr>
                </a:tc>
                <a:tc>
                  <a:txBody>
                    <a:bodyPr/>
                    <a:lstStyle/>
                    <a:p>
                      <a:r>
                        <a:rPr lang="en-US" dirty="0" smtClean="0"/>
                        <a:t>Not done </a:t>
                      </a:r>
                      <a:endParaRPr lang="en-US"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2"/>
                    </a:solidFill>
                  </a:tcPr>
                </a:tc>
              </a:tr>
              <a:tr h="690245">
                <a:tc>
                  <a:txBody>
                    <a:bodyPr/>
                    <a:lstStyle/>
                    <a:p>
                      <a:r>
                        <a:rPr lang="en-US" dirty="0" smtClean="0"/>
                        <a:t>Hansen’s disease </a:t>
                      </a:r>
                      <a:endParaRPr lang="en-US"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2"/>
                    </a:solidFill>
                  </a:tcPr>
                </a:tc>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dirty="0" smtClean="0"/>
                        <a:t>Yes </a:t>
                      </a:r>
                      <a:r>
                        <a:rPr lang="mr-IN" dirty="0" smtClean="0"/>
                        <a:t>–</a:t>
                      </a:r>
                      <a:r>
                        <a:rPr lang="en-US" dirty="0" smtClean="0"/>
                        <a:t> physical exam </a:t>
                      </a:r>
                      <a:endParaRPr lang="en-US" baseline="0" dirty="0" smtClean="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2"/>
                    </a:solidFill>
                  </a:tcPr>
                </a:tc>
                <a:tc>
                  <a:txBody>
                    <a:bodyPr/>
                    <a:lstStyle/>
                    <a:p>
                      <a:r>
                        <a:rPr lang="en-US" dirty="0" smtClean="0"/>
                        <a:t>Not specially</a:t>
                      </a:r>
                      <a:r>
                        <a:rPr lang="en-US" baseline="0" dirty="0" smtClean="0"/>
                        <a:t> mentioned </a:t>
                      </a:r>
                      <a:endParaRPr lang="en-US"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2"/>
                    </a:solidFill>
                  </a:tcPr>
                </a:tc>
              </a:tr>
              <a:tr h="623455">
                <a:tc>
                  <a:txBody>
                    <a:bodyPr/>
                    <a:lstStyle/>
                    <a:p>
                      <a:r>
                        <a:rPr lang="en-US" dirty="0" smtClean="0"/>
                        <a:t>Parasites </a:t>
                      </a:r>
                      <a:endParaRPr lang="en-US"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r>
                        <a:rPr lang="en-US" dirty="0" smtClean="0"/>
                        <a:t>Refugees</a:t>
                      </a:r>
                      <a:r>
                        <a:rPr lang="en-US" baseline="0" dirty="0" smtClean="0"/>
                        <a:t> </a:t>
                      </a:r>
                      <a:r>
                        <a:rPr lang="mr-IN" baseline="0" dirty="0" smtClean="0"/>
                        <a:t>–</a:t>
                      </a:r>
                      <a:r>
                        <a:rPr lang="en-US" baseline="0" dirty="0" smtClean="0"/>
                        <a:t> presumptive treatment</a:t>
                      </a:r>
                      <a:endParaRPr lang="en-US"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dirty="0" smtClean="0"/>
                        <a:t>No </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r>
            </a:tbl>
          </a:graphicData>
        </a:graphic>
      </p:graphicFrame>
    </p:spTree>
    <p:extLst>
      <p:ext uri="{BB962C8B-B14F-4D97-AF65-F5344CB8AC3E}">
        <p14:creationId xmlns:p14="http://schemas.microsoft.com/office/powerpoint/2010/main" val="1576207842"/>
      </p:ext>
    </p:extLst>
  </p:cSld>
  <p:clrMapOvr>
    <a:masterClrMapping/>
  </p:clrMapOvr>
  <p:timing>
    <p:tnLst>
      <p:par>
        <p:cTn id="1" dur="indefinite" restart="never" nodeType="tmRoot"/>
      </p:par>
    </p:tnLst>
  </p:timing>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HIV </a:t>
            </a:r>
            <a:endParaRPr lang="en-US" dirty="0"/>
          </a:p>
        </p:txBody>
      </p:sp>
      <p:sp>
        <p:nvSpPr>
          <p:cNvPr id="3" name="Content Placeholder 2"/>
          <p:cNvSpPr>
            <a:spLocks noGrp="1"/>
          </p:cNvSpPr>
          <p:nvPr>
            <p:ph idx="1"/>
          </p:nvPr>
        </p:nvSpPr>
        <p:spPr/>
        <p:txBody>
          <a:bodyPr>
            <a:normAutofit fontScale="92500" lnSpcReduction="20000"/>
          </a:bodyPr>
          <a:lstStyle/>
          <a:p>
            <a:pPr marL="0" indent="0">
              <a:buNone/>
            </a:pPr>
            <a:r>
              <a:rPr lang="en-US" b="1" dirty="0" smtClean="0"/>
              <a:t>United States</a:t>
            </a:r>
          </a:p>
          <a:p>
            <a:r>
              <a:rPr lang="en-US" dirty="0" smtClean="0"/>
              <a:t>1987 </a:t>
            </a:r>
            <a:r>
              <a:rPr lang="mr-IN" dirty="0" smtClean="0"/>
              <a:t>–</a:t>
            </a:r>
            <a:r>
              <a:rPr lang="en-US" dirty="0" smtClean="0"/>
              <a:t> US designates HIV as a dangerous contagious disease </a:t>
            </a:r>
          </a:p>
          <a:p>
            <a:pPr lvl="1"/>
            <a:r>
              <a:rPr lang="en-US" dirty="0" smtClean="0"/>
              <a:t>Anyone HIV positive in inadmissible to US </a:t>
            </a:r>
            <a:endParaRPr lang="en-US" dirty="0"/>
          </a:p>
          <a:p>
            <a:r>
              <a:rPr lang="en-CA" dirty="0" smtClean="0"/>
              <a:t>Removed in US in 2010</a:t>
            </a:r>
          </a:p>
          <a:p>
            <a:pPr lvl="1"/>
            <a:r>
              <a:rPr lang="en-CA" dirty="0" smtClean="0"/>
              <a:t>No longer determined to be grounds for inadmissibility </a:t>
            </a:r>
          </a:p>
          <a:p>
            <a:pPr lvl="1"/>
            <a:r>
              <a:rPr lang="en-CA" dirty="0"/>
              <a:t>N</a:t>
            </a:r>
            <a:r>
              <a:rPr lang="en-CA" dirty="0" smtClean="0"/>
              <a:t>ot </a:t>
            </a:r>
            <a:r>
              <a:rPr lang="en-CA" dirty="0"/>
              <a:t>spread by casual contact, through the air, or from food or water</a:t>
            </a:r>
            <a:r>
              <a:rPr lang="en-CA" dirty="0" smtClean="0"/>
              <a:t>.</a:t>
            </a:r>
          </a:p>
          <a:p>
            <a:pPr lvl="1"/>
            <a:r>
              <a:rPr lang="en-CA" b="1" i="1" dirty="0" smtClean="0"/>
              <a:t>“Is </a:t>
            </a:r>
            <a:r>
              <a:rPr lang="en-CA" b="1" i="1" dirty="0"/>
              <a:t>there a significant health risk from casual contact with HIV-infected aliens</a:t>
            </a:r>
            <a:r>
              <a:rPr lang="en-CA" b="1" i="1" dirty="0" smtClean="0"/>
              <a:t>?”  </a:t>
            </a:r>
            <a:r>
              <a:rPr lang="en-CA" dirty="0"/>
              <a:t/>
            </a:r>
            <a:br>
              <a:rPr lang="en-CA" dirty="0"/>
            </a:br>
            <a:endParaRPr lang="en-CA" dirty="0" smtClean="0"/>
          </a:p>
          <a:p>
            <a:pPr marL="0" indent="0">
              <a:buNone/>
            </a:pPr>
            <a:r>
              <a:rPr lang="en-CA" b="1" dirty="0" smtClean="0"/>
              <a:t>Canada </a:t>
            </a:r>
            <a:endParaRPr lang="en-CA" b="1" dirty="0"/>
          </a:p>
          <a:p>
            <a:r>
              <a:rPr lang="en-US" dirty="0" smtClean="0"/>
              <a:t>Introduced in </a:t>
            </a:r>
            <a:r>
              <a:rPr lang="en-US" dirty="0"/>
              <a:t>Canada 2002 </a:t>
            </a:r>
            <a:endParaRPr lang="en-US" dirty="0" smtClean="0"/>
          </a:p>
          <a:p>
            <a:pPr lvl="1"/>
            <a:r>
              <a:rPr lang="en-US" dirty="0" smtClean="0"/>
              <a:t>Inadmissible because of excessive demand ($6,000 per year)</a:t>
            </a:r>
            <a:endParaRPr lang="en-US" dirty="0"/>
          </a:p>
          <a:p>
            <a:pPr lvl="1"/>
            <a:r>
              <a:rPr lang="en-CA" dirty="0" smtClean="0"/>
              <a:t>In 2018, excessive demand threshold raised to $20,000 per year</a:t>
            </a:r>
            <a:endParaRPr lang="en-US" dirty="0"/>
          </a:p>
        </p:txBody>
      </p:sp>
    </p:spTree>
    <p:extLst>
      <p:ext uri="{BB962C8B-B14F-4D97-AF65-F5344CB8AC3E}">
        <p14:creationId xmlns:p14="http://schemas.microsoft.com/office/powerpoint/2010/main" val="409295887"/>
      </p:ext>
    </p:extLst>
  </p:cSld>
  <p:clrMapOvr>
    <a:masterClrMapping/>
  </p:clrMapOvr>
  <p:timing>
    <p:tnLst>
      <p:par>
        <p:cTn id="1" dur="indefinite" restart="never" nodeType="tmRoot"/>
      </p:par>
    </p:tnLst>
  </p:timing>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Stool O&amp;P screening </a:t>
            </a:r>
            <a:br>
              <a:rPr lang="en-US" dirty="0" smtClean="0"/>
            </a:br>
            <a:r>
              <a:rPr lang="en-US" dirty="0" smtClean="0"/>
              <a:t>Removed from the IME in 1981</a:t>
            </a:r>
            <a:endParaRPr lang="en-US" dirty="0"/>
          </a:p>
        </p:txBody>
      </p:sp>
      <p:sp>
        <p:nvSpPr>
          <p:cNvPr id="3" name="Content Placeholder 2"/>
          <p:cNvSpPr>
            <a:spLocks noGrp="1"/>
          </p:cNvSpPr>
          <p:nvPr>
            <p:ph idx="1"/>
          </p:nvPr>
        </p:nvSpPr>
        <p:spPr/>
        <p:txBody>
          <a:bodyPr>
            <a:normAutofit/>
          </a:bodyPr>
          <a:lstStyle/>
          <a:p>
            <a:r>
              <a:rPr lang="en-US" dirty="0" smtClean="0"/>
              <a:t>Before 1981, Canada was the only country in the world that required stool exam for O&amp;P </a:t>
            </a:r>
          </a:p>
          <a:p>
            <a:pPr lvl="2"/>
            <a:endParaRPr lang="en-US" dirty="0"/>
          </a:p>
          <a:p>
            <a:pPr lvl="2"/>
            <a:endParaRPr lang="en-US" dirty="0" smtClean="0"/>
          </a:p>
          <a:p>
            <a:r>
              <a:rPr lang="en-US" i="1" dirty="0" smtClean="0"/>
              <a:t>“The responsibility for diagnosing intestinal parasitic infection rests not with government screening programs but rather with Canadian physicians.”</a:t>
            </a:r>
            <a:endParaRPr lang="en-US" i="1" dirty="0"/>
          </a:p>
        </p:txBody>
      </p:sp>
      <p:sp>
        <p:nvSpPr>
          <p:cNvPr id="4" name="Rectangle 3"/>
          <p:cNvSpPr/>
          <p:nvPr/>
        </p:nvSpPr>
        <p:spPr>
          <a:xfrm>
            <a:off x="6455577" y="6035653"/>
            <a:ext cx="6096000" cy="646331"/>
          </a:xfrm>
          <a:prstGeom prst="rect">
            <a:avLst/>
          </a:prstGeom>
        </p:spPr>
        <p:txBody>
          <a:bodyPr>
            <a:spAutoFit/>
          </a:bodyPr>
          <a:lstStyle/>
          <a:p>
            <a:pPr marL="0" lvl="1"/>
            <a:r>
              <a:rPr lang="en-US" dirty="0"/>
              <a:t>Ministry of Health of British Columbia (unpublished, 1981). </a:t>
            </a:r>
          </a:p>
          <a:p>
            <a:r>
              <a:rPr lang="en-US" dirty="0" smtClean="0"/>
              <a:t>Keystone JS. Can Med </a:t>
            </a:r>
            <a:r>
              <a:rPr lang="en-US" dirty="0" err="1" smtClean="0"/>
              <a:t>Assoc</a:t>
            </a:r>
            <a:r>
              <a:rPr lang="en-US" dirty="0" smtClean="0"/>
              <a:t> J 1981;125:415- 16</a:t>
            </a:r>
            <a:endParaRPr lang="en-US" dirty="0"/>
          </a:p>
        </p:txBody>
      </p:sp>
    </p:spTree>
    <p:extLst>
      <p:ext uri="{BB962C8B-B14F-4D97-AF65-F5344CB8AC3E}">
        <p14:creationId xmlns:p14="http://schemas.microsoft.com/office/powerpoint/2010/main" val="1334748494"/>
      </p:ext>
    </p:extLst>
  </p:cSld>
  <p:clrMapOvr>
    <a:masterClrMapping/>
  </p:clrMapOvr>
  <p:timing>
    <p:tnLst>
      <p:par>
        <p:cTn id="1" dur="indefinite" restart="never" nodeType="tmRoot"/>
      </p:par>
    </p:tnLst>
  </p:timing>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Screening for Strongyloides</a:t>
            </a:r>
            <a:br>
              <a:rPr lang="en-US" dirty="0" smtClean="0"/>
            </a:br>
            <a:r>
              <a:rPr lang="en-US" dirty="0" smtClean="0"/>
              <a:t>Refugees from SE Asia to Canada </a:t>
            </a:r>
            <a:endParaRPr lang="en-US" dirty="0"/>
          </a:p>
        </p:txBody>
      </p:sp>
      <p:sp>
        <p:nvSpPr>
          <p:cNvPr id="3" name="Content Placeholder 2"/>
          <p:cNvSpPr>
            <a:spLocks noGrp="1"/>
          </p:cNvSpPr>
          <p:nvPr>
            <p:ph idx="1"/>
          </p:nvPr>
        </p:nvSpPr>
        <p:spPr/>
        <p:txBody>
          <a:bodyPr/>
          <a:lstStyle/>
          <a:p>
            <a:r>
              <a:rPr lang="it-IT" dirty="0" smtClean="0"/>
              <a:t>232 SE Asian </a:t>
            </a:r>
            <a:r>
              <a:rPr lang="it-IT" dirty="0" err="1" smtClean="0"/>
              <a:t>refugees</a:t>
            </a:r>
            <a:r>
              <a:rPr lang="it-IT" dirty="0" smtClean="0"/>
              <a:t> </a:t>
            </a:r>
            <a:r>
              <a:rPr lang="it-IT" dirty="0" err="1" smtClean="0"/>
              <a:t>screened</a:t>
            </a:r>
            <a:r>
              <a:rPr lang="it-IT" dirty="0" smtClean="0"/>
              <a:t> for </a:t>
            </a:r>
            <a:r>
              <a:rPr lang="it-IT" dirty="0" err="1" smtClean="0"/>
              <a:t>Strongyloides</a:t>
            </a:r>
            <a:endParaRPr lang="it-IT" dirty="0" smtClean="0"/>
          </a:p>
          <a:p>
            <a:pPr lvl="2"/>
            <a:r>
              <a:rPr lang="it-IT" dirty="0" smtClean="0"/>
              <a:t>Vietnam, Laos, Indonesia</a:t>
            </a:r>
          </a:p>
          <a:p>
            <a:pPr lvl="1"/>
            <a:r>
              <a:rPr lang="it-IT" dirty="0" smtClean="0"/>
              <a:t>77% </a:t>
            </a:r>
            <a:r>
              <a:rPr lang="it-IT" dirty="0" err="1" smtClean="0"/>
              <a:t>seropositive</a:t>
            </a:r>
            <a:endParaRPr lang="it-IT" dirty="0" smtClean="0"/>
          </a:p>
          <a:p>
            <a:pPr lvl="1"/>
            <a:r>
              <a:rPr lang="it-IT" dirty="0" smtClean="0"/>
              <a:t>30% </a:t>
            </a:r>
            <a:r>
              <a:rPr lang="it-IT" dirty="0" err="1" smtClean="0"/>
              <a:t>stool</a:t>
            </a:r>
            <a:r>
              <a:rPr lang="it-IT" dirty="0" smtClean="0"/>
              <a:t> positive </a:t>
            </a:r>
          </a:p>
          <a:p>
            <a:pPr lvl="1"/>
            <a:endParaRPr lang="it-IT" dirty="0"/>
          </a:p>
        </p:txBody>
      </p:sp>
      <p:graphicFrame>
        <p:nvGraphicFramePr>
          <p:cNvPr id="4" name="Table 3"/>
          <p:cNvGraphicFramePr>
            <a:graphicFrameLocks noGrp="1"/>
          </p:cNvGraphicFramePr>
          <p:nvPr>
            <p:extLst>
              <p:ext uri="{D42A27DB-BD31-4B8C-83A1-F6EECF244321}">
                <p14:modId xmlns:p14="http://schemas.microsoft.com/office/powerpoint/2010/main" val="1881110391"/>
              </p:ext>
            </p:extLst>
          </p:nvPr>
        </p:nvGraphicFramePr>
        <p:xfrm>
          <a:off x="1210905" y="3682683"/>
          <a:ext cx="8127999" cy="2494280"/>
        </p:xfrm>
        <a:graphic>
          <a:graphicData uri="http://schemas.openxmlformats.org/drawingml/2006/table">
            <a:tbl>
              <a:tblPr firstRow="1" bandRow="1">
                <a:tableStyleId>{5C22544A-7EE6-4342-B048-85BDC9FD1C3A}</a:tableStyleId>
              </a:tblPr>
              <a:tblGrid>
                <a:gridCol w="2709333"/>
                <a:gridCol w="2709333"/>
                <a:gridCol w="2709333"/>
              </a:tblGrid>
              <a:tr h="370840">
                <a:tc>
                  <a:txBody>
                    <a:bodyPr/>
                    <a:lstStyle/>
                    <a:p>
                      <a:endParaRPr lang="en-US" dirty="0"/>
                    </a:p>
                  </a:txBody>
                  <a:tcPr/>
                </a:tc>
                <a:tc>
                  <a:txBody>
                    <a:bodyPr/>
                    <a:lstStyle/>
                    <a:p>
                      <a:r>
                        <a:rPr lang="en-US" dirty="0" smtClean="0"/>
                        <a:t>Stool POSITIVE N= 40 (25%)</a:t>
                      </a:r>
                      <a:endParaRPr lang="en-US" dirty="0"/>
                    </a:p>
                  </a:txBody>
                  <a:tcPr/>
                </a:tc>
                <a:tc>
                  <a:txBody>
                    <a:bodyPr/>
                    <a:lstStyle/>
                    <a:p>
                      <a:r>
                        <a:rPr lang="en-US" dirty="0" smtClean="0"/>
                        <a:t>Stool NEGATIVE  N= 122 (75%)</a:t>
                      </a:r>
                      <a:endParaRPr lang="en-US" dirty="0"/>
                    </a:p>
                  </a:txBody>
                  <a:tcPr/>
                </a:tc>
              </a:tr>
              <a:tr h="370840">
                <a:tc>
                  <a:txBody>
                    <a:bodyPr/>
                    <a:lstStyle/>
                    <a:p>
                      <a:r>
                        <a:rPr lang="en-US" dirty="0" smtClean="0"/>
                        <a:t>Serology</a:t>
                      </a:r>
                      <a:r>
                        <a:rPr lang="en-US" baseline="0" dirty="0" smtClean="0"/>
                        <a:t> POSITIVE</a:t>
                      </a:r>
                      <a:endParaRPr lang="en-US" dirty="0"/>
                    </a:p>
                  </a:txBody>
                  <a:tcPr/>
                </a:tc>
                <a:tc>
                  <a:txBody>
                    <a:bodyPr/>
                    <a:lstStyle/>
                    <a:p>
                      <a:r>
                        <a:rPr lang="en-US" dirty="0" smtClean="0"/>
                        <a:t>95%</a:t>
                      </a:r>
                      <a:endParaRPr lang="en-US" dirty="0"/>
                    </a:p>
                  </a:txBody>
                  <a:tcPr/>
                </a:tc>
                <a:tc>
                  <a:txBody>
                    <a:bodyPr/>
                    <a:lstStyle/>
                    <a:p>
                      <a:r>
                        <a:rPr lang="en-US" dirty="0" smtClean="0"/>
                        <a:t>70%</a:t>
                      </a:r>
                      <a:endParaRPr lang="en-US" dirty="0"/>
                    </a:p>
                  </a:txBody>
                  <a:tcPr/>
                </a:tc>
              </a:tr>
              <a:tr h="370840">
                <a:tc>
                  <a:txBody>
                    <a:bodyPr/>
                    <a:lstStyle/>
                    <a:p>
                      <a:r>
                        <a:rPr lang="en-US" dirty="0" smtClean="0"/>
                        <a:t>Serology NEGATIVE </a:t>
                      </a:r>
                      <a:endParaRPr lang="en-US" dirty="0"/>
                    </a:p>
                  </a:txBody>
                  <a:tcPr/>
                </a:tc>
                <a:tc>
                  <a:txBody>
                    <a:bodyPr/>
                    <a:lstStyle/>
                    <a:p>
                      <a:r>
                        <a:rPr lang="en-US" dirty="0" smtClean="0"/>
                        <a:t>5%</a:t>
                      </a:r>
                      <a:endParaRPr lang="en-US" dirty="0"/>
                    </a:p>
                  </a:txBody>
                  <a:tcPr/>
                </a:tc>
                <a:tc>
                  <a:txBody>
                    <a:bodyPr/>
                    <a:lstStyle/>
                    <a:p>
                      <a:r>
                        <a:rPr lang="en-US" dirty="0" smtClean="0"/>
                        <a:t>30%</a:t>
                      </a:r>
                      <a:endParaRPr lang="en-US" dirty="0"/>
                    </a:p>
                  </a:txBody>
                  <a:tcPr/>
                </a:tc>
              </a:tr>
              <a:tr h="370840">
                <a:tc>
                  <a:txBody>
                    <a:bodyPr/>
                    <a:lstStyle/>
                    <a:p>
                      <a:endParaRPr lang="en-US" dirty="0"/>
                    </a:p>
                  </a:txBody>
                  <a:tcPr/>
                </a:tc>
                <a:tc>
                  <a:txBody>
                    <a:bodyPr/>
                    <a:lstStyle/>
                    <a:p>
                      <a:endParaRPr lang="en-US" dirty="0"/>
                    </a:p>
                  </a:txBody>
                  <a:tcPr/>
                </a:tc>
                <a:tc>
                  <a:txBody>
                    <a:bodyPr/>
                    <a:lstStyle/>
                    <a:p>
                      <a:endParaRPr lang="en-US" dirty="0"/>
                    </a:p>
                  </a:txBody>
                  <a:tcPr/>
                </a:tc>
              </a:tr>
              <a:tr h="370840">
                <a:tc>
                  <a:txBody>
                    <a:bodyPr/>
                    <a:lstStyle/>
                    <a:p>
                      <a:r>
                        <a:rPr lang="en-US" dirty="0" err="1" smtClean="0"/>
                        <a:t>Eosiniophilia</a:t>
                      </a:r>
                      <a:r>
                        <a:rPr lang="en-US" dirty="0" smtClean="0"/>
                        <a:t> (&lt;10%)</a:t>
                      </a:r>
                      <a:endParaRPr lang="en-US" dirty="0"/>
                    </a:p>
                  </a:txBody>
                  <a:tcPr/>
                </a:tc>
                <a:tc>
                  <a:txBody>
                    <a:bodyPr/>
                    <a:lstStyle/>
                    <a:p>
                      <a:r>
                        <a:rPr lang="en-US" dirty="0" smtClean="0"/>
                        <a:t>30%</a:t>
                      </a:r>
                      <a:endParaRPr lang="en-US" dirty="0"/>
                    </a:p>
                  </a:txBody>
                  <a:tcPr/>
                </a:tc>
                <a:tc>
                  <a:txBody>
                    <a:bodyPr/>
                    <a:lstStyle/>
                    <a:p>
                      <a:r>
                        <a:rPr lang="en-US" dirty="0" smtClean="0"/>
                        <a:t>50%</a:t>
                      </a:r>
                      <a:endParaRPr lang="en-US" dirty="0"/>
                    </a:p>
                  </a:txBody>
                  <a:tcPr/>
                </a:tc>
              </a:tr>
              <a:tr h="370840">
                <a:tc>
                  <a:txBody>
                    <a:bodyPr/>
                    <a:lstStyle/>
                    <a:p>
                      <a:r>
                        <a:rPr lang="en-US" dirty="0" smtClean="0"/>
                        <a:t>Eosinophilia (&gt;10%)</a:t>
                      </a:r>
                      <a:endParaRPr lang="en-US" dirty="0"/>
                    </a:p>
                  </a:txBody>
                  <a:tcPr/>
                </a:tc>
                <a:tc>
                  <a:txBody>
                    <a:bodyPr/>
                    <a:lstStyle/>
                    <a:p>
                      <a:r>
                        <a:rPr lang="en-US" dirty="0" smtClean="0"/>
                        <a:t>70%</a:t>
                      </a:r>
                      <a:endParaRPr lang="en-US" dirty="0"/>
                    </a:p>
                  </a:txBody>
                  <a:tcPr/>
                </a:tc>
                <a:tc>
                  <a:txBody>
                    <a:bodyPr/>
                    <a:lstStyle/>
                    <a:p>
                      <a:r>
                        <a:rPr lang="en-US" dirty="0" smtClean="0"/>
                        <a:t>50%</a:t>
                      </a:r>
                      <a:endParaRPr lang="en-US" dirty="0"/>
                    </a:p>
                  </a:txBody>
                  <a:tcPr/>
                </a:tc>
              </a:tr>
            </a:tbl>
          </a:graphicData>
        </a:graphic>
      </p:graphicFrame>
      <p:sp>
        <p:nvSpPr>
          <p:cNvPr id="5" name="Rectangle 4"/>
          <p:cNvSpPr/>
          <p:nvPr/>
        </p:nvSpPr>
        <p:spPr>
          <a:xfrm>
            <a:off x="8638739" y="6311900"/>
            <a:ext cx="3323346" cy="369332"/>
          </a:xfrm>
          <a:prstGeom prst="rect">
            <a:avLst/>
          </a:prstGeom>
        </p:spPr>
        <p:txBody>
          <a:bodyPr wrap="none">
            <a:spAutoFit/>
          </a:bodyPr>
          <a:lstStyle/>
          <a:p>
            <a:r>
              <a:rPr lang="it-IT" dirty="0" err="1"/>
              <a:t>Am</a:t>
            </a:r>
            <a:r>
              <a:rPr lang="it-IT" dirty="0"/>
              <a:t> </a:t>
            </a:r>
            <a:r>
              <a:rPr lang="it-IT" dirty="0" err="1"/>
              <a:t>J</a:t>
            </a:r>
            <a:r>
              <a:rPr lang="it-IT" dirty="0"/>
              <a:t> </a:t>
            </a:r>
            <a:r>
              <a:rPr lang="it-IT" dirty="0" err="1"/>
              <a:t>Epidemiol</a:t>
            </a:r>
            <a:r>
              <a:rPr lang="it-IT" dirty="0"/>
              <a:t> 1990; 132:257-64</a:t>
            </a:r>
            <a:endParaRPr lang="en-US" dirty="0"/>
          </a:p>
        </p:txBody>
      </p:sp>
    </p:spTree>
    <p:extLst>
      <p:ext uri="{BB962C8B-B14F-4D97-AF65-F5344CB8AC3E}">
        <p14:creationId xmlns:p14="http://schemas.microsoft.com/office/powerpoint/2010/main" val="570466791"/>
      </p:ext>
    </p:extLst>
  </p:cSld>
  <p:clrMapOvr>
    <a:masterClrMapping/>
  </p:clrMapOvr>
  <p:timing>
    <p:tnLst>
      <p:par>
        <p:cTn id="1" dur="indefinite" restart="never" nodeType="tmRoot"/>
      </p:par>
    </p:tnLst>
  </p:timing>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Pre-departure treatment for parasites </a:t>
            </a:r>
            <a:endParaRPr lang="en-US" dirty="0"/>
          </a:p>
        </p:txBody>
      </p:sp>
      <p:sp>
        <p:nvSpPr>
          <p:cNvPr id="3" name="Content Placeholder 2"/>
          <p:cNvSpPr>
            <a:spLocks noGrp="1"/>
          </p:cNvSpPr>
          <p:nvPr>
            <p:ph idx="1"/>
          </p:nvPr>
        </p:nvSpPr>
        <p:spPr/>
        <p:txBody>
          <a:bodyPr/>
          <a:lstStyle/>
          <a:p>
            <a:r>
              <a:rPr lang="en-US" dirty="0" smtClean="0"/>
              <a:t> </a:t>
            </a:r>
            <a:endParaRPr lang="en-US" dirty="0"/>
          </a:p>
        </p:txBody>
      </p:sp>
      <p:pic>
        <p:nvPicPr>
          <p:cNvPr id="4" name="Picture 3"/>
          <p:cNvPicPr>
            <a:picLocks noChangeAspect="1"/>
          </p:cNvPicPr>
          <p:nvPr/>
        </p:nvPicPr>
        <p:blipFill>
          <a:blip r:embed="rId3">
            <a:extLst>
              <a:ext uri="{28A0092B-C50C-407E-A947-70E740481C1C}">
                <a14:useLocalDpi xmlns:a14="http://schemas.microsoft.com/office/drawing/2010/main"/>
              </a:ext>
            </a:extLst>
          </a:blip>
          <a:stretch>
            <a:fillRect/>
          </a:stretch>
        </p:blipFill>
        <p:spPr>
          <a:xfrm>
            <a:off x="838200" y="1444391"/>
            <a:ext cx="8332953" cy="5017480"/>
          </a:xfrm>
          <a:prstGeom prst="rect">
            <a:avLst/>
          </a:prstGeom>
        </p:spPr>
      </p:pic>
      <p:pic>
        <p:nvPicPr>
          <p:cNvPr id="6" name="Picture 5"/>
          <p:cNvPicPr>
            <a:picLocks noChangeAspect="1"/>
          </p:cNvPicPr>
          <p:nvPr/>
        </p:nvPicPr>
        <p:blipFill>
          <a:blip r:embed="rId4"/>
          <a:stretch>
            <a:fillRect/>
          </a:stretch>
        </p:blipFill>
        <p:spPr>
          <a:xfrm>
            <a:off x="7566726" y="6395473"/>
            <a:ext cx="4625274" cy="462527"/>
          </a:xfrm>
          <a:prstGeom prst="rect">
            <a:avLst/>
          </a:prstGeom>
        </p:spPr>
      </p:pic>
    </p:spTree>
    <p:extLst>
      <p:ext uri="{BB962C8B-B14F-4D97-AF65-F5344CB8AC3E}">
        <p14:creationId xmlns:p14="http://schemas.microsoft.com/office/powerpoint/2010/main" val="99106724"/>
      </p:ext>
    </p:extLst>
  </p:cSld>
  <p:clrMapOvr>
    <a:masterClrMapping/>
  </p:clrMapOvr>
  <p:timing>
    <p:tnLst>
      <p:par>
        <p:cTn id="1" dur="indefinite" restart="never" nodeType="tmRoot"/>
      </p:par>
    </p:tnLst>
  </p:timing>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Evaluation of US pre-departure treatment of stool parasites </a:t>
            </a:r>
            <a:endParaRPr lang="en-US" dirty="0"/>
          </a:p>
        </p:txBody>
      </p:sp>
      <p:sp>
        <p:nvSpPr>
          <p:cNvPr id="3" name="Content Placeholder 2"/>
          <p:cNvSpPr>
            <a:spLocks noGrp="1"/>
          </p:cNvSpPr>
          <p:nvPr>
            <p:ph idx="1"/>
          </p:nvPr>
        </p:nvSpPr>
        <p:spPr/>
        <p:txBody>
          <a:bodyPr>
            <a:normAutofit fontScale="92500" lnSpcReduction="20000"/>
          </a:bodyPr>
          <a:lstStyle/>
          <a:p>
            <a:r>
              <a:rPr lang="en-US" dirty="0" smtClean="0"/>
              <a:t>4,370 untreated refugees</a:t>
            </a:r>
          </a:p>
          <a:p>
            <a:pPr lvl="1"/>
            <a:r>
              <a:rPr lang="en-US" dirty="0" smtClean="0"/>
              <a:t>20.8% had ≥ 1 stool nematode</a:t>
            </a:r>
            <a:endParaRPr lang="en-US" dirty="0"/>
          </a:p>
          <a:p>
            <a:r>
              <a:rPr lang="en-US" dirty="0" smtClean="0"/>
              <a:t>22,586 </a:t>
            </a:r>
            <a:r>
              <a:rPr lang="en-US" dirty="0" err="1" smtClean="0"/>
              <a:t>albendazole</a:t>
            </a:r>
            <a:r>
              <a:rPr lang="en-US" dirty="0" smtClean="0"/>
              <a:t>-treated refugees</a:t>
            </a:r>
          </a:p>
          <a:p>
            <a:pPr lvl="1"/>
            <a:r>
              <a:rPr lang="en-US" dirty="0" smtClean="0"/>
              <a:t>4.7% had ≥ 1 stool nematode</a:t>
            </a:r>
            <a:endParaRPr lang="en-US" dirty="0"/>
          </a:p>
          <a:p>
            <a:pPr lvl="1"/>
            <a:endParaRPr lang="en-US" dirty="0"/>
          </a:p>
          <a:p>
            <a:pPr lvl="1"/>
            <a:endParaRPr lang="en-US" dirty="0"/>
          </a:p>
          <a:p>
            <a:pPr lvl="1"/>
            <a:endParaRPr lang="en-US" dirty="0"/>
          </a:p>
          <a:p>
            <a:pPr lvl="1"/>
            <a:endParaRPr lang="en-US" dirty="0"/>
          </a:p>
          <a:p>
            <a:pPr lvl="1"/>
            <a:endParaRPr lang="en-US" dirty="0"/>
          </a:p>
          <a:p>
            <a:pPr lvl="1"/>
            <a:endParaRPr lang="en-US" dirty="0"/>
          </a:p>
          <a:p>
            <a:pPr lvl="1"/>
            <a:endParaRPr lang="en-US" dirty="0"/>
          </a:p>
          <a:p>
            <a:pPr lvl="1"/>
            <a:endParaRPr lang="en-US" dirty="0"/>
          </a:p>
          <a:p>
            <a:pPr lvl="1"/>
            <a:r>
              <a:rPr lang="en-US" dirty="0"/>
              <a:t> </a:t>
            </a:r>
          </a:p>
        </p:txBody>
      </p:sp>
      <p:pic>
        <p:nvPicPr>
          <p:cNvPr id="5" name="Picture 4"/>
          <p:cNvPicPr>
            <a:picLocks noChangeAspect="1"/>
          </p:cNvPicPr>
          <p:nvPr/>
        </p:nvPicPr>
        <p:blipFill>
          <a:blip r:embed="rId3">
            <a:extLst>
              <a:ext uri="{28A0092B-C50C-407E-A947-70E740481C1C}">
                <a14:useLocalDpi xmlns:a14="http://schemas.microsoft.com/office/drawing/2010/main"/>
              </a:ext>
            </a:extLst>
          </a:blip>
          <a:stretch>
            <a:fillRect/>
          </a:stretch>
        </p:blipFill>
        <p:spPr>
          <a:xfrm>
            <a:off x="838200" y="1825625"/>
            <a:ext cx="9740900" cy="4622800"/>
          </a:xfrm>
          <a:prstGeom prst="rect">
            <a:avLst/>
          </a:prstGeom>
        </p:spPr>
      </p:pic>
    </p:spTree>
    <p:extLst>
      <p:ext uri="{BB962C8B-B14F-4D97-AF65-F5344CB8AC3E}">
        <p14:creationId xmlns:p14="http://schemas.microsoft.com/office/powerpoint/2010/main" val="60276896"/>
      </p:ext>
    </p:extLst>
  </p:cSld>
  <p:clrMapOvr>
    <a:masterClrMapping/>
  </p:clrMapOvr>
  <p:timing>
    <p:tnLst>
      <p:par>
        <p:cTn id="1" dur="indefinite" restart="never" nodeType="tmRoot"/>
      </p:par>
    </p:tnLst>
  </p:timing>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dirty="0"/>
              <a:t>Evidence-based clinical guidelines for immigrants </a:t>
            </a:r>
            <a:r>
              <a:rPr lang="en-US" dirty="0" smtClean="0"/>
              <a:t>and refugees</a:t>
            </a:r>
            <a:endParaRPr lang="en-US" dirty="0"/>
          </a:p>
        </p:txBody>
      </p:sp>
      <p:sp>
        <p:nvSpPr>
          <p:cNvPr id="3" name="Content Placeholder 2"/>
          <p:cNvSpPr>
            <a:spLocks noGrp="1"/>
          </p:cNvSpPr>
          <p:nvPr>
            <p:ph idx="1"/>
          </p:nvPr>
        </p:nvSpPr>
        <p:spPr/>
        <p:txBody>
          <a:bodyPr/>
          <a:lstStyle/>
          <a:p>
            <a:r>
              <a:rPr lang="en-US" dirty="0" smtClean="0"/>
              <a:t>Uses EBM to inform immigration screening </a:t>
            </a:r>
            <a:endParaRPr lang="en-US" dirty="0"/>
          </a:p>
        </p:txBody>
      </p:sp>
      <p:pic>
        <p:nvPicPr>
          <p:cNvPr id="4" name="Picture 3"/>
          <p:cNvPicPr>
            <a:picLocks noChangeAspect="1"/>
          </p:cNvPicPr>
          <p:nvPr/>
        </p:nvPicPr>
        <p:blipFill>
          <a:blip r:embed="rId2">
            <a:extLst>
              <a:ext uri="{28A0092B-C50C-407E-A947-70E740481C1C}">
                <a14:useLocalDpi xmlns:a14="http://schemas.microsoft.com/office/drawing/2010/main"/>
              </a:ext>
            </a:extLst>
          </a:blip>
          <a:stretch>
            <a:fillRect/>
          </a:stretch>
        </p:blipFill>
        <p:spPr>
          <a:xfrm>
            <a:off x="838200" y="2509437"/>
            <a:ext cx="9171709" cy="4260333"/>
          </a:xfrm>
          <a:prstGeom prst="rect">
            <a:avLst/>
          </a:prstGeom>
        </p:spPr>
      </p:pic>
      <p:sp>
        <p:nvSpPr>
          <p:cNvPr id="5" name="Rectangle 4"/>
          <p:cNvSpPr/>
          <p:nvPr/>
        </p:nvSpPr>
        <p:spPr>
          <a:xfrm>
            <a:off x="8098068" y="6337398"/>
            <a:ext cx="3809826" cy="369332"/>
          </a:xfrm>
          <a:prstGeom prst="rect">
            <a:avLst/>
          </a:prstGeom>
        </p:spPr>
        <p:txBody>
          <a:bodyPr wrap="none">
            <a:spAutoFit/>
          </a:bodyPr>
          <a:lstStyle/>
          <a:p>
            <a:r>
              <a:rPr lang="is-IS" dirty="0">
                <a:latin typeface="Helvetica" charset="0"/>
              </a:rPr>
              <a:t>CMAJ, September 6, 2011, 183(12)</a:t>
            </a:r>
            <a:endParaRPr lang="is-IS" dirty="0">
              <a:effectLst/>
              <a:latin typeface="Helvetica" charset="0"/>
            </a:endParaRPr>
          </a:p>
        </p:txBody>
      </p:sp>
      <p:pic>
        <p:nvPicPr>
          <p:cNvPr id="6" name="Picture 5"/>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838200" y="-78156"/>
            <a:ext cx="10058400" cy="2427158"/>
          </a:xfrm>
          <a:prstGeom prst="rect">
            <a:avLst/>
          </a:prstGeom>
        </p:spPr>
      </p:pic>
    </p:spTree>
    <p:extLst>
      <p:ext uri="{BB962C8B-B14F-4D97-AF65-F5344CB8AC3E}">
        <p14:creationId xmlns:p14="http://schemas.microsoft.com/office/powerpoint/2010/main" val="723398486"/>
      </p:ext>
    </p:extLst>
  </p:cSld>
  <p:clrMapOvr>
    <a:masterClrMapping/>
  </p:clrMapOvr>
  <p:timing>
    <p:tnLst>
      <p:par>
        <p:cTn id="1" dur="indefinite" restart="never" nodeType="tmRoot"/>
      </p:par>
    </p:tnLst>
  </p:timing>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pic>
        <p:nvPicPr>
          <p:cNvPr id="4" name="Content Placeholder 3"/>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1644891" y="0"/>
            <a:ext cx="8619249" cy="6852508"/>
          </a:xfrm>
        </p:spPr>
      </p:pic>
    </p:spTree>
    <p:extLst>
      <p:ext uri="{BB962C8B-B14F-4D97-AF65-F5344CB8AC3E}">
        <p14:creationId xmlns:p14="http://schemas.microsoft.com/office/powerpoint/2010/main" val="995851056"/>
      </p:ext>
    </p:extLst>
  </p:cSld>
  <p:clrMapOvr>
    <a:masterClrMapping/>
  </p:clrMapOvr>
  <p:timing>
    <p:tnLst>
      <p:par>
        <p:cTn id="1" dur="indefinite" restart="never" nodeType="tmRoot"/>
      </p:par>
    </p:tnLst>
  </p:timing>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normAutofit fontScale="92500" lnSpcReduction="10000"/>
          </a:bodyPr>
          <a:lstStyle/>
          <a:p>
            <a:endParaRPr lang="en-US" dirty="0" smtClean="0"/>
          </a:p>
          <a:p>
            <a:endParaRPr lang="en-US" dirty="0"/>
          </a:p>
          <a:p>
            <a:endParaRPr lang="en-US" dirty="0" smtClean="0"/>
          </a:p>
          <a:p>
            <a:r>
              <a:rPr lang="en-US" dirty="0" err="1" smtClean="0"/>
              <a:t>Strongyloidiasis</a:t>
            </a:r>
            <a:r>
              <a:rPr lang="en-US" dirty="0" smtClean="0"/>
              <a:t> :</a:t>
            </a:r>
          </a:p>
          <a:p>
            <a:pPr lvl="1"/>
            <a:r>
              <a:rPr lang="en-US" dirty="0" smtClean="0"/>
              <a:t>Screen </a:t>
            </a:r>
            <a:r>
              <a:rPr lang="en-US" b="1" dirty="0"/>
              <a:t>refugees</a:t>
            </a:r>
            <a:r>
              <a:rPr lang="en-US" dirty="0"/>
              <a:t> newly arriving from low-income countries in Southeast Asia and Africa with serology for </a:t>
            </a:r>
            <a:r>
              <a:rPr lang="en-US" dirty="0" err="1"/>
              <a:t>strongyloidiasis</a:t>
            </a:r>
            <a:r>
              <a:rPr lang="en-US" dirty="0"/>
              <a:t> </a:t>
            </a:r>
            <a:endParaRPr lang="en-US" dirty="0" smtClean="0"/>
          </a:p>
          <a:p>
            <a:pPr lvl="1"/>
            <a:r>
              <a:rPr lang="en-US" dirty="0"/>
              <a:t>T</a:t>
            </a:r>
            <a:r>
              <a:rPr lang="en-US" dirty="0" smtClean="0"/>
              <a:t>reat </a:t>
            </a:r>
            <a:r>
              <a:rPr lang="en-US" dirty="0"/>
              <a:t>if positive with </a:t>
            </a:r>
            <a:r>
              <a:rPr lang="en-US" dirty="0" err="1"/>
              <a:t>ivermectin</a:t>
            </a:r>
            <a:r>
              <a:rPr lang="en-US" dirty="0"/>
              <a:t> (first line) or </a:t>
            </a:r>
            <a:r>
              <a:rPr lang="en-US" dirty="0" err="1"/>
              <a:t>albendazole</a:t>
            </a:r>
            <a:r>
              <a:rPr lang="en-US" dirty="0"/>
              <a:t> (if contraindications to </a:t>
            </a:r>
            <a:r>
              <a:rPr lang="en-US" dirty="0" err="1"/>
              <a:t>ivermectin</a:t>
            </a:r>
            <a:r>
              <a:rPr lang="en-US" dirty="0"/>
              <a:t>). </a:t>
            </a:r>
            <a:endParaRPr lang="en-US" dirty="0" smtClean="0"/>
          </a:p>
          <a:p>
            <a:pPr lvl="1"/>
            <a:endParaRPr lang="en-US" dirty="0"/>
          </a:p>
          <a:p>
            <a:r>
              <a:rPr lang="en-US" dirty="0" smtClean="0"/>
              <a:t>Schistosomiasis</a:t>
            </a:r>
            <a:r>
              <a:rPr lang="en-US" dirty="0"/>
              <a:t>: </a:t>
            </a:r>
            <a:endParaRPr lang="en-US" dirty="0" smtClean="0"/>
          </a:p>
          <a:p>
            <a:pPr lvl="1"/>
            <a:r>
              <a:rPr lang="en-US" dirty="0" smtClean="0"/>
              <a:t>Screen </a:t>
            </a:r>
            <a:r>
              <a:rPr lang="en-US" b="1" dirty="0"/>
              <a:t>refugees</a:t>
            </a:r>
            <a:r>
              <a:rPr lang="en-US" dirty="0"/>
              <a:t> newly arriving from Africa with serology for schistosomiasis and treat if positive with </a:t>
            </a:r>
            <a:r>
              <a:rPr lang="en-US" dirty="0" err="1" smtClean="0"/>
              <a:t>praziquantel</a:t>
            </a:r>
            <a:r>
              <a:rPr lang="en-US" dirty="0" smtClean="0"/>
              <a:t> </a:t>
            </a:r>
            <a:endParaRPr lang="en-US" dirty="0"/>
          </a:p>
        </p:txBody>
      </p:sp>
      <p:pic>
        <p:nvPicPr>
          <p:cNvPr id="4" name="Picture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625600" y="365125"/>
            <a:ext cx="8940800" cy="2438400"/>
          </a:xfrm>
          <a:prstGeom prst="rect">
            <a:avLst/>
          </a:prstGeom>
        </p:spPr>
      </p:pic>
      <p:sp>
        <p:nvSpPr>
          <p:cNvPr id="5" name="Rectangle 4"/>
          <p:cNvSpPr/>
          <p:nvPr/>
        </p:nvSpPr>
        <p:spPr>
          <a:xfrm>
            <a:off x="9730274" y="6311900"/>
            <a:ext cx="1951652" cy="369332"/>
          </a:xfrm>
          <a:prstGeom prst="rect">
            <a:avLst/>
          </a:prstGeom>
        </p:spPr>
        <p:txBody>
          <a:bodyPr wrap="square">
            <a:spAutoFit/>
          </a:bodyPr>
          <a:lstStyle/>
          <a:p>
            <a:pPr algn="r"/>
            <a:r>
              <a:rPr lang="en-US" smtClean="0"/>
              <a:t>CMAJ 2011</a:t>
            </a:r>
            <a:endParaRPr lang="en-US" dirty="0"/>
          </a:p>
        </p:txBody>
      </p:sp>
    </p:spTree>
    <p:extLst>
      <p:ext uri="{BB962C8B-B14F-4D97-AF65-F5344CB8AC3E}">
        <p14:creationId xmlns:p14="http://schemas.microsoft.com/office/powerpoint/2010/main" val="723120962"/>
      </p:ext>
    </p:extLst>
  </p:cSld>
  <p:clrMapOvr>
    <a:masterClrMapping/>
  </p:clrMapOvr>
  <p:timing>
    <p:tnLst>
      <p:par>
        <p:cTn id="1" dur="indefinite" restart="never" nodeType="tmRoot"/>
      </p:par>
    </p:tnLst>
  </p:timing>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i="1" dirty="0" smtClean="0"/>
              <a:t>Strongyloides</a:t>
            </a:r>
            <a:r>
              <a:rPr lang="en-US" dirty="0" smtClean="0"/>
              <a:t> screening </a:t>
            </a:r>
            <a:endParaRPr lang="en-US" dirty="0"/>
          </a:p>
        </p:txBody>
      </p:sp>
      <p:sp>
        <p:nvSpPr>
          <p:cNvPr id="3" name="Content Placeholder 2"/>
          <p:cNvSpPr>
            <a:spLocks noGrp="1"/>
          </p:cNvSpPr>
          <p:nvPr>
            <p:ph idx="1"/>
          </p:nvPr>
        </p:nvSpPr>
        <p:spPr/>
        <p:txBody>
          <a:bodyPr>
            <a:normAutofit/>
          </a:bodyPr>
          <a:lstStyle/>
          <a:p>
            <a:r>
              <a:rPr lang="en-US" dirty="0"/>
              <a:t>H</a:t>
            </a:r>
            <a:r>
              <a:rPr lang="en-US" dirty="0" smtClean="0"/>
              <a:t>igh </a:t>
            </a:r>
            <a:r>
              <a:rPr lang="en-US" dirty="0"/>
              <a:t>risk of </a:t>
            </a:r>
            <a:r>
              <a:rPr lang="en-US" dirty="0" smtClean="0"/>
              <a:t>exposure: </a:t>
            </a:r>
          </a:p>
          <a:p>
            <a:pPr lvl="1"/>
            <a:r>
              <a:rPr lang="en-US" dirty="0" smtClean="0"/>
              <a:t>immigrants </a:t>
            </a:r>
            <a:r>
              <a:rPr lang="en-US" dirty="0"/>
              <a:t>coming from endemic areas (Africa, Latin America, Asia, and Oceania</a:t>
            </a:r>
            <a:r>
              <a:rPr lang="en-US" dirty="0" smtClean="0"/>
              <a:t>),</a:t>
            </a:r>
          </a:p>
          <a:p>
            <a:pPr lvl="1"/>
            <a:r>
              <a:rPr lang="en-US" dirty="0" smtClean="0"/>
              <a:t>adopted </a:t>
            </a:r>
            <a:r>
              <a:rPr lang="en-US" dirty="0"/>
              <a:t>children who have </a:t>
            </a:r>
            <a:r>
              <a:rPr lang="en-US" dirty="0" smtClean="0"/>
              <a:t>lived </a:t>
            </a:r>
            <a:r>
              <a:rPr lang="en-US" dirty="0"/>
              <a:t>for at least 1 year in highly endemic area, </a:t>
            </a:r>
            <a:endParaRPr lang="en-US" dirty="0" smtClean="0"/>
          </a:p>
          <a:p>
            <a:pPr lvl="1"/>
            <a:r>
              <a:rPr lang="en-US" dirty="0" smtClean="0"/>
              <a:t>expatriates who:</a:t>
            </a:r>
          </a:p>
          <a:p>
            <a:pPr lvl="2"/>
            <a:r>
              <a:rPr lang="en-US" dirty="0" smtClean="0"/>
              <a:t>1</a:t>
            </a:r>
            <a:r>
              <a:rPr lang="en-US" dirty="0"/>
              <a:t>) </a:t>
            </a:r>
            <a:r>
              <a:rPr lang="en-US" dirty="0" smtClean="0"/>
              <a:t>took long </a:t>
            </a:r>
            <a:r>
              <a:rPr lang="en-US" dirty="0"/>
              <a:t>trips (more than 1 year) to endemic countries and </a:t>
            </a:r>
            <a:endParaRPr lang="en-US" dirty="0" smtClean="0"/>
          </a:p>
          <a:p>
            <a:pPr lvl="2"/>
            <a:r>
              <a:rPr lang="en-US" dirty="0" smtClean="0"/>
              <a:t>2</a:t>
            </a:r>
            <a:r>
              <a:rPr lang="en-US" dirty="0"/>
              <a:t>) </a:t>
            </a:r>
            <a:r>
              <a:rPr lang="en-US" dirty="0" smtClean="0"/>
              <a:t>had exposure </a:t>
            </a:r>
            <a:r>
              <a:rPr lang="en-US" dirty="0"/>
              <a:t>to rural areas. </a:t>
            </a:r>
            <a:endParaRPr lang="en-US" dirty="0" smtClean="0"/>
          </a:p>
          <a:p>
            <a:pPr lvl="2"/>
            <a:endParaRPr lang="en-US" dirty="0"/>
          </a:p>
          <a:p>
            <a:r>
              <a:rPr lang="en-US" dirty="0" smtClean="0"/>
              <a:t>Individuals </a:t>
            </a:r>
            <a:r>
              <a:rPr lang="en-US" dirty="0"/>
              <a:t>with intermediate to low risk of </a:t>
            </a:r>
            <a:r>
              <a:rPr lang="en-US" dirty="0" smtClean="0"/>
              <a:t>exposure:</a:t>
            </a:r>
          </a:p>
          <a:p>
            <a:pPr lvl="1"/>
            <a:r>
              <a:rPr lang="en-US" dirty="0" smtClean="0"/>
              <a:t>short-term </a:t>
            </a:r>
            <a:r>
              <a:rPr lang="en-US" dirty="0"/>
              <a:t>(less than 1 year) travelers to highly endemic areas</a:t>
            </a:r>
            <a:r>
              <a:rPr lang="en-US" dirty="0" smtClean="0"/>
              <a:t>;</a:t>
            </a:r>
          </a:p>
        </p:txBody>
      </p:sp>
      <p:sp>
        <p:nvSpPr>
          <p:cNvPr id="4" name="TextBox 3"/>
          <p:cNvSpPr txBox="1"/>
          <p:nvPr/>
        </p:nvSpPr>
        <p:spPr>
          <a:xfrm>
            <a:off x="9873074" y="6311900"/>
            <a:ext cx="1480726" cy="369332"/>
          </a:xfrm>
          <a:prstGeom prst="rect">
            <a:avLst/>
          </a:prstGeom>
          <a:noFill/>
        </p:spPr>
        <p:txBody>
          <a:bodyPr wrap="none" rtlCol="0">
            <a:spAutoFit/>
          </a:bodyPr>
          <a:lstStyle/>
          <a:p>
            <a:r>
              <a:rPr lang="en-US" dirty="0" smtClean="0"/>
              <a:t>CATMAT 2016</a:t>
            </a:r>
            <a:endParaRPr lang="en-US" dirty="0"/>
          </a:p>
        </p:txBody>
      </p:sp>
    </p:spTree>
    <p:extLst>
      <p:ext uri="{BB962C8B-B14F-4D97-AF65-F5344CB8AC3E}">
        <p14:creationId xmlns:p14="http://schemas.microsoft.com/office/powerpoint/2010/main" val="1084543625"/>
      </p:ext>
    </p:extLst>
  </p:cSld>
  <p:clrMapOvr>
    <a:masterClrMapping/>
  </p:clrMapOvr>
  <p:timing>
    <p:tnLst>
      <p:par>
        <p:cTn id="1" dur="indefinite" restart="never" nodeType="tmRoot"/>
      </p:par>
    </p:tnLst>
  </p:timing>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i="1" dirty="0"/>
              <a:t>Strongyloides</a:t>
            </a:r>
            <a:r>
              <a:rPr lang="en-US" dirty="0"/>
              <a:t> screening </a:t>
            </a:r>
          </a:p>
        </p:txBody>
      </p:sp>
      <p:sp>
        <p:nvSpPr>
          <p:cNvPr id="3" name="Content Placeholder 2"/>
          <p:cNvSpPr>
            <a:spLocks noGrp="1"/>
          </p:cNvSpPr>
          <p:nvPr>
            <p:ph idx="1"/>
          </p:nvPr>
        </p:nvSpPr>
        <p:spPr/>
        <p:txBody>
          <a:bodyPr/>
          <a:lstStyle/>
          <a:p>
            <a:r>
              <a:rPr lang="en-US" dirty="0" smtClean="0"/>
              <a:t> </a:t>
            </a:r>
            <a:endParaRPr lang="en-US" dirty="0"/>
          </a:p>
        </p:txBody>
      </p:sp>
      <p:pic>
        <p:nvPicPr>
          <p:cNvPr id="4" name="Picture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44420" y="1825625"/>
            <a:ext cx="11947580" cy="3521392"/>
          </a:xfrm>
          <a:prstGeom prst="rect">
            <a:avLst/>
          </a:prstGeom>
        </p:spPr>
      </p:pic>
      <p:sp>
        <p:nvSpPr>
          <p:cNvPr id="5" name="TextBox 4"/>
          <p:cNvSpPr txBox="1"/>
          <p:nvPr/>
        </p:nvSpPr>
        <p:spPr>
          <a:xfrm>
            <a:off x="9873074" y="6311900"/>
            <a:ext cx="1480726" cy="369332"/>
          </a:xfrm>
          <a:prstGeom prst="rect">
            <a:avLst/>
          </a:prstGeom>
          <a:noFill/>
        </p:spPr>
        <p:txBody>
          <a:bodyPr wrap="none" rtlCol="0">
            <a:spAutoFit/>
          </a:bodyPr>
          <a:lstStyle/>
          <a:p>
            <a:r>
              <a:rPr lang="en-US" dirty="0" smtClean="0"/>
              <a:t>CATMAT 2016</a:t>
            </a:r>
            <a:endParaRPr lang="en-US" dirty="0"/>
          </a:p>
        </p:txBody>
      </p:sp>
    </p:spTree>
    <p:extLst>
      <p:ext uri="{BB962C8B-B14F-4D97-AF65-F5344CB8AC3E}">
        <p14:creationId xmlns:p14="http://schemas.microsoft.com/office/powerpoint/2010/main" val="1239681182"/>
      </p:ext>
    </p:extLst>
  </p:cSld>
  <p:clrMapOvr>
    <a:masterClrMapping/>
  </p:clrMapOvr>
  <p:timing>
    <p:tnLst>
      <p:par>
        <p:cTn id="1" dur="indefinite" restart="never" nodeType="tmRoot"/>
      </p:par>
    </p:tnLst>
  </p:timing>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latin typeface="+mn-lt"/>
              </a:rPr>
              <a:t>Global prevalence of Strongyloides</a:t>
            </a:r>
            <a:br>
              <a:rPr lang="en-US" dirty="0" smtClean="0">
                <a:latin typeface="+mn-lt"/>
              </a:rPr>
            </a:br>
            <a:r>
              <a:rPr lang="en-US" dirty="0">
                <a:latin typeface="+mn-lt"/>
              </a:rPr>
              <a:t>Lancet Glob Health. 2019 </a:t>
            </a:r>
          </a:p>
        </p:txBody>
      </p:sp>
      <p:sp>
        <p:nvSpPr>
          <p:cNvPr id="3" name="Content Placeholder 2"/>
          <p:cNvSpPr>
            <a:spLocks noGrp="1"/>
          </p:cNvSpPr>
          <p:nvPr>
            <p:ph idx="1"/>
          </p:nvPr>
        </p:nvSpPr>
        <p:spPr/>
        <p:txBody>
          <a:bodyPr>
            <a:normAutofit/>
          </a:bodyPr>
          <a:lstStyle/>
          <a:p>
            <a:endParaRPr lang="en-US" dirty="0"/>
          </a:p>
          <a:p>
            <a:r>
              <a:rPr lang="en-US" dirty="0" smtClean="0"/>
              <a:t>Strongyloides serology</a:t>
            </a:r>
          </a:p>
          <a:p>
            <a:pPr lvl="1"/>
            <a:r>
              <a:rPr lang="en-US" dirty="0" smtClean="0"/>
              <a:t>Overall 12 % 	</a:t>
            </a:r>
          </a:p>
          <a:p>
            <a:pPr lvl="2"/>
            <a:r>
              <a:rPr lang="en-US" dirty="0" smtClean="0"/>
              <a:t>Immigrant 12%</a:t>
            </a:r>
          </a:p>
          <a:p>
            <a:pPr lvl="2"/>
            <a:r>
              <a:rPr lang="en-US" dirty="0" smtClean="0"/>
              <a:t>Refugee 12% </a:t>
            </a:r>
          </a:p>
          <a:p>
            <a:pPr lvl="1"/>
            <a:r>
              <a:rPr lang="en-US" dirty="0" smtClean="0"/>
              <a:t>Latin America and </a:t>
            </a:r>
            <a:r>
              <a:rPr lang="en-US" dirty="0" err="1" smtClean="0"/>
              <a:t>Caribean</a:t>
            </a:r>
            <a:r>
              <a:rPr lang="en-US" dirty="0" smtClean="0"/>
              <a:t>	11%</a:t>
            </a:r>
          </a:p>
          <a:p>
            <a:pPr lvl="1"/>
            <a:r>
              <a:rPr lang="en-US" dirty="0" smtClean="0"/>
              <a:t>Middle East and North Africa	5.5%</a:t>
            </a:r>
          </a:p>
        </p:txBody>
      </p:sp>
    </p:spTree>
    <p:extLst>
      <p:ext uri="{BB962C8B-B14F-4D97-AF65-F5344CB8AC3E}">
        <p14:creationId xmlns:p14="http://schemas.microsoft.com/office/powerpoint/2010/main" val="100777520"/>
      </p:ext>
    </p:extLst>
  </p:cSld>
  <p:clrMapOvr>
    <a:masterClrMapping/>
  </p:clrMapOvr>
  <p:timing>
    <p:tnLst>
      <p:par>
        <p:cTn id="1" dur="indefinite" restart="never" nodeType="tmRoot"/>
      </p:par>
    </p:tnLst>
  </p:timing>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i="1" dirty="0" smtClean="0"/>
              <a:t>Strongyloides</a:t>
            </a:r>
            <a:r>
              <a:rPr lang="en-US" dirty="0" smtClean="0"/>
              <a:t> treatment </a:t>
            </a:r>
            <a:br>
              <a:rPr lang="en-US" dirty="0" smtClean="0"/>
            </a:br>
            <a:endParaRPr lang="en-US" dirty="0"/>
          </a:p>
        </p:txBody>
      </p:sp>
      <p:sp>
        <p:nvSpPr>
          <p:cNvPr id="3" name="Content Placeholder 2"/>
          <p:cNvSpPr>
            <a:spLocks noGrp="1"/>
          </p:cNvSpPr>
          <p:nvPr>
            <p:ph idx="1"/>
          </p:nvPr>
        </p:nvSpPr>
        <p:spPr/>
        <p:txBody>
          <a:bodyPr/>
          <a:lstStyle/>
          <a:p>
            <a:r>
              <a:rPr lang="en-US" dirty="0" smtClean="0"/>
              <a:t> </a:t>
            </a:r>
            <a:endParaRPr lang="en-US" dirty="0"/>
          </a:p>
        </p:txBody>
      </p:sp>
      <p:pic>
        <p:nvPicPr>
          <p:cNvPr id="4" name="Picture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838200" y="1333547"/>
            <a:ext cx="10020300" cy="2882900"/>
          </a:xfrm>
          <a:prstGeom prst="rect">
            <a:avLst/>
          </a:prstGeom>
        </p:spPr>
      </p:pic>
      <p:sp>
        <p:nvSpPr>
          <p:cNvPr id="5" name="TextBox 4"/>
          <p:cNvSpPr txBox="1"/>
          <p:nvPr/>
        </p:nvSpPr>
        <p:spPr>
          <a:xfrm>
            <a:off x="8256494" y="6279396"/>
            <a:ext cx="3681714" cy="369332"/>
          </a:xfrm>
          <a:prstGeom prst="rect">
            <a:avLst/>
          </a:prstGeom>
          <a:noFill/>
        </p:spPr>
        <p:txBody>
          <a:bodyPr wrap="none" rtlCol="0">
            <a:spAutoFit/>
          </a:bodyPr>
          <a:lstStyle/>
          <a:p>
            <a:r>
              <a:rPr lang="en-US" smtClean="0"/>
              <a:t>Lancet Infectious Diseases Sept 2019 </a:t>
            </a:r>
            <a:endParaRPr lang="en-US"/>
          </a:p>
        </p:txBody>
      </p:sp>
      <p:sp>
        <p:nvSpPr>
          <p:cNvPr id="6" name="TextBox 5"/>
          <p:cNvSpPr txBox="1"/>
          <p:nvPr/>
        </p:nvSpPr>
        <p:spPr>
          <a:xfrm>
            <a:off x="1115994" y="4496018"/>
            <a:ext cx="7919860" cy="1815882"/>
          </a:xfrm>
          <a:prstGeom prst="rect">
            <a:avLst/>
          </a:prstGeom>
          <a:noFill/>
        </p:spPr>
        <p:txBody>
          <a:bodyPr wrap="none" rtlCol="0">
            <a:spAutoFit/>
          </a:bodyPr>
          <a:lstStyle/>
          <a:p>
            <a:r>
              <a:rPr lang="en-US" sz="2800" dirty="0" smtClean="0"/>
              <a:t>351 people treated for asymptomatic </a:t>
            </a:r>
            <a:r>
              <a:rPr lang="en-US" sz="2800" i="1" dirty="0" err="1" smtClean="0"/>
              <a:t>Strongydloides</a:t>
            </a:r>
            <a:r>
              <a:rPr lang="en-US" sz="2800" i="1" dirty="0" smtClean="0"/>
              <a:t> </a:t>
            </a:r>
          </a:p>
          <a:p>
            <a:r>
              <a:rPr lang="en-US" sz="2800" b="1" dirty="0" smtClean="0"/>
              <a:t>Cure at 12 months:</a:t>
            </a:r>
          </a:p>
          <a:p>
            <a:r>
              <a:rPr lang="en-US" sz="2800" dirty="0"/>
              <a:t>	</a:t>
            </a:r>
            <a:r>
              <a:rPr lang="en-US" sz="2800" dirty="0" smtClean="0"/>
              <a:t>86%. - </a:t>
            </a:r>
            <a:r>
              <a:rPr lang="en-US" sz="2800" b="1" dirty="0" smtClean="0"/>
              <a:t>Single-dose</a:t>
            </a:r>
            <a:r>
              <a:rPr lang="en-US" sz="2800" dirty="0" smtClean="0"/>
              <a:t> (0.2mg/kg x 1)</a:t>
            </a:r>
          </a:p>
          <a:p>
            <a:r>
              <a:rPr lang="en-US" sz="2800" dirty="0" smtClean="0"/>
              <a:t>	85%. - </a:t>
            </a:r>
            <a:r>
              <a:rPr lang="en-US" sz="2800" b="1" dirty="0" smtClean="0"/>
              <a:t>Four-doses</a:t>
            </a:r>
            <a:r>
              <a:rPr lang="en-US" sz="2800" dirty="0" smtClean="0"/>
              <a:t> (days 0,2 and days 15,16)</a:t>
            </a:r>
            <a:endParaRPr lang="en-US" sz="2800" dirty="0"/>
          </a:p>
        </p:txBody>
      </p:sp>
    </p:spTree>
    <p:extLst>
      <p:ext uri="{BB962C8B-B14F-4D97-AF65-F5344CB8AC3E}">
        <p14:creationId xmlns:p14="http://schemas.microsoft.com/office/powerpoint/2010/main" val="1832278932"/>
      </p:ext>
    </p:extLst>
  </p:cSld>
  <p:clrMapOvr>
    <a:masterClrMapping/>
  </p:clrMapOvr>
  <p:timing>
    <p:tnLst>
      <p:par>
        <p:cTn id="1" dur="indefinite" restart="never" nodeType="tmRoot"/>
      </p:par>
    </p:tnLst>
  </p:timing>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Malaria among refugees and immigrants</a:t>
            </a:r>
            <a:br>
              <a:rPr lang="en-US" dirty="0" smtClean="0"/>
            </a:br>
            <a:endParaRPr lang="en-US" dirty="0"/>
          </a:p>
        </p:txBody>
      </p:sp>
      <p:sp>
        <p:nvSpPr>
          <p:cNvPr id="3" name="Content Placeholder 2"/>
          <p:cNvSpPr>
            <a:spLocks noGrp="1"/>
          </p:cNvSpPr>
          <p:nvPr>
            <p:ph idx="1"/>
          </p:nvPr>
        </p:nvSpPr>
        <p:spPr/>
        <p:txBody>
          <a:bodyPr>
            <a:normAutofit lnSpcReduction="10000"/>
          </a:bodyPr>
          <a:lstStyle/>
          <a:p>
            <a:r>
              <a:rPr lang="en-US" dirty="0" smtClean="0">
                <a:sym typeface="Wingdings"/>
              </a:rPr>
              <a:t>August 2000, plane carried 224 refugees from Tanzania  Quebec</a:t>
            </a:r>
          </a:p>
          <a:p>
            <a:pPr lvl="1"/>
            <a:r>
              <a:rPr lang="en-US" dirty="0" smtClean="0">
                <a:sym typeface="Wingdings"/>
              </a:rPr>
              <a:t>Within 4 weeks 15 cases of malaria (7%)</a:t>
            </a:r>
          </a:p>
          <a:p>
            <a:pPr lvl="1"/>
            <a:endParaRPr lang="en-US" dirty="0">
              <a:sym typeface="Wingdings"/>
            </a:endParaRPr>
          </a:p>
          <a:p>
            <a:r>
              <a:rPr lang="en-US" dirty="0" smtClean="0">
                <a:sym typeface="Wingdings"/>
              </a:rPr>
              <a:t>Introduced screening for 3 groups:</a:t>
            </a:r>
          </a:p>
          <a:p>
            <a:pPr marL="914400" lvl="1" indent="-457200">
              <a:buFont typeface="+mj-lt"/>
              <a:buAutoNum type="arabicPeriod"/>
            </a:pPr>
            <a:r>
              <a:rPr lang="en-US" dirty="0" smtClean="0">
                <a:sym typeface="Wingdings"/>
              </a:rPr>
              <a:t>The remaining 209 refugees already in Quebec</a:t>
            </a:r>
          </a:p>
          <a:p>
            <a:pPr marL="914400" lvl="1" indent="-457200">
              <a:buFont typeface="+mj-lt"/>
              <a:buAutoNum type="arabicPeriod"/>
            </a:pPr>
            <a:r>
              <a:rPr lang="en-US" dirty="0" smtClean="0">
                <a:sym typeface="Wingdings"/>
              </a:rPr>
              <a:t>100 other refugees immediately on arrival</a:t>
            </a:r>
          </a:p>
          <a:p>
            <a:pPr marL="914400" lvl="1" indent="-457200">
              <a:buFont typeface="+mj-lt"/>
              <a:buAutoNum type="arabicPeriod"/>
            </a:pPr>
            <a:r>
              <a:rPr lang="en-US" dirty="0" smtClean="0">
                <a:sym typeface="Wingdings"/>
              </a:rPr>
              <a:t>200 other refugees pre-departure (all empirically treated post-test)</a:t>
            </a:r>
          </a:p>
          <a:p>
            <a:pPr marL="914400" lvl="1" indent="-457200">
              <a:buFont typeface="+mj-lt"/>
              <a:buAutoNum type="arabicPeriod"/>
            </a:pPr>
            <a:endParaRPr lang="en-US" dirty="0">
              <a:sym typeface="Wingdings"/>
            </a:endParaRPr>
          </a:p>
          <a:p>
            <a:r>
              <a:rPr lang="en-US" b="1" dirty="0" smtClean="0">
                <a:sym typeface="Wingdings"/>
              </a:rPr>
              <a:t>PCR documented 18% positive</a:t>
            </a:r>
          </a:p>
          <a:p>
            <a:pPr lvl="1"/>
            <a:r>
              <a:rPr lang="en-US" dirty="0" smtClean="0">
                <a:sym typeface="Wingdings"/>
              </a:rPr>
              <a:t>Microscopy 	50% sensitive</a:t>
            </a:r>
          </a:p>
          <a:p>
            <a:pPr lvl="1"/>
            <a:r>
              <a:rPr lang="en-US" dirty="0" smtClean="0">
                <a:sym typeface="Wingdings"/>
              </a:rPr>
              <a:t>RDT 		30% sensitive </a:t>
            </a:r>
          </a:p>
          <a:p>
            <a:endParaRPr lang="en-US" dirty="0" smtClean="0">
              <a:sym typeface="Wingdings"/>
            </a:endParaRPr>
          </a:p>
        </p:txBody>
      </p:sp>
      <p:sp>
        <p:nvSpPr>
          <p:cNvPr id="4" name="Rectangle 3"/>
          <p:cNvSpPr/>
          <p:nvPr/>
        </p:nvSpPr>
        <p:spPr>
          <a:xfrm>
            <a:off x="7623464" y="6337445"/>
            <a:ext cx="6096000" cy="369332"/>
          </a:xfrm>
          <a:prstGeom prst="rect">
            <a:avLst/>
          </a:prstGeom>
        </p:spPr>
        <p:txBody>
          <a:bodyPr>
            <a:spAutoFit/>
          </a:bodyPr>
          <a:lstStyle/>
          <a:p>
            <a:r>
              <a:rPr lang="en-US" smtClean="0"/>
              <a:t>JCM, </a:t>
            </a:r>
            <a:r>
              <a:rPr lang="en-US" dirty="0" smtClean="0"/>
              <a:t>June 2004, p. 2694–2700 Vol. 42, No. 6</a:t>
            </a:r>
            <a:endParaRPr lang="en-US" dirty="0"/>
          </a:p>
        </p:txBody>
      </p:sp>
    </p:spTree>
    <p:extLst>
      <p:ext uri="{BB962C8B-B14F-4D97-AF65-F5344CB8AC3E}">
        <p14:creationId xmlns:p14="http://schemas.microsoft.com/office/powerpoint/2010/main" val="866128798"/>
      </p:ext>
    </p:extLst>
  </p:cSld>
  <p:clrMapOvr>
    <a:masterClrMapping/>
  </p:clrMapOvr>
  <p:timing>
    <p:tnLst>
      <p:par>
        <p:cTn id="1" dur="indefinite" restart="never" nodeType="tmRoot"/>
      </p:par>
    </p:tnLst>
  </p:timing>
</p:sld>
</file>

<file path=ppt/slides/slide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Presumptive treatment for malaria  </a:t>
            </a:r>
            <a:br>
              <a:rPr lang="en-US" dirty="0" smtClean="0"/>
            </a:br>
            <a:endParaRPr lang="en-US" dirty="0"/>
          </a:p>
        </p:txBody>
      </p:sp>
      <p:sp>
        <p:nvSpPr>
          <p:cNvPr id="3" name="Content Placeholder 2"/>
          <p:cNvSpPr>
            <a:spLocks noGrp="1"/>
          </p:cNvSpPr>
          <p:nvPr>
            <p:ph idx="1"/>
          </p:nvPr>
        </p:nvSpPr>
        <p:spPr>
          <a:xfrm>
            <a:off x="838200" y="1825625"/>
            <a:ext cx="7340600" cy="4351338"/>
          </a:xfrm>
        </p:spPr>
        <p:txBody>
          <a:bodyPr>
            <a:normAutofit fontScale="77500" lnSpcReduction="20000"/>
          </a:bodyPr>
          <a:lstStyle/>
          <a:p>
            <a:r>
              <a:rPr lang="en-US" dirty="0"/>
              <a:t>60% of Liberian refugees, </a:t>
            </a:r>
            <a:r>
              <a:rPr lang="en-US" dirty="0" smtClean="0"/>
              <a:t>were </a:t>
            </a:r>
            <a:r>
              <a:rPr lang="en-US" dirty="0" err="1"/>
              <a:t>parasitemic</a:t>
            </a:r>
            <a:r>
              <a:rPr lang="en-US" dirty="0"/>
              <a:t> 4 weeks after arrival. (1997-9</a:t>
            </a:r>
            <a:r>
              <a:rPr lang="en-US" dirty="0" smtClean="0"/>
              <a:t>)</a:t>
            </a:r>
          </a:p>
          <a:p>
            <a:endParaRPr lang="en-US" dirty="0"/>
          </a:p>
          <a:p>
            <a:r>
              <a:rPr lang="en-US" dirty="0" smtClean="0"/>
              <a:t>1999 </a:t>
            </a:r>
            <a:r>
              <a:rPr lang="en-US" b="1" dirty="0" smtClean="0"/>
              <a:t>US CDC</a:t>
            </a:r>
            <a:r>
              <a:rPr lang="en-US" dirty="0" smtClean="0"/>
              <a:t> </a:t>
            </a:r>
            <a:r>
              <a:rPr lang="en-US" dirty="0"/>
              <a:t>recommended </a:t>
            </a:r>
            <a:r>
              <a:rPr lang="en-US" dirty="0" smtClean="0"/>
              <a:t>presumptive </a:t>
            </a:r>
            <a:r>
              <a:rPr lang="en-US" dirty="0"/>
              <a:t>therapy for malaria </a:t>
            </a:r>
            <a:endParaRPr lang="en-US" dirty="0" smtClean="0"/>
          </a:p>
          <a:p>
            <a:pPr lvl="1"/>
            <a:r>
              <a:rPr lang="en-US" dirty="0"/>
              <a:t>A</a:t>
            </a:r>
            <a:r>
              <a:rPr lang="en-US" dirty="0" smtClean="0"/>
              <a:t>ll refugees </a:t>
            </a:r>
            <a:r>
              <a:rPr lang="en-US" dirty="0"/>
              <a:t>from </a:t>
            </a:r>
            <a:r>
              <a:rPr lang="en-US" dirty="0" smtClean="0"/>
              <a:t>sub-Saharan Africa</a:t>
            </a:r>
          </a:p>
          <a:p>
            <a:r>
              <a:rPr lang="en-US" dirty="0" smtClean="0"/>
              <a:t>2012 </a:t>
            </a:r>
            <a:r>
              <a:rPr lang="en-US" dirty="0"/>
              <a:t>treatment changed from </a:t>
            </a:r>
            <a:r>
              <a:rPr lang="en-US" dirty="0" err="1" smtClean="0"/>
              <a:t>Fansidar</a:t>
            </a:r>
            <a:r>
              <a:rPr lang="en-US" dirty="0" smtClean="0"/>
              <a:t> (SP) to </a:t>
            </a:r>
            <a:r>
              <a:rPr lang="en-US" b="1" dirty="0" err="1" smtClean="0"/>
              <a:t>Coartem</a:t>
            </a:r>
            <a:r>
              <a:rPr lang="en-US" dirty="0" smtClean="0"/>
              <a:t> (AL)</a:t>
            </a:r>
            <a:endParaRPr lang="en-US" dirty="0"/>
          </a:p>
          <a:p>
            <a:pPr lvl="1"/>
            <a:endParaRPr lang="en-US" dirty="0" smtClean="0"/>
          </a:p>
          <a:p>
            <a:pPr lvl="1"/>
            <a:endParaRPr lang="en-US" dirty="0" smtClean="0"/>
          </a:p>
          <a:p>
            <a:pPr lvl="1"/>
            <a:endParaRPr lang="en-US" dirty="0"/>
          </a:p>
          <a:p>
            <a:r>
              <a:rPr lang="en-US" b="1" dirty="0" smtClean="0"/>
              <a:t>Canada</a:t>
            </a:r>
            <a:r>
              <a:rPr lang="en-US" dirty="0" smtClean="0"/>
              <a:t> does not recommend routine screening or pre-departure treatment for malaria </a:t>
            </a:r>
          </a:p>
          <a:p>
            <a:pPr lvl="1"/>
            <a:r>
              <a:rPr lang="en-US" dirty="0" smtClean="0"/>
              <a:t>Rarely provided as part of particular large group refugee movements</a:t>
            </a:r>
            <a:endParaRPr lang="en-US" dirty="0"/>
          </a:p>
        </p:txBody>
      </p:sp>
      <p:pic>
        <p:nvPicPr>
          <p:cNvPr id="4" name="Picture 2" descr="mage result for coartem"/>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8818374" y="1436337"/>
            <a:ext cx="2907959" cy="3794886"/>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382548620"/>
      </p:ext>
    </p:extLst>
  </p:cSld>
  <p:clrMapOvr>
    <a:masterClrMapping/>
  </p:clrMapOvr>
  <p:timing>
    <p:tnLst>
      <p:par>
        <p:cTn id="1" dur="indefinite" restart="never" nodeType="tmRoot"/>
      </p:par>
    </p:tnLst>
  </p:timing>
</p:sld>
</file>

<file path=ppt/slides/slide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lstStyle/>
          <a:p>
            <a:pPr marL="0" indent="0">
              <a:buNone/>
            </a:pPr>
            <a:r>
              <a:rPr lang="en-US" dirty="0" smtClean="0"/>
              <a:t> </a:t>
            </a:r>
            <a:endParaRPr lang="en-US" dirty="0"/>
          </a:p>
        </p:txBody>
      </p:sp>
      <p:pic>
        <p:nvPicPr>
          <p:cNvPr id="4" name="Picture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258466" y="365125"/>
            <a:ext cx="8203033" cy="5964809"/>
          </a:xfrm>
          <a:prstGeom prst="rect">
            <a:avLst/>
          </a:prstGeom>
        </p:spPr>
      </p:pic>
      <p:sp>
        <p:nvSpPr>
          <p:cNvPr id="5" name="TextBox 4"/>
          <p:cNvSpPr txBox="1"/>
          <p:nvPr/>
        </p:nvSpPr>
        <p:spPr>
          <a:xfrm>
            <a:off x="9985248" y="6259893"/>
            <a:ext cx="1822230" cy="369332"/>
          </a:xfrm>
          <a:prstGeom prst="rect">
            <a:avLst/>
          </a:prstGeom>
          <a:noFill/>
        </p:spPr>
        <p:txBody>
          <a:bodyPr wrap="none" rtlCol="0">
            <a:spAutoFit/>
          </a:bodyPr>
          <a:lstStyle/>
          <a:p>
            <a:r>
              <a:rPr lang="en-US" dirty="0" smtClean="0"/>
              <a:t>Dr. Martin </a:t>
            </a:r>
            <a:r>
              <a:rPr lang="en-US" dirty="0" err="1" smtClean="0"/>
              <a:t>Cetron</a:t>
            </a:r>
            <a:endParaRPr lang="en-US" dirty="0"/>
          </a:p>
        </p:txBody>
      </p:sp>
    </p:spTree>
    <p:extLst>
      <p:ext uri="{BB962C8B-B14F-4D97-AF65-F5344CB8AC3E}">
        <p14:creationId xmlns:p14="http://schemas.microsoft.com/office/powerpoint/2010/main" val="721595800"/>
      </p:ext>
    </p:extLst>
  </p:cSld>
  <p:clrMapOvr>
    <a:masterClrMapping/>
  </p:clrMapOvr>
  <p:timing>
    <p:tnLst>
      <p:par>
        <p:cTn id="1" dur="indefinite" restart="never" nodeType="tmRoot"/>
      </p:par>
    </p:tnLst>
  </p:timing>
</p:sld>
</file>

<file path=ppt/slides/slide7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Vaccine preventable diseases</a:t>
            </a:r>
            <a:br>
              <a:rPr lang="en-US" dirty="0" smtClean="0"/>
            </a:br>
            <a:r>
              <a:rPr lang="en-US" dirty="0" smtClean="0"/>
              <a:t>Vaccination offered overseas for refugees </a:t>
            </a:r>
            <a:endParaRPr lang="en-US" dirty="0"/>
          </a:p>
        </p:txBody>
      </p:sp>
      <p:sp>
        <p:nvSpPr>
          <p:cNvPr id="3" name="Content Placeholder 2"/>
          <p:cNvSpPr>
            <a:spLocks noGrp="1"/>
          </p:cNvSpPr>
          <p:nvPr>
            <p:ph idx="1"/>
          </p:nvPr>
        </p:nvSpPr>
        <p:spPr/>
        <p:txBody>
          <a:bodyPr>
            <a:normAutofit/>
          </a:bodyPr>
          <a:lstStyle/>
          <a:p>
            <a:r>
              <a:rPr lang="en-US" dirty="0" smtClean="0"/>
              <a:t>Measles</a:t>
            </a:r>
            <a:r>
              <a:rPr lang="en-US" dirty="0"/>
              <a:t>, Mumps Rubella Vaccine (MMR) </a:t>
            </a:r>
            <a:endParaRPr lang="en-US" dirty="0" smtClean="0"/>
          </a:p>
          <a:p>
            <a:r>
              <a:rPr lang="en-US" dirty="0" err="1" smtClean="0"/>
              <a:t>DTaP</a:t>
            </a:r>
            <a:r>
              <a:rPr lang="en-US" dirty="0" smtClean="0"/>
              <a:t> </a:t>
            </a:r>
          </a:p>
          <a:p>
            <a:r>
              <a:rPr lang="en-US" dirty="0" smtClean="0"/>
              <a:t>Inactivated </a:t>
            </a:r>
            <a:r>
              <a:rPr lang="en-US" dirty="0"/>
              <a:t>Polio Virus (IPV) / Oral Polio (OPV) </a:t>
            </a:r>
            <a:endParaRPr lang="en-US" dirty="0" smtClean="0"/>
          </a:p>
          <a:p>
            <a:r>
              <a:rPr lang="en-US" dirty="0" smtClean="0"/>
              <a:t>Hepatitis B</a:t>
            </a:r>
          </a:p>
          <a:p>
            <a:r>
              <a:rPr lang="en-US" dirty="0" err="1"/>
              <a:t>H</a:t>
            </a:r>
            <a:r>
              <a:rPr lang="en-US" dirty="0" err="1" smtClean="0"/>
              <a:t>aemophilus</a:t>
            </a:r>
            <a:r>
              <a:rPr lang="en-US" dirty="0" smtClean="0"/>
              <a:t> </a:t>
            </a:r>
            <a:r>
              <a:rPr lang="en-US" dirty="0"/>
              <a:t>influenza type B (</a:t>
            </a:r>
            <a:r>
              <a:rPr lang="en-US" dirty="0" smtClean="0"/>
              <a:t>Hib)</a:t>
            </a:r>
          </a:p>
          <a:p>
            <a:r>
              <a:rPr lang="en-US" dirty="0" err="1" smtClean="0"/>
              <a:t>Tdap</a:t>
            </a:r>
            <a:r>
              <a:rPr lang="en-US" dirty="0" smtClean="0"/>
              <a:t>/TD</a:t>
            </a:r>
          </a:p>
          <a:p>
            <a:r>
              <a:rPr lang="en-US" dirty="0" smtClean="0"/>
              <a:t>Rotavirus </a:t>
            </a:r>
          </a:p>
          <a:p>
            <a:endParaRPr lang="en-US" dirty="0"/>
          </a:p>
          <a:p>
            <a:endParaRPr lang="en-US" dirty="0" smtClean="0"/>
          </a:p>
        </p:txBody>
      </p:sp>
    </p:spTree>
    <p:extLst>
      <p:ext uri="{BB962C8B-B14F-4D97-AF65-F5344CB8AC3E}">
        <p14:creationId xmlns:p14="http://schemas.microsoft.com/office/powerpoint/2010/main" val="2476877"/>
      </p:ext>
    </p:extLst>
  </p:cSld>
  <p:clrMapOvr>
    <a:masterClrMapping/>
  </p:clrMapOvr>
  <p:timing>
    <p:tnLst>
      <p:par>
        <p:cTn id="1" dur="indefinite" restart="never" nodeType="tmRoot"/>
      </p:par>
    </p:tnLst>
  </p:timing>
</p:sld>
</file>

<file path=ppt/slides/slide7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lstStyle/>
          <a:p>
            <a:pPr marL="0" marR="0" lvl="0" indent="0" defTabSz="914400" eaLnBrk="1" fontAlgn="auto" latinLnBrk="0" hangingPunct="1">
              <a:lnSpc>
                <a:spcPct val="100000"/>
              </a:lnSpc>
              <a:spcBef>
                <a:spcPts val="0"/>
              </a:spcBef>
              <a:spcAft>
                <a:spcPts val="0"/>
              </a:spcAft>
              <a:buClrTx/>
              <a:buSzTx/>
              <a:buFontTx/>
              <a:buNone/>
              <a:tabLst/>
              <a:defRPr/>
            </a:pPr>
            <a:r>
              <a:rPr lang="en-US" dirty="0"/>
              <a:t> </a:t>
            </a:r>
          </a:p>
        </p:txBody>
      </p:sp>
      <p:pic>
        <p:nvPicPr>
          <p:cNvPr id="4" name="Picture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385762" y="0"/>
            <a:ext cx="8754894" cy="6858000"/>
          </a:xfrm>
          <a:prstGeom prst="rect">
            <a:avLst/>
          </a:prstGeom>
        </p:spPr>
      </p:pic>
      <p:pic>
        <p:nvPicPr>
          <p:cNvPr id="5" name="Picture 4"/>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9037320" y="0"/>
            <a:ext cx="3225800" cy="897116"/>
          </a:xfrm>
          <a:prstGeom prst="rect">
            <a:avLst/>
          </a:prstGeom>
        </p:spPr>
      </p:pic>
      <p:sp>
        <p:nvSpPr>
          <p:cNvPr id="6" name="TextBox 5"/>
          <p:cNvSpPr txBox="1"/>
          <p:nvPr/>
        </p:nvSpPr>
        <p:spPr>
          <a:xfrm>
            <a:off x="9420496" y="2860765"/>
            <a:ext cx="2127069" cy="923330"/>
          </a:xfrm>
          <a:prstGeom prst="rect">
            <a:avLst/>
          </a:prstGeom>
          <a:noFill/>
        </p:spPr>
        <p:txBody>
          <a:bodyPr wrap="square" rtlCol="0">
            <a:spAutoFit/>
          </a:bodyPr>
          <a:lstStyle/>
          <a:p>
            <a:r>
              <a:rPr lang="en-US" dirty="0" smtClean="0"/>
              <a:t>Vaccine preventable diseases</a:t>
            </a:r>
          </a:p>
          <a:p>
            <a:pPr marL="285750" indent="-285750">
              <a:buFont typeface="Arial" charset="0"/>
              <a:buChar char="•"/>
            </a:pPr>
            <a:endParaRPr lang="en-US" dirty="0"/>
          </a:p>
        </p:txBody>
      </p:sp>
    </p:spTree>
    <p:extLst>
      <p:ext uri="{BB962C8B-B14F-4D97-AF65-F5344CB8AC3E}">
        <p14:creationId xmlns:p14="http://schemas.microsoft.com/office/powerpoint/2010/main" val="1791542739"/>
      </p:ext>
    </p:extLst>
  </p:cSld>
  <p:clrMapOvr>
    <a:masterClrMapping/>
  </p:clrMapOvr>
  <p:timing>
    <p:tnLst>
      <p:par>
        <p:cTn id="1" dur="indefinite" restart="never" nodeType="tmRoot"/>
      </p:par>
    </p:tnLst>
  </p:timing>
</p:sld>
</file>

<file path=ppt/slides/slide7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lstStyle/>
          <a:p>
            <a:pPr marL="0" marR="0" lvl="0" indent="0" defTabSz="914400" eaLnBrk="1" fontAlgn="auto" latinLnBrk="0" hangingPunct="1">
              <a:lnSpc>
                <a:spcPct val="100000"/>
              </a:lnSpc>
              <a:spcBef>
                <a:spcPts val="0"/>
              </a:spcBef>
              <a:spcAft>
                <a:spcPts val="0"/>
              </a:spcAft>
              <a:buClrTx/>
              <a:buSzTx/>
              <a:buFontTx/>
              <a:buNone/>
              <a:tabLst/>
              <a:defRPr/>
            </a:pPr>
            <a:r>
              <a:rPr lang="en-US" dirty="0" smtClean="0"/>
              <a:t> </a:t>
            </a:r>
            <a:endParaRPr lang="en-US" dirty="0"/>
          </a:p>
        </p:txBody>
      </p:sp>
      <p:pic>
        <p:nvPicPr>
          <p:cNvPr id="4" name="Picture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125946" y="143691"/>
            <a:ext cx="5949108" cy="6858000"/>
          </a:xfrm>
          <a:prstGeom prst="rect">
            <a:avLst/>
          </a:prstGeom>
        </p:spPr>
      </p:pic>
      <p:pic>
        <p:nvPicPr>
          <p:cNvPr id="7" name="Picture 6"/>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239000" y="274594"/>
            <a:ext cx="4953000" cy="812800"/>
          </a:xfrm>
          <a:prstGeom prst="rect">
            <a:avLst/>
          </a:prstGeom>
        </p:spPr>
      </p:pic>
      <p:sp>
        <p:nvSpPr>
          <p:cNvPr id="8" name="TextBox 7"/>
          <p:cNvSpPr txBox="1"/>
          <p:nvPr/>
        </p:nvSpPr>
        <p:spPr>
          <a:xfrm>
            <a:off x="7981406" y="2782389"/>
            <a:ext cx="3872791" cy="923330"/>
          </a:xfrm>
          <a:prstGeom prst="rect">
            <a:avLst/>
          </a:prstGeom>
          <a:noFill/>
        </p:spPr>
        <p:txBody>
          <a:bodyPr wrap="none" rtlCol="0">
            <a:spAutoFit/>
          </a:bodyPr>
          <a:lstStyle/>
          <a:p>
            <a:r>
              <a:rPr lang="en-US" dirty="0" smtClean="0"/>
              <a:t>Also offers similar vaccines for refugees</a:t>
            </a:r>
          </a:p>
          <a:p>
            <a:pPr marL="285750" indent="-285750">
              <a:buFontTx/>
              <a:buChar char="-"/>
            </a:pPr>
            <a:r>
              <a:rPr lang="en-US" dirty="0" smtClean="0"/>
              <a:t>Through the IOM</a:t>
            </a:r>
          </a:p>
          <a:p>
            <a:pPr marL="285750" indent="-285750">
              <a:buFontTx/>
              <a:buChar char="-"/>
            </a:pPr>
            <a:r>
              <a:rPr lang="en-US" dirty="0" smtClean="0"/>
              <a:t>Recommended </a:t>
            </a:r>
            <a:r>
              <a:rPr lang="mr-IN" dirty="0" smtClean="0"/>
              <a:t>–</a:t>
            </a:r>
            <a:r>
              <a:rPr lang="en-US" dirty="0" smtClean="0"/>
              <a:t> not required </a:t>
            </a:r>
            <a:endParaRPr lang="en-US" dirty="0"/>
          </a:p>
        </p:txBody>
      </p:sp>
    </p:spTree>
    <p:extLst>
      <p:ext uri="{BB962C8B-B14F-4D97-AF65-F5344CB8AC3E}">
        <p14:creationId xmlns:p14="http://schemas.microsoft.com/office/powerpoint/2010/main" val="604780434"/>
      </p:ext>
    </p:extLst>
  </p:cSld>
  <p:clrMapOvr>
    <a:masterClrMapping/>
  </p:clrMapOvr>
  <p:timing>
    <p:tnLst>
      <p:par>
        <p:cTn id="1" dur="indefinite" restart="never" nodeType="tmRoot"/>
      </p:par>
    </p:tnLst>
  </p:timing>
</p:sld>
</file>

<file path=ppt/slides/slide7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Nell Toussaint</a:t>
            </a:r>
            <a:endParaRPr lang="en-US" dirty="0"/>
          </a:p>
        </p:txBody>
      </p:sp>
      <p:sp>
        <p:nvSpPr>
          <p:cNvPr id="3" name="Content Placeholder 2"/>
          <p:cNvSpPr>
            <a:spLocks noGrp="1"/>
          </p:cNvSpPr>
          <p:nvPr>
            <p:ph idx="1"/>
          </p:nvPr>
        </p:nvSpPr>
        <p:spPr>
          <a:xfrm>
            <a:off x="838200" y="1825624"/>
            <a:ext cx="10515600" cy="5113656"/>
          </a:xfrm>
        </p:spPr>
        <p:txBody>
          <a:bodyPr>
            <a:normAutofit fontScale="62500" lnSpcReduction="20000"/>
          </a:bodyPr>
          <a:lstStyle/>
          <a:p>
            <a:pPr>
              <a:lnSpc>
                <a:spcPct val="120000"/>
              </a:lnSpc>
              <a:spcBef>
                <a:spcPts val="0"/>
              </a:spcBef>
            </a:pPr>
            <a:r>
              <a:rPr lang="en-US" dirty="0" smtClean="0"/>
              <a:t>Came </a:t>
            </a:r>
            <a:r>
              <a:rPr lang="en-US" dirty="0"/>
              <a:t>to Canada as a visitor from Grenada in 1999 </a:t>
            </a:r>
            <a:endParaRPr lang="en-US" dirty="0" smtClean="0"/>
          </a:p>
          <a:p>
            <a:pPr lvl="1">
              <a:lnSpc>
                <a:spcPct val="120000"/>
              </a:lnSpc>
              <a:spcBef>
                <a:spcPts val="0"/>
              </a:spcBef>
            </a:pPr>
            <a:r>
              <a:rPr lang="en-US" dirty="0" smtClean="0"/>
              <a:t>Found work and stayed after VISA expired.</a:t>
            </a:r>
          </a:p>
          <a:p>
            <a:pPr>
              <a:lnSpc>
                <a:spcPct val="120000"/>
              </a:lnSpc>
              <a:spcBef>
                <a:spcPts val="0"/>
              </a:spcBef>
            </a:pPr>
            <a:r>
              <a:rPr lang="en-US" dirty="0" smtClean="0"/>
              <a:t>In 2005 she tried to apply for PR</a:t>
            </a:r>
          </a:p>
          <a:p>
            <a:pPr lvl="1">
              <a:lnSpc>
                <a:spcPct val="120000"/>
              </a:lnSpc>
              <a:spcBef>
                <a:spcPts val="0"/>
              </a:spcBef>
            </a:pPr>
            <a:r>
              <a:rPr lang="en-US" dirty="0"/>
              <a:t>Could not afford additional $554 processing fee </a:t>
            </a:r>
          </a:p>
          <a:p>
            <a:pPr lvl="1">
              <a:lnSpc>
                <a:spcPct val="120000"/>
              </a:lnSpc>
              <a:spcBef>
                <a:spcPts val="0"/>
              </a:spcBef>
            </a:pPr>
            <a:r>
              <a:rPr lang="en-US" dirty="0" smtClean="0"/>
              <a:t>Lost money to dishonest immigration consultant </a:t>
            </a:r>
          </a:p>
          <a:p>
            <a:pPr>
              <a:lnSpc>
                <a:spcPct val="120000"/>
              </a:lnSpc>
              <a:spcBef>
                <a:spcPts val="0"/>
              </a:spcBef>
            </a:pPr>
            <a:r>
              <a:rPr lang="en-US" dirty="0" smtClean="0"/>
              <a:t>In 2006 started getting sick </a:t>
            </a:r>
          </a:p>
          <a:p>
            <a:pPr lvl="1">
              <a:lnSpc>
                <a:spcPct val="120000"/>
              </a:lnSpc>
              <a:spcBef>
                <a:spcPts val="0"/>
              </a:spcBef>
            </a:pPr>
            <a:r>
              <a:rPr lang="en-US" dirty="0" smtClean="0"/>
              <a:t>Developed diabetes and hypertension </a:t>
            </a:r>
          </a:p>
          <a:p>
            <a:pPr lvl="1">
              <a:lnSpc>
                <a:spcPct val="120000"/>
              </a:lnSpc>
              <a:spcBef>
                <a:spcPts val="0"/>
              </a:spcBef>
            </a:pPr>
            <a:r>
              <a:rPr lang="en-US" dirty="0" smtClean="0"/>
              <a:t>In </a:t>
            </a:r>
            <a:r>
              <a:rPr lang="en-US" dirty="0"/>
              <a:t>2008, she had a ten-day hospital admission for uncontrolled hypertension, </a:t>
            </a:r>
            <a:endParaRPr lang="en-US" dirty="0" smtClean="0"/>
          </a:p>
          <a:p>
            <a:pPr lvl="1">
              <a:lnSpc>
                <a:spcPct val="120000"/>
              </a:lnSpc>
              <a:spcBef>
                <a:spcPts val="0"/>
              </a:spcBef>
            </a:pPr>
            <a:r>
              <a:rPr lang="en-US" dirty="0" smtClean="0"/>
              <a:t>Denied U/S for leg swelling  (DVT) </a:t>
            </a:r>
            <a:r>
              <a:rPr lang="en-US" dirty="0" smtClean="0">
                <a:sym typeface="Wingdings"/>
              </a:rPr>
              <a:t> in 2009 admitted with PE </a:t>
            </a:r>
            <a:endParaRPr lang="en-US" dirty="0" smtClean="0"/>
          </a:p>
          <a:p>
            <a:pPr>
              <a:lnSpc>
                <a:spcPct val="120000"/>
              </a:lnSpc>
              <a:spcBef>
                <a:spcPts val="0"/>
              </a:spcBef>
            </a:pPr>
            <a:r>
              <a:rPr lang="en-US" dirty="0" smtClean="0"/>
              <a:t>In 2009 </a:t>
            </a:r>
          </a:p>
          <a:p>
            <a:pPr lvl="1">
              <a:lnSpc>
                <a:spcPct val="120000"/>
              </a:lnSpc>
              <a:spcBef>
                <a:spcPts val="0"/>
              </a:spcBef>
            </a:pPr>
            <a:r>
              <a:rPr lang="en-US" dirty="0" smtClean="0"/>
              <a:t>Free qualified immigration consultant assisted her in filing a PR application on Humanitarian grounds </a:t>
            </a:r>
          </a:p>
          <a:p>
            <a:pPr lvl="1">
              <a:lnSpc>
                <a:spcPct val="120000"/>
              </a:lnSpc>
              <a:spcBef>
                <a:spcPts val="0"/>
              </a:spcBef>
            </a:pPr>
            <a:r>
              <a:rPr lang="en-US" dirty="0" smtClean="0"/>
              <a:t>While waiting for ruling on PR, qualified for social assistance support </a:t>
            </a:r>
            <a:r>
              <a:rPr lang="en-US" dirty="0" smtClean="0">
                <a:sym typeface="Wingdings"/>
              </a:rPr>
              <a:t> but not healthcare </a:t>
            </a:r>
          </a:p>
          <a:p>
            <a:pPr>
              <a:lnSpc>
                <a:spcPct val="120000"/>
              </a:lnSpc>
              <a:spcBef>
                <a:spcPts val="0"/>
              </a:spcBef>
            </a:pPr>
            <a:endParaRPr lang="en-US" dirty="0" smtClean="0"/>
          </a:p>
          <a:p>
            <a:pPr>
              <a:lnSpc>
                <a:spcPct val="120000"/>
              </a:lnSpc>
              <a:spcBef>
                <a:spcPts val="0"/>
              </a:spcBef>
            </a:pPr>
            <a:r>
              <a:rPr lang="en-US" dirty="0" smtClean="0"/>
              <a:t>She went to court</a:t>
            </a:r>
          </a:p>
          <a:p>
            <a:pPr lvl="1">
              <a:lnSpc>
                <a:spcPct val="120000"/>
              </a:lnSpc>
              <a:spcBef>
                <a:spcPts val="0"/>
              </a:spcBef>
            </a:pPr>
            <a:r>
              <a:rPr lang="en-US" dirty="0" smtClean="0"/>
              <a:t>The </a:t>
            </a:r>
            <a:r>
              <a:rPr lang="en-US" dirty="0"/>
              <a:t>Federal Court and the Federal Court of Appeal agreed that her life and long term health had been put at risk </a:t>
            </a:r>
            <a:endParaRPr lang="en-US" dirty="0" smtClean="0"/>
          </a:p>
          <a:p>
            <a:pPr lvl="1">
              <a:lnSpc>
                <a:spcPct val="120000"/>
              </a:lnSpc>
              <a:spcBef>
                <a:spcPts val="0"/>
              </a:spcBef>
            </a:pPr>
            <a:r>
              <a:rPr lang="en-US" dirty="0"/>
              <a:t>B</a:t>
            </a:r>
            <a:r>
              <a:rPr lang="en-US" dirty="0" smtClean="0"/>
              <a:t>ut </a:t>
            </a:r>
            <a:r>
              <a:rPr lang="en-US" dirty="0"/>
              <a:t>they held that the violation of the right to life was </a:t>
            </a:r>
            <a:r>
              <a:rPr lang="en-US" dirty="0" smtClean="0"/>
              <a:t>justified </a:t>
            </a:r>
            <a:r>
              <a:rPr lang="en-US" dirty="0"/>
              <a:t>as a means to promote compliance with immigration law. </a:t>
            </a:r>
            <a:endParaRPr lang="en-US" dirty="0">
              <a:sym typeface="Wingdings"/>
            </a:endParaRPr>
          </a:p>
          <a:p>
            <a:pPr lvl="1">
              <a:lnSpc>
                <a:spcPct val="120000"/>
              </a:lnSpc>
              <a:spcBef>
                <a:spcPts val="0"/>
              </a:spcBef>
            </a:pPr>
            <a:r>
              <a:rPr lang="en-US" dirty="0" smtClean="0"/>
              <a:t>Ruled that Toussaint </a:t>
            </a:r>
            <a:r>
              <a:rPr lang="en-US" dirty="0"/>
              <a:t>had suffered “by her own conduct”—by remaining in Canada </a:t>
            </a:r>
            <a:r>
              <a:rPr lang="en-US" dirty="0" smtClean="0"/>
              <a:t>illegally</a:t>
            </a:r>
          </a:p>
        </p:txBody>
      </p:sp>
    </p:spTree>
    <p:extLst>
      <p:ext uri="{BB962C8B-B14F-4D97-AF65-F5344CB8AC3E}">
        <p14:creationId xmlns:p14="http://schemas.microsoft.com/office/powerpoint/2010/main" val="1633006354"/>
      </p:ext>
    </p:extLst>
  </p:cSld>
  <p:clrMapOvr>
    <a:masterClrMapping/>
  </p:clrMapOvr>
  <p:timing>
    <p:tnLst>
      <p:par>
        <p:cTn id="1" dur="indefinite" restart="never" nodeType="tmRoot"/>
      </p:par>
    </p:tnLst>
  </p:timing>
</p:sld>
</file>

<file path=ppt/slides/slide7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Nell Toussaint</a:t>
            </a:r>
          </a:p>
        </p:txBody>
      </p:sp>
      <p:sp>
        <p:nvSpPr>
          <p:cNvPr id="3" name="Content Placeholder 2"/>
          <p:cNvSpPr>
            <a:spLocks noGrp="1"/>
          </p:cNvSpPr>
          <p:nvPr>
            <p:ph idx="1"/>
          </p:nvPr>
        </p:nvSpPr>
        <p:spPr/>
        <p:txBody>
          <a:bodyPr/>
          <a:lstStyle/>
          <a:p>
            <a:pPr>
              <a:lnSpc>
                <a:spcPct val="120000"/>
              </a:lnSpc>
              <a:spcBef>
                <a:spcPts val="0"/>
              </a:spcBef>
            </a:pPr>
            <a:r>
              <a:rPr lang="en-US" dirty="0"/>
              <a:t>In 2018, she went to Human Rights </a:t>
            </a:r>
            <a:r>
              <a:rPr lang="en-US" dirty="0" smtClean="0"/>
              <a:t>Committee: </a:t>
            </a:r>
            <a:endParaRPr lang="en-US" dirty="0"/>
          </a:p>
          <a:p>
            <a:pPr lvl="1">
              <a:lnSpc>
                <a:spcPct val="120000"/>
              </a:lnSpc>
              <a:spcBef>
                <a:spcPts val="0"/>
              </a:spcBef>
            </a:pPr>
            <a:r>
              <a:rPr lang="en-US" dirty="0"/>
              <a:t>Gov’t is not allowed to deny access to essential health care because of irregular immigration status</a:t>
            </a:r>
          </a:p>
          <a:p>
            <a:pPr lvl="2">
              <a:lnSpc>
                <a:spcPct val="120000"/>
              </a:lnSpc>
              <a:spcBef>
                <a:spcPts val="0"/>
              </a:spcBef>
            </a:pPr>
            <a:r>
              <a:rPr lang="en-US" dirty="0"/>
              <a:t>“..required to provide access to existing health care services that are reasonably available and accessible when a lack thereof would expose a person to a reasonably foreseeable risk that can result in death</a:t>
            </a:r>
            <a:r>
              <a:rPr lang="en-US" dirty="0" smtClean="0"/>
              <a:t>”</a:t>
            </a:r>
          </a:p>
          <a:p>
            <a:pPr lvl="2">
              <a:lnSpc>
                <a:spcPct val="120000"/>
              </a:lnSpc>
              <a:spcBef>
                <a:spcPts val="0"/>
              </a:spcBef>
            </a:pPr>
            <a:endParaRPr lang="en-US" dirty="0"/>
          </a:p>
          <a:p>
            <a:pPr lvl="1">
              <a:lnSpc>
                <a:spcPct val="120000"/>
              </a:lnSpc>
              <a:spcBef>
                <a:spcPts val="0"/>
              </a:spcBef>
            </a:pPr>
            <a:endParaRPr lang="en-US" dirty="0" smtClean="0"/>
          </a:p>
          <a:p>
            <a:pPr lvl="2">
              <a:lnSpc>
                <a:spcPct val="120000"/>
              </a:lnSpc>
              <a:spcBef>
                <a:spcPts val="0"/>
              </a:spcBef>
            </a:pPr>
            <a:r>
              <a:rPr lang="en-US" dirty="0" smtClean="0"/>
              <a:t>In 2019, the Government of Canada </a:t>
            </a:r>
            <a:r>
              <a:rPr lang="mr-IN" dirty="0" smtClean="0"/>
              <a:t>–</a:t>
            </a:r>
            <a:r>
              <a:rPr lang="en-US" dirty="0" smtClean="0"/>
              <a:t> respectfully disagrees with the ruling</a:t>
            </a:r>
            <a:r>
              <a:rPr lang="mr-IN" dirty="0" smtClean="0"/>
              <a:t>…</a:t>
            </a:r>
            <a:r>
              <a:rPr lang="en-CA" dirty="0" smtClean="0"/>
              <a:t>.</a:t>
            </a:r>
            <a:endParaRPr lang="en-US" dirty="0"/>
          </a:p>
        </p:txBody>
      </p:sp>
      <p:pic>
        <p:nvPicPr>
          <p:cNvPr id="4" name="Picture 2" descr="or almost two decades, Toussaint lived in Canada with precarious immi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9189721" y="365125"/>
            <a:ext cx="2377439" cy="1705813"/>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490205319"/>
      </p:ext>
    </p:extLst>
  </p:cSld>
  <p:clrMapOvr>
    <a:masterClrMapping/>
  </p:clrMapOvr>
  <p:timing>
    <p:tnLst>
      <p:par>
        <p:cTn id="1" dur="indefinite" restart="never" nodeType="tmRoot"/>
      </p:par>
    </p:tnLst>
  </p:timing>
</p:sld>
</file>

<file path=ppt/slides/slide8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Immigration screening </a:t>
            </a:r>
            <a:endParaRPr lang="en-US" dirty="0"/>
          </a:p>
        </p:txBody>
      </p:sp>
      <p:sp>
        <p:nvSpPr>
          <p:cNvPr id="3" name="Content Placeholder 2"/>
          <p:cNvSpPr>
            <a:spLocks noGrp="1"/>
          </p:cNvSpPr>
          <p:nvPr>
            <p:ph idx="1"/>
          </p:nvPr>
        </p:nvSpPr>
        <p:spPr>
          <a:xfrm>
            <a:off x="838200" y="1825625"/>
            <a:ext cx="9800063" cy="4351338"/>
          </a:xfrm>
        </p:spPr>
        <p:txBody>
          <a:bodyPr>
            <a:normAutofit/>
          </a:bodyPr>
          <a:lstStyle/>
          <a:p>
            <a:r>
              <a:rPr lang="en-US" dirty="0" smtClean="0"/>
              <a:t>Overview of the numbers and trends of immigrants and refugees</a:t>
            </a:r>
          </a:p>
          <a:p>
            <a:r>
              <a:rPr lang="en-US" dirty="0" smtClean="0"/>
              <a:t>Overview of the Canadian IME</a:t>
            </a:r>
          </a:p>
          <a:p>
            <a:pPr lvl="1"/>
            <a:r>
              <a:rPr lang="en-US" dirty="0" smtClean="0"/>
              <a:t>Difference between legal and medical requirements </a:t>
            </a:r>
          </a:p>
          <a:p>
            <a:r>
              <a:rPr lang="en-US" dirty="0" smtClean="0"/>
              <a:t>TB, HIV, Hepatitis and </a:t>
            </a:r>
            <a:r>
              <a:rPr lang="en-US" i="1" dirty="0"/>
              <a:t>S</a:t>
            </a:r>
            <a:r>
              <a:rPr lang="en-US" i="1" dirty="0" smtClean="0"/>
              <a:t>trongyloides</a:t>
            </a:r>
          </a:p>
          <a:p>
            <a:endParaRPr lang="en-US" dirty="0" smtClean="0"/>
          </a:p>
          <a:p>
            <a:r>
              <a:rPr lang="en-US" dirty="0" smtClean="0"/>
              <a:t>Things to think about</a:t>
            </a:r>
            <a:r>
              <a:rPr lang="mr-IN" dirty="0" smtClean="0"/>
              <a:t>…</a:t>
            </a:r>
            <a:r>
              <a:rPr lang="en-CA" dirty="0" smtClean="0"/>
              <a:t>.</a:t>
            </a:r>
          </a:p>
          <a:p>
            <a:pPr lvl="1"/>
            <a:r>
              <a:rPr lang="en-CA" dirty="0" smtClean="0"/>
              <a:t>Melilla Spain </a:t>
            </a:r>
            <a:r>
              <a:rPr lang="mr-IN" dirty="0" smtClean="0"/>
              <a:t>–</a:t>
            </a:r>
            <a:r>
              <a:rPr lang="en-CA" dirty="0" smtClean="0"/>
              <a:t> border fence</a:t>
            </a:r>
          </a:p>
          <a:p>
            <a:pPr lvl="1"/>
            <a:r>
              <a:rPr lang="en-CA" dirty="0" smtClean="0"/>
              <a:t>Nell Toussaint case </a:t>
            </a:r>
            <a:endParaRPr lang="en-CA" dirty="0"/>
          </a:p>
          <a:p>
            <a:pPr lvl="1"/>
            <a:r>
              <a:rPr lang="en-CA" dirty="0" smtClean="0"/>
              <a:t>VISAs and Ebola 2014</a:t>
            </a:r>
          </a:p>
          <a:p>
            <a:pPr lvl="1"/>
            <a:endParaRPr lang="en-CA" dirty="0"/>
          </a:p>
          <a:p>
            <a:pPr lvl="1"/>
            <a:endParaRPr lang="en-US" dirty="0" smtClean="0"/>
          </a:p>
        </p:txBody>
      </p:sp>
      <p:pic>
        <p:nvPicPr>
          <p:cNvPr id="4" name="Picture 3"/>
          <p:cNvPicPr>
            <a:picLocks noChangeAspect="1"/>
          </p:cNvPicPr>
          <p:nvPr/>
        </p:nvPicPr>
        <p:blipFill>
          <a:blip r:embed="rId3"/>
          <a:stretch>
            <a:fillRect/>
          </a:stretch>
        </p:blipFill>
        <p:spPr>
          <a:xfrm>
            <a:off x="7645609" y="3734829"/>
            <a:ext cx="4028231" cy="2823882"/>
          </a:xfrm>
          <a:prstGeom prst="rect">
            <a:avLst/>
          </a:prstGeom>
        </p:spPr>
      </p:pic>
    </p:spTree>
    <p:extLst>
      <p:ext uri="{BB962C8B-B14F-4D97-AF65-F5344CB8AC3E}">
        <p14:creationId xmlns:p14="http://schemas.microsoft.com/office/powerpoint/2010/main" val="38869017"/>
      </p:ext>
    </p:extLst>
  </p:cSld>
  <p:clrMapOvr>
    <a:masterClrMapping/>
  </p:clrMapOvr>
  <p:timing>
    <p:tnLst>
      <p:par>
        <p:cTn id="1" dur="indefinite" restart="never" nodeType="tmRoot"/>
      </p:par>
    </p:tnLst>
  </p:timing>
</p:sld>
</file>

<file path=ppt/slides/slide8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Other cases</a:t>
            </a:r>
            <a:r>
              <a:rPr lang="mr-IN" dirty="0" smtClean="0"/>
              <a:t>…</a:t>
            </a:r>
            <a:r>
              <a:rPr lang="en-CA" dirty="0" smtClean="0"/>
              <a:t>.</a:t>
            </a:r>
            <a:endParaRPr lang="en-US" dirty="0"/>
          </a:p>
        </p:txBody>
      </p:sp>
      <p:sp>
        <p:nvSpPr>
          <p:cNvPr id="3" name="Content Placeholder 2"/>
          <p:cNvSpPr>
            <a:spLocks noGrp="1"/>
          </p:cNvSpPr>
          <p:nvPr>
            <p:ph idx="1"/>
          </p:nvPr>
        </p:nvSpPr>
        <p:spPr/>
        <p:txBody>
          <a:bodyPr/>
          <a:lstStyle/>
          <a:p>
            <a:endParaRPr lang="en-US"/>
          </a:p>
        </p:txBody>
      </p:sp>
    </p:spTree>
    <p:extLst>
      <p:ext uri="{BB962C8B-B14F-4D97-AF65-F5344CB8AC3E}">
        <p14:creationId xmlns:p14="http://schemas.microsoft.com/office/powerpoint/2010/main" val="1635866966"/>
      </p:ext>
    </p:extLst>
  </p:cSld>
  <p:clrMapOvr>
    <a:masterClrMapping/>
  </p:clrMapOvr>
</p:sld>
</file>

<file path=ppt/slides/slide8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smtClean="0"/>
              <a:t>Aisha</a:t>
            </a:r>
            <a:endParaRPr lang="en-US" b="1" dirty="0"/>
          </a:p>
        </p:txBody>
      </p:sp>
      <p:sp>
        <p:nvSpPr>
          <p:cNvPr id="3" name="Content Placeholder 2"/>
          <p:cNvSpPr>
            <a:spLocks noGrp="1"/>
          </p:cNvSpPr>
          <p:nvPr>
            <p:ph idx="1"/>
          </p:nvPr>
        </p:nvSpPr>
        <p:spPr/>
        <p:txBody>
          <a:bodyPr>
            <a:normAutofit fontScale="92500" lnSpcReduction="10000"/>
          </a:bodyPr>
          <a:lstStyle/>
          <a:p>
            <a:r>
              <a:rPr lang="en-US" dirty="0" smtClean="0"/>
              <a:t>18F, </a:t>
            </a:r>
            <a:r>
              <a:rPr lang="en-US" dirty="0"/>
              <a:t>from </a:t>
            </a:r>
            <a:r>
              <a:rPr lang="en-US" dirty="0" smtClean="0"/>
              <a:t>Grenada, attending college in Toronto in 1999</a:t>
            </a:r>
          </a:p>
          <a:p>
            <a:pPr lvl="1"/>
            <a:r>
              <a:rPr lang="en-US" dirty="0" smtClean="0"/>
              <a:t>3 years ago sponsored by parents to come to Canada </a:t>
            </a:r>
            <a:r>
              <a:rPr lang="en-US" dirty="0" smtClean="0">
                <a:sym typeface="Wingdings"/>
              </a:rPr>
              <a:t> but </a:t>
            </a:r>
            <a:r>
              <a:rPr lang="en-US" dirty="0" smtClean="0"/>
              <a:t>parents separated, left Canada </a:t>
            </a:r>
          </a:p>
          <a:p>
            <a:pPr lvl="1"/>
            <a:r>
              <a:rPr lang="en-US" dirty="0" smtClean="0"/>
              <a:t>Aisha stayed behind, found part time work, graduated from High School and entered College  </a:t>
            </a:r>
          </a:p>
          <a:p>
            <a:pPr lvl="1"/>
            <a:r>
              <a:rPr lang="en-US" dirty="0" smtClean="0"/>
              <a:t>No health insurance </a:t>
            </a:r>
          </a:p>
          <a:p>
            <a:endParaRPr lang="en-US" dirty="0"/>
          </a:p>
          <a:p>
            <a:endParaRPr lang="en-US" dirty="0" smtClean="0"/>
          </a:p>
          <a:p>
            <a:endParaRPr lang="en-US" dirty="0"/>
          </a:p>
          <a:p>
            <a:endParaRPr lang="en-US" dirty="0" smtClean="0"/>
          </a:p>
          <a:p>
            <a:pPr marL="0" indent="0">
              <a:buNone/>
            </a:pPr>
            <a:r>
              <a:rPr lang="en-US" dirty="0"/>
              <a:t> </a:t>
            </a:r>
            <a:endParaRPr lang="en-US" dirty="0" smtClean="0"/>
          </a:p>
          <a:p>
            <a:endParaRPr lang="en-US" dirty="0"/>
          </a:p>
        </p:txBody>
      </p:sp>
      <p:sp>
        <p:nvSpPr>
          <p:cNvPr id="6" name="Rectangle 5"/>
          <p:cNvSpPr/>
          <p:nvPr/>
        </p:nvSpPr>
        <p:spPr>
          <a:xfrm>
            <a:off x="7696757" y="6309814"/>
            <a:ext cx="4383508" cy="369332"/>
          </a:xfrm>
          <a:prstGeom prst="rect">
            <a:avLst/>
          </a:prstGeom>
        </p:spPr>
        <p:txBody>
          <a:bodyPr wrap="none">
            <a:spAutoFit/>
          </a:bodyPr>
          <a:lstStyle/>
          <a:p>
            <a:r>
              <a:rPr lang="en-US" dirty="0"/>
              <a:t>Can Fam Physician. 2012 Jul; 58(7): 725–727.</a:t>
            </a:r>
          </a:p>
        </p:txBody>
      </p:sp>
    </p:spTree>
    <p:extLst>
      <p:ext uri="{BB962C8B-B14F-4D97-AF65-F5344CB8AC3E}">
        <p14:creationId xmlns:p14="http://schemas.microsoft.com/office/powerpoint/2010/main" val="60174131"/>
      </p:ext>
    </p:extLst>
  </p:cSld>
  <p:clrMapOvr>
    <a:masterClrMapping/>
  </p:clrMapOvr>
  <p:timing>
    <p:tnLst>
      <p:par>
        <p:cTn id="1" dur="indefinite" restart="never" nodeType="tmRoot"/>
      </p:par>
    </p:tnLst>
  </p:timing>
</p:sld>
</file>

<file path=ppt/slides/slide8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smtClean="0"/>
              <a:t>Aisha</a:t>
            </a:r>
            <a:endParaRPr lang="en-US" b="1" dirty="0"/>
          </a:p>
        </p:txBody>
      </p:sp>
      <p:sp>
        <p:nvSpPr>
          <p:cNvPr id="3" name="Content Placeholder 2"/>
          <p:cNvSpPr>
            <a:spLocks noGrp="1"/>
          </p:cNvSpPr>
          <p:nvPr>
            <p:ph idx="1"/>
          </p:nvPr>
        </p:nvSpPr>
        <p:spPr/>
        <p:txBody>
          <a:bodyPr>
            <a:normAutofit fontScale="92500" lnSpcReduction="10000"/>
          </a:bodyPr>
          <a:lstStyle/>
          <a:p>
            <a:r>
              <a:rPr lang="en-US" dirty="0" smtClean="0"/>
              <a:t>18F, </a:t>
            </a:r>
            <a:r>
              <a:rPr lang="en-US" dirty="0"/>
              <a:t>from </a:t>
            </a:r>
            <a:r>
              <a:rPr lang="en-US" dirty="0" smtClean="0"/>
              <a:t>Grenada, attending college in Toronto in 1999</a:t>
            </a:r>
          </a:p>
          <a:p>
            <a:pPr lvl="1"/>
            <a:r>
              <a:rPr lang="en-US" dirty="0" smtClean="0"/>
              <a:t>3 years ago sponsored by parents to come to Canada </a:t>
            </a:r>
            <a:r>
              <a:rPr lang="en-US" dirty="0" smtClean="0">
                <a:sym typeface="Wingdings"/>
              </a:rPr>
              <a:t> but </a:t>
            </a:r>
            <a:r>
              <a:rPr lang="en-US" dirty="0" smtClean="0"/>
              <a:t>parents separated, left Canada </a:t>
            </a:r>
          </a:p>
          <a:p>
            <a:pPr lvl="1"/>
            <a:r>
              <a:rPr lang="en-US" dirty="0" smtClean="0"/>
              <a:t>Aisha stayed behind, found part time work, graduated from High School and entered College  </a:t>
            </a:r>
          </a:p>
          <a:p>
            <a:pPr lvl="1"/>
            <a:r>
              <a:rPr lang="en-US" dirty="0" smtClean="0"/>
              <a:t>No health insurance </a:t>
            </a:r>
          </a:p>
          <a:p>
            <a:endParaRPr lang="en-US" dirty="0" smtClean="0"/>
          </a:p>
          <a:p>
            <a:r>
              <a:rPr lang="en-US" dirty="0" smtClean="0"/>
              <a:t>Sickle cell crisis</a:t>
            </a:r>
            <a:r>
              <a:rPr lang="mr-IN" dirty="0" smtClean="0"/>
              <a:t>…</a:t>
            </a:r>
            <a:endParaRPr lang="en-US" dirty="0" smtClean="0"/>
          </a:p>
          <a:p>
            <a:pPr lvl="1"/>
            <a:r>
              <a:rPr lang="en-US" dirty="0" smtClean="0"/>
              <a:t>Went to a community health clinic </a:t>
            </a:r>
            <a:r>
              <a:rPr lang="en-US" dirty="0" smtClean="0">
                <a:sym typeface="Wingdings"/>
              </a:rPr>
              <a:t>  was unwell and doctor </a:t>
            </a:r>
            <a:r>
              <a:rPr lang="en-US" dirty="0" smtClean="0"/>
              <a:t>referred her to ER </a:t>
            </a:r>
          </a:p>
          <a:p>
            <a:pPr lvl="1"/>
            <a:r>
              <a:rPr lang="en-US" dirty="0"/>
              <a:t>T</a:t>
            </a:r>
            <a:r>
              <a:rPr lang="en-US" dirty="0" smtClean="0"/>
              <a:t>old </a:t>
            </a:r>
            <a:r>
              <a:rPr lang="mr-IN" dirty="0" smtClean="0"/>
              <a:t>–</a:t>
            </a:r>
            <a:r>
              <a:rPr lang="en-US" dirty="0" smtClean="0"/>
              <a:t> only emergency care is free - must pay $350 before being seen </a:t>
            </a:r>
          </a:p>
          <a:p>
            <a:pPr lvl="1"/>
            <a:r>
              <a:rPr lang="en-US" dirty="0" smtClean="0"/>
              <a:t>Sat down and waited outside ER </a:t>
            </a:r>
            <a:r>
              <a:rPr lang="mr-IN" dirty="0" smtClean="0"/>
              <a:t>–</a:t>
            </a:r>
            <a:r>
              <a:rPr lang="en-US" dirty="0" smtClean="0"/>
              <a:t> collapsed </a:t>
            </a:r>
            <a:r>
              <a:rPr lang="mr-IN" dirty="0" smtClean="0"/>
              <a:t>–</a:t>
            </a:r>
            <a:r>
              <a:rPr lang="en-US" dirty="0" smtClean="0"/>
              <a:t> admitted to hospital x 3 days.  </a:t>
            </a:r>
          </a:p>
          <a:p>
            <a:pPr lvl="1"/>
            <a:r>
              <a:rPr lang="en-US" dirty="0" smtClean="0"/>
              <a:t>Given $5,000 bill on discharge </a:t>
            </a:r>
            <a:r>
              <a:rPr lang="mr-IN" dirty="0" smtClean="0"/>
              <a:t>–</a:t>
            </a:r>
            <a:r>
              <a:rPr lang="en-US" dirty="0" smtClean="0"/>
              <a:t> had to quit college to pay for the bill</a:t>
            </a:r>
          </a:p>
          <a:p>
            <a:endParaRPr lang="en-US" dirty="0"/>
          </a:p>
        </p:txBody>
      </p:sp>
      <p:sp>
        <p:nvSpPr>
          <p:cNvPr id="6" name="Rectangle 5"/>
          <p:cNvSpPr/>
          <p:nvPr/>
        </p:nvSpPr>
        <p:spPr>
          <a:xfrm>
            <a:off x="7696757" y="6309814"/>
            <a:ext cx="4383508" cy="369332"/>
          </a:xfrm>
          <a:prstGeom prst="rect">
            <a:avLst/>
          </a:prstGeom>
        </p:spPr>
        <p:txBody>
          <a:bodyPr wrap="none">
            <a:spAutoFit/>
          </a:bodyPr>
          <a:lstStyle/>
          <a:p>
            <a:r>
              <a:rPr lang="en-US" dirty="0"/>
              <a:t>Can Fam Physician. 2012 Jul; 58(7): 725–727.</a:t>
            </a:r>
          </a:p>
        </p:txBody>
      </p:sp>
    </p:spTree>
    <p:extLst>
      <p:ext uri="{BB962C8B-B14F-4D97-AF65-F5344CB8AC3E}">
        <p14:creationId xmlns:p14="http://schemas.microsoft.com/office/powerpoint/2010/main" val="204391335"/>
      </p:ext>
    </p:extLst>
  </p:cSld>
  <p:clrMapOvr>
    <a:masterClrMapping/>
  </p:clrMapOvr>
  <p:timing>
    <p:tnLst>
      <p:par>
        <p:cTn id="1" dur="indefinite" restart="never" nodeType="tmRoot"/>
      </p:par>
    </p:tnLst>
  </p:timing>
</p:sld>
</file>

<file path=ppt/slides/slide8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Live in caregiver </a:t>
            </a:r>
            <a:endParaRPr lang="en-US" dirty="0"/>
          </a:p>
        </p:txBody>
      </p:sp>
      <p:sp>
        <p:nvSpPr>
          <p:cNvPr id="3" name="Content Placeholder 2"/>
          <p:cNvSpPr>
            <a:spLocks noGrp="1"/>
          </p:cNvSpPr>
          <p:nvPr>
            <p:ph idx="1"/>
          </p:nvPr>
        </p:nvSpPr>
        <p:spPr>
          <a:xfrm>
            <a:off x="868680" y="1825625"/>
            <a:ext cx="6629400" cy="4351338"/>
          </a:xfrm>
        </p:spPr>
        <p:txBody>
          <a:bodyPr>
            <a:normAutofit fontScale="85000" lnSpcReduction="20000"/>
          </a:bodyPr>
          <a:lstStyle/>
          <a:p>
            <a:r>
              <a:rPr lang="en-US" dirty="0" smtClean="0"/>
              <a:t>38F from </a:t>
            </a:r>
            <a:r>
              <a:rPr lang="en-US" dirty="0" err="1" smtClean="0"/>
              <a:t>Philipines</a:t>
            </a:r>
            <a:r>
              <a:rPr lang="en-US" dirty="0" smtClean="0"/>
              <a:t> </a:t>
            </a:r>
          </a:p>
          <a:p>
            <a:r>
              <a:rPr lang="en-US" dirty="0" smtClean="0"/>
              <a:t>2003  </a:t>
            </a:r>
            <a:r>
              <a:rPr lang="en-US" dirty="0"/>
              <a:t>-</a:t>
            </a:r>
            <a:r>
              <a:rPr lang="en-US" dirty="0" smtClean="0"/>
              <a:t> came </a:t>
            </a:r>
            <a:r>
              <a:rPr lang="en-US" dirty="0"/>
              <a:t>to Canada in 2003 </a:t>
            </a:r>
            <a:r>
              <a:rPr lang="en-US" dirty="0" smtClean="0"/>
              <a:t>as a live-in caregiver”,</a:t>
            </a:r>
          </a:p>
          <a:p>
            <a:pPr lvl="1"/>
            <a:r>
              <a:rPr lang="en-US" dirty="0" smtClean="0"/>
              <a:t>grants </a:t>
            </a:r>
            <a:r>
              <a:rPr lang="en-US" dirty="0"/>
              <a:t>permanent resident status </a:t>
            </a:r>
            <a:r>
              <a:rPr lang="en-US" dirty="0" smtClean="0"/>
              <a:t>after 3-year assignment completed </a:t>
            </a:r>
          </a:p>
          <a:p>
            <a:pPr lvl="1"/>
            <a:r>
              <a:rPr lang="en-US" dirty="0" smtClean="0"/>
              <a:t>Husband and kids stayed in </a:t>
            </a:r>
            <a:r>
              <a:rPr lang="en-US" dirty="0" err="1" smtClean="0"/>
              <a:t>Philipines</a:t>
            </a:r>
            <a:r>
              <a:rPr lang="en-US" dirty="0" smtClean="0"/>
              <a:t> to wait </a:t>
            </a:r>
          </a:p>
          <a:p>
            <a:r>
              <a:rPr lang="en-US" dirty="0" smtClean="0"/>
              <a:t>2006 </a:t>
            </a:r>
            <a:r>
              <a:rPr lang="mr-IN" dirty="0" smtClean="0"/>
              <a:t>–</a:t>
            </a:r>
            <a:r>
              <a:rPr lang="en-US" dirty="0" smtClean="0"/>
              <a:t> had to repeat IME</a:t>
            </a:r>
          </a:p>
          <a:p>
            <a:pPr lvl="1"/>
            <a:r>
              <a:rPr lang="en-US" dirty="0" smtClean="0"/>
              <a:t>Found to have terminal lung cancer</a:t>
            </a:r>
          </a:p>
          <a:p>
            <a:pPr lvl="1"/>
            <a:r>
              <a:rPr lang="en-US" dirty="0" smtClean="0"/>
              <a:t>Denied </a:t>
            </a:r>
            <a:r>
              <a:rPr lang="en-US" dirty="0" err="1" smtClean="0"/>
              <a:t>residdecy</a:t>
            </a:r>
            <a:r>
              <a:rPr lang="en-US" dirty="0" smtClean="0"/>
              <a:t> </a:t>
            </a:r>
          </a:p>
          <a:p>
            <a:pPr lvl="1"/>
            <a:r>
              <a:rPr lang="en-US" dirty="0" smtClean="0"/>
              <a:t>Appeal also denied </a:t>
            </a:r>
            <a:r>
              <a:rPr lang="mr-IN" dirty="0" smtClean="0"/>
              <a:t>–</a:t>
            </a:r>
            <a:r>
              <a:rPr lang="en-US" dirty="0" smtClean="0"/>
              <a:t> “While </a:t>
            </a:r>
            <a:r>
              <a:rPr lang="en-US" dirty="0"/>
              <a:t>I am sympathetic to your situation, I am not satisfied that these circumstances justify granting an </a:t>
            </a:r>
            <a:r>
              <a:rPr lang="en-US" dirty="0" smtClean="0"/>
              <a:t>exemption”</a:t>
            </a:r>
          </a:p>
          <a:p>
            <a:r>
              <a:rPr lang="en-US" dirty="0" smtClean="0"/>
              <a:t>2012</a:t>
            </a:r>
          </a:p>
          <a:p>
            <a:pPr lvl="1"/>
            <a:r>
              <a:rPr lang="en-US" dirty="0" smtClean="0"/>
              <a:t>LICP changed </a:t>
            </a:r>
            <a:r>
              <a:rPr lang="mr-IN" dirty="0" smtClean="0"/>
              <a:t>–</a:t>
            </a:r>
            <a:r>
              <a:rPr lang="en-US" dirty="0" smtClean="0"/>
              <a:t> no more 2</a:t>
            </a:r>
            <a:r>
              <a:rPr lang="en-US" baseline="30000" dirty="0" smtClean="0"/>
              <a:t>nd</a:t>
            </a:r>
            <a:r>
              <a:rPr lang="en-US" dirty="0" smtClean="0"/>
              <a:t> medical </a:t>
            </a:r>
            <a:endParaRPr lang="en-US" dirty="0"/>
          </a:p>
        </p:txBody>
      </p:sp>
      <p:pic>
        <p:nvPicPr>
          <p:cNvPr id="9218" name="Picture 2" descr="uana Tejada, pictured at her Downsview home on May 28, 2008 with her husba"/>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498080" y="2804160"/>
            <a:ext cx="4112926" cy="2923737"/>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60981367"/>
      </p:ext>
    </p:extLst>
  </p:cSld>
  <p:clrMapOvr>
    <a:masterClrMapping/>
  </p:clrMapOvr>
  <p:timing>
    <p:tnLst>
      <p:par>
        <p:cTn id="1" dur="indefinite" restart="never" nodeType="tmRoot"/>
      </p:par>
    </p:tnLst>
  </p:timing>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Yu Gothic Light"/>
        <a:font script="Hang" typeface="맑은 고딕"/>
        <a:font script="Hans" typeface="DengXian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Yu Gothic"/>
        <a:font script="Hang" typeface="맑은 고딕"/>
        <a:font script="Hans" typeface="DengXian"/>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Yu Gothic Light"/>
        <a:font script="Hang" typeface="맑은 고딕"/>
        <a:font script="Hans" typeface="DengXian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Yu Gothic"/>
        <a:font script="Hang" typeface="맑은 고딕"/>
        <a:font script="Hans" typeface="DengXian"/>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11821</TotalTime>
  <Words>4436</Words>
  <Application>Microsoft Macintosh PowerPoint</Application>
  <PresentationFormat>Widescreen</PresentationFormat>
  <Paragraphs>761</Paragraphs>
  <Slides>84</Slides>
  <Notes>45</Notes>
  <HiddenSlides>0</HiddenSlides>
  <MMClips>0</MMClips>
  <ScaleCrop>false</ScaleCrop>
  <HeadingPairs>
    <vt:vector size="6" baseType="variant">
      <vt:variant>
        <vt:lpstr>Fonts Used</vt:lpstr>
      </vt:variant>
      <vt:variant>
        <vt:i4>7</vt:i4>
      </vt:variant>
      <vt:variant>
        <vt:lpstr>Theme</vt:lpstr>
      </vt:variant>
      <vt:variant>
        <vt:i4>1</vt:i4>
      </vt:variant>
      <vt:variant>
        <vt:lpstr>Slide Titles</vt:lpstr>
      </vt:variant>
      <vt:variant>
        <vt:i4>84</vt:i4>
      </vt:variant>
    </vt:vector>
  </HeadingPairs>
  <TitlesOfParts>
    <vt:vector size="92" baseType="lpstr">
      <vt:lpstr>Calibri</vt:lpstr>
      <vt:lpstr>Calibri Light</vt:lpstr>
      <vt:lpstr>Helvetica</vt:lpstr>
      <vt:lpstr>Mangal</vt:lpstr>
      <vt:lpstr>Times New Roman</vt:lpstr>
      <vt:lpstr>Wingdings</vt:lpstr>
      <vt:lpstr>Arial</vt:lpstr>
      <vt:lpstr>Office Theme</vt:lpstr>
      <vt:lpstr>Immigration screening</vt:lpstr>
      <vt:lpstr>Immigration screening </vt:lpstr>
      <vt:lpstr>Part of the complete history for every patient </vt:lpstr>
      <vt:lpstr>Immigration screening </vt:lpstr>
      <vt:lpstr>What has changed?</vt:lpstr>
      <vt:lpstr>PowerPoint Presentation</vt:lpstr>
      <vt:lpstr>Immigration  Numbers - Global estimates </vt:lpstr>
      <vt:lpstr>Immigration trends</vt:lpstr>
      <vt:lpstr>Categories of immigrants to Canada</vt:lpstr>
      <vt:lpstr>Categories of immigrants to Canada</vt:lpstr>
      <vt:lpstr>Immigration levels in Canada</vt:lpstr>
      <vt:lpstr>PowerPoint Presentation</vt:lpstr>
      <vt:lpstr>PowerPoint Presentation</vt:lpstr>
      <vt:lpstr>Rate of TB following immigration reflects the rate of TB in country of origin</vt:lpstr>
      <vt:lpstr>TB trends in Canada  65% of all cases occur among foreign born </vt:lpstr>
      <vt:lpstr>TB trends in Canada  Incidence is declining, except among Aboriginal</vt:lpstr>
      <vt:lpstr>How many refugees does Canada accept? </vt:lpstr>
      <vt:lpstr>Refugees </vt:lpstr>
      <vt:lpstr>Refugees </vt:lpstr>
      <vt:lpstr>Numbers of refugees </vt:lpstr>
      <vt:lpstr>PowerPoint Presentation</vt:lpstr>
      <vt:lpstr>PowerPoint Presentation</vt:lpstr>
      <vt:lpstr>Syria </vt:lpstr>
      <vt:lpstr>PowerPoint Presentation</vt:lpstr>
      <vt:lpstr>PowerPoint Presentation</vt:lpstr>
      <vt:lpstr>Temporary foreign worker program </vt:lpstr>
      <vt:lpstr>Ebola – should VISAs and immigration from affected countries be temporarily stopped? </vt:lpstr>
      <vt:lpstr>Ebola – should VISAs and immigration from affected countries be temporarily stopped? </vt:lpstr>
      <vt:lpstr> </vt:lpstr>
      <vt:lpstr>Expat or Immigrant</vt:lpstr>
      <vt:lpstr>Leish case… </vt:lpstr>
      <vt:lpstr>Leish case… </vt:lpstr>
      <vt:lpstr>PowerPoint Presentation</vt:lpstr>
      <vt:lpstr> </vt:lpstr>
      <vt:lpstr>PowerPoint Presentation</vt:lpstr>
      <vt:lpstr>Migration to Spain Melilla and Ceuta…</vt:lpstr>
      <vt:lpstr>Canadian Immigration Screening Starting with a case… </vt:lpstr>
      <vt:lpstr>Canadian Immigration Screening Starting with a case… </vt:lpstr>
      <vt:lpstr>Canadian Immigration Screening Starting with a case… </vt:lpstr>
      <vt:lpstr>Screening for TB as part of the IME (Immigration medical exam)</vt:lpstr>
      <vt:lpstr>Excessive demand </vt:lpstr>
      <vt:lpstr>Health criteria for exclusion United States</vt:lpstr>
      <vt:lpstr>Which communicable diseases are specifically tested for in the Canadian IME?</vt:lpstr>
      <vt:lpstr>Which communicable diseases are specifically tested for in the IME?</vt:lpstr>
      <vt:lpstr>Who needs an IME? </vt:lpstr>
      <vt:lpstr>Who needs an IME? </vt:lpstr>
      <vt:lpstr>Components of the IME</vt:lpstr>
      <vt:lpstr>TB screening  Canadian guidelines </vt:lpstr>
      <vt:lpstr>TB screening  Canada </vt:lpstr>
      <vt:lpstr>TB screening overseas United States </vt:lpstr>
      <vt:lpstr>TB screening Overseas (United States) Added culture to AFB microscopy in 2007</vt:lpstr>
      <vt:lpstr>TB screening in the United States Domestic </vt:lpstr>
      <vt:lpstr>TB screening in Canada How well does it work?</vt:lpstr>
      <vt:lpstr>Enlightened self-interest</vt:lpstr>
      <vt:lpstr>Highest risk of TB occurs shortly after immigration</vt:lpstr>
      <vt:lpstr>Refugee screening  Overseas vs. Domestic </vt:lpstr>
      <vt:lpstr>Evidence-based clinical guidelines for immigrants and refugees</vt:lpstr>
      <vt:lpstr>Evidence-based clinical guidelines for immigrants and refugees</vt:lpstr>
      <vt:lpstr>Required screening…</vt:lpstr>
      <vt:lpstr>HIV </vt:lpstr>
      <vt:lpstr>Stool O&amp;P screening  Removed from the IME in 1981</vt:lpstr>
      <vt:lpstr>Screening for Strongyloides Refugees from SE Asia to Canada </vt:lpstr>
      <vt:lpstr>Pre-departure treatment for parasites </vt:lpstr>
      <vt:lpstr>Evaluation of US pre-departure treatment of stool parasites </vt:lpstr>
      <vt:lpstr>Evidence-based clinical guidelines for immigrants and refugees</vt:lpstr>
      <vt:lpstr>PowerPoint Presentation</vt:lpstr>
      <vt:lpstr>PowerPoint Presentation</vt:lpstr>
      <vt:lpstr>Strongyloides screening </vt:lpstr>
      <vt:lpstr>Strongyloides screening </vt:lpstr>
      <vt:lpstr>Global prevalence of Strongyloides Lancet Glob Health. 2019 </vt:lpstr>
      <vt:lpstr>Strongyloides treatment  </vt:lpstr>
      <vt:lpstr>Malaria among refugees and immigrants </vt:lpstr>
      <vt:lpstr>Presumptive treatment for malaria   </vt:lpstr>
      <vt:lpstr>PowerPoint Presentation</vt:lpstr>
      <vt:lpstr>Vaccine preventable diseases Vaccination offered overseas for refugees </vt:lpstr>
      <vt:lpstr>PowerPoint Presentation</vt:lpstr>
      <vt:lpstr>PowerPoint Presentation</vt:lpstr>
      <vt:lpstr>Nell Toussaint</vt:lpstr>
      <vt:lpstr>Nell Toussaint</vt:lpstr>
      <vt:lpstr>Immigration screening </vt:lpstr>
      <vt:lpstr>Other cases….</vt:lpstr>
      <vt:lpstr>Aisha</vt:lpstr>
      <vt:lpstr>Aisha</vt:lpstr>
      <vt:lpstr>Live in caregiver </vt:lpstr>
    </vt:vector>
  </TitlesOfParts>
  <Company/>
  <LinksUpToDate>false</LinksUpToDate>
  <SharedDoc>false</SharedDoc>
  <HyperlinksChanged>false</HyperlinksChanged>
  <AppVersion>15.0036</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Immigration screening</dc:title>
  <dc:creator>Jan Hajek</dc:creator>
  <cp:lastModifiedBy>Jan Hajek</cp:lastModifiedBy>
  <cp:revision>244</cp:revision>
  <dcterms:created xsi:type="dcterms:W3CDTF">2018-06-19T11:09:14Z</dcterms:created>
  <dcterms:modified xsi:type="dcterms:W3CDTF">2019-09-28T02:10:18Z</dcterms:modified>
</cp:coreProperties>
</file>