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83" r:id="rId3"/>
    <p:sldId id="351" r:id="rId4"/>
    <p:sldId id="352" r:id="rId5"/>
    <p:sldId id="311" r:id="rId6"/>
    <p:sldId id="313" r:id="rId7"/>
    <p:sldId id="341" r:id="rId8"/>
    <p:sldId id="319" r:id="rId9"/>
    <p:sldId id="315" r:id="rId10"/>
    <p:sldId id="320" r:id="rId11"/>
    <p:sldId id="321" r:id="rId12"/>
    <p:sldId id="365" r:id="rId13"/>
    <p:sldId id="322" r:id="rId14"/>
    <p:sldId id="323" r:id="rId15"/>
    <p:sldId id="344" r:id="rId16"/>
    <p:sldId id="347" r:id="rId17"/>
    <p:sldId id="346" r:id="rId18"/>
    <p:sldId id="316" r:id="rId19"/>
    <p:sldId id="340" r:id="rId20"/>
    <p:sldId id="325" r:id="rId21"/>
    <p:sldId id="338" r:id="rId22"/>
    <p:sldId id="328" r:id="rId23"/>
    <p:sldId id="361" r:id="rId24"/>
    <p:sldId id="363" r:id="rId25"/>
    <p:sldId id="362" r:id="rId26"/>
    <p:sldId id="331" r:id="rId27"/>
    <p:sldId id="332" r:id="rId28"/>
    <p:sldId id="333" r:id="rId29"/>
    <p:sldId id="334" r:id="rId30"/>
    <p:sldId id="307" r:id="rId31"/>
    <p:sldId id="348" r:id="rId32"/>
    <p:sldId id="284" r:id="rId33"/>
    <p:sldId id="286" r:id="rId34"/>
    <p:sldId id="276" r:id="rId35"/>
    <p:sldId id="349" r:id="rId36"/>
    <p:sldId id="270" r:id="rId37"/>
    <p:sldId id="268" r:id="rId38"/>
    <p:sldId id="295" r:id="rId39"/>
    <p:sldId id="293" r:id="rId40"/>
    <p:sldId id="298" r:id="rId41"/>
    <p:sldId id="35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93"/>
    <p:restoredTop sz="85974"/>
  </p:normalViewPr>
  <p:slideViewPr>
    <p:cSldViewPr snapToGrid="0" snapToObjects="1">
      <p:cViewPr>
        <p:scale>
          <a:sx n="82" d="100"/>
          <a:sy n="82" d="100"/>
        </p:scale>
        <p:origin x="2056"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05BC5-63E7-CC4D-A60E-F3EDA28C5929}" type="datetimeFigureOut">
              <a:rPr lang="en-US" smtClean="0"/>
              <a:t>11/18/19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7B61E0-9125-4545-84A5-CD7BB28AF873}" type="slidenum">
              <a:rPr lang="en-US" smtClean="0"/>
              <a:t>‹#›</a:t>
            </a:fld>
            <a:endParaRPr lang="en-US"/>
          </a:p>
        </p:txBody>
      </p:sp>
    </p:spTree>
    <p:extLst>
      <p:ext uri="{BB962C8B-B14F-4D97-AF65-F5344CB8AC3E}">
        <p14:creationId xmlns:p14="http://schemas.microsoft.com/office/powerpoint/2010/main" val="863875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s://blogs.scientificamerican.com/observations/a-scary-year-for-climate-change/?amp"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s://www.usatoday.com/story/news/politics/2019/11/04/paris-climate-deal-mike-pompeo-submits-formal-notice-us-withdrawal/4159493002/"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s://www.sciencealert.com/humans-unleash-irreversible-hothouse-earth-scientists-warn-global-warming-climate-change-feedback"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graphics.wsj.com/global-oil-men/"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s://www.washingtonpost.com/weather/2019/08/01/greenland-ice-sheet-poured-billion-tons-water-into-north-atlantic-july-alone/"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ommons.wikimedia.org/wiki/Methane" TargetMode="External"/><Relationship Id="rId4" Type="http://schemas.openxmlformats.org/officeDocument/2006/relationships/hyperlink" Target="https://commons.wikimedia.org/w/index.php?title=Barrow,_Alaska&amp;action=edit&amp;redlink=1" TargetMode="External"/><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s://www.npr.org/sections/goatsandsoda/2019/05/07/721167330/bubonic-plague-strikes-in-mongolia-why-is-it-still-a-threat"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https://blogs.scientificamerican.com/observations/a-scary-year-for-climate-change/?amp</a:t>
            </a:r>
            <a:endParaRPr lang="en-US" dirty="0" smtClean="0"/>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Canada continues to subsidize the fossil fuel industry in myriad ways. First, it provides tax breaks under the federal Income Tax Act. For example, in 2015 the federal government introduced a new accelerated depreciation rate for equipment used in LNG facilities, which was a change proposed by the Canadian Association of Petroleum Producers.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Second, government provides funding to the fossil fuel industry at </a:t>
            </a:r>
            <a:r>
              <a:rPr lang="en-US" sz="1200" b="0" i="0" kern="1200" dirty="0" err="1" smtClean="0">
                <a:solidFill>
                  <a:schemeClr val="tx1"/>
                </a:solidFill>
                <a:effectLst/>
                <a:latin typeface="+mn-lt"/>
                <a:ea typeface="+mn-ea"/>
                <a:cs typeface="+mn-cs"/>
              </a:rPr>
              <a:t>favourable</a:t>
            </a:r>
            <a:r>
              <a:rPr lang="en-US" sz="1200" b="0" i="0" kern="1200" dirty="0" smtClean="0">
                <a:solidFill>
                  <a:schemeClr val="tx1"/>
                </a:solidFill>
                <a:effectLst/>
                <a:latin typeface="+mn-lt"/>
                <a:ea typeface="+mn-ea"/>
                <a:cs typeface="+mn-cs"/>
              </a:rPr>
              <a:t> rates through direct financing and loan guarantees. A recent example is Export Development Canada’s administration of a nearly $5 billion loan to support the government’s controversial purchase and operation of the Trans Mountain pipeline.  </a:t>
            </a:r>
          </a:p>
          <a:p>
            <a:r>
              <a:rPr lang="en-US" sz="1200" b="0" i="0" kern="1200" dirty="0" smtClean="0">
                <a:solidFill>
                  <a:schemeClr val="tx1"/>
                </a:solidFill>
                <a:effectLst/>
                <a:latin typeface="+mn-lt"/>
                <a:ea typeface="+mn-ea"/>
                <a:cs typeface="+mn-cs"/>
              </a:rPr>
              <a:t>Ottawa has no plan to recoup that principal cost from industry — and is also subsidizing half the interest expense with taxpayer dollars.</a:t>
            </a: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After all, claiming to fight climate change while subsidizing fossil fuels is as crazy as brushing your teeth while eating Oreos. It may make you feel virtuous, but it isn’t going to work.</a:t>
            </a: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1</a:t>
            </a:fld>
            <a:endParaRPr lang="en-US"/>
          </a:p>
        </p:txBody>
      </p:sp>
    </p:spTree>
    <p:extLst>
      <p:ext uri="{BB962C8B-B14F-4D97-AF65-F5344CB8AC3E}">
        <p14:creationId xmlns:p14="http://schemas.microsoft.com/office/powerpoint/2010/main" val="1435636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https://www.usatoday.com/story/news/politics/2019/11/04/paris-climate-deal-mike-pompeo-submits-formal-notice-us-withdrawal/4159493002/</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Especially worrisome are potential irreversible climate tipping points and nature’s reinforcing feedbacks (atmospheric, marine, and terrestrial) that could lead to a catastrophic “hothouse Earth,” well beyond the control of humans (Steffen et al. 2018).</a:t>
            </a:r>
          </a:p>
        </p:txBody>
      </p:sp>
      <p:sp>
        <p:nvSpPr>
          <p:cNvPr id="4" name="Slide Number Placeholder 3"/>
          <p:cNvSpPr>
            <a:spLocks noGrp="1"/>
          </p:cNvSpPr>
          <p:nvPr>
            <p:ph type="sldNum" sz="quarter" idx="10"/>
          </p:nvPr>
        </p:nvSpPr>
        <p:spPr/>
        <p:txBody>
          <a:bodyPr/>
          <a:lstStyle/>
          <a:p>
            <a:fld id="{887B61E0-9125-4545-84A5-CD7BB28AF873}" type="slidenum">
              <a:rPr lang="en-US" smtClean="0"/>
              <a:t>2</a:t>
            </a:fld>
            <a:endParaRPr lang="en-US"/>
          </a:p>
        </p:txBody>
      </p:sp>
    </p:spTree>
    <p:extLst>
      <p:ext uri="{BB962C8B-B14F-4D97-AF65-F5344CB8AC3E}">
        <p14:creationId xmlns:p14="http://schemas.microsoft.com/office/powerpoint/2010/main" val="160711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https://www.sciencealert.com/humans-unleash-irreversible-hothouse-earth-scientists-warn-global-warming-climate-change-feedback</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a:t>
            </a:fld>
            <a:endParaRPr lang="en-US"/>
          </a:p>
        </p:txBody>
      </p:sp>
    </p:spTree>
    <p:extLst>
      <p:ext uri="{BB962C8B-B14F-4D97-AF65-F5344CB8AC3E}">
        <p14:creationId xmlns:p14="http://schemas.microsoft.com/office/powerpoint/2010/main" val="33648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Malaria is of great public health concern, and seems likely to be the vector-borne disease most sensitive to long-term climate change</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5</a:t>
            </a:fld>
            <a:endParaRPr lang="en-US"/>
          </a:p>
        </p:txBody>
      </p:sp>
    </p:spTree>
    <p:extLst>
      <p:ext uri="{BB962C8B-B14F-4D97-AF65-F5344CB8AC3E}">
        <p14:creationId xmlns:p14="http://schemas.microsoft.com/office/powerpoint/2010/main" val="620877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Increased risks of introduction, and endemic transmission, of “exotic” infectious diseases (both directly transmitted and vector-borne) from around the world (e.g. Severe Acute Respiratory Syndrome [SARS]) </a:t>
            </a:r>
          </a:p>
          <a:p>
            <a:pPr marL="514350" indent="-514350">
              <a:buFont typeface="+mj-lt"/>
              <a:buAutoNum type="arabicPeriod"/>
            </a:pPr>
            <a:r>
              <a:rPr lang="en-US" dirty="0" smtClean="0"/>
              <a:t>South-to-north spread of diseases currently endemic to the United States (e.g. Anaplasmosis) </a:t>
            </a:r>
          </a:p>
          <a:p>
            <a:pPr marL="514350" indent="-514350">
              <a:buFont typeface="+mj-lt"/>
              <a:buAutoNum type="arabicPeriod"/>
            </a:pPr>
            <a:r>
              <a:rPr lang="en-US" dirty="0" smtClean="0"/>
              <a:t>Re-emergence (i.e. more epidemic behaviour and range change) of Canada-endemic infectious diseases (e.g. West Nile virus outbreaks) </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6</a:t>
            </a:fld>
            <a:endParaRPr lang="en-US"/>
          </a:p>
        </p:txBody>
      </p:sp>
    </p:spTree>
    <p:extLst>
      <p:ext uri="{BB962C8B-B14F-4D97-AF65-F5344CB8AC3E}">
        <p14:creationId xmlns:p14="http://schemas.microsoft.com/office/powerpoint/2010/main" val="149108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the countries where water and food supply systems and sewage system are well established, the effect on water- and foodborne infectious diseases is expected to be less affected. Thus, the effect is assumed to be greater in developing countries but less in developed countries.</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7</a:t>
            </a:fld>
            <a:endParaRPr lang="en-US"/>
          </a:p>
        </p:txBody>
      </p:sp>
    </p:spTree>
    <p:extLst>
      <p:ext uri="{BB962C8B-B14F-4D97-AF65-F5344CB8AC3E}">
        <p14:creationId xmlns:p14="http://schemas.microsoft.com/office/powerpoint/2010/main" val="1605114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Rising temperature has led to improved conditions for survival and reproduction of ticks and faster development leading to an acceleration of the tick lifecycle that has:</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8</a:t>
            </a:fld>
            <a:endParaRPr lang="en-US"/>
          </a:p>
        </p:txBody>
      </p:sp>
    </p:spTree>
    <p:extLst>
      <p:ext uri="{BB962C8B-B14F-4D97-AF65-F5344CB8AC3E}">
        <p14:creationId xmlns:p14="http://schemas.microsoft.com/office/powerpoint/2010/main" val="316718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Lone star tick (</a:t>
            </a:r>
            <a:r>
              <a:rPr lang="en-US" dirty="0" err="1" smtClean="0"/>
              <a:t>Ambylomma</a:t>
            </a:r>
            <a:r>
              <a:rPr lang="en-US" dirty="0" smtClean="0"/>
              <a:t> </a:t>
            </a:r>
            <a:r>
              <a:rPr lang="en-US" dirty="0" err="1" smtClean="0"/>
              <a:t>americanum</a:t>
            </a:r>
            <a:r>
              <a:rPr lang="en-US" dirty="0" smtClean="0"/>
              <a:t>)</a:t>
            </a:r>
          </a:p>
          <a:p>
            <a:r>
              <a:rPr lang="en-US" dirty="0" smtClean="0"/>
              <a:t>American dog tick (</a:t>
            </a:r>
            <a:r>
              <a:rPr lang="en-US" dirty="0" err="1" smtClean="0"/>
              <a:t>Dermacentor</a:t>
            </a:r>
            <a:r>
              <a:rPr lang="en-US" dirty="0" smtClean="0"/>
              <a:t> </a:t>
            </a:r>
            <a:r>
              <a:rPr lang="en-US" dirty="0" err="1" smtClean="0"/>
              <a:t>variabalis</a:t>
            </a:r>
            <a:r>
              <a:rPr lang="en-US" dirty="0" smtClean="0"/>
              <a:t>)</a:t>
            </a:r>
          </a:p>
          <a:p>
            <a:r>
              <a:rPr lang="en-US" dirty="0" smtClean="0"/>
              <a:t>Brown dog tick (</a:t>
            </a:r>
            <a:r>
              <a:rPr lang="en-US" dirty="0" err="1" smtClean="0"/>
              <a:t>Rhicephalus</a:t>
            </a:r>
            <a:r>
              <a:rPr lang="en-US" dirty="0" smtClean="0"/>
              <a:t> </a:t>
            </a:r>
            <a:r>
              <a:rPr lang="en-US" dirty="0" err="1" smtClean="0"/>
              <a:t>sanguineus</a:t>
            </a:r>
            <a:r>
              <a:rPr lang="en-US" dirty="0" smtClean="0"/>
              <a:t>)</a:t>
            </a:r>
          </a:p>
          <a:p>
            <a:r>
              <a:rPr lang="en-US" dirty="0" smtClean="0"/>
              <a:t>Rocky Mountain wood tick (</a:t>
            </a:r>
            <a:r>
              <a:rPr lang="en-US" dirty="0" err="1" smtClean="0"/>
              <a:t>Dermacentor</a:t>
            </a:r>
            <a:r>
              <a:rPr lang="en-US" dirty="0" smtClean="0"/>
              <a:t> </a:t>
            </a:r>
            <a:r>
              <a:rPr lang="en-US" dirty="0" err="1" smtClean="0"/>
              <a:t>andersoni</a:t>
            </a:r>
            <a:r>
              <a:rPr lang="en-US" dirty="0" smtClean="0"/>
              <a:t>) </a:t>
            </a:r>
          </a:p>
          <a:p>
            <a:endParaRPr lang="en-US" dirty="0" smtClean="0"/>
          </a:p>
          <a:p>
            <a:endParaRPr lang="en-US" dirty="0" smtClean="0"/>
          </a:p>
          <a:p>
            <a:r>
              <a:rPr lang="en-US" dirty="0" smtClean="0"/>
              <a:t>Anaplasmosis and </a:t>
            </a:r>
            <a:r>
              <a:rPr lang="en-US" dirty="0" err="1" smtClean="0"/>
              <a:t>Ehrlichiosis</a:t>
            </a:r>
            <a:r>
              <a:rPr lang="en-US" dirty="0" smtClean="0"/>
              <a:t> </a:t>
            </a:r>
          </a:p>
          <a:p>
            <a:r>
              <a:rPr lang="en-US" dirty="0" err="1" smtClean="0"/>
              <a:t>Babesiosis</a:t>
            </a:r>
            <a:endParaRPr lang="en-US" dirty="0" smtClean="0"/>
          </a:p>
          <a:p>
            <a:r>
              <a:rPr lang="en-US" dirty="0" smtClean="0"/>
              <a:t>Powassan virus</a:t>
            </a:r>
          </a:p>
          <a:p>
            <a:r>
              <a:rPr lang="en-US" dirty="0" err="1" smtClean="0"/>
              <a:t>Borrelia</a:t>
            </a:r>
            <a:r>
              <a:rPr lang="en-US" dirty="0" smtClean="0"/>
              <a:t> </a:t>
            </a:r>
            <a:r>
              <a:rPr lang="en-US" dirty="0" err="1" smtClean="0"/>
              <a:t>miyamotoi</a:t>
            </a:r>
            <a:endParaRPr lang="en-US" dirty="0" smtClean="0"/>
          </a:p>
          <a:p>
            <a:r>
              <a:rPr lang="en-US" dirty="0" err="1" smtClean="0"/>
              <a:t>Borrelia</a:t>
            </a:r>
            <a:r>
              <a:rPr lang="en-US" dirty="0" smtClean="0"/>
              <a:t> </a:t>
            </a:r>
            <a:r>
              <a:rPr lang="en-US" dirty="0" err="1" smtClean="0"/>
              <a:t>burgdorferi</a:t>
            </a:r>
            <a:r>
              <a:rPr lang="en-US" dirty="0" smtClean="0"/>
              <a:t> </a:t>
            </a:r>
          </a:p>
          <a:p>
            <a:r>
              <a:rPr lang="en-US" dirty="0" smtClean="0"/>
              <a:t>Colorado tick fever</a:t>
            </a:r>
          </a:p>
          <a:p>
            <a:r>
              <a:rPr lang="en-US" dirty="0" smtClean="0"/>
              <a:t>Tick borne encephalitis </a:t>
            </a:r>
          </a:p>
          <a:p>
            <a:r>
              <a:rPr lang="en-US" dirty="0" smtClean="0"/>
              <a:t>Tick paralysis </a:t>
            </a:r>
          </a:p>
          <a:p>
            <a:endParaRPr lang="en-US" dirty="0" smtClean="0"/>
          </a:p>
          <a:p>
            <a:r>
              <a:rPr lang="en-US" dirty="0" smtClean="0"/>
              <a:t>Increased temperature increases the survival and activity period of ticks, increases the range of both reservoir and tick hosts (e.g. mice and deer) and increases the duration of the season when people may be exposed to ticks</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9</a:t>
            </a:fld>
            <a:endParaRPr lang="en-US"/>
          </a:p>
        </p:txBody>
      </p:sp>
    </p:spTree>
    <p:extLst>
      <p:ext uri="{BB962C8B-B14F-4D97-AF65-F5344CB8AC3E}">
        <p14:creationId xmlns:p14="http://schemas.microsoft.com/office/powerpoint/2010/main" val="139879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Powassan virus</a:t>
            </a:r>
            <a:r>
              <a:rPr lang="en-US" sz="1200" b="0" i="0" kern="1200" dirty="0" smtClean="0">
                <a:solidFill>
                  <a:schemeClr val="tx1"/>
                </a:solidFill>
                <a:effectLst/>
                <a:latin typeface="+mn-lt"/>
                <a:ea typeface="+mn-ea"/>
                <a:cs typeface="+mn-cs"/>
              </a:rPr>
              <a:t> (POWV) is a </a:t>
            </a:r>
            <a:r>
              <a:rPr lang="en-US" sz="1200" b="0" i="1" kern="1200" dirty="0" err="1" smtClean="0">
                <a:solidFill>
                  <a:schemeClr val="tx1"/>
                </a:solidFill>
                <a:effectLst/>
                <a:latin typeface="+mn-lt"/>
                <a:ea typeface="+mn-ea"/>
                <a:cs typeface="+mn-cs"/>
              </a:rPr>
              <a:t>Flavivirus</a:t>
            </a:r>
            <a:r>
              <a:rPr lang="en-US" sz="1200" b="0" i="0" kern="1200" dirty="0" smtClean="0">
                <a:solidFill>
                  <a:schemeClr val="tx1"/>
                </a:solidFill>
                <a:effectLst/>
                <a:latin typeface="+mn-lt"/>
                <a:ea typeface="+mn-ea"/>
                <a:cs typeface="+mn-cs"/>
              </a:rPr>
              <a:t> named after the town of Powassan, Ontario, Canada where it was identified in a 5 year old boy who died from encephalitis in 1958</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13</a:t>
            </a:fld>
            <a:endParaRPr lang="en-US"/>
          </a:p>
        </p:txBody>
      </p:sp>
    </p:spTree>
    <p:extLst>
      <p:ext uri="{BB962C8B-B14F-4D97-AF65-F5344CB8AC3E}">
        <p14:creationId xmlns:p14="http://schemas.microsoft.com/office/powerpoint/2010/main" val="18474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40 tick species are capable of paralyzing humans and animals.3 </a:t>
            </a:r>
            <a:r>
              <a:rPr lang="en-US" dirty="0" err="1" smtClean="0"/>
              <a:t>Dermacentor</a:t>
            </a:r>
            <a:r>
              <a:rPr lang="en-US" dirty="0" smtClean="0"/>
              <a:t> </a:t>
            </a:r>
            <a:r>
              <a:rPr lang="en-US" dirty="0" err="1" smtClean="0"/>
              <a:t>andersoni</a:t>
            </a:r>
            <a:r>
              <a:rPr lang="en-US" dirty="0" smtClean="0"/>
              <a:t> in western Canada and the Pacific northwest, </a:t>
            </a:r>
            <a:r>
              <a:rPr lang="en-US" dirty="0" err="1" smtClean="0"/>
              <a:t>Dermacentor</a:t>
            </a:r>
            <a:r>
              <a:rPr lang="en-US" dirty="0" smtClean="0"/>
              <a:t> </a:t>
            </a:r>
            <a:r>
              <a:rPr lang="en-US" dirty="0" err="1" smtClean="0"/>
              <a:t>variabilis</a:t>
            </a:r>
            <a:r>
              <a:rPr lang="en-US" dirty="0" smtClean="0"/>
              <a:t> in the southeastern United States</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15</a:t>
            </a:fld>
            <a:endParaRPr lang="en-US"/>
          </a:p>
        </p:txBody>
      </p:sp>
    </p:spTree>
    <p:extLst>
      <p:ext uri="{BB962C8B-B14F-4D97-AF65-F5344CB8AC3E}">
        <p14:creationId xmlns:p14="http://schemas.microsoft.com/office/powerpoint/2010/main" val="1280569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40 tick species are capable of paralyzing humans and animals.3 </a:t>
            </a:r>
            <a:r>
              <a:rPr lang="en-US" dirty="0" err="1" smtClean="0"/>
              <a:t>Dermacentor</a:t>
            </a:r>
            <a:r>
              <a:rPr lang="en-US" dirty="0" smtClean="0"/>
              <a:t> </a:t>
            </a:r>
            <a:r>
              <a:rPr lang="en-US" dirty="0" err="1" smtClean="0"/>
              <a:t>andersoni</a:t>
            </a:r>
            <a:r>
              <a:rPr lang="en-US" dirty="0" smtClean="0"/>
              <a:t> in western Canada and the Pacific northwest, </a:t>
            </a:r>
            <a:r>
              <a:rPr lang="en-US" dirty="0" err="1" smtClean="0"/>
              <a:t>Dermacentor</a:t>
            </a:r>
            <a:r>
              <a:rPr lang="en-US" dirty="0" smtClean="0"/>
              <a:t> </a:t>
            </a:r>
            <a:r>
              <a:rPr lang="en-US" dirty="0" err="1" smtClean="0"/>
              <a:t>variabilis</a:t>
            </a:r>
            <a:r>
              <a:rPr lang="en-US" dirty="0" smtClean="0"/>
              <a:t> in the southeastern United States</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16</a:t>
            </a:fld>
            <a:endParaRPr lang="en-US"/>
          </a:p>
        </p:txBody>
      </p:sp>
    </p:spTree>
    <p:extLst>
      <p:ext uri="{BB962C8B-B14F-4D97-AF65-F5344CB8AC3E}">
        <p14:creationId xmlns:p14="http://schemas.microsoft.com/office/powerpoint/2010/main" val="955899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the most common mosquitoes carrying diseases exotic to Canada, only two are established here (Table 1); An. </a:t>
            </a:r>
            <a:r>
              <a:rPr lang="en-US" dirty="0" err="1" smtClean="0"/>
              <a:t>freeborni</a:t>
            </a:r>
            <a:r>
              <a:rPr lang="en-US" dirty="0" smtClean="0"/>
              <a:t> and An. </a:t>
            </a:r>
            <a:r>
              <a:rPr lang="en-US" dirty="0" err="1" smtClean="0"/>
              <a:t>quadrimaculatus</a:t>
            </a:r>
            <a:r>
              <a:rPr lang="en-US" dirty="0" smtClean="0"/>
              <a:t>, the principal vectors for malaria. Additionally, Ae. </a:t>
            </a:r>
            <a:r>
              <a:rPr lang="en-US" dirty="0" err="1" smtClean="0"/>
              <a:t>albopictus</a:t>
            </a:r>
            <a:r>
              <a:rPr lang="en-US" dirty="0" smtClean="0"/>
              <a:t>, a principal vector for dengue, CHIKV, ZIKV and yellow fever, appears to have emerged and established in a very limited part of Southwestern Ontario in 2017</a:t>
            </a: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18</a:t>
            </a:fld>
            <a:endParaRPr lang="en-US"/>
          </a:p>
        </p:txBody>
      </p:sp>
    </p:spTree>
    <p:extLst>
      <p:ext uri="{BB962C8B-B14F-4D97-AF65-F5344CB8AC3E}">
        <p14:creationId xmlns:p14="http://schemas.microsoft.com/office/powerpoint/2010/main" val="1220497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dengue, vectorial capacity, which expresses the average daily rate of subsequent cases in a susceptible population resulting from one infected case, </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20</a:t>
            </a:fld>
            <a:endParaRPr lang="en-US"/>
          </a:p>
        </p:txBody>
      </p:sp>
    </p:spTree>
    <p:extLst>
      <p:ext uri="{BB962C8B-B14F-4D97-AF65-F5344CB8AC3E}">
        <p14:creationId xmlns:p14="http://schemas.microsoft.com/office/powerpoint/2010/main" val="497783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Indicator 1.4.2: vulnerability to mosquito-borne diseases— headline finding: climate change induced risk of mosquito-borne diseases could be offset by improvements in public health systems. Investments in public health have resulted in a 31% fall in global vulnerability observed from 2010–17. However, this success is not spread equally, with vulnerability to recurrent dengue outbreaks increasing in the Western Pacific and South-East Asia over the same period</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22</a:t>
            </a:fld>
            <a:endParaRPr lang="en-US"/>
          </a:p>
        </p:txBody>
      </p:sp>
    </p:spTree>
    <p:extLst>
      <p:ext uri="{BB962C8B-B14F-4D97-AF65-F5344CB8AC3E}">
        <p14:creationId xmlns:p14="http://schemas.microsoft.com/office/powerpoint/2010/main" val="1321684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138ED-FCDA-2B48-8350-EAF9CB2FAEF7}" type="slidenum">
              <a:rPr lang="en-US" smtClean="0"/>
              <a:t>23</a:t>
            </a:fld>
            <a:endParaRPr lang="en-US"/>
          </a:p>
        </p:txBody>
      </p:sp>
    </p:spTree>
    <p:extLst>
      <p:ext uri="{BB962C8B-B14F-4D97-AF65-F5344CB8AC3E}">
        <p14:creationId xmlns:p14="http://schemas.microsoft.com/office/powerpoint/2010/main" val="317009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From 1980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1999, only 64 locally acquired cases were confirmed in Texas,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whereas 62,514 suspected cases were recorded in three adjoining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Mexican states—Coahuila, Nuevo León, and Tamaulipas.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Thus, the ultimate determinant of dengue prevalence</a:t>
            </a:r>
          </a:p>
          <a:p>
            <a:r>
              <a:rPr lang="en-US" sz="1200" kern="1200" dirty="0" smtClean="0">
                <a:solidFill>
                  <a:schemeClr val="tx1"/>
                </a:solidFill>
                <a:effectLst/>
                <a:latin typeface="+mn-lt"/>
                <a:ea typeface="+mn-ea"/>
                <a:cs typeface="+mn-cs"/>
              </a:rPr>
              <a:t>in this setting is socioeconomic rather than environmental.</a:t>
            </a:r>
          </a:p>
          <a:p>
            <a:endParaRPr lang="en-US" sz="1200" kern="1200" dirty="0" smtClean="0">
              <a:solidFill>
                <a:schemeClr val="tx1"/>
              </a:solidFill>
              <a:effectLst/>
              <a:latin typeface="+mn-lt"/>
              <a:ea typeface="+mn-ea"/>
              <a:cs typeface="+mn-cs"/>
            </a:endParaRP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BE5AA676-800A-374A-8828-3210A6375553}" type="slidenum">
              <a:rPr lang="en-US" smtClean="0"/>
              <a:t>26</a:t>
            </a:fld>
            <a:endParaRPr lang="en-US"/>
          </a:p>
        </p:txBody>
      </p:sp>
    </p:spTree>
    <p:extLst>
      <p:ext uri="{BB962C8B-B14F-4D97-AF65-F5344CB8AC3E}">
        <p14:creationId xmlns:p14="http://schemas.microsoft.com/office/powerpoint/2010/main" val="587802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Breteau index (the number of infested containers per 100 residences inspected) for each city</a:t>
            </a:r>
          </a:p>
          <a:p>
            <a:r>
              <a:rPr lang="en-US" dirty="0" smtClean="0"/>
              <a:t>House index - % of houses with </a:t>
            </a:r>
            <a:r>
              <a:rPr lang="en-US" dirty="0" err="1" smtClean="0"/>
              <a:t>mostquito</a:t>
            </a:r>
            <a:r>
              <a:rPr lang="en-US" baseline="0" dirty="0" smtClean="0"/>
              <a:t> water 37% </a:t>
            </a:r>
            <a:r>
              <a:rPr lang="en-US" baseline="0" dirty="0" err="1" smtClean="0"/>
              <a:t>vs</a:t>
            </a:r>
            <a:r>
              <a:rPr lang="en-US" baseline="0" dirty="0" smtClean="0"/>
              <a:t> 25% </a:t>
            </a:r>
          </a:p>
          <a:p>
            <a:endParaRPr lang="en-US" baseline="0" dirty="0" smtClean="0"/>
          </a:p>
          <a:p>
            <a:r>
              <a:rPr lang="en-US" baseline="0" dirty="0" smtClean="0"/>
              <a:t>More than 85% of all buildings in Texas are fully air conditioned</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5AA676-800A-374A-8828-3210A6375553}" type="slidenum">
              <a:rPr lang="en-US" smtClean="0"/>
              <a:t>27</a:t>
            </a:fld>
            <a:endParaRPr lang="en-US"/>
          </a:p>
        </p:txBody>
      </p:sp>
    </p:spTree>
    <p:extLst>
      <p:ext uri="{BB962C8B-B14F-4D97-AF65-F5344CB8AC3E}">
        <p14:creationId xmlns:p14="http://schemas.microsoft.com/office/powerpoint/2010/main" val="2001568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Breteau index (the number of infested containers per 100 residences inspected) for each city</a:t>
            </a:r>
          </a:p>
          <a:p>
            <a:r>
              <a:rPr lang="en-US" dirty="0" smtClean="0"/>
              <a:t>House index - % of houses with </a:t>
            </a:r>
            <a:r>
              <a:rPr lang="en-US" dirty="0" err="1" smtClean="0"/>
              <a:t>mostquito</a:t>
            </a:r>
            <a:r>
              <a:rPr lang="en-US" baseline="0" dirty="0" smtClean="0"/>
              <a:t> water 37% </a:t>
            </a:r>
            <a:r>
              <a:rPr lang="en-US" baseline="0" dirty="0" err="1" smtClean="0"/>
              <a:t>vs</a:t>
            </a:r>
            <a:r>
              <a:rPr lang="en-US" baseline="0" dirty="0" smtClean="0"/>
              <a:t> 25% </a:t>
            </a:r>
          </a:p>
          <a:p>
            <a:endParaRPr lang="en-US" baseline="0" dirty="0" smtClean="0"/>
          </a:p>
          <a:p>
            <a:r>
              <a:rPr lang="en-US" baseline="0" dirty="0" smtClean="0"/>
              <a:t>More than 85% of all buildings in Texas are fully air conditioned</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5AA676-800A-374A-8828-3210A6375553}" type="slidenum">
              <a:rPr lang="en-US" smtClean="0"/>
              <a:t>28</a:t>
            </a:fld>
            <a:endParaRPr lang="en-US"/>
          </a:p>
        </p:txBody>
      </p:sp>
    </p:spTree>
    <p:extLst>
      <p:ext uri="{BB962C8B-B14F-4D97-AF65-F5344CB8AC3E}">
        <p14:creationId xmlns:p14="http://schemas.microsoft.com/office/powerpoint/2010/main" val="1510137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Breteau index (the number of infested containers per 100 residences inspected) for each city</a:t>
            </a:r>
          </a:p>
          <a:p>
            <a:r>
              <a:rPr lang="en-US" dirty="0" smtClean="0"/>
              <a:t>House index - % of houses with </a:t>
            </a:r>
            <a:r>
              <a:rPr lang="en-US" dirty="0" err="1" smtClean="0"/>
              <a:t>mostquito</a:t>
            </a:r>
            <a:r>
              <a:rPr lang="en-US" baseline="0" dirty="0" smtClean="0"/>
              <a:t> water 37% </a:t>
            </a:r>
            <a:r>
              <a:rPr lang="en-US" baseline="0" dirty="0" err="1" smtClean="0"/>
              <a:t>vs</a:t>
            </a:r>
            <a:r>
              <a:rPr lang="en-US" baseline="0" dirty="0" smtClean="0"/>
              <a:t> 25% </a:t>
            </a:r>
          </a:p>
          <a:p>
            <a:endParaRPr lang="en-US" baseline="0" dirty="0" smtClean="0"/>
          </a:p>
          <a:p>
            <a:r>
              <a:rPr lang="en-US" baseline="0" dirty="0" smtClean="0"/>
              <a:t>More than 85% of all buildings in Texas are fully air conditioned</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5AA676-800A-374A-8828-3210A6375553}" type="slidenum">
              <a:rPr lang="en-US" smtClean="0"/>
              <a:t>29</a:t>
            </a:fld>
            <a:endParaRPr lang="en-US"/>
          </a:p>
        </p:txBody>
      </p:sp>
    </p:spTree>
    <p:extLst>
      <p:ext uri="{BB962C8B-B14F-4D97-AF65-F5344CB8AC3E}">
        <p14:creationId xmlns:p14="http://schemas.microsoft.com/office/powerpoint/2010/main" val="1129717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http://graphics.wsj.com/global-oil-men/</a:t>
            </a:r>
            <a:endParaRPr lang="en-US" dirty="0" smtClean="0"/>
          </a:p>
          <a:p>
            <a:endParaRPr lang="en-US" dirty="0" smtClean="0"/>
          </a:p>
          <a:p>
            <a:endParaRPr lang="en-US" dirty="0" smtClean="0"/>
          </a:p>
          <a:p>
            <a:r>
              <a:rPr lang="en-US" dirty="0" smtClean="0"/>
              <a:t>While global temperatures have increased 0.8C since 1948, Canada has seen an increase of 1.7C – more than double the global average.</a:t>
            </a:r>
          </a:p>
          <a:p>
            <a:r>
              <a:rPr lang="en-US" dirty="0" smtClean="0"/>
              <a:t>And in the Arctic, the warming is happening at a much faster rate of 2.3C, the report says.</a:t>
            </a:r>
          </a:p>
          <a:p>
            <a:r>
              <a:rPr lang="en-US" dirty="0" smtClean="0"/>
              <a:t/>
            </a:r>
            <a:br>
              <a:rPr lang="en-US" dirty="0" smtClean="0"/>
            </a:br>
            <a:r>
              <a:rPr lang="en-US" dirty="0" smtClean="0"/>
              <a:t>Canada’s climate has warmed and will warm further in the future, driven by human influence.1 Both past and future warming in Canada is, on average, about double the magnitude of global warming. Northern Canada has warmed and will continue to warm at even more than double the global rate. {4.2} Temperature has increased in all regions of Canada and in the surrounding oceans. Since 1948, when nation-wide records became available, Canada’s annual average temperature over land has warmed by a best estimate of 1.7°C, with higher temperature increases observed in the North, the Prairies, and northern British Columbia. Annual average temperature over northern Canada increased by 2.3°C since 1948. The greatest warming has occurred in winter. {4.2}</a:t>
            </a:r>
          </a:p>
          <a:p>
            <a:endParaRPr lang="en-US" dirty="0" smtClean="0"/>
          </a:p>
          <a:p>
            <a:r>
              <a:rPr lang="en-US" dirty="0" smtClean="0"/>
              <a:t>Temperature extremes have changed in Canada, consistent with the increase in mean temperature. Extreme warm temperatures have become hotter, while extreme cold temperatures have become less cold. </a:t>
            </a:r>
          </a:p>
          <a:p>
            <a:r>
              <a:rPr lang="en-US" dirty="0" smtClean="0"/>
              <a:t>In the future, higher temperatures will contribute to an increased risk of extreme fire weather across much of Canada</a:t>
            </a:r>
          </a:p>
          <a:p>
            <a:r>
              <a:rPr lang="en-US" dirty="0" smtClean="0"/>
              <a:t>Extreme precipitation amounts accumulated over a day or shorter are projected to increase; thus, there is potential for a higher incidence of rain-generated local flooding, including in urban areas.</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30</a:t>
            </a:fld>
            <a:endParaRPr lang="en-US"/>
          </a:p>
        </p:txBody>
      </p:sp>
    </p:spTree>
    <p:extLst>
      <p:ext uri="{BB962C8B-B14F-4D97-AF65-F5344CB8AC3E}">
        <p14:creationId xmlns:p14="http://schemas.microsoft.com/office/powerpoint/2010/main" val="1018898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Anthrax and other deadly disease causing bacteria can lie dormant in permafrost or ice and will only be released if melting occurs</a:t>
            </a:r>
            <a:endParaRPr lang="en-US" dirty="0" smtClean="0"/>
          </a:p>
          <a:p>
            <a:endParaRPr lang="en-US" dirty="0" smtClean="0"/>
          </a:p>
          <a:p>
            <a:r>
              <a:rPr lang="en-US" dirty="0" smtClean="0"/>
              <a:t>Legendre M, </a:t>
            </a:r>
            <a:r>
              <a:rPr lang="en-US" dirty="0" err="1" smtClean="0"/>
              <a:t>Bartoli</a:t>
            </a:r>
            <a:r>
              <a:rPr lang="en-US" dirty="0" smtClean="0"/>
              <a:t> J, </a:t>
            </a:r>
            <a:r>
              <a:rPr lang="en-US" dirty="0" err="1" smtClean="0"/>
              <a:t>Shmakova</a:t>
            </a:r>
            <a:r>
              <a:rPr lang="en-US" dirty="0" smtClean="0"/>
              <a:t> L, et al. Thirty-thousand-year-old distant relative of giant icosahedral DNA viruses with a </a:t>
            </a:r>
            <a:r>
              <a:rPr lang="en-US" dirty="0" err="1" smtClean="0"/>
              <a:t>pandoravirus</a:t>
            </a:r>
            <a:r>
              <a:rPr lang="en-US" dirty="0" smtClean="0"/>
              <a:t> morphology. Proc Natl </a:t>
            </a:r>
            <a:r>
              <a:rPr lang="en-US" dirty="0" err="1" smtClean="0"/>
              <a:t>Acad</a:t>
            </a:r>
            <a:r>
              <a:rPr lang="en-US" dirty="0" smtClean="0"/>
              <a:t> </a:t>
            </a:r>
            <a:r>
              <a:rPr lang="en-US" dirty="0" err="1" smtClean="0"/>
              <a:t>Sci</a:t>
            </a:r>
            <a:r>
              <a:rPr lang="en-US" dirty="0" smtClean="0"/>
              <a:t> USA 2014; 111: 4274–79. </a:t>
            </a:r>
          </a:p>
          <a:p>
            <a:r>
              <a:rPr lang="en-US" dirty="0" smtClean="0"/>
              <a:t>Revich BA, </a:t>
            </a:r>
            <a:r>
              <a:rPr lang="en-US" dirty="0" err="1" smtClean="0"/>
              <a:t>Podolnaya</a:t>
            </a:r>
            <a:r>
              <a:rPr lang="en-US" dirty="0" smtClean="0"/>
              <a:t> MA. Thawing of permafrost may disturb historic cattle burial grounds in East Siberia. Glob Health Action 2011; 4: 8482. </a:t>
            </a:r>
          </a:p>
          <a:p>
            <a:r>
              <a:rPr lang="en-US" dirty="0" smtClean="0"/>
              <a:t>Watts N, </a:t>
            </a:r>
            <a:r>
              <a:rPr lang="en-US" dirty="0" err="1" smtClean="0"/>
              <a:t>Adger</a:t>
            </a:r>
            <a:r>
              <a:rPr lang="en-US" dirty="0" smtClean="0"/>
              <a:t> WN, </a:t>
            </a:r>
            <a:r>
              <a:rPr lang="en-US" dirty="0" err="1" smtClean="0"/>
              <a:t>Agnolucci</a:t>
            </a:r>
            <a:r>
              <a:rPr lang="en-US" dirty="0" smtClean="0"/>
              <a:t> P, et al. Health and climate change: policy responses to protect public health. Lancet 2015; 386: 1861–914.</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Meanwhile, sea level had risen nearly 14 millimeters since 1972, with half of that in the last eight years. (Later, a severe mid-summer Arctic heat wave contributed to historic melting of the Greenland ice sheet, with 12.5 billion tons of ice melting into the ocean on a single day — the “biggest single-day volume loss on record,” according to the </a:t>
            </a:r>
            <a:r>
              <a:rPr lang="en-US" dirty="0" smtClean="0">
                <a:hlinkClick r:id="rId3"/>
              </a:rPr>
              <a:t>Washington Post</a:t>
            </a:r>
            <a:r>
              <a:rPr lang="en-US" dirty="0" smtClean="0"/>
              <a:t>).</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31</a:t>
            </a:fld>
            <a:endParaRPr lang="en-US"/>
          </a:p>
        </p:txBody>
      </p:sp>
    </p:spTree>
    <p:extLst>
      <p:ext uri="{BB962C8B-B14F-4D97-AF65-F5344CB8AC3E}">
        <p14:creationId xmlns:p14="http://schemas.microsoft.com/office/powerpoint/2010/main" val="1959907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1" i="0" kern="1200" dirty="0" smtClean="0">
                <a:solidFill>
                  <a:schemeClr val="tx1"/>
                </a:solidFill>
                <a:effectLst/>
                <a:latin typeface="+mn-lt"/>
                <a:ea typeface="+mn-ea"/>
                <a:cs typeface="+mn-cs"/>
              </a:rPr>
              <a:t>English:</a:t>
            </a:r>
            <a:r>
              <a:rPr lang="en-CA" sz="1200" b="0" i="0" kern="1200" dirty="0" smtClean="0">
                <a:solidFill>
                  <a:schemeClr val="tx1"/>
                </a:solidFill>
                <a:effectLst/>
                <a:latin typeface="+mn-lt"/>
                <a:ea typeface="+mn-ea"/>
                <a:cs typeface="+mn-cs"/>
              </a:rPr>
              <a:t> </a:t>
            </a:r>
            <a:r>
              <a:rPr lang="en-CA" sz="1200" b="0" i="0" u="none" strike="noStrike" kern="1200" dirty="0" smtClean="0">
                <a:solidFill>
                  <a:schemeClr val="tx1"/>
                </a:solidFill>
                <a:effectLst/>
                <a:latin typeface="+mn-lt"/>
                <a:ea typeface="+mn-ea"/>
                <a:cs typeface="+mn-cs"/>
                <a:hlinkClick r:id="rId3" tooltip="Methane"/>
              </a:rPr>
              <a:t>Methane</a:t>
            </a:r>
            <a:r>
              <a:rPr lang="en-CA" sz="1200" b="0" i="0" kern="1200" dirty="0" smtClean="0">
                <a:solidFill>
                  <a:schemeClr val="tx1"/>
                </a:solidFill>
                <a:effectLst/>
                <a:latin typeface="+mn-lt"/>
                <a:ea typeface="+mn-ea"/>
                <a:cs typeface="+mn-cs"/>
              </a:rPr>
              <a:t> concentrations in </a:t>
            </a:r>
            <a:r>
              <a:rPr lang="en-CA" sz="1200" b="0" i="0" u="none" strike="noStrike" kern="1200" dirty="0" smtClean="0">
                <a:solidFill>
                  <a:schemeClr val="tx1"/>
                </a:solidFill>
                <a:effectLst/>
                <a:latin typeface="+mn-lt"/>
                <a:ea typeface="+mn-ea"/>
                <a:cs typeface="+mn-cs"/>
                <a:hlinkClick r:id="rId4" tooltip="Barrow, Alaska (page does not exist)"/>
              </a:rPr>
              <a:t>Barrow, Alaska</a:t>
            </a:r>
            <a:endParaRPr lang="en-CA" sz="1200" b="0" i="0" kern="1200" dirty="0" smtClean="0">
              <a:solidFill>
                <a:schemeClr val="tx1"/>
              </a:solidFill>
              <a:effectLst/>
              <a:latin typeface="+mn-lt"/>
              <a:ea typeface="+mn-ea"/>
              <a:cs typeface="+mn-cs"/>
            </a:endParaRPr>
          </a:p>
          <a:p>
            <a:r>
              <a:rPr lang="en-CA" dirty="0" smtClean="0"/>
              <a:t/>
            </a:r>
            <a:br>
              <a:rPr lang="en-CA" dirty="0" smtClean="0"/>
            </a:br>
            <a:r>
              <a:rPr lang="en-CA" sz="1200" b="0" i="0" kern="1200" dirty="0" smtClean="0">
                <a:solidFill>
                  <a:schemeClr val="tx1"/>
                </a:solidFill>
                <a:effectLst/>
                <a:latin typeface="+mn-lt"/>
                <a:ea typeface="+mn-ea"/>
                <a:cs typeface="+mn-cs"/>
              </a:rPr>
              <a:t>Data shown may be measurements of air collected approximately weekly in glass containers and returned to GMD for analysis or averages from air sampled semi-continuously at a GMD baseline observatory. </a:t>
            </a:r>
            <a:r>
              <a:rPr lang="en-CA" sz="1200" b="1" i="0" kern="1200" dirty="0" smtClean="0">
                <a:solidFill>
                  <a:schemeClr val="tx1"/>
                </a:solidFill>
                <a:effectLst/>
                <a:latin typeface="+mn-lt"/>
                <a:ea typeface="+mn-ea"/>
                <a:cs typeface="+mn-cs"/>
              </a:rPr>
              <a:t>Circle Symbols</a:t>
            </a:r>
            <a:r>
              <a:rPr lang="en-CA" sz="1200" b="0" i="0" kern="1200" dirty="0" smtClean="0">
                <a:solidFill>
                  <a:schemeClr val="tx1"/>
                </a:solidFill>
                <a:effectLst/>
                <a:latin typeface="+mn-lt"/>
                <a:ea typeface="+mn-ea"/>
                <a:cs typeface="+mn-cs"/>
              </a:rPr>
              <a:t> are thought to be regionally representative of a remote, well-mixed troposphere.</a:t>
            </a:r>
          </a:p>
          <a:p>
            <a:r>
              <a:rPr lang="en-CA" dirty="0" smtClean="0"/>
              <a:t/>
            </a:r>
            <a:br>
              <a:rPr lang="en-CA" dirty="0" smtClean="0"/>
            </a:b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34</a:t>
            </a:fld>
            <a:endParaRPr lang="en-US"/>
          </a:p>
        </p:txBody>
      </p:sp>
    </p:spTree>
    <p:extLst>
      <p:ext uri="{BB962C8B-B14F-4D97-AF65-F5344CB8AC3E}">
        <p14:creationId xmlns:p14="http://schemas.microsoft.com/office/powerpoint/2010/main" val="1620124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1-year-old boy, living in close contact with farm animals</a:t>
            </a:r>
          </a:p>
          <a:p>
            <a:r>
              <a:rPr lang="en-US" sz="1200" kern="1200" dirty="0" smtClean="0">
                <a:solidFill>
                  <a:schemeClr val="tx1"/>
                </a:solidFill>
                <a:effectLst/>
                <a:latin typeface="+mn-lt"/>
                <a:ea typeface="+mn-ea"/>
                <a:cs typeface="+mn-cs"/>
              </a:rPr>
              <a:t>in the rural highlands of southwest Ethiopia, was brought to</a:t>
            </a:r>
          </a:p>
          <a:p>
            <a:r>
              <a:rPr lang="en-US" sz="1200" kern="1200" dirty="0" smtClean="0">
                <a:solidFill>
                  <a:schemeClr val="tx1"/>
                </a:solidFill>
                <a:effectLst/>
                <a:latin typeface="+mn-lt"/>
                <a:ea typeface="+mn-ea"/>
                <a:cs typeface="+mn-cs"/>
              </a:rPr>
              <a:t>the emergency room because of two black eschars on his left</a:t>
            </a:r>
          </a:p>
          <a:p>
            <a:r>
              <a:rPr lang="en-US" sz="1200" kern="1200" dirty="0" smtClean="0">
                <a:solidFill>
                  <a:schemeClr val="tx1"/>
                </a:solidFill>
                <a:effectLst/>
                <a:latin typeface="+mn-lt"/>
                <a:ea typeface="+mn-ea"/>
                <a:cs typeface="+mn-cs"/>
              </a:rPr>
              <a:t>thigh (Figure 1) and a painful ipsilateral adenopathy in the</a:t>
            </a:r>
          </a:p>
          <a:p>
            <a:r>
              <a:rPr lang="en-US" sz="1200" kern="1200" dirty="0" smtClean="0">
                <a:solidFill>
                  <a:schemeClr val="tx1"/>
                </a:solidFill>
                <a:effectLst/>
                <a:latin typeface="+mn-lt"/>
                <a:ea typeface="+mn-ea"/>
                <a:cs typeface="+mn-cs"/>
              </a:rPr>
              <a:t>groin. According to the clinical history obtained by his</a:t>
            </a:r>
          </a:p>
          <a:p>
            <a:r>
              <a:rPr lang="en-US" sz="1200" kern="1200" dirty="0" smtClean="0">
                <a:solidFill>
                  <a:schemeClr val="tx1"/>
                </a:solidFill>
                <a:effectLst/>
                <a:latin typeface="+mn-lt"/>
                <a:ea typeface="+mn-ea"/>
                <a:cs typeface="+mn-cs"/>
              </a:rPr>
              <a:t>mother, the lesions started as tiny papules 4–5 days earlier</a:t>
            </a:r>
          </a:p>
          <a:p>
            <a:r>
              <a:rPr lang="en-US" sz="1200" kern="1200" dirty="0" smtClean="0">
                <a:solidFill>
                  <a:schemeClr val="tx1"/>
                </a:solidFill>
                <a:effectLst/>
                <a:latin typeface="+mn-lt"/>
                <a:ea typeface="+mn-ea"/>
                <a:cs typeface="+mn-cs"/>
              </a:rPr>
              <a:t>and had grown to the size of a coin. No other symptoms or</a:t>
            </a:r>
          </a:p>
          <a:p>
            <a:r>
              <a:rPr lang="en-US" sz="1200" kern="1200" dirty="0" smtClean="0">
                <a:solidFill>
                  <a:schemeClr val="tx1"/>
                </a:solidFill>
                <a:effectLst/>
                <a:latin typeface="+mn-lt"/>
                <a:ea typeface="+mn-ea"/>
                <a:cs typeface="+mn-cs"/>
              </a:rPr>
              <a:t>signs were found in the clinical examination, and the white</a:t>
            </a:r>
          </a:p>
          <a:p>
            <a:r>
              <a:rPr lang="en-US" sz="1200" kern="1200" dirty="0" smtClean="0">
                <a:solidFill>
                  <a:schemeClr val="tx1"/>
                </a:solidFill>
                <a:effectLst/>
                <a:latin typeface="+mn-lt"/>
                <a:ea typeface="+mn-ea"/>
                <a:cs typeface="+mn-cs"/>
              </a:rPr>
              <a:t>blood cell count was 7,600/mm3. The physician on call</a:t>
            </a:r>
          </a:p>
          <a:p>
            <a:r>
              <a:rPr lang="en-US" sz="1200" kern="1200" dirty="0" smtClean="0">
                <a:solidFill>
                  <a:schemeClr val="tx1"/>
                </a:solidFill>
                <a:effectLst/>
                <a:latin typeface="+mn-lt"/>
                <a:ea typeface="+mn-ea"/>
                <a:cs typeface="+mn-cs"/>
              </a:rPr>
              <a:t>suspected cutaneous anthrax, and a microbiologist obtained</a:t>
            </a:r>
          </a:p>
          <a:p>
            <a:r>
              <a:rPr lang="en-US" sz="1200" kern="1200" dirty="0" smtClean="0">
                <a:solidFill>
                  <a:schemeClr val="tx1"/>
                </a:solidFill>
                <a:effectLst/>
                <a:latin typeface="+mn-lt"/>
                <a:ea typeface="+mn-ea"/>
                <a:cs typeface="+mn-cs"/>
              </a:rPr>
              <a:t>a specimen of the exudate just under the eschar. Gram-positive</a:t>
            </a:r>
          </a:p>
          <a:p>
            <a:r>
              <a:rPr lang="en-US" sz="1200" kern="1200" dirty="0" smtClean="0">
                <a:solidFill>
                  <a:schemeClr val="tx1"/>
                </a:solidFill>
                <a:effectLst/>
                <a:latin typeface="+mn-lt"/>
                <a:ea typeface="+mn-ea"/>
                <a:cs typeface="+mn-cs"/>
              </a:rPr>
              <a:t>bacilli were seen under the microscope (Figure 2), and the</a:t>
            </a:r>
          </a:p>
          <a:p>
            <a:r>
              <a:rPr lang="en-US" sz="1200" kern="1200" dirty="0" smtClean="0">
                <a:solidFill>
                  <a:schemeClr val="tx1"/>
                </a:solidFill>
                <a:effectLst/>
                <a:latin typeface="+mn-lt"/>
                <a:ea typeface="+mn-ea"/>
                <a:cs typeface="+mn-cs"/>
              </a:rPr>
              <a:t>following day, a grey and dry colony described as “</a:t>
            </a:r>
            <a:r>
              <a:rPr lang="en-US" sz="1200" kern="1200" dirty="0" err="1" smtClean="0">
                <a:solidFill>
                  <a:schemeClr val="tx1"/>
                </a:solidFill>
                <a:effectLst/>
                <a:latin typeface="+mn-lt"/>
                <a:ea typeface="+mn-ea"/>
                <a:cs typeface="+mn-cs"/>
              </a:rPr>
              <a:t>Bacilluslike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was seen on the surface of the culture plate.1 With the</a:t>
            </a:r>
          </a:p>
          <a:p>
            <a:r>
              <a:rPr lang="en-US" sz="1200" kern="1200" dirty="0" smtClean="0">
                <a:solidFill>
                  <a:schemeClr val="tx1"/>
                </a:solidFill>
                <a:effectLst/>
                <a:latin typeface="+mn-lt"/>
                <a:ea typeface="+mn-ea"/>
                <a:cs typeface="+mn-cs"/>
              </a:rPr>
              <a:t>clinical diagnosis of a malignant pustule, the patient was admitted</a:t>
            </a:r>
          </a:p>
          <a:p>
            <a:r>
              <a:rPr lang="en-US" sz="1200" kern="1200" dirty="0" smtClean="0">
                <a:solidFill>
                  <a:schemeClr val="tx1"/>
                </a:solidFill>
                <a:effectLst/>
                <a:latin typeface="+mn-lt"/>
                <a:ea typeface="+mn-ea"/>
                <a:cs typeface="+mn-cs"/>
              </a:rPr>
              <a:t>to the hospital and was treated with intravenous penicillin</a:t>
            </a:r>
          </a:p>
          <a:p>
            <a:r>
              <a:rPr lang="en-US" sz="1200" kern="1200" dirty="0" smtClean="0">
                <a:solidFill>
                  <a:schemeClr val="tx1"/>
                </a:solidFill>
                <a:effectLst/>
                <a:latin typeface="+mn-lt"/>
                <a:ea typeface="+mn-ea"/>
                <a:cs typeface="+mn-cs"/>
              </a:rPr>
              <a:t>G for 10 days, and the case had a favorable outcome.</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35</a:t>
            </a:fld>
            <a:endParaRPr lang="en-US"/>
          </a:p>
        </p:txBody>
      </p:sp>
    </p:spTree>
    <p:extLst>
      <p:ext uri="{BB962C8B-B14F-4D97-AF65-F5344CB8AC3E}">
        <p14:creationId xmlns:p14="http://schemas.microsoft.com/office/powerpoint/2010/main" val="2053056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The bacterium that causes the plague travels around on fleas. This flea illustration is from Robert Hooke's </a:t>
            </a:r>
            <a:r>
              <a:rPr lang="en-US" sz="1200" b="0" i="0" kern="1200" dirty="0" err="1" smtClean="0">
                <a:solidFill>
                  <a:schemeClr val="tx1"/>
                </a:solidFill>
                <a:effectLst/>
                <a:latin typeface="+mn-lt"/>
                <a:ea typeface="+mn-ea"/>
                <a:cs typeface="+mn-cs"/>
              </a:rPr>
              <a:t>Micrographia</a:t>
            </a:r>
            <a:r>
              <a:rPr lang="en-US" sz="1200" b="0" i="0" kern="1200" dirty="0" smtClean="0">
                <a:solidFill>
                  <a:schemeClr val="tx1"/>
                </a:solidFill>
                <a:effectLst/>
                <a:latin typeface="+mn-lt"/>
                <a:ea typeface="+mn-ea"/>
                <a:cs typeface="+mn-cs"/>
              </a:rPr>
              <a:t>, published in London in 1665.</a:t>
            </a:r>
          </a:p>
          <a:p>
            <a:pPr fontAlgn="base"/>
            <a:endParaRPr lang="en-US" sz="1200" b="0" i="0" kern="1200" dirty="0" smtClean="0">
              <a:solidFill>
                <a:schemeClr val="tx1"/>
              </a:solidFill>
              <a:effectLst/>
              <a:latin typeface="+mn-lt"/>
              <a:ea typeface="+mn-ea"/>
              <a:cs typeface="+mn-cs"/>
            </a:endParaRPr>
          </a:p>
          <a:p>
            <a:r>
              <a:rPr lang="en-US" dirty="0" smtClean="0">
                <a:hlinkClick r:id="rId3"/>
              </a:rPr>
              <a:t>https://www.npr.org/sections/goatsandsoda/2019/05/07/721167330/bubonic-plague-strikes-in-mongolia-why-is-it-still-a-threat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36</a:t>
            </a:fld>
            <a:endParaRPr lang="en-US"/>
          </a:p>
        </p:txBody>
      </p:sp>
    </p:spTree>
    <p:extLst>
      <p:ext uri="{BB962C8B-B14F-4D97-AF65-F5344CB8AC3E}">
        <p14:creationId xmlns:p14="http://schemas.microsoft.com/office/powerpoint/2010/main" val="1328885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Consuming approximately 100 kg of fuelwood monthly</a:t>
            </a:r>
          </a:p>
          <a:p>
            <a:endParaRPr lang="en-US" dirty="0"/>
          </a:p>
        </p:txBody>
      </p:sp>
      <p:sp>
        <p:nvSpPr>
          <p:cNvPr id="4" name="Slide Number Placeholder 3"/>
          <p:cNvSpPr>
            <a:spLocks noGrp="1"/>
          </p:cNvSpPr>
          <p:nvPr>
            <p:ph type="sldNum" sz="quarter" idx="10"/>
          </p:nvPr>
        </p:nvSpPr>
        <p:spPr/>
        <p:txBody>
          <a:bodyPr/>
          <a:lstStyle/>
          <a:p>
            <a:fld id="{887B61E0-9125-4545-84A5-CD7BB28AF873}" type="slidenum">
              <a:rPr lang="en-US" smtClean="0"/>
              <a:t>37</a:t>
            </a:fld>
            <a:endParaRPr lang="en-US"/>
          </a:p>
        </p:txBody>
      </p:sp>
    </p:spTree>
    <p:extLst>
      <p:ext uri="{BB962C8B-B14F-4D97-AF65-F5344CB8AC3E}">
        <p14:creationId xmlns:p14="http://schemas.microsoft.com/office/powerpoint/2010/main" val="1186015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0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t>The index case was a 31-year-old man who died from respiratory distress on Aug 28, 2017, while travelling in a bush taxi between the middle-west central highlands (Ankazobe) and the coastal town of Toamasina. Two fellow passengers from the taxi subsequently died on Sept 2, 2017, in Toamasina, and Sept 3, 2017, in Antananarivo, presumably contributing to further disease transmission in both cities.</a:t>
            </a:r>
          </a:p>
        </p:txBody>
      </p:sp>
      <p:sp>
        <p:nvSpPr>
          <p:cNvPr id="4" name="Slide Number Placeholder 3"/>
          <p:cNvSpPr>
            <a:spLocks noGrp="1"/>
          </p:cNvSpPr>
          <p:nvPr>
            <p:ph type="sldNum" sz="quarter" idx="5"/>
          </p:nvPr>
        </p:nvSpPr>
        <p:spPr/>
        <p:txBody>
          <a:bodyPr/>
          <a:lstStyle/>
          <a:p>
            <a:pPr>
              <a:defRPr/>
            </a:pPr>
            <a:fld id="{2E294634-D11D-2645-A765-5CCF416691F7}" type="slidenum">
              <a:rPr lang="en-US" smtClean="0"/>
              <a:pPr>
                <a:defRPr/>
              </a:pPr>
              <a:t>38</a:t>
            </a:fld>
            <a:endParaRPr lang="en-US"/>
          </a:p>
        </p:txBody>
      </p:sp>
    </p:spTree>
    <p:extLst>
      <p:ext uri="{BB962C8B-B14F-4D97-AF65-F5344CB8AC3E}">
        <p14:creationId xmlns:p14="http://schemas.microsoft.com/office/powerpoint/2010/main" val="1429477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7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dirty="0"/>
              <a:t>Incubation period: 1 – 6 days</a:t>
            </a:r>
          </a:p>
          <a:p>
            <a:r>
              <a:rPr lang="en-US" sz="1200" b="0" i="0" kern="1200" dirty="0" smtClean="0">
                <a:solidFill>
                  <a:schemeClr val="tx1"/>
                </a:solidFill>
                <a:effectLst/>
                <a:latin typeface="+mn-lt"/>
                <a:ea typeface="+mn-ea"/>
                <a:cs typeface="+mn-cs"/>
              </a:rPr>
              <a:t> characteristic bloody sputum</a:t>
            </a:r>
            <a:endParaRPr lang="en-US" altLang="x-none" dirty="0"/>
          </a:p>
        </p:txBody>
      </p:sp>
      <p:sp>
        <p:nvSpPr>
          <p:cNvPr id="4" name="Slide Number Placeholder 3"/>
          <p:cNvSpPr>
            <a:spLocks noGrp="1"/>
          </p:cNvSpPr>
          <p:nvPr>
            <p:ph type="sldNum" sz="quarter" idx="5"/>
          </p:nvPr>
        </p:nvSpPr>
        <p:spPr/>
        <p:txBody>
          <a:bodyPr/>
          <a:lstStyle/>
          <a:p>
            <a:pPr>
              <a:defRPr/>
            </a:pPr>
            <a:fld id="{39338C4D-777D-E148-A00E-267C177C3CD4}" type="slidenum">
              <a:rPr lang="en-US" smtClean="0"/>
              <a:pPr>
                <a:defRPr/>
              </a:pPr>
              <a:t>39</a:t>
            </a:fld>
            <a:endParaRPr lang="en-US"/>
          </a:p>
        </p:txBody>
      </p:sp>
    </p:spTree>
    <p:extLst>
      <p:ext uri="{BB962C8B-B14F-4D97-AF65-F5344CB8AC3E}">
        <p14:creationId xmlns:p14="http://schemas.microsoft.com/office/powerpoint/2010/main" val="1453606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5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t>In most instances, laboratory confirmation is based on detection of fraction 1 (F1) capsular antigen in specimens by a locally produced rapid diagnostic test, combined with detection of Y. pestis by polymerase chain reaction</a:t>
            </a:r>
          </a:p>
        </p:txBody>
      </p:sp>
      <p:sp>
        <p:nvSpPr>
          <p:cNvPr id="4" name="Slide Number Placeholder 3"/>
          <p:cNvSpPr>
            <a:spLocks noGrp="1"/>
          </p:cNvSpPr>
          <p:nvPr>
            <p:ph type="sldNum" sz="quarter" idx="5"/>
          </p:nvPr>
        </p:nvSpPr>
        <p:spPr/>
        <p:txBody>
          <a:bodyPr/>
          <a:lstStyle/>
          <a:p>
            <a:pPr>
              <a:defRPr/>
            </a:pPr>
            <a:fld id="{16995B96-B2A0-F349-B916-F9B5761DF074}" type="slidenum">
              <a:rPr lang="en-US" smtClean="0"/>
              <a:pPr>
                <a:defRPr/>
              </a:pPr>
              <a:t>40</a:t>
            </a:fld>
            <a:endParaRPr lang="en-US"/>
          </a:p>
        </p:txBody>
      </p:sp>
    </p:spTree>
    <p:extLst>
      <p:ext uri="{BB962C8B-B14F-4D97-AF65-F5344CB8AC3E}">
        <p14:creationId xmlns:p14="http://schemas.microsoft.com/office/powerpoint/2010/main" val="698518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C78FDA-6E61-B046-B608-2A7AC4647882}" type="datetimeFigureOut">
              <a:rPr lang="en-US" smtClean="0"/>
              <a:t>11/18/19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213199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C78FDA-6E61-B046-B608-2A7AC4647882}" type="datetimeFigureOut">
              <a:rPr lang="en-US" smtClean="0"/>
              <a:t>11/18/19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1631448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C78FDA-6E61-B046-B608-2A7AC4647882}" type="datetimeFigureOut">
              <a:rPr lang="en-US" smtClean="0"/>
              <a:t>11/18/19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68432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C78FDA-6E61-B046-B608-2A7AC4647882}" type="datetimeFigureOut">
              <a:rPr lang="en-US" smtClean="0"/>
              <a:t>11/18/19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163919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C78FDA-6E61-B046-B608-2A7AC4647882}" type="datetimeFigureOut">
              <a:rPr lang="en-US" smtClean="0"/>
              <a:t>11/18/19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2004224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C78FDA-6E61-B046-B608-2A7AC4647882}" type="datetimeFigureOut">
              <a:rPr lang="en-US" smtClean="0"/>
              <a:t>11/18/19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172672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78FDA-6E61-B046-B608-2A7AC4647882}" type="datetimeFigureOut">
              <a:rPr lang="en-US" smtClean="0"/>
              <a:t>11/18/19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208752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C78FDA-6E61-B046-B608-2A7AC4647882}" type="datetimeFigureOut">
              <a:rPr lang="en-US" smtClean="0"/>
              <a:t>11/18/19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1631561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C78FDA-6E61-B046-B608-2A7AC4647882}" type="datetimeFigureOut">
              <a:rPr lang="en-US" smtClean="0"/>
              <a:t>11/18/19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435425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C78FDA-6E61-B046-B608-2A7AC4647882}" type="datetimeFigureOut">
              <a:rPr lang="en-US" smtClean="0"/>
              <a:t>11/18/19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1713710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C78FDA-6E61-B046-B608-2A7AC4647882}" type="datetimeFigureOut">
              <a:rPr lang="en-US" smtClean="0"/>
              <a:t>11/18/19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E057EE-6587-6D47-834B-577629B27098}" type="slidenum">
              <a:rPr lang="en-US" smtClean="0"/>
              <a:t>‹#›</a:t>
            </a:fld>
            <a:endParaRPr lang="en-US"/>
          </a:p>
        </p:txBody>
      </p:sp>
    </p:spTree>
    <p:extLst>
      <p:ext uri="{BB962C8B-B14F-4D97-AF65-F5344CB8AC3E}">
        <p14:creationId xmlns:p14="http://schemas.microsoft.com/office/powerpoint/2010/main" val="2854142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78FDA-6E61-B046-B608-2A7AC4647882}" type="datetimeFigureOut">
              <a:rPr lang="en-US" smtClean="0"/>
              <a:t>11/18/19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057EE-6587-6D47-834B-577629B27098}" type="slidenum">
              <a:rPr lang="en-US" smtClean="0"/>
              <a:t>‹#›</a:t>
            </a:fld>
            <a:endParaRPr lang="en-US"/>
          </a:p>
        </p:txBody>
      </p:sp>
    </p:spTree>
    <p:extLst>
      <p:ext uri="{BB962C8B-B14F-4D97-AF65-F5344CB8AC3E}">
        <p14:creationId xmlns:p14="http://schemas.microsoft.com/office/powerpoint/2010/main" val="937981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jpeg"/><Relationship Id="rId6"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tiff"/></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7.tiff"/></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6" Type="http://schemas.openxmlformats.org/officeDocument/2006/relationships/image" Target="../media/image61.jpeg"/><Relationship Id="rId7" Type="http://schemas.openxmlformats.org/officeDocument/2006/relationships/image" Target="../media/image62.gif"/><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jpeg"/><Relationship Id="rId6" Type="http://schemas.openxmlformats.org/officeDocument/2006/relationships/image" Target="../media/image66.jpeg"/><Relationship Id="rId7" Type="http://schemas.openxmlformats.org/officeDocument/2006/relationships/image" Target="../media/image67.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6" name="Picture 6" descr="mage result for cul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2939" y="-129967"/>
            <a:ext cx="3352800" cy="20900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smtClean="0"/>
              <a:t>Infectious diseases and global warming</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305" y="305186"/>
            <a:ext cx="5239028" cy="1404667"/>
          </a:xfrm>
          <a:prstGeom prst="rect">
            <a:avLst/>
          </a:prstGeom>
        </p:spPr>
      </p:pic>
      <p:pic>
        <p:nvPicPr>
          <p:cNvPr id="35844" name="Picture 4" desc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1993" y="4215449"/>
            <a:ext cx="3355404" cy="1887415"/>
          </a:xfrm>
          <a:prstGeom prst="rect">
            <a:avLst/>
          </a:prstGeom>
          <a:noFill/>
          <a:extLst>
            <a:ext uri="{909E8E84-426E-40DD-AFC4-6F175D3DCCD1}">
              <a14:hiddenFill xmlns:a14="http://schemas.microsoft.com/office/drawing/2010/main">
                <a:solidFill>
                  <a:srgbClr val="FFFFFF"/>
                </a:solidFill>
              </a14:hiddenFill>
            </a:ext>
          </a:extLst>
        </p:spPr>
      </p:pic>
      <p:pic>
        <p:nvPicPr>
          <p:cNvPr id="35848" name="Picture 8" descr="mage result for smoke stack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1683" y="4215449"/>
            <a:ext cx="2872660" cy="19160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4763" y="457156"/>
            <a:ext cx="2038116" cy="1100725"/>
          </a:xfrm>
          <a:prstGeom prst="rect">
            <a:avLst/>
          </a:prstGeom>
        </p:spPr>
      </p:pic>
      <p:pic>
        <p:nvPicPr>
          <p:cNvPr id="11" name="Picture 6" descr="mage result for venice floodi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04545" y="4215449"/>
            <a:ext cx="2732904" cy="18219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149695" y="2926001"/>
            <a:ext cx="1651414" cy="369332"/>
          </a:xfrm>
          <a:prstGeom prst="rect">
            <a:avLst/>
          </a:prstGeom>
          <a:noFill/>
        </p:spPr>
        <p:txBody>
          <a:bodyPr wrap="none" rtlCol="0">
            <a:spAutoFit/>
          </a:bodyPr>
          <a:lstStyle/>
          <a:p>
            <a:r>
              <a:rPr lang="en-US" smtClean="0"/>
              <a:t>Jan Hajek, 2019</a:t>
            </a:r>
            <a:endParaRPr lang="en-US"/>
          </a:p>
        </p:txBody>
      </p:sp>
    </p:spTree>
    <p:extLst>
      <p:ext uri="{BB962C8B-B14F-4D97-AF65-F5344CB8AC3E}">
        <p14:creationId xmlns:p14="http://schemas.microsoft.com/office/powerpoint/2010/main" val="16268706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 </a:t>
            </a:r>
            <a:br>
              <a:rPr lang="en-US" dirty="0" smtClean="0"/>
            </a:br>
            <a:r>
              <a:rPr lang="en-US" dirty="0" smtClean="0"/>
              <a:t>and climate change</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a:t>The world has observed a 1°C temperature rise above pre-industrial </a:t>
            </a:r>
            <a:r>
              <a:rPr lang="en-US" dirty="0" smtClean="0"/>
              <a:t>levels</a:t>
            </a:r>
          </a:p>
          <a:p>
            <a:pPr lvl="1"/>
            <a:r>
              <a:rPr lang="en-US" dirty="0" smtClean="0"/>
              <a:t>feedback </a:t>
            </a:r>
            <a:r>
              <a:rPr lang="en-US" dirty="0"/>
              <a:t>cycles and polar amplification resulting in a rise as high as 3°C in north western </a:t>
            </a:r>
            <a:r>
              <a:rPr lang="en-US" dirty="0" smtClean="0"/>
              <a:t>Canada.</a:t>
            </a:r>
          </a:p>
          <a:p>
            <a:r>
              <a:rPr lang="en-US" dirty="0"/>
              <a:t>D</a:t>
            </a:r>
            <a:r>
              <a:rPr lang="en-US" dirty="0" smtClean="0"/>
              <a:t>riven primarily by </a:t>
            </a:r>
            <a:r>
              <a:rPr lang="en-US" dirty="0"/>
              <a:t>the </a:t>
            </a:r>
            <a:r>
              <a:rPr lang="en-US" dirty="0" smtClean="0"/>
              <a:t>combustion of </a:t>
            </a:r>
            <a:r>
              <a:rPr lang="en-US" dirty="0"/>
              <a:t>fossil fuels</a:t>
            </a:r>
          </a:p>
          <a:p>
            <a:pPr lvl="1"/>
            <a:endParaRPr lang="en-US" dirty="0" smtClean="0"/>
          </a:p>
          <a:p>
            <a:r>
              <a:rPr lang="en-US" dirty="0" smtClean="0"/>
              <a:t>Effects:</a:t>
            </a:r>
          </a:p>
          <a:p>
            <a:pPr lvl="1"/>
            <a:r>
              <a:rPr lang="en-US" dirty="0" smtClean="0"/>
              <a:t>melting </a:t>
            </a:r>
            <a:r>
              <a:rPr lang="en-US" dirty="0"/>
              <a:t>of ice </a:t>
            </a:r>
            <a:r>
              <a:rPr lang="en-US" dirty="0" smtClean="0"/>
              <a:t>globally</a:t>
            </a:r>
          </a:p>
          <a:p>
            <a:pPr lvl="1"/>
            <a:r>
              <a:rPr lang="en-US" dirty="0" smtClean="0"/>
              <a:t>weather </a:t>
            </a:r>
            <a:r>
              <a:rPr lang="en-US" dirty="0"/>
              <a:t>extremes </a:t>
            </a:r>
            <a:endParaRPr lang="en-US" dirty="0" smtClean="0"/>
          </a:p>
          <a:p>
            <a:pPr lvl="1"/>
            <a:r>
              <a:rPr lang="en-US" dirty="0"/>
              <a:t>c</a:t>
            </a:r>
            <a:r>
              <a:rPr lang="en-US" dirty="0" smtClean="0"/>
              <a:t>hanges in ocean chemistry </a:t>
            </a:r>
            <a:r>
              <a:rPr lang="mr-IN" dirty="0" smtClean="0"/>
              <a:t>–</a:t>
            </a:r>
            <a:r>
              <a:rPr lang="en-US" dirty="0" smtClean="0"/>
              <a:t> loss of coral reefs</a:t>
            </a:r>
          </a:p>
          <a:p>
            <a:pPr lvl="1"/>
            <a:r>
              <a:rPr lang="en-US" dirty="0"/>
              <a:t>r</a:t>
            </a:r>
            <a:r>
              <a:rPr lang="en-US" dirty="0" smtClean="0"/>
              <a:t>ise in ocean levels </a:t>
            </a:r>
          </a:p>
          <a:p>
            <a:pPr lvl="1"/>
            <a:r>
              <a:rPr lang="en-US" dirty="0" smtClean="0"/>
              <a:t>Climate tipping points, feedback loops. and “hothouse earth” </a:t>
            </a:r>
          </a:p>
          <a:p>
            <a:pPr lvl="1"/>
            <a:endParaRPr lang="en-US" dirty="0"/>
          </a:p>
          <a:p>
            <a:endParaRPr lang="en-US" dirty="0"/>
          </a:p>
        </p:txBody>
      </p:sp>
      <p:pic>
        <p:nvPicPr>
          <p:cNvPr id="3686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7666" y="151606"/>
            <a:ext cx="3115733" cy="1752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8102" y="178869"/>
            <a:ext cx="3053610" cy="1725337"/>
          </a:xfrm>
          <a:prstGeom prst="rect">
            <a:avLst/>
          </a:prstGeom>
        </p:spPr>
      </p:pic>
      <p:sp>
        <p:nvSpPr>
          <p:cNvPr id="6" name="Rectangle 5"/>
          <p:cNvSpPr/>
          <p:nvPr/>
        </p:nvSpPr>
        <p:spPr>
          <a:xfrm>
            <a:off x="10185114" y="6311900"/>
            <a:ext cx="1372171" cy="369332"/>
          </a:xfrm>
          <a:prstGeom prst="rect">
            <a:avLst/>
          </a:prstGeom>
        </p:spPr>
        <p:txBody>
          <a:bodyPr wrap="none">
            <a:spAutoFit/>
          </a:bodyPr>
          <a:lstStyle/>
          <a:p>
            <a:r>
              <a:rPr lang="en-US"/>
              <a:t>www.ipcc.ch</a:t>
            </a:r>
            <a:endParaRPr lang="en-US" dirty="0"/>
          </a:p>
        </p:txBody>
      </p:sp>
    </p:spTree>
    <p:extLst>
      <p:ext uri="{BB962C8B-B14F-4D97-AF65-F5344CB8AC3E}">
        <p14:creationId xmlns:p14="http://schemas.microsoft.com/office/powerpoint/2010/main" val="809794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347" y="105662"/>
            <a:ext cx="10121900" cy="6752338"/>
          </a:xfrm>
          <a:prstGeom prst="rect">
            <a:avLst/>
          </a:prstGeom>
        </p:spPr>
      </p:pic>
      <p:sp>
        <p:nvSpPr>
          <p:cNvPr id="7" name="Rectangle 6"/>
          <p:cNvSpPr/>
          <p:nvPr/>
        </p:nvSpPr>
        <p:spPr>
          <a:xfrm>
            <a:off x="8422370" y="6367255"/>
            <a:ext cx="3388556" cy="369332"/>
          </a:xfrm>
          <a:prstGeom prst="rect">
            <a:avLst/>
          </a:prstGeom>
        </p:spPr>
        <p:txBody>
          <a:bodyPr wrap="none">
            <a:spAutoFit/>
          </a:bodyPr>
          <a:lstStyle/>
          <a:p>
            <a:r>
              <a:rPr lang="is-IS" smtClean="0">
                <a:solidFill>
                  <a:srgbClr val="333333"/>
                </a:solidFill>
                <a:latin typeface="Open Sans" charset="0"/>
              </a:rPr>
              <a:t>PNAS</a:t>
            </a:r>
            <a:r>
              <a:rPr lang="is-IS">
                <a:solidFill>
                  <a:srgbClr val="333333"/>
                </a:solidFill>
                <a:latin typeface="Open Sans" charset="0"/>
              </a:rPr>
              <a:t> </a:t>
            </a:r>
            <a:r>
              <a:rPr lang="is-IS" smtClean="0">
                <a:solidFill>
                  <a:srgbClr val="333333"/>
                </a:solidFill>
                <a:latin typeface="Open Sans" charset="0"/>
              </a:rPr>
              <a:t>2018 - 115</a:t>
            </a:r>
            <a:r>
              <a:rPr lang="is-IS">
                <a:solidFill>
                  <a:srgbClr val="333333"/>
                </a:solidFill>
                <a:latin typeface="Open Sans" charset="0"/>
              </a:rPr>
              <a:t> (33) 8252-8259;</a:t>
            </a:r>
            <a:endParaRPr lang="en-US" dirty="0"/>
          </a:p>
        </p:txBody>
      </p:sp>
    </p:spTree>
    <p:extLst>
      <p:ext uri="{BB962C8B-B14F-4D97-AF65-F5344CB8AC3E}">
        <p14:creationId xmlns:p14="http://schemas.microsoft.com/office/powerpoint/2010/main" val="853033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 </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19" y="230621"/>
            <a:ext cx="6059216" cy="592974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400" y="230621"/>
            <a:ext cx="4800600" cy="5334000"/>
          </a:xfrm>
          <a:prstGeom prst="rect">
            <a:avLst/>
          </a:prstGeom>
        </p:spPr>
      </p:pic>
      <p:sp>
        <p:nvSpPr>
          <p:cNvPr id="10" name="Rectangle 9"/>
          <p:cNvSpPr/>
          <p:nvPr/>
        </p:nvSpPr>
        <p:spPr>
          <a:xfrm>
            <a:off x="7789024" y="5319628"/>
            <a:ext cx="4005352" cy="923330"/>
          </a:xfrm>
          <a:prstGeom prst="rect">
            <a:avLst/>
          </a:prstGeom>
        </p:spPr>
        <p:txBody>
          <a:bodyPr wrap="square">
            <a:spAutoFit/>
          </a:bodyPr>
          <a:lstStyle/>
          <a:p>
            <a:r>
              <a:rPr lang="en-US" dirty="0">
                <a:latin typeface="Helvetica" charset="0"/>
              </a:rPr>
              <a:t>Projected increases in </a:t>
            </a:r>
            <a:r>
              <a:rPr lang="en-US" dirty="0" smtClean="0">
                <a:latin typeface="Helvetica" charset="0"/>
              </a:rPr>
              <a:t>mean </a:t>
            </a:r>
            <a:r>
              <a:rPr lang="en-US" smtClean="0">
                <a:latin typeface="Helvetica" charset="0"/>
              </a:rPr>
              <a:t>annual temperature (2071–2100 </a:t>
            </a:r>
            <a:r>
              <a:rPr lang="en-US" dirty="0">
                <a:latin typeface="Helvetica" charset="0"/>
              </a:rPr>
              <a:t>compared </a:t>
            </a:r>
            <a:r>
              <a:rPr lang="en-US">
                <a:latin typeface="Helvetica" charset="0"/>
              </a:rPr>
              <a:t>with </a:t>
            </a:r>
            <a:r>
              <a:rPr lang="en-US" smtClean="0">
                <a:latin typeface="Helvetica" charset="0"/>
              </a:rPr>
              <a:t>1971–2000)</a:t>
            </a:r>
            <a:endParaRPr lang="en-US" dirty="0">
              <a:effectLst/>
              <a:latin typeface="Helvetica" charset="0"/>
            </a:endParaRPr>
          </a:p>
        </p:txBody>
      </p:sp>
      <p:sp>
        <p:nvSpPr>
          <p:cNvPr id="12" name="Rectangle 11"/>
          <p:cNvSpPr/>
          <p:nvPr/>
        </p:nvSpPr>
        <p:spPr>
          <a:xfrm>
            <a:off x="562047" y="6393377"/>
            <a:ext cx="3388556" cy="369332"/>
          </a:xfrm>
          <a:prstGeom prst="rect">
            <a:avLst/>
          </a:prstGeom>
        </p:spPr>
        <p:txBody>
          <a:bodyPr wrap="none">
            <a:spAutoFit/>
          </a:bodyPr>
          <a:lstStyle/>
          <a:p>
            <a:r>
              <a:rPr lang="is-IS" smtClean="0">
                <a:solidFill>
                  <a:srgbClr val="333333"/>
                </a:solidFill>
              </a:rPr>
              <a:t>PNAS</a:t>
            </a:r>
            <a:r>
              <a:rPr lang="is-IS">
                <a:solidFill>
                  <a:srgbClr val="333333"/>
                </a:solidFill>
              </a:rPr>
              <a:t> </a:t>
            </a:r>
            <a:r>
              <a:rPr lang="is-IS" smtClean="0">
                <a:solidFill>
                  <a:srgbClr val="333333"/>
                </a:solidFill>
              </a:rPr>
              <a:t>2018 - 115</a:t>
            </a:r>
            <a:r>
              <a:rPr lang="is-IS">
                <a:solidFill>
                  <a:srgbClr val="333333"/>
                </a:solidFill>
              </a:rPr>
              <a:t> (33) 8252-8259;</a:t>
            </a:r>
            <a:endParaRPr lang="en-US" dirty="0"/>
          </a:p>
        </p:txBody>
      </p:sp>
      <p:sp>
        <p:nvSpPr>
          <p:cNvPr id="14" name="Rectangle 13"/>
          <p:cNvSpPr/>
          <p:nvPr/>
        </p:nvSpPr>
        <p:spPr>
          <a:xfrm>
            <a:off x="9274781" y="6393377"/>
            <a:ext cx="2478564" cy="369332"/>
          </a:xfrm>
          <a:prstGeom prst="rect">
            <a:avLst/>
          </a:prstGeom>
        </p:spPr>
        <p:txBody>
          <a:bodyPr wrap="none">
            <a:spAutoFit/>
          </a:bodyPr>
          <a:lstStyle/>
          <a:p>
            <a:r>
              <a:rPr lang="en-US" dirty="0"/>
              <a:t>CCDR 2019;45(4):76–80.</a:t>
            </a:r>
          </a:p>
        </p:txBody>
      </p:sp>
      <p:sp>
        <p:nvSpPr>
          <p:cNvPr id="15" name="TextBox 14"/>
          <p:cNvSpPr txBox="1"/>
          <p:nvPr/>
        </p:nvSpPr>
        <p:spPr>
          <a:xfrm>
            <a:off x="9882554" y="905627"/>
            <a:ext cx="500458" cy="369332"/>
          </a:xfrm>
          <a:prstGeom prst="rect">
            <a:avLst/>
          </a:prstGeom>
          <a:solidFill>
            <a:schemeClr val="bg1"/>
          </a:solidFill>
        </p:spPr>
        <p:txBody>
          <a:bodyPr wrap="none" rtlCol="0">
            <a:spAutoFit/>
          </a:bodyPr>
          <a:lstStyle/>
          <a:p>
            <a:r>
              <a:rPr lang="en-US" smtClean="0"/>
              <a:t>8</a:t>
            </a:r>
            <a:r>
              <a:rPr lang="en-US" baseline="30000" smtClean="0"/>
              <a:t>oC </a:t>
            </a:r>
            <a:endParaRPr lang="en-US"/>
          </a:p>
        </p:txBody>
      </p:sp>
    </p:spTree>
    <p:extLst>
      <p:ext uri="{BB962C8B-B14F-4D97-AF65-F5344CB8AC3E}">
        <p14:creationId xmlns:p14="http://schemas.microsoft.com/office/powerpoint/2010/main" val="970431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 and infections </a:t>
            </a:r>
            <a:endParaRPr lang="en-US" dirty="0"/>
          </a:p>
        </p:txBody>
      </p:sp>
      <p:sp>
        <p:nvSpPr>
          <p:cNvPr id="3" name="Content Placeholder 2"/>
          <p:cNvSpPr>
            <a:spLocks noGrp="1"/>
          </p:cNvSpPr>
          <p:nvPr>
            <p:ph idx="1"/>
          </p:nvPr>
        </p:nvSpPr>
        <p:spPr>
          <a:xfrm>
            <a:off x="838200" y="1825625"/>
            <a:ext cx="9024257" cy="4351338"/>
          </a:xfrm>
        </p:spPr>
        <p:txBody>
          <a:bodyPr>
            <a:normAutofit lnSpcReduction="10000"/>
          </a:bodyPr>
          <a:lstStyle/>
          <a:p>
            <a:r>
              <a:rPr lang="en-US" dirty="0"/>
              <a:t>Climate defines the geographic and seasonal limits of infectious diseases</a:t>
            </a:r>
          </a:p>
          <a:p>
            <a:pPr lvl="1"/>
            <a:r>
              <a:rPr lang="en-US" dirty="0"/>
              <a:t>Changes in </a:t>
            </a:r>
            <a:r>
              <a:rPr lang="en-US" dirty="0" smtClean="0"/>
              <a:t>vector, reservoir, and </a:t>
            </a:r>
            <a:r>
              <a:rPr lang="en-US" dirty="0"/>
              <a:t>human behaviour </a:t>
            </a:r>
          </a:p>
          <a:p>
            <a:endParaRPr lang="en-US" dirty="0" smtClean="0"/>
          </a:p>
          <a:p>
            <a:r>
              <a:rPr lang="en-US" dirty="0" smtClean="0"/>
              <a:t>Climate </a:t>
            </a:r>
            <a:r>
              <a:rPr lang="en-US" dirty="0"/>
              <a:t>change may </a:t>
            </a:r>
            <a:r>
              <a:rPr lang="en-US" dirty="0" smtClean="0"/>
              <a:t>impact </a:t>
            </a:r>
            <a:r>
              <a:rPr lang="en-US" dirty="0"/>
              <a:t>infectious disease </a:t>
            </a:r>
            <a:r>
              <a:rPr lang="en-US" dirty="0" smtClean="0"/>
              <a:t>via </a:t>
            </a:r>
            <a:r>
              <a:rPr lang="en-US" dirty="0"/>
              <a:t>effects </a:t>
            </a:r>
            <a:r>
              <a:rPr lang="en-US" dirty="0" smtClean="0"/>
              <a:t>on:</a:t>
            </a:r>
          </a:p>
          <a:p>
            <a:pPr lvl="1"/>
            <a:r>
              <a:rPr lang="en-US" dirty="0"/>
              <a:t>P</a:t>
            </a:r>
            <a:r>
              <a:rPr lang="en-US" dirty="0" smtClean="0"/>
              <a:t>athogen survival</a:t>
            </a:r>
          </a:p>
          <a:p>
            <a:pPr lvl="1"/>
            <a:r>
              <a:rPr lang="en-US" dirty="0"/>
              <a:t>A</a:t>
            </a:r>
            <a:r>
              <a:rPr lang="en-US" dirty="0" smtClean="0"/>
              <a:t>rthropod </a:t>
            </a:r>
            <a:r>
              <a:rPr lang="en-US" dirty="0"/>
              <a:t>vector survival and </a:t>
            </a:r>
            <a:r>
              <a:rPr lang="en-US" dirty="0" smtClean="0"/>
              <a:t>reproduction</a:t>
            </a:r>
          </a:p>
          <a:p>
            <a:pPr lvl="1"/>
            <a:r>
              <a:rPr lang="en-US" dirty="0"/>
              <a:t>C</a:t>
            </a:r>
            <a:r>
              <a:rPr lang="en-US" dirty="0" smtClean="0"/>
              <a:t>ontamination </a:t>
            </a:r>
            <a:r>
              <a:rPr lang="en-US" dirty="0"/>
              <a:t>of water </a:t>
            </a:r>
            <a:endParaRPr lang="en-US" dirty="0" smtClean="0"/>
          </a:p>
          <a:p>
            <a:pPr lvl="1"/>
            <a:r>
              <a:rPr lang="en-US" dirty="0"/>
              <a:t>A</a:t>
            </a:r>
            <a:r>
              <a:rPr lang="en-US" dirty="0" smtClean="0"/>
              <a:t>bundance </a:t>
            </a:r>
            <a:r>
              <a:rPr lang="en-US" dirty="0"/>
              <a:t>of reservoir hosts </a:t>
            </a:r>
          </a:p>
          <a:p>
            <a:pPr lvl="1"/>
            <a:r>
              <a:rPr lang="en-US" dirty="0" smtClean="0"/>
              <a:t>Effects on human behaviour </a:t>
            </a:r>
            <a:endParaRPr lang="en-US" dirty="0"/>
          </a:p>
        </p:txBody>
      </p:sp>
      <p:pic>
        <p:nvPicPr>
          <p:cNvPr id="4" name="Picture 3"/>
          <p:cNvPicPr>
            <a:picLocks noChangeAspect="1"/>
          </p:cNvPicPr>
          <p:nvPr/>
        </p:nvPicPr>
        <p:blipFill>
          <a:blip r:embed="rId3"/>
          <a:stretch>
            <a:fillRect/>
          </a:stretch>
        </p:blipFill>
        <p:spPr>
          <a:xfrm>
            <a:off x="9032072" y="112084"/>
            <a:ext cx="3046648" cy="1831643"/>
          </a:xfrm>
          <a:prstGeom prst="rect">
            <a:avLst/>
          </a:prstGeom>
        </p:spPr>
      </p:pic>
      <p:sp>
        <p:nvSpPr>
          <p:cNvPr id="5" name="Rectangle 4"/>
          <p:cNvSpPr/>
          <p:nvPr/>
        </p:nvSpPr>
        <p:spPr>
          <a:xfrm>
            <a:off x="9274781" y="6393377"/>
            <a:ext cx="2478564" cy="369332"/>
          </a:xfrm>
          <a:prstGeom prst="rect">
            <a:avLst/>
          </a:prstGeom>
        </p:spPr>
        <p:txBody>
          <a:bodyPr wrap="none">
            <a:spAutoFit/>
          </a:bodyPr>
          <a:lstStyle/>
          <a:p>
            <a:r>
              <a:rPr lang="en-US"/>
              <a:t>CCDR 2019;45(4):76–80.</a:t>
            </a:r>
          </a:p>
        </p:txBody>
      </p:sp>
    </p:spTree>
    <p:extLst>
      <p:ext uri="{BB962C8B-B14F-4D97-AF65-F5344CB8AC3E}">
        <p14:creationId xmlns:p14="http://schemas.microsoft.com/office/powerpoint/2010/main" val="1450350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 y="707278"/>
            <a:ext cx="10097881" cy="5469685"/>
          </a:xfrm>
          <a:prstGeom prst="rect">
            <a:avLst/>
          </a:prstGeom>
        </p:spPr>
      </p:pic>
      <p:sp>
        <p:nvSpPr>
          <p:cNvPr id="5" name="Rectangle 4"/>
          <p:cNvSpPr/>
          <p:nvPr/>
        </p:nvSpPr>
        <p:spPr>
          <a:xfrm>
            <a:off x="9274781" y="6393377"/>
            <a:ext cx="2478564" cy="369332"/>
          </a:xfrm>
          <a:prstGeom prst="rect">
            <a:avLst/>
          </a:prstGeom>
        </p:spPr>
        <p:txBody>
          <a:bodyPr wrap="none">
            <a:spAutoFit/>
          </a:bodyPr>
          <a:lstStyle/>
          <a:p>
            <a:r>
              <a:rPr lang="en-US"/>
              <a:t>CCDR 2019;45(4):76–80.</a:t>
            </a:r>
          </a:p>
        </p:txBody>
      </p:sp>
    </p:spTree>
    <p:extLst>
      <p:ext uri="{BB962C8B-B14F-4D97-AF65-F5344CB8AC3E}">
        <p14:creationId xmlns:p14="http://schemas.microsoft.com/office/powerpoint/2010/main" val="649478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Climate refugees and mass migration, famine, flooding and epidemics </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32772" name="Picture 4" descr="erial view of Bangladesh's coast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48" y="2677754"/>
            <a:ext cx="6211614" cy="3499209"/>
          </a:xfrm>
          <a:prstGeom prst="rect">
            <a:avLst/>
          </a:prstGeom>
          <a:noFill/>
          <a:extLst>
            <a:ext uri="{909E8E84-426E-40DD-AFC4-6F175D3DCCD1}">
              <a14:hiddenFill xmlns:a14="http://schemas.microsoft.com/office/drawing/2010/main">
                <a:solidFill>
                  <a:srgbClr val="FFFFFF"/>
                </a:solidFill>
              </a14:hiddenFill>
            </a:ext>
          </a:extLst>
        </p:spPr>
      </p:pic>
      <p:pic>
        <p:nvPicPr>
          <p:cNvPr id="32774" name="Picture 6" descr="mage result for somalia drought"/>
          <p:cNvPicPr>
            <a:picLocks noChangeAspect="1" noChangeArrowheads="1"/>
          </p:cNvPicPr>
          <p:nvPr/>
        </p:nvPicPr>
        <p:blipFill rotWithShape="1">
          <a:blip r:embed="rId4">
            <a:extLst>
              <a:ext uri="{28A0092B-C50C-407E-A947-70E740481C1C}">
                <a14:useLocalDpi xmlns:a14="http://schemas.microsoft.com/office/drawing/2010/main" val="0"/>
              </a:ext>
            </a:extLst>
          </a:blip>
          <a:srcRect r="25031"/>
          <a:stretch/>
        </p:blipFill>
        <p:spPr bwMode="auto">
          <a:xfrm>
            <a:off x="6657524" y="2654014"/>
            <a:ext cx="5282228" cy="3522949"/>
          </a:xfrm>
          <a:prstGeom prst="rect">
            <a:avLst/>
          </a:prstGeom>
          <a:noFill/>
          <a:extLst>
            <a:ext uri="{909E8E84-426E-40DD-AFC4-6F175D3DCCD1}">
              <a14:hiddenFill xmlns:a14="http://schemas.microsoft.com/office/drawing/2010/main">
                <a:solidFill>
                  <a:srgbClr val="FFFFFF"/>
                </a:solidFill>
              </a14:hiddenFill>
            </a:ext>
          </a:extLst>
        </p:spPr>
      </p:pic>
      <p:pic>
        <p:nvPicPr>
          <p:cNvPr id="32776" name="Picture 8" descr="omalis displaced by the drought arrive at makeshift camps in the Tabelaha area on 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1890" y="2330827"/>
            <a:ext cx="3227862" cy="20846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mage result for cule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3862" y="1253925"/>
            <a:ext cx="1834203" cy="114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158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Ticks </a:t>
            </a:r>
            <a:endParaRPr lang="en-US" dirty="0"/>
          </a:p>
        </p:txBody>
      </p:sp>
      <p:sp>
        <p:nvSpPr>
          <p:cNvPr id="3" name="Content Placeholder 2"/>
          <p:cNvSpPr>
            <a:spLocks noGrp="1"/>
          </p:cNvSpPr>
          <p:nvPr>
            <p:ph idx="1"/>
          </p:nvPr>
        </p:nvSpPr>
        <p:spPr/>
        <p:txBody>
          <a:bodyPr/>
          <a:lstStyle/>
          <a:p>
            <a:r>
              <a:rPr lang="en-US" dirty="0" smtClean="0"/>
              <a:t>Increased </a:t>
            </a:r>
            <a:r>
              <a:rPr lang="en-US" dirty="0"/>
              <a:t>tick abundance, where tick populations already occur </a:t>
            </a:r>
          </a:p>
          <a:p>
            <a:r>
              <a:rPr lang="en-US" dirty="0" smtClean="0"/>
              <a:t>Enabled </a:t>
            </a:r>
            <a:r>
              <a:rPr lang="en-US" dirty="0"/>
              <a:t>tick populations to spread to higher latitudes </a:t>
            </a:r>
          </a:p>
          <a:p>
            <a:r>
              <a:rPr lang="en-US" dirty="0" smtClean="0"/>
              <a:t>Increased </a:t>
            </a:r>
            <a:r>
              <a:rPr lang="en-US" dirty="0"/>
              <a:t>tick activity and questing behavior resulting in longer seasonal activity </a:t>
            </a:r>
          </a:p>
        </p:txBody>
      </p:sp>
    </p:spTree>
    <p:extLst>
      <p:ext uri="{BB962C8B-B14F-4D97-AF65-F5344CB8AC3E}">
        <p14:creationId xmlns:p14="http://schemas.microsoft.com/office/powerpoint/2010/main" val="179643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Ticks in Canada </a:t>
            </a:r>
            <a:endParaRPr lang="en-US" dirty="0"/>
          </a:p>
        </p:txBody>
      </p:sp>
      <p:sp>
        <p:nvSpPr>
          <p:cNvPr id="3" name="Content Placeholder 2"/>
          <p:cNvSpPr>
            <a:spLocks noGrp="1"/>
          </p:cNvSpPr>
          <p:nvPr>
            <p:ph idx="1"/>
          </p:nvPr>
        </p:nvSpPr>
        <p:spPr/>
        <p:txBody>
          <a:bodyPr/>
          <a:lstStyle/>
          <a:p>
            <a:r>
              <a:rPr lang="en-US" dirty="0" smtClean="0"/>
              <a:t>Black-legged deer tick (</a:t>
            </a:r>
            <a:r>
              <a:rPr lang="en-US" dirty="0" err="1" smtClean="0"/>
              <a:t>Ixodes</a:t>
            </a:r>
            <a:r>
              <a:rPr lang="en-US" dirty="0" smtClean="0"/>
              <a:t> </a:t>
            </a:r>
            <a:r>
              <a:rPr lang="en-US" dirty="0" err="1" smtClean="0"/>
              <a:t>pacificus</a:t>
            </a:r>
            <a:r>
              <a:rPr lang="en-US" dirty="0" smtClean="0"/>
              <a:t>, </a:t>
            </a:r>
            <a:r>
              <a:rPr lang="en-US" dirty="0" err="1" smtClean="0"/>
              <a:t>scapularis</a:t>
            </a:r>
            <a:r>
              <a:rPr lang="en-US" dirty="0" smtClean="0"/>
              <a:t>)</a:t>
            </a:r>
          </a:p>
          <a:p>
            <a:r>
              <a:rPr lang="en-US" dirty="0" smtClean="0"/>
              <a:t>American dog tick (</a:t>
            </a:r>
            <a:r>
              <a:rPr lang="en-US" dirty="0" err="1" smtClean="0"/>
              <a:t>Dermacentor</a:t>
            </a:r>
            <a:r>
              <a:rPr lang="en-US" dirty="0" smtClean="0"/>
              <a:t> </a:t>
            </a:r>
            <a:r>
              <a:rPr lang="en-US" dirty="0" err="1" smtClean="0"/>
              <a:t>variabalis</a:t>
            </a:r>
            <a:r>
              <a:rPr lang="en-US" dirty="0" smtClean="0"/>
              <a:t>)</a:t>
            </a:r>
          </a:p>
          <a:p>
            <a:r>
              <a:rPr lang="en-US" dirty="0"/>
              <a:t>Rocky Mountain wood tick (</a:t>
            </a:r>
            <a:r>
              <a:rPr lang="en-US" dirty="0" err="1"/>
              <a:t>Dermacentor</a:t>
            </a:r>
            <a:r>
              <a:rPr lang="en-US" dirty="0"/>
              <a:t> </a:t>
            </a:r>
            <a:r>
              <a:rPr lang="en-US" dirty="0" err="1"/>
              <a:t>andersoni</a:t>
            </a:r>
            <a:r>
              <a:rPr lang="en-US" dirty="0"/>
              <a:t>) </a:t>
            </a:r>
            <a:endParaRPr lang="en-US" dirty="0"/>
          </a:p>
        </p:txBody>
      </p:sp>
      <p:pic>
        <p:nvPicPr>
          <p:cNvPr id="7" name="Picture 6" descr="mage result for tick identif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048" y="3631877"/>
            <a:ext cx="6308835" cy="2680023"/>
          </a:xfrm>
          <a:prstGeom prst="rect">
            <a:avLst/>
          </a:prstGeom>
          <a:noFill/>
          <a:extLst>
            <a:ext uri="{909E8E84-426E-40DD-AFC4-6F175D3DCCD1}">
              <a14:hiddenFill xmlns:a14="http://schemas.microsoft.com/office/drawing/2010/main">
                <a:solidFill>
                  <a:srgbClr val="FFFFFF"/>
                </a:solidFill>
              </a14:hiddenFill>
            </a:ext>
          </a:extLst>
        </p:spPr>
      </p:pic>
      <p:pic>
        <p:nvPicPr>
          <p:cNvPr id="28680" name="Picture 8" descr="ocky Mountain wood tick (Dermacentor anderson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7005" y="4320896"/>
            <a:ext cx="1234067" cy="10455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89883" y="3631961"/>
            <a:ext cx="2702838" cy="553998"/>
          </a:xfrm>
          <a:prstGeom prst="rect">
            <a:avLst/>
          </a:prstGeom>
          <a:noFill/>
          <a:ln>
            <a:solidFill>
              <a:schemeClr val="accent1"/>
            </a:solidFill>
          </a:ln>
        </p:spPr>
        <p:txBody>
          <a:bodyPr wrap="square" rtlCol="0">
            <a:spAutoFit/>
          </a:bodyPr>
          <a:lstStyle/>
          <a:p>
            <a:r>
              <a:rPr lang="en-US" dirty="0"/>
              <a:t>Rocky Mountain wood </a:t>
            </a:r>
            <a:r>
              <a:rPr lang="en-US" dirty="0" smtClean="0"/>
              <a:t>tick</a:t>
            </a:r>
          </a:p>
          <a:p>
            <a:endParaRPr lang="en-US" sz="1200" dirty="0"/>
          </a:p>
        </p:txBody>
      </p:sp>
      <p:sp>
        <p:nvSpPr>
          <p:cNvPr id="5" name="Rectangle 4"/>
          <p:cNvSpPr/>
          <p:nvPr/>
        </p:nvSpPr>
        <p:spPr>
          <a:xfrm>
            <a:off x="8389883" y="4156557"/>
            <a:ext cx="2713546" cy="21553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82" name="Picture 10" descr="ed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35471" y="260039"/>
            <a:ext cx="17145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795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5367" y="603024"/>
            <a:ext cx="7502032" cy="5573939"/>
          </a:xfrm>
          <a:prstGeom prst="rect">
            <a:avLst/>
          </a:prstGeom>
        </p:spPr>
      </p:pic>
      <p:sp>
        <p:nvSpPr>
          <p:cNvPr id="6" name="Rectangle 5"/>
          <p:cNvSpPr/>
          <p:nvPr/>
        </p:nvSpPr>
        <p:spPr>
          <a:xfrm>
            <a:off x="9371581" y="6311900"/>
            <a:ext cx="2550698" cy="369332"/>
          </a:xfrm>
          <a:prstGeom prst="rect">
            <a:avLst/>
          </a:prstGeom>
        </p:spPr>
        <p:txBody>
          <a:bodyPr wrap="none">
            <a:spAutoFit/>
          </a:bodyPr>
          <a:lstStyle/>
          <a:p>
            <a:r>
              <a:rPr lang="en-US" dirty="0" smtClean="0"/>
              <a:t>CCDR 2017;43(10</a:t>
            </a:r>
            <a:r>
              <a:rPr lang="en-US" dirty="0"/>
              <a:t>):194-9.</a:t>
            </a:r>
          </a:p>
        </p:txBody>
      </p:sp>
    </p:spTree>
    <p:extLst>
      <p:ext uri="{BB962C8B-B14F-4D97-AF65-F5344CB8AC3E}">
        <p14:creationId xmlns:p14="http://schemas.microsoft.com/office/powerpoint/2010/main" val="336754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Tick-borne infections</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7 year old boy from Manitoba presented in August with 5 day history of fever and headaches.  </a:t>
            </a:r>
          </a:p>
          <a:p>
            <a:r>
              <a:rPr lang="en-US" dirty="0" smtClean="0"/>
              <a:t>“Normal” CBC</a:t>
            </a:r>
            <a:r>
              <a:rPr lang="mr-IN" dirty="0" smtClean="0"/>
              <a:t>…</a:t>
            </a:r>
            <a:r>
              <a:rPr lang="en-CA"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226" y="2860511"/>
            <a:ext cx="3729574" cy="3316452"/>
          </a:xfrm>
          <a:prstGeom prst="rect">
            <a:avLst/>
          </a:prstGeom>
        </p:spPr>
      </p:pic>
      <p:sp>
        <p:nvSpPr>
          <p:cNvPr id="5" name="Rectangle 4"/>
          <p:cNvSpPr/>
          <p:nvPr/>
        </p:nvSpPr>
        <p:spPr>
          <a:xfrm>
            <a:off x="6992560" y="6311900"/>
            <a:ext cx="4992905" cy="369332"/>
          </a:xfrm>
          <a:prstGeom prst="rect">
            <a:avLst/>
          </a:prstGeom>
        </p:spPr>
        <p:txBody>
          <a:bodyPr wrap="none">
            <a:spAutoFit/>
          </a:bodyPr>
          <a:lstStyle/>
          <a:p>
            <a:r>
              <a:rPr lang="en-US" dirty="0"/>
              <a:t>Can J Infect Dis Med </a:t>
            </a:r>
            <a:r>
              <a:rPr lang="en-US" dirty="0" err="1"/>
              <a:t>Microbiol</a:t>
            </a:r>
            <a:r>
              <a:rPr lang="en-US" dirty="0"/>
              <a:t> 2014;25(6):e87-e89.</a:t>
            </a:r>
          </a:p>
        </p:txBody>
      </p:sp>
    </p:spTree>
    <p:extLst>
      <p:ext uri="{BB962C8B-B14F-4D97-AF65-F5344CB8AC3E}">
        <p14:creationId xmlns:p14="http://schemas.microsoft.com/office/powerpoint/2010/main" val="1184585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 borne infections</a:t>
            </a:r>
            <a:r>
              <a:rPr lang="mr-IN" dirty="0" smtClean="0"/>
              <a:t>…</a:t>
            </a:r>
            <a:r>
              <a:rPr lang="en-CA" dirty="0" smtClean="0"/>
              <a:t>.</a:t>
            </a:r>
            <a:endParaRPr lang="en-US" dirty="0"/>
          </a:p>
        </p:txBody>
      </p:sp>
      <p:sp>
        <p:nvSpPr>
          <p:cNvPr id="3" name="Content Placeholder 2"/>
          <p:cNvSpPr>
            <a:spLocks noGrp="1"/>
          </p:cNvSpPr>
          <p:nvPr>
            <p:ph idx="1"/>
          </p:nvPr>
        </p:nvSpPr>
        <p:spPr/>
        <p:txBody>
          <a:bodyPr/>
          <a:lstStyle/>
          <a:p>
            <a:r>
              <a:rPr lang="en-US" dirty="0" smtClean="0"/>
              <a:t>82M in Calgary</a:t>
            </a:r>
          </a:p>
          <a:p>
            <a:pPr lvl="1"/>
            <a:r>
              <a:rPr lang="en-US" dirty="0" smtClean="0"/>
              <a:t>5 days of fevers and confusion </a:t>
            </a:r>
            <a:endParaRPr lang="en-US" dirty="0"/>
          </a:p>
        </p:txBody>
      </p:sp>
      <p:pic>
        <p:nvPicPr>
          <p:cNvPr id="52226" name="Picture 2" descr="n external file that holds a picture, illustration, etc.&#10;Object 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975" y="2362994"/>
            <a:ext cx="4695825" cy="3276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33556" y="6260981"/>
            <a:ext cx="5194627" cy="369332"/>
          </a:xfrm>
          <a:prstGeom prst="rect">
            <a:avLst/>
          </a:prstGeom>
        </p:spPr>
        <p:txBody>
          <a:bodyPr wrap="none">
            <a:spAutoFit/>
          </a:bodyPr>
          <a:lstStyle/>
          <a:p>
            <a:r>
              <a:rPr lang="en-US" dirty="0" smtClean="0"/>
              <a:t>C</a:t>
            </a:r>
            <a:r>
              <a:rPr lang="en-US" smtClean="0"/>
              <a:t>an </a:t>
            </a:r>
            <a:r>
              <a:rPr lang="en-US" dirty="0"/>
              <a:t>J infect Dis Med </a:t>
            </a:r>
            <a:r>
              <a:rPr lang="en-US" dirty="0" err="1"/>
              <a:t>Microbiol</a:t>
            </a:r>
            <a:r>
              <a:rPr lang="en-US" dirty="0"/>
              <a:t> 2009;20(3):e100-e102.</a:t>
            </a:r>
          </a:p>
        </p:txBody>
      </p:sp>
    </p:spTree>
    <p:extLst>
      <p:ext uri="{BB962C8B-B14F-4D97-AF65-F5344CB8AC3E}">
        <p14:creationId xmlns:p14="http://schemas.microsoft.com/office/powerpoint/2010/main" val="460116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Tick-borne infections</a:t>
            </a:r>
            <a:r>
              <a:rPr lang="mr-IN" dirty="0" smtClean="0"/>
              <a:t>…</a:t>
            </a:r>
            <a:r>
              <a:rPr lang="en-CA" dirty="0" smtClean="0"/>
              <a:t>.</a:t>
            </a:r>
            <a:endParaRPr lang="en-US" dirty="0"/>
          </a:p>
        </p:txBody>
      </p:sp>
      <p:sp>
        <p:nvSpPr>
          <p:cNvPr id="3" name="Content Placeholder 2"/>
          <p:cNvSpPr>
            <a:spLocks noGrp="1"/>
          </p:cNvSpPr>
          <p:nvPr>
            <p:ph idx="1"/>
          </p:nvPr>
        </p:nvSpPr>
        <p:spPr>
          <a:xfrm>
            <a:off x="838200" y="1825625"/>
            <a:ext cx="5562600" cy="4351338"/>
          </a:xfrm>
        </p:spPr>
        <p:txBody>
          <a:bodyPr/>
          <a:lstStyle/>
          <a:p>
            <a:r>
              <a:rPr lang="en-US" dirty="0" err="1" smtClean="0"/>
              <a:t>Flavivirus</a:t>
            </a:r>
            <a:r>
              <a:rPr lang="en-US" dirty="0" smtClean="0"/>
              <a:t> </a:t>
            </a:r>
          </a:p>
          <a:p>
            <a:r>
              <a:rPr lang="en-US" dirty="0"/>
              <a:t>P</a:t>
            </a:r>
            <a:r>
              <a:rPr lang="en-US" dirty="0" smtClean="0"/>
              <a:t>otentially fatal meningoencephalitis  </a:t>
            </a:r>
          </a:p>
          <a:p>
            <a:r>
              <a:rPr lang="en-US" dirty="0" smtClean="0"/>
              <a:t>First case: </a:t>
            </a:r>
          </a:p>
          <a:p>
            <a:pPr lvl="1"/>
            <a:r>
              <a:rPr lang="en-US" dirty="0" smtClean="0"/>
              <a:t>1958 10 year-old boy in Ontario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3330" y="2059590"/>
            <a:ext cx="5190808" cy="4252310"/>
          </a:xfrm>
          <a:prstGeom prst="rect">
            <a:avLst/>
          </a:prstGeom>
        </p:spPr>
      </p:pic>
    </p:spTree>
    <p:extLst>
      <p:ext uri="{BB962C8B-B14F-4D97-AF65-F5344CB8AC3E}">
        <p14:creationId xmlns:p14="http://schemas.microsoft.com/office/powerpoint/2010/main" val="1620582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65125"/>
            <a:ext cx="10058400" cy="5838092"/>
          </a:xfrm>
          <a:prstGeom prst="rect">
            <a:avLst/>
          </a:prstGeom>
        </p:spPr>
      </p:pic>
    </p:spTree>
    <p:extLst>
      <p:ext uri="{BB962C8B-B14F-4D97-AF65-F5344CB8AC3E}">
        <p14:creationId xmlns:p14="http://schemas.microsoft.com/office/powerpoint/2010/main" val="1561686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Tick-borne infections</a:t>
            </a:r>
            <a:r>
              <a:rPr lang="mr-IN" dirty="0"/>
              <a:t>…</a:t>
            </a:r>
            <a:r>
              <a:rPr lang="en-CA" dirty="0"/>
              <a:t>.</a:t>
            </a:r>
            <a:endParaRPr lang="en-US" dirty="0"/>
          </a:p>
        </p:txBody>
      </p:sp>
      <p:sp>
        <p:nvSpPr>
          <p:cNvPr id="3" name="Content Placeholder 2"/>
          <p:cNvSpPr>
            <a:spLocks noGrp="1"/>
          </p:cNvSpPr>
          <p:nvPr>
            <p:ph idx="1"/>
          </p:nvPr>
        </p:nvSpPr>
        <p:spPr>
          <a:xfrm>
            <a:off x="838200" y="1825625"/>
            <a:ext cx="6118412" cy="4351338"/>
          </a:xfrm>
        </p:spPr>
        <p:txBody>
          <a:bodyPr/>
          <a:lstStyle/>
          <a:p>
            <a:r>
              <a:rPr lang="en-US" dirty="0" smtClean="0"/>
              <a:t>85M </a:t>
            </a:r>
          </a:p>
          <a:p>
            <a:r>
              <a:rPr lang="en-US" dirty="0" smtClean="0"/>
              <a:t>5 days of progressive weakness          and inability to walk </a:t>
            </a:r>
          </a:p>
          <a:p>
            <a:r>
              <a:rPr lang="en-US" dirty="0" smtClean="0"/>
              <a:t>Started 1 week after return from his cabin in Interior BC</a:t>
            </a:r>
          </a:p>
          <a:p>
            <a:endParaRPr lang="en-US" dirty="0"/>
          </a:p>
        </p:txBody>
      </p:sp>
      <p:pic>
        <p:nvPicPr>
          <p:cNvPr id="30722"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1550" y="3578006"/>
            <a:ext cx="3301253" cy="2273738"/>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mage result for ThompsonNico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1553" y="510272"/>
            <a:ext cx="238125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descr="mage result for interior bc  cab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9902" y="510272"/>
            <a:ext cx="2721651" cy="18198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53290" y="6426071"/>
            <a:ext cx="3839513" cy="369332"/>
          </a:xfrm>
          <a:prstGeom prst="rect">
            <a:avLst/>
          </a:prstGeom>
        </p:spPr>
        <p:txBody>
          <a:bodyPr wrap="none">
            <a:spAutoFit/>
          </a:bodyPr>
          <a:lstStyle/>
          <a:p>
            <a:r>
              <a:rPr lang="en-US">
                <a:latin typeface="Helvetica" charset="0"/>
              </a:rPr>
              <a:t>CMAJ 2017 October 30;189:E1341.</a:t>
            </a:r>
            <a:endParaRPr lang="en-US">
              <a:effectLst/>
              <a:latin typeface="Helvetica" charset="0"/>
            </a:endParaRPr>
          </a:p>
        </p:txBody>
      </p:sp>
    </p:spTree>
    <p:extLst>
      <p:ext uri="{BB962C8B-B14F-4D97-AF65-F5344CB8AC3E}">
        <p14:creationId xmlns:p14="http://schemas.microsoft.com/office/powerpoint/2010/main" val="1677610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Tick-borne infections</a:t>
            </a:r>
            <a:r>
              <a:rPr lang="mr-IN" dirty="0"/>
              <a:t>…</a:t>
            </a:r>
            <a:r>
              <a:rPr lang="en-CA" dirty="0"/>
              <a:t>.</a:t>
            </a:r>
            <a:endParaRPr lang="en-US" dirty="0"/>
          </a:p>
        </p:txBody>
      </p:sp>
      <p:sp>
        <p:nvSpPr>
          <p:cNvPr id="3" name="Content Placeholder 2"/>
          <p:cNvSpPr>
            <a:spLocks noGrp="1"/>
          </p:cNvSpPr>
          <p:nvPr>
            <p:ph idx="1"/>
          </p:nvPr>
        </p:nvSpPr>
        <p:spPr>
          <a:xfrm>
            <a:off x="838200" y="1825625"/>
            <a:ext cx="6118412" cy="4351338"/>
          </a:xfrm>
        </p:spPr>
        <p:txBody>
          <a:bodyPr/>
          <a:lstStyle/>
          <a:p>
            <a:r>
              <a:rPr lang="en-US" dirty="0" smtClean="0"/>
              <a:t>85M </a:t>
            </a:r>
          </a:p>
          <a:p>
            <a:r>
              <a:rPr lang="en-US" dirty="0" smtClean="0"/>
              <a:t>5 days of progressive weakness          and inability to walk </a:t>
            </a:r>
          </a:p>
          <a:p>
            <a:r>
              <a:rPr lang="en-US" dirty="0" smtClean="0"/>
              <a:t>Started 1 week after return from his cabin in Interior BC</a:t>
            </a:r>
          </a:p>
          <a:p>
            <a:endParaRPr lang="en-US" dirty="0"/>
          </a:p>
        </p:txBody>
      </p:sp>
      <p:pic>
        <p:nvPicPr>
          <p:cNvPr id="30722"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1550" y="3578006"/>
            <a:ext cx="3301253" cy="2273738"/>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mage result for ThompsonNico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1553" y="510272"/>
            <a:ext cx="238125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descr="mage result for interior bc  cab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9902" y="510272"/>
            <a:ext cx="2721651" cy="1819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4879" y="4075647"/>
            <a:ext cx="3644550" cy="2236253"/>
          </a:xfrm>
          <a:prstGeom prst="rect">
            <a:avLst/>
          </a:prstGeom>
        </p:spPr>
      </p:pic>
      <p:sp>
        <p:nvSpPr>
          <p:cNvPr id="4" name="Rectangle 3"/>
          <p:cNvSpPr/>
          <p:nvPr/>
        </p:nvSpPr>
        <p:spPr>
          <a:xfrm>
            <a:off x="8322419" y="6426071"/>
            <a:ext cx="3839513" cy="369332"/>
          </a:xfrm>
          <a:prstGeom prst="rect">
            <a:avLst/>
          </a:prstGeom>
        </p:spPr>
        <p:txBody>
          <a:bodyPr wrap="none">
            <a:spAutoFit/>
          </a:bodyPr>
          <a:lstStyle/>
          <a:p>
            <a:r>
              <a:rPr lang="en-US">
                <a:latin typeface="Helvetica" charset="0"/>
              </a:rPr>
              <a:t>CMAJ 2017 October 30;189:E1341.</a:t>
            </a:r>
            <a:endParaRPr lang="en-US">
              <a:effectLst/>
              <a:latin typeface="Helvetica" charset="0"/>
            </a:endParaRPr>
          </a:p>
        </p:txBody>
      </p:sp>
    </p:spTree>
    <p:extLst>
      <p:ext uri="{BB962C8B-B14F-4D97-AF65-F5344CB8AC3E}">
        <p14:creationId xmlns:p14="http://schemas.microsoft.com/office/powerpoint/2010/main" val="1781725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31746" name="Picture 2" descr="mage result for lone star tick canada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633" y="1537685"/>
            <a:ext cx="8572500" cy="5191125"/>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https://i.cbc.ca/1.4215729.1562116295!/cpImage/httpImage/image.jpg_gen/derivatives/16x9_780/tick-meat-allerg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45444"/>
            <a:ext cx="4185793" cy="23558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9734" y="279730"/>
            <a:ext cx="9588500" cy="1320800"/>
          </a:xfrm>
          <a:prstGeom prst="rect">
            <a:avLst/>
          </a:prstGeom>
        </p:spPr>
      </p:pic>
    </p:spTree>
    <p:extLst>
      <p:ext uri="{BB962C8B-B14F-4D97-AF65-F5344CB8AC3E}">
        <p14:creationId xmlns:p14="http://schemas.microsoft.com/office/powerpoint/2010/main" val="39245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a:p>
          <a:p>
            <a:r>
              <a:rPr lang="en-US" dirty="0" smtClean="0"/>
              <a:t>Arthropod </a:t>
            </a:r>
            <a:r>
              <a:rPr lang="en-US" dirty="0"/>
              <a:t>vectors are cold-blooded, so they are especially sensitive to climatic factors</a:t>
            </a:r>
            <a:r>
              <a:rPr lang="en-US" dirty="0" smtClean="0"/>
              <a:t>.</a:t>
            </a:r>
          </a:p>
          <a:p>
            <a:endParaRPr lang="en-US" dirty="0"/>
          </a:p>
          <a:p>
            <a:r>
              <a:rPr lang="en-US" b="1" i="1" dirty="0" err="1" smtClean="0"/>
              <a:t>Culex</a:t>
            </a:r>
            <a:r>
              <a:rPr lang="en-US" dirty="0" smtClean="0"/>
              <a:t> </a:t>
            </a:r>
            <a:r>
              <a:rPr lang="en-US" dirty="0" err="1" smtClean="0"/>
              <a:t>pipiens</a:t>
            </a:r>
            <a:r>
              <a:rPr lang="en-US" dirty="0" smtClean="0"/>
              <a:t>, </a:t>
            </a:r>
            <a:r>
              <a:rPr lang="en-US" dirty="0" err="1" smtClean="0"/>
              <a:t>Cx</a:t>
            </a:r>
            <a:r>
              <a:rPr lang="en-US" dirty="0"/>
              <a:t>. </a:t>
            </a:r>
            <a:r>
              <a:rPr lang="en-US" dirty="0" err="1"/>
              <a:t>restuans</a:t>
            </a:r>
            <a:r>
              <a:rPr lang="en-US" dirty="0"/>
              <a:t> in </a:t>
            </a:r>
            <a:r>
              <a:rPr lang="en-US" dirty="0" smtClean="0"/>
              <a:t>eastern; </a:t>
            </a:r>
            <a:r>
              <a:rPr lang="en-US" dirty="0" err="1" smtClean="0"/>
              <a:t>Cx</a:t>
            </a:r>
            <a:r>
              <a:rPr lang="en-US" dirty="0" smtClean="0"/>
              <a:t>. </a:t>
            </a:r>
            <a:r>
              <a:rPr lang="en-US" dirty="0" err="1"/>
              <a:t>tarsalis</a:t>
            </a:r>
            <a:r>
              <a:rPr lang="en-US" dirty="0"/>
              <a:t> in western </a:t>
            </a:r>
            <a:r>
              <a:rPr lang="en-US" dirty="0" smtClean="0"/>
              <a:t>Canada</a:t>
            </a:r>
          </a:p>
          <a:p>
            <a:pPr lvl="1"/>
            <a:r>
              <a:rPr lang="en-US" dirty="0" smtClean="0"/>
              <a:t>West Nile, JE, RVF, EEEV</a:t>
            </a:r>
          </a:p>
          <a:p>
            <a:r>
              <a:rPr lang="en-US" b="1" i="1" dirty="0" err="1" smtClean="0"/>
              <a:t>Aedes</a:t>
            </a:r>
            <a:r>
              <a:rPr lang="en-US" dirty="0" smtClean="0"/>
              <a:t> </a:t>
            </a:r>
            <a:r>
              <a:rPr lang="en-US" i="1" dirty="0" err="1" smtClean="0"/>
              <a:t>albopictus</a:t>
            </a:r>
            <a:r>
              <a:rPr lang="en-US" i="1" dirty="0" smtClean="0"/>
              <a:t> </a:t>
            </a:r>
          </a:p>
          <a:p>
            <a:pPr lvl="1"/>
            <a:r>
              <a:rPr lang="en-US" dirty="0" smtClean="0"/>
              <a:t>Dengue, </a:t>
            </a:r>
            <a:r>
              <a:rPr lang="en-US" dirty="0" err="1" smtClean="0"/>
              <a:t>Zika</a:t>
            </a:r>
            <a:r>
              <a:rPr lang="en-US" dirty="0" smtClean="0"/>
              <a:t>, Chikungunya</a:t>
            </a:r>
          </a:p>
          <a:p>
            <a:r>
              <a:rPr lang="en-US" b="1" i="1" dirty="0" smtClean="0"/>
              <a:t>Anopheles</a:t>
            </a:r>
            <a:r>
              <a:rPr lang="en-US" dirty="0" smtClean="0"/>
              <a:t> sp.</a:t>
            </a:r>
          </a:p>
          <a:p>
            <a:pPr lvl="1"/>
            <a:r>
              <a:rPr lang="en-US" dirty="0" smtClean="0"/>
              <a:t>Malaria, lymphatic </a:t>
            </a:r>
            <a:r>
              <a:rPr lang="en-US" dirty="0" err="1" smtClean="0"/>
              <a:t>filariasis</a:t>
            </a:r>
            <a:r>
              <a:rPr lang="en-US" dirty="0" smtClean="0"/>
              <a:t> </a:t>
            </a:r>
          </a:p>
          <a:p>
            <a:pPr lvl="1"/>
            <a:endParaRPr lang="en-US" dirty="0" smtClean="0"/>
          </a:p>
          <a:p>
            <a:pPr lvl="1"/>
            <a:endParaRPr lang="en-US" dirty="0"/>
          </a:p>
        </p:txBody>
      </p:sp>
      <p:pic>
        <p:nvPicPr>
          <p:cNvPr id="29698" name="Picture 2" descr="https://i.cbc.ca/1.3426682.1528920856!/fileImage/httpImage/image.jpg_gen/derivatives/16x9_780/aedes-albopictus-mosqui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3340" y="230188"/>
            <a:ext cx="3568660" cy="20085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358" y="230188"/>
            <a:ext cx="8928100" cy="1193800"/>
          </a:xfrm>
          <a:prstGeom prst="rect">
            <a:avLst/>
          </a:prstGeom>
        </p:spPr>
      </p:pic>
    </p:spTree>
    <p:extLst>
      <p:ext uri="{BB962C8B-B14F-4D97-AF65-F5344CB8AC3E}">
        <p14:creationId xmlns:p14="http://schemas.microsoft.com/office/powerpoint/2010/main" val="735874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Annual </a:t>
            </a:r>
            <a:r>
              <a:rPr lang="en-US" dirty="0"/>
              <a:t>update of 41 indicators </a:t>
            </a:r>
            <a:r>
              <a:rPr lang="en-US" dirty="0" smtClean="0"/>
              <a:t>of climate </a:t>
            </a:r>
            <a:r>
              <a:rPr lang="en-US" dirty="0"/>
              <a:t>change impacts, exposures, and </a:t>
            </a:r>
            <a:r>
              <a:rPr lang="en-US" dirty="0" smtClean="0"/>
              <a:t>vulnerability, adaptation</a:t>
            </a:r>
            <a:r>
              <a:rPr lang="en-US" dirty="0"/>
              <a:t>, planning, </a:t>
            </a:r>
            <a:r>
              <a:rPr lang="en-US" dirty="0" smtClean="0"/>
              <a:t>mitigation </a:t>
            </a:r>
            <a:r>
              <a:rPr lang="en-US" dirty="0"/>
              <a:t>actions </a:t>
            </a:r>
            <a:r>
              <a:rPr lang="en-US" dirty="0" smtClean="0"/>
              <a:t>etc.. </a:t>
            </a:r>
          </a:p>
          <a:p>
            <a:pPr lvl="1"/>
            <a:r>
              <a:rPr lang="en-US" dirty="0" smtClean="0"/>
              <a:t>Discussed the IPCC reports and the Paris Agreement </a:t>
            </a:r>
          </a:p>
          <a:p>
            <a:pPr lvl="1"/>
            <a:r>
              <a:rPr lang="en-US" dirty="0" smtClean="0"/>
              <a:t>Many indicators suggest </a:t>
            </a:r>
            <a:r>
              <a:rPr lang="en-US" dirty="0"/>
              <a:t>the world is following </a:t>
            </a:r>
            <a:r>
              <a:rPr lang="en-US" dirty="0" smtClean="0"/>
              <a:t>a “business </a:t>
            </a:r>
            <a:r>
              <a:rPr lang="en-US" dirty="0"/>
              <a:t>as usual</a:t>
            </a:r>
            <a:r>
              <a:rPr lang="en-US" dirty="0" smtClean="0"/>
              <a:t>” pathway</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586" y="431006"/>
            <a:ext cx="7620000" cy="1193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0754" y="3833474"/>
            <a:ext cx="4277832" cy="2478426"/>
          </a:xfrm>
          <a:prstGeom prst="rect">
            <a:avLst/>
          </a:prstGeom>
        </p:spPr>
      </p:pic>
      <p:sp>
        <p:nvSpPr>
          <p:cNvPr id="6" name="Rectangle 5"/>
          <p:cNvSpPr/>
          <p:nvPr/>
        </p:nvSpPr>
        <p:spPr>
          <a:xfrm>
            <a:off x="9100590" y="6311900"/>
            <a:ext cx="2724272" cy="369332"/>
          </a:xfrm>
          <a:prstGeom prst="rect">
            <a:avLst/>
          </a:prstGeom>
        </p:spPr>
        <p:txBody>
          <a:bodyPr wrap="none">
            <a:spAutoFit/>
          </a:bodyPr>
          <a:lstStyle/>
          <a:p>
            <a:r>
              <a:rPr lang="cs-CZ" dirty="0"/>
              <a:t>Lancet 2019; 394: 1836–78</a:t>
            </a:r>
            <a:endParaRPr lang="en-US" dirty="0"/>
          </a:p>
        </p:txBody>
      </p:sp>
    </p:spTree>
    <p:extLst>
      <p:ext uri="{BB962C8B-B14F-4D97-AF65-F5344CB8AC3E}">
        <p14:creationId xmlns:p14="http://schemas.microsoft.com/office/powerpoint/2010/main" val="1795050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 </a:t>
            </a:r>
            <a:r>
              <a:rPr lang="mr-IN" dirty="0" smtClean="0"/>
              <a:t>–</a:t>
            </a:r>
            <a:r>
              <a:rPr lang="en-US" dirty="0" smtClean="0"/>
              <a:t> increased vectorial capacity for </a:t>
            </a:r>
            <a:r>
              <a:rPr lang="en-US" dirty="0" err="1" smtClean="0"/>
              <a:t>Aedes</a:t>
            </a:r>
            <a:r>
              <a:rPr lang="en-US" dirty="0" smtClean="0"/>
              <a:t> mosquitoes </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061" y="2152149"/>
            <a:ext cx="6200095" cy="4529083"/>
          </a:xfrm>
          <a:prstGeom prst="rect">
            <a:avLst/>
          </a:prstGeom>
        </p:spPr>
      </p:pic>
      <p:sp>
        <p:nvSpPr>
          <p:cNvPr id="7" name="Rectangle 6"/>
          <p:cNvSpPr/>
          <p:nvPr/>
        </p:nvSpPr>
        <p:spPr>
          <a:xfrm>
            <a:off x="9100590" y="6311900"/>
            <a:ext cx="2724272" cy="369332"/>
          </a:xfrm>
          <a:prstGeom prst="rect">
            <a:avLst/>
          </a:prstGeom>
        </p:spPr>
        <p:txBody>
          <a:bodyPr wrap="none">
            <a:spAutoFit/>
          </a:bodyPr>
          <a:lstStyle/>
          <a:p>
            <a:r>
              <a:rPr lang="cs-CZ" dirty="0"/>
              <a:t>Lancet 2019; 394: 1836–78</a:t>
            </a:r>
            <a:endParaRPr lang="en-US" dirty="0"/>
          </a:p>
        </p:txBody>
      </p:sp>
    </p:spTree>
    <p:extLst>
      <p:ext uri="{BB962C8B-B14F-4D97-AF65-F5344CB8AC3E}">
        <p14:creationId xmlns:p14="http://schemas.microsoft.com/office/powerpoint/2010/main" val="1559056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933" y="365125"/>
            <a:ext cx="11421629" cy="5811838"/>
          </a:xfrm>
          <a:prstGeom prst="rect">
            <a:avLst/>
          </a:prstGeom>
        </p:spPr>
      </p:pic>
    </p:spTree>
    <p:extLst>
      <p:ext uri="{BB962C8B-B14F-4D97-AF65-F5344CB8AC3E}">
        <p14:creationId xmlns:p14="http://schemas.microsoft.com/office/powerpoint/2010/main" val="4119295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221" y="738447"/>
            <a:ext cx="4184957" cy="543851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3499" y="6311900"/>
            <a:ext cx="5994400" cy="50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321" y="1027906"/>
            <a:ext cx="469900" cy="1968500"/>
          </a:xfrm>
          <a:prstGeom prst="rect">
            <a:avLst/>
          </a:prstGeom>
        </p:spPr>
      </p:pic>
      <p:sp>
        <p:nvSpPr>
          <p:cNvPr id="7" name="Rectangle 6"/>
          <p:cNvSpPr/>
          <p:nvPr/>
        </p:nvSpPr>
        <p:spPr>
          <a:xfrm>
            <a:off x="9100590" y="6311900"/>
            <a:ext cx="2724272" cy="369332"/>
          </a:xfrm>
          <a:prstGeom prst="rect">
            <a:avLst/>
          </a:prstGeom>
        </p:spPr>
        <p:txBody>
          <a:bodyPr wrap="none">
            <a:spAutoFit/>
          </a:bodyPr>
          <a:lstStyle/>
          <a:p>
            <a:r>
              <a:rPr lang="cs-CZ" dirty="0"/>
              <a:t>Lancet 2019; 394: 1836–78</a:t>
            </a:r>
            <a:endParaRPr lang="en-US" dirty="0"/>
          </a:p>
        </p:txBody>
      </p:sp>
    </p:spTree>
    <p:extLst>
      <p:ext uri="{BB962C8B-B14F-4D97-AF65-F5344CB8AC3E}">
        <p14:creationId xmlns:p14="http://schemas.microsoft.com/office/powerpoint/2010/main" val="21162933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Dengue!</a:t>
            </a:r>
            <a:endParaRPr lang="en-US" dirty="0"/>
          </a:p>
        </p:txBody>
      </p:sp>
      <p:sp>
        <p:nvSpPr>
          <p:cNvPr id="3" name="Content Placeholder 2"/>
          <p:cNvSpPr>
            <a:spLocks noGrp="1"/>
          </p:cNvSpPr>
          <p:nvPr>
            <p:ph idx="1"/>
          </p:nvPr>
        </p:nvSpPr>
        <p:spPr/>
        <p:txBody>
          <a:bodyPr>
            <a:normAutofit/>
          </a:bodyPr>
          <a:lstStyle/>
          <a:p>
            <a:r>
              <a:rPr lang="en-US" dirty="0" smtClean="0"/>
              <a:t>4 billion people at risk</a:t>
            </a:r>
          </a:p>
          <a:p>
            <a:r>
              <a:rPr lang="en-US" dirty="0" smtClean="0"/>
              <a:t>400 million infections per year</a:t>
            </a:r>
          </a:p>
          <a:p>
            <a:r>
              <a:rPr lang="en-US" b="1" dirty="0" smtClean="0"/>
              <a:t>100 million symptomatic cases</a:t>
            </a:r>
          </a:p>
          <a:p>
            <a:r>
              <a:rPr lang="en-US" dirty="0" smtClean="0"/>
              <a:t>0.5 million severe cases </a:t>
            </a:r>
          </a:p>
          <a:p>
            <a:r>
              <a:rPr lang="en-US" b="1" dirty="0" smtClean="0"/>
              <a:t>25,000 deaths </a:t>
            </a:r>
            <a:endParaRPr lang="en-US" b="1" dirty="0" smtClean="0"/>
          </a:p>
          <a:p>
            <a:endParaRPr lang="en-US" b="1" dirty="0"/>
          </a:p>
          <a:p>
            <a:r>
              <a:rPr lang="en-US" b="1" dirty="0" smtClean="0"/>
              <a:t>Incidence keeps increasing</a:t>
            </a:r>
            <a:r>
              <a:rPr lang="mr-IN" b="1" dirty="0" smtClean="0"/>
              <a:t>…</a:t>
            </a:r>
            <a:r>
              <a:rPr lang="en-CA" b="1" dirty="0" smtClean="0"/>
              <a:t>. </a:t>
            </a:r>
            <a:endParaRPr lang="en-US" b="1" dirty="0" smtClean="0"/>
          </a:p>
          <a:p>
            <a:endParaRPr lang="en-US" dirty="0"/>
          </a:p>
          <a:p>
            <a:endParaRPr lang="en-US" dirty="0" smtClean="0"/>
          </a:p>
          <a:p>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t="-60"/>
          <a:stretch/>
        </p:blipFill>
        <p:spPr>
          <a:xfrm>
            <a:off x="6096000" y="1690688"/>
            <a:ext cx="5603074" cy="3889375"/>
          </a:xfrm>
          <a:prstGeom prst="rect">
            <a:avLst/>
          </a:prstGeom>
        </p:spPr>
      </p:pic>
      <p:sp>
        <p:nvSpPr>
          <p:cNvPr id="4" name="TextBox 3"/>
          <p:cNvSpPr txBox="1"/>
          <p:nvPr/>
        </p:nvSpPr>
        <p:spPr>
          <a:xfrm>
            <a:off x="-753035" y="6759388"/>
            <a:ext cx="686406" cy="369332"/>
          </a:xfrm>
          <a:prstGeom prst="rect">
            <a:avLst/>
          </a:prstGeom>
          <a:noFill/>
        </p:spPr>
        <p:txBody>
          <a:bodyPr wrap="none" rtlCol="0">
            <a:spAutoFit/>
          </a:bodyPr>
          <a:lstStyle/>
          <a:p>
            <a:r>
              <a:rPr lang="en-US" dirty="0" smtClean="0"/>
              <a:t>WHO</a:t>
            </a:r>
            <a:endParaRPr lang="en-US" dirty="0"/>
          </a:p>
        </p:txBody>
      </p:sp>
    </p:spTree>
    <p:extLst>
      <p:ext uri="{BB962C8B-B14F-4D97-AF65-F5344CB8AC3E}">
        <p14:creationId xmlns:p14="http://schemas.microsoft.com/office/powerpoint/2010/main" val="16479094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descr="Screen Shot 2014-02-28 at 7.06.45 AM.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200" y="206417"/>
            <a:ext cx="9050867" cy="6707829"/>
          </a:xfrm>
          <a:prstGeom prst="rect">
            <a:avLst/>
          </a:prstGeom>
        </p:spPr>
      </p:pic>
    </p:spTree>
    <p:extLst>
      <p:ext uri="{BB962C8B-B14F-4D97-AF65-F5344CB8AC3E}">
        <p14:creationId xmlns:p14="http://schemas.microsoft.com/office/powerpoint/2010/main" val="1055971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Dengue</a:t>
            </a:r>
            <a:endParaRPr lang="en-US" dirty="0"/>
          </a:p>
        </p:txBody>
      </p:sp>
      <p:sp>
        <p:nvSpPr>
          <p:cNvPr id="3" name="Content Placeholder 2"/>
          <p:cNvSpPr>
            <a:spLocks noGrp="1"/>
          </p:cNvSpPr>
          <p:nvPr>
            <p:ph idx="1"/>
          </p:nvPr>
        </p:nvSpPr>
        <p:spPr/>
        <p:txBody>
          <a:bodyPr/>
          <a:lstStyle/>
          <a:p>
            <a:r>
              <a:rPr lang="en-US" dirty="0" smtClean="0"/>
              <a:t>Why </a:t>
            </a:r>
            <a:r>
              <a:rPr lang="en-US" dirty="0" smtClean="0"/>
              <a:t>are there mosquito nets over these patients </a:t>
            </a:r>
            <a:r>
              <a:rPr lang="en-US" dirty="0" smtClean="0"/>
              <a:t>admitted to  hospital with fever </a:t>
            </a:r>
            <a:r>
              <a:rPr lang="en-US" dirty="0" smtClean="0"/>
              <a:t>in Islamabad?</a:t>
            </a:r>
            <a:endParaRPr lang="en-US" dirty="0"/>
          </a:p>
        </p:txBody>
      </p:sp>
      <p:pic>
        <p:nvPicPr>
          <p:cNvPr id="4" name="Picture 3"/>
          <p:cNvPicPr>
            <a:picLocks noChangeAspect="1"/>
          </p:cNvPicPr>
          <p:nvPr/>
        </p:nvPicPr>
        <p:blipFill>
          <a:blip r:embed="rId2"/>
          <a:stretch>
            <a:fillRect/>
          </a:stretch>
        </p:blipFill>
        <p:spPr>
          <a:xfrm>
            <a:off x="2743199" y="2956923"/>
            <a:ext cx="5964403" cy="3354977"/>
          </a:xfrm>
          <a:prstGeom prst="rect">
            <a:avLst/>
          </a:prstGeom>
        </p:spPr>
      </p:pic>
    </p:spTree>
    <p:extLst>
      <p:ext uri="{BB962C8B-B14F-4D97-AF65-F5344CB8AC3E}">
        <p14:creationId xmlns:p14="http://schemas.microsoft.com/office/powerpoint/2010/main" val="763434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Key publications</a:t>
            </a:r>
            <a:br>
              <a:rPr lang="en-US" dirty="0" smtClean="0"/>
            </a:br>
            <a:r>
              <a:rPr lang="en-US" sz="4000" dirty="0"/>
              <a:t>Social Determinants of Health</a:t>
            </a:r>
            <a:endParaRPr lang="en-US" sz="4000" dirty="0"/>
          </a:p>
        </p:txBody>
      </p:sp>
      <p:sp>
        <p:nvSpPr>
          <p:cNvPr id="3" name="Content Placeholder 2"/>
          <p:cNvSpPr>
            <a:spLocks noGrp="1"/>
          </p:cNvSpPr>
          <p:nvPr>
            <p:ph idx="1"/>
          </p:nvPr>
        </p:nvSpPr>
        <p:spPr/>
        <p:txBody>
          <a:bodyPr/>
          <a:lstStyle/>
          <a:p>
            <a:r>
              <a:rPr lang="en-US" b="1" dirty="0" smtClean="0"/>
              <a:t>Laredo</a:t>
            </a:r>
            <a:r>
              <a:rPr lang="en-US" dirty="0" smtClean="0"/>
              <a:t> (Texas) </a:t>
            </a:r>
            <a:r>
              <a:rPr lang="en-CA" dirty="0"/>
              <a:t> </a:t>
            </a:r>
            <a:r>
              <a:rPr lang="en-CA" dirty="0" smtClean="0"/>
              <a:t>and </a:t>
            </a:r>
            <a:r>
              <a:rPr lang="en-CA" b="1" dirty="0" smtClean="0"/>
              <a:t>Nuevo Laredo </a:t>
            </a:r>
            <a:r>
              <a:rPr lang="en-CA" dirty="0" smtClean="0"/>
              <a:t>(</a:t>
            </a:r>
            <a:r>
              <a:rPr lang="en-US" dirty="0" smtClean="0"/>
              <a:t>Mexico)</a:t>
            </a:r>
          </a:p>
          <a:p>
            <a:pPr lvl="1"/>
            <a:r>
              <a:rPr lang="en-US" dirty="0" smtClean="0"/>
              <a:t>2 cities separated by a river</a:t>
            </a:r>
          </a:p>
          <a:p>
            <a:pPr lvl="2"/>
            <a:r>
              <a:rPr lang="en-US" dirty="0"/>
              <a:t>Where is there more Dengue?</a:t>
            </a:r>
          </a:p>
          <a:p>
            <a:pPr lvl="2"/>
            <a:r>
              <a:rPr lang="en-US" dirty="0" smtClean="0"/>
              <a:t>Where are there more mosquitos?</a:t>
            </a:r>
          </a:p>
          <a:p>
            <a:endParaRPr lang="en-US" dirty="0"/>
          </a:p>
        </p:txBody>
      </p:sp>
      <p:pic>
        <p:nvPicPr>
          <p:cNvPr id="4" name="Picture 3" descr="Screen Shot 2017-06-17 at 3.03.45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8059" y="3711207"/>
            <a:ext cx="3228533" cy="2414957"/>
          </a:xfrm>
          <a:prstGeom prst="rect">
            <a:avLst/>
          </a:prstGeom>
        </p:spPr>
      </p:pic>
      <p:pic>
        <p:nvPicPr>
          <p:cNvPr id="5" name="Picture 4"/>
          <p:cNvPicPr/>
          <p:nvPr/>
        </p:nvPicPr>
        <p:blipFill>
          <a:blip r:embed="rId4" cstate="email">
            <a:extLst>
              <a:ext uri="{28A0092B-C50C-407E-A947-70E740481C1C}">
                <a14:useLocalDpi xmlns:a14="http://schemas.microsoft.com/office/drawing/2010/main"/>
              </a:ext>
            </a:extLst>
          </a:blip>
          <a:srcRect/>
          <a:stretch>
            <a:fillRect/>
          </a:stretch>
        </p:blipFill>
        <p:spPr bwMode="auto">
          <a:xfrm>
            <a:off x="2162833" y="3711207"/>
            <a:ext cx="3730057" cy="2414957"/>
          </a:xfrm>
          <a:prstGeom prst="rect">
            <a:avLst/>
          </a:prstGeom>
          <a:noFill/>
          <a:ln>
            <a:noFill/>
          </a:ln>
        </p:spPr>
      </p:pic>
      <p:sp>
        <p:nvSpPr>
          <p:cNvPr id="7" name="Rectangle 6"/>
          <p:cNvSpPr/>
          <p:nvPr/>
        </p:nvSpPr>
        <p:spPr>
          <a:xfrm>
            <a:off x="5912596" y="6308725"/>
            <a:ext cx="4755404" cy="369332"/>
          </a:xfrm>
          <a:prstGeom prst="rect">
            <a:avLst/>
          </a:prstGeom>
        </p:spPr>
        <p:txBody>
          <a:bodyPr wrap="none">
            <a:spAutoFit/>
          </a:bodyPr>
          <a:lstStyle/>
          <a:p>
            <a:r>
              <a:rPr lang="en-US"/>
              <a:t>Reiter et al. </a:t>
            </a:r>
            <a:r>
              <a:rPr lang="pt-BR" dirty="0"/>
              <a:t>Emerg </a:t>
            </a:r>
            <a:r>
              <a:rPr lang="pt-BR" dirty="0" err="1"/>
              <a:t>Infect</a:t>
            </a:r>
            <a:r>
              <a:rPr lang="pt-BR" dirty="0"/>
              <a:t> </a:t>
            </a:r>
            <a:r>
              <a:rPr lang="pt-BR" dirty="0" err="1"/>
              <a:t>Dis</a:t>
            </a:r>
            <a:r>
              <a:rPr lang="pt-BR" dirty="0"/>
              <a:t>. 2003 Jan;9(1):86-9.</a:t>
            </a:r>
          </a:p>
        </p:txBody>
      </p:sp>
    </p:spTree>
    <p:extLst>
      <p:ext uri="{BB962C8B-B14F-4D97-AF65-F5344CB8AC3E}">
        <p14:creationId xmlns:p14="http://schemas.microsoft.com/office/powerpoint/2010/main" val="8120334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Laredo vs. Nuevo Laredo </a:t>
            </a:r>
            <a:br>
              <a:rPr lang="en-US" dirty="0" smtClean="0"/>
            </a:br>
            <a:r>
              <a:rPr lang="en-US" dirty="0" smtClean="0"/>
              <a:t>Where is there more Dengue?</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graphicFrame>
        <p:nvGraphicFramePr>
          <p:cNvPr id="7" name="Table 6"/>
          <p:cNvGraphicFramePr>
            <a:graphicFrameLocks noGrp="1"/>
          </p:cNvGraphicFramePr>
          <p:nvPr>
            <p:extLst/>
          </p:nvPr>
        </p:nvGraphicFramePr>
        <p:xfrm>
          <a:off x="2995467" y="2647552"/>
          <a:ext cx="5657092" cy="1898143"/>
        </p:xfrm>
        <a:graphic>
          <a:graphicData uri="http://schemas.openxmlformats.org/drawingml/2006/table">
            <a:tbl>
              <a:tblPr firstRow="1" bandRow="1">
                <a:tableStyleId>{5C22544A-7EE6-4342-B048-85BDC9FD1C3A}</a:tableStyleId>
              </a:tblPr>
              <a:tblGrid>
                <a:gridCol w="2850789"/>
                <a:gridCol w="1646155"/>
                <a:gridCol w="1160148"/>
              </a:tblGrid>
              <a:tr h="449782">
                <a:tc>
                  <a:txBody>
                    <a:bodyPr/>
                    <a:lstStyle/>
                    <a:p>
                      <a:endParaRPr lang="en-US" dirty="0"/>
                    </a:p>
                  </a:txBody>
                  <a:tcPr/>
                </a:tc>
                <a:tc>
                  <a:txBody>
                    <a:bodyPr/>
                    <a:lstStyle/>
                    <a:p>
                      <a:r>
                        <a:rPr lang="en-US" dirty="0" err="1" smtClean="0"/>
                        <a:t>Nueovo</a:t>
                      </a:r>
                      <a:r>
                        <a:rPr lang="en-US" baseline="0" dirty="0" smtClean="0"/>
                        <a:t> Laredo</a:t>
                      </a:r>
                      <a:endParaRPr lang="en-US" dirty="0"/>
                    </a:p>
                  </a:txBody>
                  <a:tcPr/>
                </a:tc>
                <a:tc>
                  <a:txBody>
                    <a:bodyPr/>
                    <a:lstStyle/>
                    <a:p>
                      <a:r>
                        <a:rPr lang="en-US" dirty="0" smtClean="0"/>
                        <a:t>Laredo</a:t>
                      </a:r>
                      <a:endParaRPr lang="en-US" dirty="0"/>
                    </a:p>
                  </a:txBody>
                  <a:tcPr/>
                </a:tc>
              </a:tr>
              <a:tr h="449782">
                <a:tc>
                  <a:txBody>
                    <a:bodyPr/>
                    <a:lstStyle/>
                    <a:p>
                      <a:r>
                        <a:rPr lang="en-US" b="1" dirty="0" smtClean="0"/>
                        <a:t>Dengue </a:t>
                      </a:r>
                      <a:r>
                        <a:rPr lang="en-US" b="1" dirty="0" err="1" smtClean="0"/>
                        <a:t>IgM</a:t>
                      </a:r>
                      <a:r>
                        <a:rPr lang="en-US" b="1" baseline="0" dirty="0" smtClean="0"/>
                        <a:t> prevalence</a:t>
                      </a:r>
                      <a:endParaRPr lang="en-US" b="1" dirty="0"/>
                    </a:p>
                  </a:txBody>
                  <a:tcPr/>
                </a:tc>
                <a:tc>
                  <a:txBody>
                    <a:bodyPr/>
                    <a:lstStyle/>
                    <a:p>
                      <a:r>
                        <a:rPr lang="en-US" sz="2000" b="1" dirty="0" smtClean="0"/>
                        <a:t>16%</a:t>
                      </a:r>
                      <a:endParaRPr lang="en-US" sz="2000" b="1" dirty="0"/>
                    </a:p>
                  </a:txBody>
                  <a:tcPr/>
                </a:tc>
                <a:tc>
                  <a:txBody>
                    <a:bodyPr/>
                    <a:lstStyle/>
                    <a:p>
                      <a:r>
                        <a:rPr lang="en-US" b="1" dirty="0" smtClean="0"/>
                        <a:t>1%</a:t>
                      </a:r>
                      <a:endParaRPr lang="en-US" b="1" dirty="0"/>
                    </a:p>
                  </a:txBody>
                  <a:tcPr/>
                </a:tc>
              </a:tr>
              <a:tr h="449782">
                <a:tc>
                  <a:txBody>
                    <a:bodyPr/>
                    <a:lstStyle/>
                    <a:p>
                      <a:r>
                        <a:rPr lang="en-US" b="1" dirty="0" smtClean="0">
                          <a:solidFill>
                            <a:srgbClr val="FF0000"/>
                          </a:solidFill>
                        </a:rPr>
                        <a:t>Mosquito density</a:t>
                      </a:r>
                      <a:endParaRPr lang="en-US" b="1" dirty="0">
                        <a:solidFill>
                          <a:srgbClr val="FF0000"/>
                        </a:solidFill>
                      </a:endParaRPr>
                    </a:p>
                  </a:txBody>
                  <a:tcPr/>
                </a:tc>
                <a:tc>
                  <a:txBody>
                    <a:bodyPr/>
                    <a:lstStyle/>
                    <a:p>
                      <a:endParaRPr lang="en-US" b="1" dirty="0">
                        <a:solidFill>
                          <a:srgbClr val="FF0000"/>
                        </a:solidFill>
                      </a:endParaRPr>
                    </a:p>
                  </a:txBody>
                  <a:tcPr/>
                </a:tc>
                <a:tc>
                  <a:txBody>
                    <a:bodyPr/>
                    <a:lstStyle/>
                    <a:p>
                      <a:endParaRPr lang="en-US" b="1" dirty="0">
                        <a:solidFill>
                          <a:srgbClr val="FF0000"/>
                        </a:solidFill>
                      </a:endParaRPr>
                    </a:p>
                  </a:txBody>
                  <a:tcPr/>
                </a:tc>
              </a:tr>
              <a:tr h="548797">
                <a:tc>
                  <a:txBody>
                    <a:bodyPr/>
                    <a:lstStyle/>
                    <a:p>
                      <a:endParaRPr lang="en-US" dirty="0"/>
                    </a:p>
                  </a:txBody>
                  <a:tcPr/>
                </a:tc>
                <a:tc>
                  <a:txBody>
                    <a:bodyPr/>
                    <a:lstStyle/>
                    <a:p>
                      <a:r>
                        <a:rPr lang="en-US" dirty="0" smtClean="0"/>
                        <a:t> </a:t>
                      </a:r>
                      <a:endParaRPr lang="en-US" dirty="0"/>
                    </a:p>
                  </a:txBody>
                  <a:tcPr/>
                </a:tc>
                <a:tc>
                  <a:txBody>
                    <a:bodyPr/>
                    <a:lstStyle/>
                    <a:p>
                      <a:r>
                        <a:rPr lang="en-US" dirty="0" smtClean="0"/>
                        <a:t> </a:t>
                      </a:r>
                      <a:endParaRPr lang="en-US" dirty="0"/>
                    </a:p>
                  </a:txBody>
                  <a:tcPr/>
                </a:tc>
              </a:tr>
            </a:tbl>
          </a:graphicData>
        </a:graphic>
      </p:graphicFrame>
      <p:sp>
        <p:nvSpPr>
          <p:cNvPr id="11" name="Rectangle 10"/>
          <p:cNvSpPr/>
          <p:nvPr/>
        </p:nvSpPr>
        <p:spPr>
          <a:xfrm>
            <a:off x="5912596" y="6308725"/>
            <a:ext cx="4755404" cy="369332"/>
          </a:xfrm>
          <a:prstGeom prst="rect">
            <a:avLst/>
          </a:prstGeom>
        </p:spPr>
        <p:txBody>
          <a:bodyPr wrap="none">
            <a:spAutoFit/>
          </a:bodyPr>
          <a:lstStyle/>
          <a:p>
            <a:r>
              <a:rPr lang="en-US"/>
              <a:t>Reiter et al. </a:t>
            </a:r>
            <a:r>
              <a:rPr lang="pt-BR" dirty="0"/>
              <a:t>Emerg </a:t>
            </a:r>
            <a:r>
              <a:rPr lang="pt-BR" dirty="0" err="1"/>
              <a:t>Infect</a:t>
            </a:r>
            <a:r>
              <a:rPr lang="pt-BR" dirty="0"/>
              <a:t> </a:t>
            </a:r>
            <a:r>
              <a:rPr lang="pt-BR" dirty="0" err="1"/>
              <a:t>Dis</a:t>
            </a:r>
            <a:r>
              <a:rPr lang="pt-BR" dirty="0"/>
              <a:t>. 2003 Jan;9(1):86-9.</a:t>
            </a:r>
          </a:p>
        </p:txBody>
      </p:sp>
    </p:spTree>
    <p:extLst>
      <p:ext uri="{BB962C8B-B14F-4D97-AF65-F5344CB8AC3E}">
        <p14:creationId xmlns:p14="http://schemas.microsoft.com/office/powerpoint/2010/main" val="769185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Laredo vs. Nuevo Laredo </a:t>
            </a:r>
            <a:br>
              <a:rPr lang="en-US" dirty="0" smtClean="0"/>
            </a:br>
            <a:r>
              <a:rPr lang="en-US" dirty="0" smtClean="0"/>
              <a:t>Where is there more Dengue?</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graphicFrame>
        <p:nvGraphicFramePr>
          <p:cNvPr id="7" name="Table 6"/>
          <p:cNvGraphicFramePr>
            <a:graphicFrameLocks noGrp="1"/>
          </p:cNvGraphicFramePr>
          <p:nvPr>
            <p:extLst/>
          </p:nvPr>
        </p:nvGraphicFramePr>
        <p:xfrm>
          <a:off x="2995467" y="2647552"/>
          <a:ext cx="5657092" cy="1898143"/>
        </p:xfrm>
        <a:graphic>
          <a:graphicData uri="http://schemas.openxmlformats.org/drawingml/2006/table">
            <a:tbl>
              <a:tblPr firstRow="1" bandRow="1">
                <a:tableStyleId>{5C22544A-7EE6-4342-B048-85BDC9FD1C3A}</a:tableStyleId>
              </a:tblPr>
              <a:tblGrid>
                <a:gridCol w="2850789"/>
                <a:gridCol w="1646155"/>
                <a:gridCol w="1160148"/>
              </a:tblGrid>
              <a:tr h="449782">
                <a:tc>
                  <a:txBody>
                    <a:bodyPr/>
                    <a:lstStyle/>
                    <a:p>
                      <a:endParaRPr lang="en-US" dirty="0"/>
                    </a:p>
                  </a:txBody>
                  <a:tcPr/>
                </a:tc>
                <a:tc>
                  <a:txBody>
                    <a:bodyPr/>
                    <a:lstStyle/>
                    <a:p>
                      <a:r>
                        <a:rPr lang="en-US" dirty="0" err="1" smtClean="0"/>
                        <a:t>Nueovo</a:t>
                      </a:r>
                      <a:r>
                        <a:rPr lang="en-US" baseline="0" dirty="0" smtClean="0"/>
                        <a:t> Laredo</a:t>
                      </a:r>
                      <a:endParaRPr lang="en-US" dirty="0"/>
                    </a:p>
                  </a:txBody>
                  <a:tcPr/>
                </a:tc>
                <a:tc>
                  <a:txBody>
                    <a:bodyPr/>
                    <a:lstStyle/>
                    <a:p>
                      <a:r>
                        <a:rPr lang="en-US" dirty="0" smtClean="0"/>
                        <a:t>Laredo</a:t>
                      </a:r>
                      <a:endParaRPr lang="en-US" dirty="0"/>
                    </a:p>
                  </a:txBody>
                  <a:tcPr/>
                </a:tc>
              </a:tr>
              <a:tr h="449782">
                <a:tc>
                  <a:txBody>
                    <a:bodyPr/>
                    <a:lstStyle/>
                    <a:p>
                      <a:r>
                        <a:rPr lang="en-US" b="1" dirty="0" smtClean="0"/>
                        <a:t>Dengue </a:t>
                      </a:r>
                      <a:r>
                        <a:rPr lang="en-US" b="1" dirty="0" err="1" smtClean="0"/>
                        <a:t>IgM</a:t>
                      </a:r>
                      <a:r>
                        <a:rPr lang="en-US" b="1" baseline="0" dirty="0" smtClean="0"/>
                        <a:t> prevalence</a:t>
                      </a:r>
                      <a:endParaRPr lang="en-US" b="1" dirty="0"/>
                    </a:p>
                  </a:txBody>
                  <a:tcPr/>
                </a:tc>
                <a:tc>
                  <a:txBody>
                    <a:bodyPr/>
                    <a:lstStyle/>
                    <a:p>
                      <a:r>
                        <a:rPr lang="en-US" sz="2000" b="1" dirty="0" smtClean="0"/>
                        <a:t>16%</a:t>
                      </a:r>
                      <a:endParaRPr lang="en-US" sz="2000" b="1" dirty="0"/>
                    </a:p>
                  </a:txBody>
                  <a:tcPr/>
                </a:tc>
                <a:tc>
                  <a:txBody>
                    <a:bodyPr/>
                    <a:lstStyle/>
                    <a:p>
                      <a:r>
                        <a:rPr lang="en-US" b="1" dirty="0" smtClean="0"/>
                        <a:t>1%</a:t>
                      </a:r>
                      <a:endParaRPr lang="en-US" b="1" dirty="0"/>
                    </a:p>
                  </a:txBody>
                  <a:tcPr/>
                </a:tc>
              </a:tr>
              <a:tr h="449782">
                <a:tc>
                  <a:txBody>
                    <a:bodyPr/>
                    <a:lstStyle/>
                    <a:p>
                      <a:r>
                        <a:rPr lang="en-US" b="1" dirty="0" smtClean="0">
                          <a:solidFill>
                            <a:srgbClr val="FF0000"/>
                          </a:solidFill>
                        </a:rPr>
                        <a:t>Mosquito density</a:t>
                      </a:r>
                      <a:endParaRPr lang="en-US" b="1" dirty="0">
                        <a:solidFill>
                          <a:srgbClr val="FF0000"/>
                        </a:solidFill>
                      </a:endParaRPr>
                    </a:p>
                  </a:txBody>
                  <a:tcPr/>
                </a:tc>
                <a:tc>
                  <a:txBody>
                    <a:bodyPr/>
                    <a:lstStyle/>
                    <a:p>
                      <a:r>
                        <a:rPr lang="en-US" b="1" dirty="0" smtClean="0">
                          <a:solidFill>
                            <a:srgbClr val="FF0000"/>
                          </a:solidFill>
                        </a:rPr>
                        <a:t>37</a:t>
                      </a:r>
                      <a:endParaRPr lang="en-US" b="1" dirty="0">
                        <a:solidFill>
                          <a:srgbClr val="FF0000"/>
                        </a:solidFill>
                      </a:endParaRPr>
                    </a:p>
                  </a:txBody>
                  <a:tcPr/>
                </a:tc>
                <a:tc>
                  <a:txBody>
                    <a:bodyPr/>
                    <a:lstStyle/>
                    <a:p>
                      <a:r>
                        <a:rPr lang="en-US" sz="2000" b="1" dirty="0" smtClean="0">
                          <a:solidFill>
                            <a:srgbClr val="FF0000"/>
                          </a:solidFill>
                        </a:rPr>
                        <a:t>91</a:t>
                      </a:r>
                      <a:endParaRPr lang="en-US" b="1" dirty="0">
                        <a:solidFill>
                          <a:srgbClr val="FF0000"/>
                        </a:solidFill>
                      </a:endParaRPr>
                    </a:p>
                  </a:txBody>
                  <a:tcPr/>
                </a:tc>
              </a:tr>
              <a:tr h="548797">
                <a:tc>
                  <a:txBody>
                    <a:bodyPr/>
                    <a:lstStyle/>
                    <a:p>
                      <a:r>
                        <a:rPr lang="en-US" dirty="0" smtClean="0"/>
                        <a:t> </a:t>
                      </a:r>
                      <a:endParaRPr lang="en-US" dirty="0"/>
                    </a:p>
                  </a:txBody>
                  <a:tcPr/>
                </a:tc>
                <a:tc>
                  <a:txBody>
                    <a:bodyPr/>
                    <a:lstStyle/>
                    <a:p>
                      <a:r>
                        <a:rPr lang="en-US" dirty="0" smtClean="0"/>
                        <a:t> </a:t>
                      </a:r>
                      <a:endParaRPr lang="en-US" dirty="0"/>
                    </a:p>
                  </a:txBody>
                  <a:tcPr/>
                </a:tc>
                <a:tc>
                  <a:txBody>
                    <a:bodyPr/>
                    <a:lstStyle/>
                    <a:p>
                      <a:r>
                        <a:rPr lang="en-US" dirty="0" smtClean="0"/>
                        <a:t> </a:t>
                      </a:r>
                      <a:endParaRPr lang="en-US" dirty="0"/>
                    </a:p>
                  </a:txBody>
                  <a:tcPr/>
                </a:tc>
              </a:tr>
            </a:tbl>
          </a:graphicData>
        </a:graphic>
      </p:graphicFrame>
      <p:sp>
        <p:nvSpPr>
          <p:cNvPr id="6" name="Rectangle 5"/>
          <p:cNvSpPr/>
          <p:nvPr/>
        </p:nvSpPr>
        <p:spPr>
          <a:xfrm>
            <a:off x="5912596" y="6308725"/>
            <a:ext cx="4755404" cy="369332"/>
          </a:xfrm>
          <a:prstGeom prst="rect">
            <a:avLst/>
          </a:prstGeom>
        </p:spPr>
        <p:txBody>
          <a:bodyPr wrap="none">
            <a:spAutoFit/>
          </a:bodyPr>
          <a:lstStyle/>
          <a:p>
            <a:r>
              <a:rPr lang="en-US"/>
              <a:t>Reiter et al. </a:t>
            </a:r>
            <a:r>
              <a:rPr lang="pt-BR" dirty="0"/>
              <a:t>Emerg </a:t>
            </a:r>
            <a:r>
              <a:rPr lang="pt-BR" dirty="0" err="1"/>
              <a:t>Infect</a:t>
            </a:r>
            <a:r>
              <a:rPr lang="pt-BR" dirty="0"/>
              <a:t> </a:t>
            </a:r>
            <a:r>
              <a:rPr lang="pt-BR" dirty="0" err="1"/>
              <a:t>Dis</a:t>
            </a:r>
            <a:r>
              <a:rPr lang="pt-BR" dirty="0"/>
              <a:t>. 2003 Jan;9(1):86-9.</a:t>
            </a:r>
          </a:p>
        </p:txBody>
      </p:sp>
    </p:spTree>
    <p:extLst>
      <p:ext uri="{BB962C8B-B14F-4D97-AF65-F5344CB8AC3E}">
        <p14:creationId xmlns:p14="http://schemas.microsoft.com/office/powerpoint/2010/main" val="298610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Laredo vs. Nuevo Laredo </a:t>
            </a:r>
            <a:br>
              <a:rPr lang="en-US" dirty="0" smtClean="0"/>
            </a:br>
            <a:r>
              <a:rPr lang="en-US" dirty="0" smtClean="0"/>
              <a:t>Where is there more Dengue?</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graphicFrame>
        <p:nvGraphicFramePr>
          <p:cNvPr id="7" name="Table 6"/>
          <p:cNvGraphicFramePr>
            <a:graphicFrameLocks noGrp="1"/>
          </p:cNvGraphicFramePr>
          <p:nvPr>
            <p:extLst/>
          </p:nvPr>
        </p:nvGraphicFramePr>
        <p:xfrm>
          <a:off x="2995467" y="2647551"/>
          <a:ext cx="5657092" cy="1882462"/>
        </p:xfrm>
        <a:graphic>
          <a:graphicData uri="http://schemas.openxmlformats.org/drawingml/2006/table">
            <a:tbl>
              <a:tblPr firstRow="1" bandRow="1">
                <a:tableStyleId>{5C22544A-7EE6-4342-B048-85BDC9FD1C3A}</a:tableStyleId>
              </a:tblPr>
              <a:tblGrid>
                <a:gridCol w="2850789"/>
                <a:gridCol w="1646155"/>
                <a:gridCol w="1160148"/>
              </a:tblGrid>
              <a:tr h="449782">
                <a:tc>
                  <a:txBody>
                    <a:bodyPr/>
                    <a:lstStyle/>
                    <a:p>
                      <a:endParaRPr lang="en-US" dirty="0"/>
                    </a:p>
                  </a:txBody>
                  <a:tcPr/>
                </a:tc>
                <a:tc>
                  <a:txBody>
                    <a:bodyPr/>
                    <a:lstStyle/>
                    <a:p>
                      <a:r>
                        <a:rPr lang="en-US" dirty="0" err="1" smtClean="0"/>
                        <a:t>Nueovo</a:t>
                      </a:r>
                      <a:r>
                        <a:rPr lang="en-US" baseline="0" dirty="0" smtClean="0"/>
                        <a:t> Laredo</a:t>
                      </a:r>
                      <a:endParaRPr lang="en-US" dirty="0"/>
                    </a:p>
                  </a:txBody>
                  <a:tcPr/>
                </a:tc>
                <a:tc>
                  <a:txBody>
                    <a:bodyPr/>
                    <a:lstStyle/>
                    <a:p>
                      <a:r>
                        <a:rPr lang="en-US" dirty="0" smtClean="0"/>
                        <a:t>Laredo</a:t>
                      </a:r>
                      <a:endParaRPr lang="en-US" dirty="0"/>
                    </a:p>
                  </a:txBody>
                  <a:tcPr/>
                </a:tc>
              </a:tr>
              <a:tr h="449782">
                <a:tc>
                  <a:txBody>
                    <a:bodyPr/>
                    <a:lstStyle/>
                    <a:p>
                      <a:r>
                        <a:rPr lang="en-US" b="1" dirty="0" smtClean="0"/>
                        <a:t>Dengue </a:t>
                      </a:r>
                      <a:r>
                        <a:rPr lang="en-US" b="1" dirty="0" err="1" smtClean="0"/>
                        <a:t>IgM</a:t>
                      </a:r>
                      <a:r>
                        <a:rPr lang="en-US" b="1" baseline="0" dirty="0" smtClean="0"/>
                        <a:t> prevalence</a:t>
                      </a:r>
                      <a:endParaRPr lang="en-US" b="1" dirty="0"/>
                    </a:p>
                  </a:txBody>
                  <a:tcPr/>
                </a:tc>
                <a:tc>
                  <a:txBody>
                    <a:bodyPr/>
                    <a:lstStyle/>
                    <a:p>
                      <a:r>
                        <a:rPr lang="en-US" sz="2000" b="1" dirty="0" smtClean="0"/>
                        <a:t>16%</a:t>
                      </a:r>
                      <a:endParaRPr lang="en-US" sz="2000" b="1" dirty="0"/>
                    </a:p>
                  </a:txBody>
                  <a:tcPr/>
                </a:tc>
                <a:tc>
                  <a:txBody>
                    <a:bodyPr/>
                    <a:lstStyle/>
                    <a:p>
                      <a:r>
                        <a:rPr lang="en-US" b="1" dirty="0" smtClean="0"/>
                        <a:t>1%</a:t>
                      </a:r>
                      <a:endParaRPr lang="en-US" b="1" dirty="0"/>
                    </a:p>
                  </a:txBody>
                  <a:tcPr/>
                </a:tc>
              </a:tr>
              <a:tr h="449782">
                <a:tc>
                  <a:txBody>
                    <a:bodyPr/>
                    <a:lstStyle/>
                    <a:p>
                      <a:r>
                        <a:rPr lang="en-US" b="1" dirty="0" smtClean="0">
                          <a:solidFill>
                            <a:srgbClr val="FF0000"/>
                          </a:solidFill>
                        </a:rPr>
                        <a:t>Mosquito density</a:t>
                      </a:r>
                      <a:endParaRPr lang="en-US" b="1" dirty="0">
                        <a:solidFill>
                          <a:srgbClr val="FF0000"/>
                        </a:solidFill>
                      </a:endParaRPr>
                    </a:p>
                  </a:txBody>
                  <a:tcPr/>
                </a:tc>
                <a:tc>
                  <a:txBody>
                    <a:bodyPr/>
                    <a:lstStyle/>
                    <a:p>
                      <a:r>
                        <a:rPr lang="en-US" b="1" dirty="0" smtClean="0">
                          <a:solidFill>
                            <a:srgbClr val="FF0000"/>
                          </a:solidFill>
                        </a:rPr>
                        <a:t>37</a:t>
                      </a:r>
                      <a:endParaRPr lang="en-US" b="1" dirty="0">
                        <a:solidFill>
                          <a:srgbClr val="FF0000"/>
                        </a:solidFill>
                      </a:endParaRPr>
                    </a:p>
                  </a:txBody>
                  <a:tcPr/>
                </a:tc>
                <a:tc>
                  <a:txBody>
                    <a:bodyPr/>
                    <a:lstStyle/>
                    <a:p>
                      <a:r>
                        <a:rPr lang="en-US" sz="2000" b="1" dirty="0" smtClean="0">
                          <a:solidFill>
                            <a:srgbClr val="FF0000"/>
                          </a:solidFill>
                        </a:rPr>
                        <a:t>91</a:t>
                      </a:r>
                      <a:endParaRPr lang="en-US" b="1" dirty="0">
                        <a:solidFill>
                          <a:srgbClr val="FF0000"/>
                        </a:solidFill>
                      </a:endParaRPr>
                    </a:p>
                  </a:txBody>
                  <a:tcPr/>
                </a:tc>
              </a:tr>
              <a:tr h="533116">
                <a:tc>
                  <a:txBody>
                    <a:bodyPr/>
                    <a:lstStyle/>
                    <a:p>
                      <a:r>
                        <a:rPr lang="en-US" dirty="0" smtClean="0"/>
                        <a:t>Air- conditioning</a:t>
                      </a:r>
                      <a:endParaRPr lang="en-US" dirty="0"/>
                    </a:p>
                  </a:txBody>
                  <a:tcPr anchor="ctr"/>
                </a:tc>
                <a:tc>
                  <a:txBody>
                    <a:bodyPr/>
                    <a:lstStyle/>
                    <a:p>
                      <a:r>
                        <a:rPr lang="en-US" dirty="0" smtClean="0"/>
                        <a:t>24%</a:t>
                      </a:r>
                      <a:endParaRPr lang="en-US" dirty="0"/>
                    </a:p>
                  </a:txBody>
                  <a:tcPr anchor="ctr"/>
                </a:tc>
                <a:tc>
                  <a:txBody>
                    <a:bodyPr/>
                    <a:lstStyle/>
                    <a:p>
                      <a:r>
                        <a:rPr lang="en-US" dirty="0" smtClean="0"/>
                        <a:t>82%</a:t>
                      </a:r>
                      <a:endParaRPr lang="en-US" dirty="0"/>
                    </a:p>
                  </a:txBody>
                  <a:tcPr anchor="ctr"/>
                </a:tc>
              </a:tr>
            </a:tbl>
          </a:graphicData>
        </a:graphic>
      </p:graphicFrame>
      <p:sp>
        <p:nvSpPr>
          <p:cNvPr id="6" name="Rectangle 5"/>
          <p:cNvSpPr/>
          <p:nvPr/>
        </p:nvSpPr>
        <p:spPr>
          <a:xfrm>
            <a:off x="5912596" y="6308725"/>
            <a:ext cx="4755404" cy="369332"/>
          </a:xfrm>
          <a:prstGeom prst="rect">
            <a:avLst/>
          </a:prstGeom>
        </p:spPr>
        <p:txBody>
          <a:bodyPr wrap="none">
            <a:spAutoFit/>
          </a:bodyPr>
          <a:lstStyle/>
          <a:p>
            <a:r>
              <a:rPr lang="en-US"/>
              <a:t>Reiter et al. </a:t>
            </a:r>
            <a:r>
              <a:rPr lang="pt-BR" dirty="0"/>
              <a:t>Emerg </a:t>
            </a:r>
            <a:r>
              <a:rPr lang="pt-BR" dirty="0" err="1"/>
              <a:t>Infect</a:t>
            </a:r>
            <a:r>
              <a:rPr lang="pt-BR" dirty="0"/>
              <a:t> </a:t>
            </a:r>
            <a:r>
              <a:rPr lang="pt-BR" dirty="0" err="1"/>
              <a:t>Dis</a:t>
            </a:r>
            <a:r>
              <a:rPr lang="pt-BR" dirty="0"/>
              <a:t>. 2003 Jan;9(1):86-9.</a:t>
            </a:r>
          </a:p>
        </p:txBody>
      </p:sp>
    </p:spTree>
    <p:extLst>
      <p:ext uri="{BB962C8B-B14F-4D97-AF65-F5344CB8AC3E}">
        <p14:creationId xmlns:p14="http://schemas.microsoft.com/office/powerpoint/2010/main" val="19150036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Canada</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91" y="77487"/>
            <a:ext cx="7823200" cy="6464300"/>
          </a:xfrm>
          <a:prstGeom prst="rect">
            <a:avLst/>
          </a:prstGeom>
        </p:spPr>
      </p:pic>
      <p:sp>
        <p:nvSpPr>
          <p:cNvPr id="5" name="Rectangle 4"/>
          <p:cNvSpPr/>
          <p:nvPr/>
        </p:nvSpPr>
        <p:spPr>
          <a:xfrm>
            <a:off x="346490" y="6279634"/>
            <a:ext cx="9372600" cy="369332"/>
          </a:xfrm>
          <a:prstGeom prst="rect">
            <a:avLst/>
          </a:prstGeom>
        </p:spPr>
        <p:txBody>
          <a:bodyPr wrap="square">
            <a:spAutoFit/>
          </a:bodyPr>
          <a:lstStyle/>
          <a:p>
            <a:r>
              <a:rPr lang="en-US" dirty="0" smtClean="0">
                <a:solidFill>
                  <a:srgbClr val="313F65"/>
                </a:solidFill>
                <a:latin typeface="Helvetica" charset="0"/>
              </a:rPr>
              <a:t>Observed </a:t>
            </a:r>
            <a:r>
              <a:rPr lang="en-US" dirty="0">
                <a:solidFill>
                  <a:srgbClr val="313F65"/>
                </a:solidFill>
                <a:latin typeface="Helvetica" charset="0"/>
              </a:rPr>
              <a:t>changes (°C) in annual temperature across Canada between 1948 </a:t>
            </a:r>
            <a:r>
              <a:rPr lang="en-US">
                <a:solidFill>
                  <a:srgbClr val="313F65"/>
                </a:solidFill>
                <a:latin typeface="Helvetica" charset="0"/>
              </a:rPr>
              <a:t>and </a:t>
            </a:r>
            <a:r>
              <a:rPr lang="en-US" smtClean="0">
                <a:solidFill>
                  <a:srgbClr val="313F65"/>
                </a:solidFill>
                <a:latin typeface="Helvetica" charset="0"/>
              </a:rPr>
              <a:t>2016</a:t>
            </a:r>
            <a:endParaRPr lang="en-US" dirty="0">
              <a:solidFill>
                <a:srgbClr val="313F65"/>
              </a:solidFill>
              <a:effectLst/>
              <a:latin typeface="Helvetica" charset="0"/>
            </a:endParaRPr>
          </a:p>
        </p:txBody>
      </p:sp>
      <p:sp>
        <p:nvSpPr>
          <p:cNvPr id="6" name="TextBox 5"/>
          <p:cNvSpPr txBox="1"/>
          <p:nvPr/>
        </p:nvSpPr>
        <p:spPr>
          <a:xfrm>
            <a:off x="7604632" y="1027906"/>
            <a:ext cx="2978508" cy="1569660"/>
          </a:xfrm>
          <a:prstGeom prst="rect">
            <a:avLst/>
          </a:prstGeom>
          <a:noFill/>
        </p:spPr>
        <p:txBody>
          <a:bodyPr wrap="none" rtlCol="0">
            <a:spAutoFit/>
          </a:bodyPr>
          <a:lstStyle/>
          <a:p>
            <a:r>
              <a:rPr lang="en-US" sz="2400" b="1" dirty="0" smtClean="0"/>
              <a:t>Arctic warming faster </a:t>
            </a:r>
          </a:p>
          <a:p>
            <a:r>
              <a:rPr lang="en-US" dirty="0" smtClean="0"/>
              <a:t>Since 1948, temperature</a:t>
            </a:r>
            <a:r>
              <a:rPr lang="mr-IN" dirty="0" smtClean="0"/>
              <a:t>…</a:t>
            </a:r>
            <a:r>
              <a:rPr lang="en-CA" dirty="0" smtClean="0"/>
              <a:t> </a:t>
            </a:r>
            <a:r>
              <a:rPr lang="en-US" dirty="0" smtClean="0"/>
              <a:t> </a:t>
            </a:r>
          </a:p>
          <a:p>
            <a:pPr marL="285750" indent="-285750">
              <a:buFontTx/>
              <a:buChar char="-"/>
            </a:pPr>
            <a:r>
              <a:rPr lang="en-US" dirty="0" smtClean="0"/>
              <a:t>Global increased 0.8</a:t>
            </a:r>
            <a:r>
              <a:rPr lang="en-US" baseline="30000" dirty="0" smtClean="0"/>
              <a:t>o</a:t>
            </a:r>
            <a:r>
              <a:rPr lang="en-US" dirty="0" smtClean="0"/>
              <a:t>C</a:t>
            </a:r>
          </a:p>
          <a:p>
            <a:pPr marL="285750" indent="-285750">
              <a:buFontTx/>
              <a:buChar char="-"/>
            </a:pPr>
            <a:r>
              <a:rPr lang="en-US" dirty="0" smtClean="0"/>
              <a:t>Canada increased 1.7</a:t>
            </a:r>
            <a:r>
              <a:rPr lang="en-US" baseline="30000" dirty="0" smtClean="0"/>
              <a:t>o</a:t>
            </a:r>
            <a:r>
              <a:rPr lang="en-US" dirty="0" smtClean="0"/>
              <a:t>C</a:t>
            </a:r>
          </a:p>
          <a:p>
            <a:pPr marL="285750" indent="-285750">
              <a:buFontTx/>
              <a:buChar char="-"/>
            </a:pPr>
            <a:r>
              <a:rPr lang="en-US" dirty="0" smtClean="0"/>
              <a:t>Arctic increased 2.3</a:t>
            </a:r>
            <a:r>
              <a:rPr lang="en-US" baseline="30000" dirty="0" smtClean="0"/>
              <a:t>o</a:t>
            </a:r>
            <a:r>
              <a:rPr lang="en-US" dirty="0" smtClean="0"/>
              <a:t>C</a:t>
            </a:r>
            <a:endParaRPr lang="en-US" dirty="0"/>
          </a:p>
        </p:txBody>
      </p:sp>
    </p:spTree>
    <p:extLst>
      <p:ext uri="{BB962C8B-B14F-4D97-AF65-F5344CB8AC3E}">
        <p14:creationId xmlns:p14="http://schemas.microsoft.com/office/powerpoint/2010/main" val="14377952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Melting of glaciers and permafrost</a:t>
            </a:r>
            <a:endParaRPr lang="en-US" dirty="0"/>
          </a:p>
        </p:txBody>
      </p:sp>
      <p:sp>
        <p:nvSpPr>
          <p:cNvPr id="3" name="Content Placeholder 2"/>
          <p:cNvSpPr>
            <a:spLocks noGrp="1"/>
          </p:cNvSpPr>
          <p:nvPr>
            <p:ph idx="1"/>
          </p:nvPr>
        </p:nvSpPr>
        <p:spPr/>
        <p:txBody>
          <a:bodyPr/>
          <a:lstStyle/>
          <a:p>
            <a:r>
              <a:rPr lang="en-US" dirty="0"/>
              <a:t>S</a:t>
            </a:r>
            <a:r>
              <a:rPr lang="en-US" dirty="0" smtClean="0"/>
              <a:t>ince </a:t>
            </a:r>
            <a:r>
              <a:rPr lang="en-US" dirty="0"/>
              <a:t>1994, each year the earth loses an average of:</a:t>
            </a:r>
          </a:p>
          <a:p>
            <a:pPr lvl="2"/>
            <a:r>
              <a:rPr lang="en-US" dirty="0"/>
              <a:t>400 billion tons of ice from its glaciers</a:t>
            </a:r>
          </a:p>
          <a:p>
            <a:pPr lvl="2"/>
            <a:r>
              <a:rPr lang="en-US" dirty="0"/>
              <a:t>one ice cube measuring 7.5km each side.</a:t>
            </a:r>
          </a:p>
          <a:p>
            <a:pPr marL="0" indent="0">
              <a:buNone/>
            </a:pPr>
            <a:r>
              <a:rPr lang="en-US" dirty="0" smtClean="0"/>
              <a:t> </a:t>
            </a:r>
            <a:endParaRPr lang="en-US" dirty="0"/>
          </a:p>
        </p:txBody>
      </p:sp>
      <p:sp>
        <p:nvSpPr>
          <p:cNvPr id="4" name="Rectangle 3"/>
          <p:cNvSpPr/>
          <p:nvPr/>
        </p:nvSpPr>
        <p:spPr>
          <a:xfrm>
            <a:off x="5392665" y="5988734"/>
            <a:ext cx="6799335" cy="646331"/>
          </a:xfrm>
          <a:prstGeom prst="rect">
            <a:avLst/>
          </a:prstGeom>
        </p:spPr>
        <p:txBody>
          <a:bodyPr wrap="square">
            <a:spAutoFit/>
          </a:bodyPr>
          <a:lstStyle/>
          <a:p>
            <a:r>
              <a:rPr lang="en-US" dirty="0"/>
              <a:t>Revich BA, </a:t>
            </a:r>
            <a:r>
              <a:rPr lang="en-US" dirty="0" err="1"/>
              <a:t>Podolnaya</a:t>
            </a:r>
            <a:r>
              <a:rPr lang="en-US" dirty="0"/>
              <a:t> MA. Thawing of permafrost may disturb historic cattle burial grounds in East Siberia. Glob Health Action 2011; 4: 8482. </a:t>
            </a:r>
            <a:endParaRPr lang="en-US" dirty="0"/>
          </a:p>
        </p:txBody>
      </p:sp>
      <p:pic>
        <p:nvPicPr>
          <p:cNvPr id="50178" name="Picture 2" descr="https://static.canadiancattlemen.ca/wp-content/uploads/2019/11/14123159/cattle-grazing3-fi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2737" y="3618847"/>
            <a:ext cx="3255093" cy="2200443"/>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descr="mage result for anthrax hazmat"/>
          <p:cNvPicPr>
            <a:picLocks noChangeAspect="1" noChangeArrowheads="1"/>
          </p:cNvPicPr>
          <p:nvPr/>
        </p:nvPicPr>
        <p:blipFill rotWithShape="1">
          <a:blip r:embed="rId4">
            <a:extLst>
              <a:ext uri="{28A0092B-C50C-407E-A947-70E740481C1C}">
                <a14:useLocalDpi xmlns:a14="http://schemas.microsoft.com/office/drawing/2010/main" val="0"/>
              </a:ext>
            </a:extLst>
          </a:blip>
          <a:srcRect l="50401"/>
          <a:stretch/>
        </p:blipFill>
        <p:spPr bwMode="auto">
          <a:xfrm>
            <a:off x="4427830" y="3414897"/>
            <a:ext cx="1950668" cy="233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09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59396"/>
            <a:ext cx="10515600" cy="1325563"/>
          </a:xfrm>
        </p:spPr>
        <p:txBody>
          <a:bodyPr/>
          <a:lstStyle/>
          <a:p>
            <a:endParaRPr lang="en-US"/>
          </a:p>
        </p:txBody>
      </p:sp>
      <p:sp>
        <p:nvSpPr>
          <p:cNvPr id="3" name="Content Placeholder 2"/>
          <p:cNvSpPr>
            <a:spLocks noGrp="1"/>
          </p:cNvSpPr>
          <p:nvPr>
            <p:ph idx="1"/>
          </p:nvPr>
        </p:nvSpPr>
        <p:spPr>
          <a:xfrm>
            <a:off x="838200" y="2319896"/>
            <a:ext cx="10515600" cy="4351338"/>
          </a:xfrm>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859396"/>
            <a:ext cx="10058400" cy="253260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523" y="3729867"/>
            <a:ext cx="5410200" cy="2603500"/>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46391"/>
          <a:stretch/>
        </p:blipFill>
        <p:spPr>
          <a:xfrm>
            <a:off x="8285285" y="3647729"/>
            <a:ext cx="2743200" cy="2873104"/>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52745"/>
          <a:stretch/>
        </p:blipFill>
        <p:spPr>
          <a:xfrm>
            <a:off x="5758962" y="3698693"/>
            <a:ext cx="2743200" cy="2532604"/>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93530"/>
          <a:stretch/>
        </p:blipFill>
        <p:spPr>
          <a:xfrm>
            <a:off x="5812302" y="6294658"/>
            <a:ext cx="2743200" cy="346752"/>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93530"/>
          <a:stretch/>
        </p:blipFill>
        <p:spPr>
          <a:xfrm>
            <a:off x="3297702" y="6298765"/>
            <a:ext cx="2743200" cy="346752"/>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93530"/>
          <a:stretch/>
        </p:blipFill>
        <p:spPr>
          <a:xfrm>
            <a:off x="609600" y="6294658"/>
            <a:ext cx="2743200" cy="34675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523" y="96763"/>
            <a:ext cx="10058400" cy="732809"/>
          </a:xfrm>
          <a:prstGeom prst="rect">
            <a:avLst/>
          </a:prstGeom>
        </p:spPr>
      </p:pic>
      <p:sp>
        <p:nvSpPr>
          <p:cNvPr id="14" name="Rectangle 13"/>
          <p:cNvSpPr/>
          <p:nvPr/>
        </p:nvSpPr>
        <p:spPr>
          <a:xfrm>
            <a:off x="8732878" y="6535610"/>
            <a:ext cx="3280065" cy="338554"/>
          </a:xfrm>
          <a:prstGeom prst="rect">
            <a:avLst/>
          </a:prstGeom>
        </p:spPr>
        <p:txBody>
          <a:bodyPr wrap="none">
            <a:spAutoFit/>
          </a:bodyPr>
          <a:lstStyle/>
          <a:p>
            <a:r>
              <a:rPr lang="en-US" sz="1600" dirty="0" err="1"/>
              <a:t>BioScience</a:t>
            </a:r>
            <a:r>
              <a:rPr lang="en-US" sz="1600" dirty="0"/>
              <a:t>, 67 (2017), pp. 1026-1028</a:t>
            </a:r>
          </a:p>
        </p:txBody>
      </p:sp>
    </p:spTree>
    <p:extLst>
      <p:ext uri="{BB962C8B-B14F-4D97-AF65-F5344CB8AC3E}">
        <p14:creationId xmlns:p14="http://schemas.microsoft.com/office/powerpoint/2010/main" val="18615730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25625"/>
            <a:ext cx="3797853" cy="409140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5281" y="1954347"/>
            <a:ext cx="3874953" cy="387495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22" y="790773"/>
            <a:ext cx="10058400" cy="732809"/>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93530"/>
          <a:stretch/>
        </p:blipFill>
        <p:spPr>
          <a:xfrm>
            <a:off x="5524067" y="5743656"/>
            <a:ext cx="3560297" cy="450036"/>
          </a:xfrm>
          <a:prstGeom prst="rect">
            <a:avLst/>
          </a:prstGeom>
        </p:spPr>
      </p:pic>
      <p:sp>
        <p:nvSpPr>
          <p:cNvPr id="9" name="Rectangle 8"/>
          <p:cNvSpPr/>
          <p:nvPr/>
        </p:nvSpPr>
        <p:spPr>
          <a:xfrm>
            <a:off x="8732878" y="6535610"/>
            <a:ext cx="3280065" cy="338554"/>
          </a:xfrm>
          <a:prstGeom prst="rect">
            <a:avLst/>
          </a:prstGeom>
        </p:spPr>
        <p:txBody>
          <a:bodyPr wrap="none">
            <a:spAutoFit/>
          </a:bodyPr>
          <a:lstStyle/>
          <a:p>
            <a:r>
              <a:rPr lang="en-US" sz="1600" dirty="0" err="1"/>
              <a:t>BioScience</a:t>
            </a:r>
            <a:r>
              <a:rPr lang="en-US" sz="1600" dirty="0"/>
              <a:t>, 67 (2017), pp. 1026-1028</a:t>
            </a:r>
          </a:p>
        </p:txBody>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46391"/>
          <a:stretch/>
        </p:blipFill>
        <p:spPr>
          <a:xfrm>
            <a:off x="9949462" y="1949230"/>
            <a:ext cx="1999115" cy="2093783"/>
          </a:xfrm>
          <a:prstGeom prst="rect">
            <a:avLst/>
          </a:prstGeom>
        </p:spPr>
      </p:pic>
    </p:spTree>
    <p:extLst>
      <p:ext uri="{BB962C8B-B14F-4D97-AF65-F5344CB8AC3E}">
        <p14:creationId xmlns:p14="http://schemas.microsoft.com/office/powerpoint/2010/main" val="1996374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Methane released from land in Alaska</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100" name="Picture 4" descr="https://upload.wikimedia.org/wikipedia/commons/thumb/a/a9/Methanestorflaket.JPG/1024px-Methanestorflak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1487" y="2280668"/>
            <a:ext cx="3400950" cy="25440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056" y="1952684"/>
            <a:ext cx="6593287" cy="4905315"/>
          </a:xfrm>
          <a:prstGeom prst="rect">
            <a:avLst/>
          </a:prstGeom>
        </p:spPr>
      </p:pic>
      <p:sp>
        <p:nvSpPr>
          <p:cNvPr id="6" name="Rectangle 5"/>
          <p:cNvSpPr/>
          <p:nvPr/>
        </p:nvSpPr>
        <p:spPr>
          <a:xfrm>
            <a:off x="7259303" y="6348204"/>
            <a:ext cx="4932697" cy="338554"/>
          </a:xfrm>
          <a:prstGeom prst="rect">
            <a:avLst/>
          </a:prstGeom>
        </p:spPr>
        <p:txBody>
          <a:bodyPr wrap="none">
            <a:spAutoFit/>
          </a:bodyPr>
          <a:lstStyle/>
          <a:p>
            <a:r>
              <a:rPr lang="en-US" sz="1600" dirty="0"/>
              <a:t>https://</a:t>
            </a:r>
            <a:r>
              <a:rPr lang="en-US" sz="1600" dirty="0" err="1"/>
              <a:t>en.wikipedia.org</a:t>
            </a:r>
            <a:r>
              <a:rPr lang="en-US" sz="1600" dirty="0"/>
              <a:t>/wiki/</a:t>
            </a:r>
            <a:r>
              <a:rPr lang="en-US" sz="1600" dirty="0" err="1"/>
              <a:t>Arctic_methane_emissions</a:t>
            </a:r>
            <a:endParaRPr lang="en-US" sz="1600" dirty="0"/>
          </a:p>
        </p:txBody>
      </p:sp>
      <p:sp>
        <p:nvSpPr>
          <p:cNvPr id="8" name="Rectangle 7"/>
          <p:cNvSpPr/>
          <p:nvPr/>
        </p:nvSpPr>
        <p:spPr>
          <a:xfrm>
            <a:off x="7259303" y="5951576"/>
            <a:ext cx="2701317" cy="369332"/>
          </a:xfrm>
          <a:prstGeom prst="rect">
            <a:avLst/>
          </a:prstGeom>
        </p:spPr>
        <p:txBody>
          <a:bodyPr wrap="none">
            <a:spAutoFit/>
          </a:bodyPr>
          <a:lstStyle/>
          <a:p>
            <a:r>
              <a:rPr lang="en-US" dirty="0"/>
              <a:t>https://</a:t>
            </a:r>
            <a:r>
              <a:rPr lang="en-US" dirty="0" err="1"/>
              <a:t>www.esrl.noaa.gov</a:t>
            </a:r>
            <a:endParaRPr lang="en-US" dirty="0"/>
          </a:p>
        </p:txBody>
      </p:sp>
    </p:spTree>
    <p:extLst>
      <p:ext uri="{BB962C8B-B14F-4D97-AF65-F5344CB8AC3E}">
        <p14:creationId xmlns:p14="http://schemas.microsoft.com/office/powerpoint/2010/main" val="15136865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1-year old boy </a:t>
            </a:r>
          </a:p>
          <a:p>
            <a:r>
              <a:rPr lang="en-US" dirty="0" smtClean="0"/>
              <a:t>Rural Ethiopia</a:t>
            </a:r>
          </a:p>
          <a:p>
            <a:r>
              <a:rPr lang="en-US" dirty="0" smtClean="0"/>
              <a:t>Eschars left thigh</a:t>
            </a:r>
          </a:p>
          <a:p>
            <a:r>
              <a:rPr lang="en-US" dirty="0" smtClean="0"/>
              <a:t>Tender inguinal nodes</a:t>
            </a:r>
            <a:endParaRPr lang="en-US" dirty="0"/>
          </a:p>
        </p:txBody>
      </p:sp>
      <p:pic>
        <p:nvPicPr>
          <p:cNvPr id="4" name="Picture 3"/>
          <p:cNvPicPr>
            <a:picLocks noChangeAspect="1"/>
          </p:cNvPicPr>
          <p:nvPr/>
        </p:nvPicPr>
        <p:blipFill rotWithShape="1">
          <a:blip r:embed="rId3"/>
          <a:srcRect t="21245"/>
          <a:stretch/>
        </p:blipFill>
        <p:spPr>
          <a:xfrm>
            <a:off x="5569689" y="2370980"/>
            <a:ext cx="5784111" cy="3260629"/>
          </a:xfrm>
          <a:prstGeom prst="rect">
            <a:avLst/>
          </a:prstGeom>
        </p:spPr>
      </p:pic>
      <p:sp>
        <p:nvSpPr>
          <p:cNvPr id="5" name="Rectangle 4"/>
          <p:cNvSpPr/>
          <p:nvPr/>
        </p:nvSpPr>
        <p:spPr>
          <a:xfrm>
            <a:off x="8595946" y="6311900"/>
            <a:ext cx="3369192" cy="369332"/>
          </a:xfrm>
          <a:prstGeom prst="rect">
            <a:avLst/>
          </a:prstGeom>
        </p:spPr>
        <p:txBody>
          <a:bodyPr wrap="none">
            <a:spAutoFit/>
          </a:bodyPr>
          <a:lstStyle/>
          <a:p>
            <a:r>
              <a:rPr lang="en-US" dirty="0"/>
              <a:t>AJTMH., 95(4), 2016, pp. 737–738</a:t>
            </a:r>
          </a:p>
        </p:txBody>
      </p:sp>
    </p:spTree>
    <p:extLst>
      <p:ext uri="{BB962C8B-B14F-4D97-AF65-F5344CB8AC3E}">
        <p14:creationId xmlns:p14="http://schemas.microsoft.com/office/powerpoint/2010/main" val="3076721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2050" name="Picture 2" descr="https://media.npr.org/assets/img/2019/05/07/flea3_wide-29160f6542e4f85bee8a4b37f89321eeffb36143-s700-c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612" y="713861"/>
            <a:ext cx="3792545" cy="21292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 Marmot. Temirbek Isakunov reportedly died from bubonic plague a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673209"/>
            <a:ext cx="3616492" cy="216989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age result for yersinia pest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3790" y="3326051"/>
            <a:ext cx="2755231" cy="275523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age result for bubo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6612" y="3934566"/>
            <a:ext cx="3045415" cy="214671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mage result for plague chest xra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2896" y="3622605"/>
            <a:ext cx="2380035" cy="2445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253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Madagascar </a:t>
            </a:r>
            <a:endParaRPr lang="en-US" dirty="0"/>
          </a:p>
        </p:txBody>
      </p:sp>
      <p:sp>
        <p:nvSpPr>
          <p:cNvPr id="3" name="Content Placeholder 2"/>
          <p:cNvSpPr>
            <a:spLocks noGrp="1"/>
          </p:cNvSpPr>
          <p:nvPr>
            <p:ph idx="1"/>
          </p:nvPr>
        </p:nvSpPr>
        <p:spPr/>
        <p:txBody>
          <a:bodyPr/>
          <a:lstStyle/>
          <a:p>
            <a:r>
              <a:rPr lang="en-US" dirty="0" smtClean="0"/>
              <a:t>Agriculture</a:t>
            </a:r>
          </a:p>
          <a:p>
            <a:pPr lvl="1"/>
            <a:r>
              <a:rPr lang="en-US" dirty="0" smtClean="0"/>
              <a:t>Slash and burn </a:t>
            </a:r>
          </a:p>
          <a:p>
            <a:r>
              <a:rPr lang="en-US" dirty="0" smtClean="0"/>
              <a:t>Fuelwood</a:t>
            </a:r>
          </a:p>
          <a:p>
            <a:pPr lvl="1"/>
            <a:r>
              <a:rPr lang="en-US" dirty="0" smtClean="0"/>
              <a:t>40</a:t>
            </a:r>
            <a:r>
              <a:rPr lang="en-US" dirty="0"/>
              <a:t>% of Madagascar’s rural population </a:t>
            </a:r>
            <a:r>
              <a:rPr lang="en-US" dirty="0" smtClean="0"/>
              <a:t>has </a:t>
            </a:r>
            <a:r>
              <a:rPr lang="en-US" dirty="0"/>
              <a:t>little to no access to electricity, they have to resort to using fuelwood for completing daily tasks. </a:t>
            </a:r>
            <a:endParaRPr lang="en-US" dirty="0" smtClean="0"/>
          </a:p>
          <a:p>
            <a:r>
              <a:rPr lang="en-US" dirty="0" smtClean="0"/>
              <a:t>Timber</a:t>
            </a:r>
          </a:p>
          <a:p>
            <a:pPr lvl="1"/>
            <a:r>
              <a:rPr lang="en-US" dirty="0"/>
              <a:t>90% of population &lt; $2/day</a:t>
            </a:r>
          </a:p>
          <a:p>
            <a:pPr lvl="1"/>
            <a:r>
              <a:rPr lang="en-US" altLang="x-none" dirty="0" smtClean="0"/>
              <a:t>Massive </a:t>
            </a:r>
            <a:r>
              <a:rPr lang="en-US" altLang="x-none" dirty="0"/>
              <a:t>deforestation (rosewood)</a:t>
            </a:r>
          </a:p>
          <a:p>
            <a:endParaRPr lang="en-US" dirty="0" smtClean="0"/>
          </a:p>
          <a:p>
            <a:endParaRPr lang="en-US" dirty="0"/>
          </a:p>
        </p:txBody>
      </p:sp>
      <p:pic>
        <p:nvPicPr>
          <p:cNvPr id="33794" name="Picture 2" descr="https://upload.wikimedia.org/wikipedia/commons/thumb/3/36/Madagascar_highland_plateau.jpg/800px-Madagascar_highland_plat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1168" y="4399536"/>
            <a:ext cx="2549818" cy="19123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2670" y="780414"/>
            <a:ext cx="3189719" cy="1820547"/>
          </a:xfrm>
          <a:prstGeom prst="rect">
            <a:avLst/>
          </a:prstGeom>
        </p:spPr>
      </p:pic>
      <p:pic>
        <p:nvPicPr>
          <p:cNvPr id="33798" name="Picture 6" descr="mage result for slash and bu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4353" y="604910"/>
            <a:ext cx="3087547" cy="19960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mage result for rosewood madagasc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7904" y="4534473"/>
            <a:ext cx="2665164" cy="177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elated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11890" y="4429323"/>
            <a:ext cx="1166236" cy="11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6763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pPr algn="l"/>
            <a:r>
              <a:rPr lang="en-US" altLang="x-none"/>
              <a:t>Madagascar</a:t>
            </a:r>
            <a:br>
              <a:rPr lang="en-US" altLang="x-none"/>
            </a:br>
            <a:r>
              <a:rPr lang="en-US" altLang="x-none"/>
              <a:t>August 28, 2017 </a:t>
            </a:r>
          </a:p>
        </p:txBody>
      </p:sp>
      <p:sp>
        <p:nvSpPr>
          <p:cNvPr id="283650" name="Content Placeholder 2"/>
          <p:cNvSpPr>
            <a:spLocks noGrp="1"/>
          </p:cNvSpPr>
          <p:nvPr>
            <p:ph idx="1"/>
          </p:nvPr>
        </p:nvSpPr>
        <p:spPr>
          <a:xfrm>
            <a:off x="838200" y="1600201"/>
            <a:ext cx="6470650" cy="4525963"/>
          </a:xfrm>
        </p:spPr>
        <p:txBody>
          <a:bodyPr/>
          <a:lstStyle/>
          <a:p>
            <a:endParaRPr lang="en-US" altLang="x-none" sz="2400" dirty="0" smtClean="0"/>
          </a:p>
          <a:p>
            <a:r>
              <a:rPr lang="en-US" altLang="x-none" sz="2400" dirty="0" smtClean="0"/>
              <a:t>31M </a:t>
            </a:r>
            <a:r>
              <a:rPr lang="en-US" altLang="x-none" sz="2400" dirty="0"/>
              <a:t>died of pneumonia while taking a taxi from </a:t>
            </a:r>
            <a:r>
              <a:rPr lang="en-US" altLang="x-none" sz="2400" dirty="0" err="1"/>
              <a:t>Ankazobe</a:t>
            </a:r>
            <a:r>
              <a:rPr lang="en-US" altLang="x-none" sz="2400" dirty="0"/>
              <a:t> (highlands), through Antananarivo (capital) to </a:t>
            </a:r>
            <a:r>
              <a:rPr lang="en-US" altLang="x-none" sz="2400" dirty="0" err="1"/>
              <a:t>Toamasina</a:t>
            </a:r>
            <a:r>
              <a:rPr lang="en-US" altLang="x-none" sz="2400" dirty="0"/>
              <a:t> (coastal city)</a:t>
            </a:r>
          </a:p>
          <a:p>
            <a:r>
              <a:rPr lang="en-US" altLang="x-none" sz="2400" dirty="0"/>
              <a:t>2 passengers fell sick and died a few days later </a:t>
            </a:r>
          </a:p>
        </p:txBody>
      </p:sp>
      <p:pic>
        <p:nvPicPr>
          <p:cNvPr id="283651" name="Picture 4" descr="mage result for bush taxi pl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3853" y="1375093"/>
            <a:ext cx="260985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3652" name="Group 6"/>
          <p:cNvGrpSpPr>
            <a:grpSpLocks/>
          </p:cNvGrpSpPr>
          <p:nvPr/>
        </p:nvGrpSpPr>
        <p:grpSpPr bwMode="auto">
          <a:xfrm>
            <a:off x="7473853" y="4340638"/>
            <a:ext cx="4326261" cy="2299647"/>
            <a:chOff x="-276382" y="3145268"/>
            <a:chExt cx="4319081" cy="2980895"/>
          </a:xfrm>
        </p:grpSpPr>
        <p:pic>
          <p:nvPicPr>
            <p:cNvPr id="28365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382" y="3145268"/>
              <a:ext cx="4319081" cy="298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a:spLocks/>
            </p:cNvSpPr>
            <p:nvPr/>
          </p:nvSpPr>
          <p:spPr bwMode="auto">
            <a:xfrm>
              <a:off x="2279650" y="4467225"/>
              <a:ext cx="425757" cy="155575"/>
            </a:xfrm>
            <a:custGeom>
              <a:avLst/>
              <a:gdLst>
                <a:gd name="T0" fmla="*/ 0 w 425757"/>
                <a:gd name="T1" fmla="*/ 0 h 155575"/>
                <a:gd name="T2" fmla="*/ 3175 w 425757"/>
                <a:gd name="T3" fmla="*/ 63500 h 155575"/>
                <a:gd name="T4" fmla="*/ 12700 w 425757"/>
                <a:gd name="T5" fmla="*/ 98425 h 155575"/>
                <a:gd name="T6" fmla="*/ 22225 w 425757"/>
                <a:gd name="T7" fmla="*/ 117475 h 155575"/>
                <a:gd name="T8" fmla="*/ 60325 w 425757"/>
                <a:gd name="T9" fmla="*/ 136525 h 155575"/>
                <a:gd name="T10" fmla="*/ 234950 w 425757"/>
                <a:gd name="T11" fmla="*/ 142875 h 155575"/>
                <a:gd name="T12" fmla="*/ 279400 w 425757"/>
                <a:gd name="T13" fmla="*/ 146050 h 155575"/>
                <a:gd name="T14" fmla="*/ 298450 w 425757"/>
                <a:gd name="T15" fmla="*/ 152400 h 155575"/>
                <a:gd name="T16" fmla="*/ 307975 w 425757"/>
                <a:gd name="T17" fmla="*/ 155575 h 155575"/>
                <a:gd name="T18" fmla="*/ 342900 w 425757"/>
                <a:gd name="T19" fmla="*/ 149225 h 155575"/>
                <a:gd name="T20" fmla="*/ 352425 w 425757"/>
                <a:gd name="T21" fmla="*/ 142875 h 155575"/>
                <a:gd name="T22" fmla="*/ 358775 w 425757"/>
                <a:gd name="T23" fmla="*/ 133350 h 155575"/>
                <a:gd name="T24" fmla="*/ 365125 w 425757"/>
                <a:gd name="T25" fmla="*/ 114300 h 155575"/>
                <a:gd name="T26" fmla="*/ 368300 w 425757"/>
                <a:gd name="T27" fmla="*/ 104775 h 155575"/>
                <a:gd name="T28" fmla="*/ 371475 w 425757"/>
                <a:gd name="T29" fmla="*/ 95250 h 155575"/>
                <a:gd name="T30" fmla="*/ 374650 w 425757"/>
                <a:gd name="T31" fmla="*/ 85725 h 155575"/>
                <a:gd name="T32" fmla="*/ 384175 w 425757"/>
                <a:gd name="T33" fmla="*/ 50800 h 155575"/>
                <a:gd name="T34" fmla="*/ 415925 w 425757"/>
                <a:gd name="T35" fmla="*/ 19050 h 155575"/>
                <a:gd name="T36" fmla="*/ 425450 w 425757"/>
                <a:gd name="T37" fmla="*/ 9525 h 155575"/>
                <a:gd name="T38" fmla="*/ 412750 w 425757"/>
                <a:gd name="T39" fmla="*/ 12700 h 155575"/>
                <a:gd name="T40" fmla="*/ 393700 w 425757"/>
                <a:gd name="T41" fmla="*/ 19050 h 155575"/>
                <a:gd name="T42" fmla="*/ 374650 w 425757"/>
                <a:gd name="T43" fmla="*/ 25400 h 155575"/>
                <a:gd name="T44" fmla="*/ 365125 w 425757"/>
                <a:gd name="T45" fmla="*/ 28575 h 155575"/>
                <a:gd name="T46" fmla="*/ 355600 w 425757"/>
                <a:gd name="T47" fmla="*/ 31750 h 155575"/>
                <a:gd name="T48" fmla="*/ 371475 w 425757"/>
                <a:gd name="T49" fmla="*/ 44450 h 155575"/>
                <a:gd name="T50" fmla="*/ 390525 w 425757"/>
                <a:gd name="T51" fmla="*/ 57150 h 155575"/>
                <a:gd name="T52" fmla="*/ 422275 w 425757"/>
                <a:gd name="T53" fmla="*/ 66675 h 155575"/>
                <a:gd name="T54" fmla="*/ 422275 w 425757"/>
                <a:gd name="T55" fmla="*/ 44450 h 155575"/>
                <a:gd name="T56" fmla="*/ 419100 w 425757"/>
                <a:gd name="T57" fmla="*/ 0 h 1555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25757" h="155575">
                  <a:moveTo>
                    <a:pt x="0" y="0"/>
                  </a:moveTo>
                  <a:cubicBezTo>
                    <a:pt x="1058" y="21167"/>
                    <a:pt x="1485" y="42374"/>
                    <a:pt x="3175" y="63500"/>
                  </a:cubicBezTo>
                  <a:cubicBezTo>
                    <a:pt x="4120" y="75310"/>
                    <a:pt x="9038" y="87439"/>
                    <a:pt x="12700" y="98425"/>
                  </a:cubicBezTo>
                  <a:cubicBezTo>
                    <a:pt x="14965" y="105219"/>
                    <a:pt x="16432" y="112406"/>
                    <a:pt x="22225" y="117475"/>
                  </a:cubicBezTo>
                  <a:cubicBezTo>
                    <a:pt x="37375" y="130732"/>
                    <a:pt x="42340" y="130530"/>
                    <a:pt x="60325" y="136525"/>
                  </a:cubicBezTo>
                  <a:cubicBezTo>
                    <a:pt x="122069" y="157106"/>
                    <a:pt x="66504" y="139636"/>
                    <a:pt x="234950" y="142875"/>
                  </a:cubicBezTo>
                  <a:cubicBezTo>
                    <a:pt x="249767" y="143933"/>
                    <a:pt x="264710" y="143846"/>
                    <a:pt x="279400" y="146050"/>
                  </a:cubicBezTo>
                  <a:cubicBezTo>
                    <a:pt x="286019" y="147043"/>
                    <a:pt x="292100" y="150283"/>
                    <a:pt x="298450" y="152400"/>
                  </a:cubicBezTo>
                  <a:lnTo>
                    <a:pt x="307975" y="155575"/>
                  </a:lnTo>
                  <a:cubicBezTo>
                    <a:pt x="316731" y="154481"/>
                    <a:pt x="333111" y="154119"/>
                    <a:pt x="342900" y="149225"/>
                  </a:cubicBezTo>
                  <a:cubicBezTo>
                    <a:pt x="346313" y="147518"/>
                    <a:pt x="349250" y="144992"/>
                    <a:pt x="352425" y="142875"/>
                  </a:cubicBezTo>
                  <a:cubicBezTo>
                    <a:pt x="354542" y="139700"/>
                    <a:pt x="357225" y="136837"/>
                    <a:pt x="358775" y="133350"/>
                  </a:cubicBezTo>
                  <a:cubicBezTo>
                    <a:pt x="361493" y="127233"/>
                    <a:pt x="363008" y="120650"/>
                    <a:pt x="365125" y="114300"/>
                  </a:cubicBezTo>
                  <a:lnTo>
                    <a:pt x="368300" y="104775"/>
                  </a:lnTo>
                  <a:lnTo>
                    <a:pt x="371475" y="95250"/>
                  </a:lnTo>
                  <a:cubicBezTo>
                    <a:pt x="372533" y="92075"/>
                    <a:pt x="373994" y="89007"/>
                    <a:pt x="374650" y="85725"/>
                  </a:cubicBezTo>
                  <a:cubicBezTo>
                    <a:pt x="376354" y="77205"/>
                    <a:pt x="379571" y="57706"/>
                    <a:pt x="384175" y="50800"/>
                  </a:cubicBezTo>
                  <a:cubicBezTo>
                    <a:pt x="418042" y="0"/>
                    <a:pt x="373592" y="61383"/>
                    <a:pt x="415925" y="19050"/>
                  </a:cubicBezTo>
                  <a:cubicBezTo>
                    <a:pt x="419100" y="15875"/>
                    <a:pt x="427458" y="13541"/>
                    <a:pt x="425450" y="9525"/>
                  </a:cubicBezTo>
                  <a:cubicBezTo>
                    <a:pt x="423499" y="5622"/>
                    <a:pt x="416930" y="11446"/>
                    <a:pt x="412750" y="12700"/>
                  </a:cubicBezTo>
                  <a:cubicBezTo>
                    <a:pt x="406339" y="14623"/>
                    <a:pt x="400050" y="16933"/>
                    <a:pt x="393700" y="19050"/>
                  </a:cubicBezTo>
                  <a:lnTo>
                    <a:pt x="374650" y="25400"/>
                  </a:lnTo>
                  <a:lnTo>
                    <a:pt x="365125" y="28575"/>
                  </a:lnTo>
                  <a:lnTo>
                    <a:pt x="355600" y="31750"/>
                  </a:lnTo>
                  <a:cubicBezTo>
                    <a:pt x="367333" y="49349"/>
                    <a:pt x="355237" y="35429"/>
                    <a:pt x="371475" y="44450"/>
                  </a:cubicBezTo>
                  <a:cubicBezTo>
                    <a:pt x="378146" y="48156"/>
                    <a:pt x="383285" y="54737"/>
                    <a:pt x="390525" y="57150"/>
                  </a:cubicBezTo>
                  <a:cubicBezTo>
                    <a:pt x="413715" y="64880"/>
                    <a:pt x="403081" y="61877"/>
                    <a:pt x="422275" y="66675"/>
                  </a:cubicBezTo>
                  <a:cubicBezTo>
                    <a:pt x="427942" y="49675"/>
                    <a:pt x="424812" y="64746"/>
                    <a:pt x="422275" y="44450"/>
                  </a:cubicBezTo>
                  <a:cubicBezTo>
                    <a:pt x="418924" y="17644"/>
                    <a:pt x="419100" y="16868"/>
                    <a:pt x="419100" y="0"/>
                  </a:cubicBezTo>
                </a:path>
              </a:pathLst>
            </a:custGeom>
            <a:noFill/>
            <a:ln w="12700" cap="flat" cmpd="sng">
              <a:solidFill>
                <a:srgbClr val="C00000"/>
              </a:solidFill>
              <a:prstDash val="solid"/>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grpSp>
    </p:spTree>
    <p:extLst>
      <p:ext uri="{BB962C8B-B14F-4D97-AF65-F5344CB8AC3E}">
        <p14:creationId xmlns:p14="http://schemas.microsoft.com/office/powerpoint/2010/main" val="2073715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p:txBody>
          <a:bodyPr/>
          <a:lstStyle/>
          <a:p>
            <a:pPr algn="l"/>
            <a:r>
              <a:rPr lang="en-US" altLang="x-none"/>
              <a:t>Plague </a:t>
            </a:r>
            <a:br>
              <a:rPr lang="en-US" altLang="x-none"/>
            </a:br>
            <a:r>
              <a:rPr lang="en-US" altLang="x-none"/>
              <a:t>Clinical presentation</a:t>
            </a:r>
          </a:p>
        </p:txBody>
      </p:sp>
      <p:sp>
        <p:nvSpPr>
          <p:cNvPr id="3" name="Content Placeholder 2"/>
          <p:cNvSpPr>
            <a:spLocks noGrp="1"/>
          </p:cNvSpPr>
          <p:nvPr>
            <p:ph idx="1"/>
          </p:nvPr>
        </p:nvSpPr>
        <p:spPr/>
        <p:txBody>
          <a:bodyPr>
            <a:normAutofit fontScale="92500" lnSpcReduction="20000"/>
          </a:bodyPr>
          <a:lstStyle/>
          <a:p>
            <a:pPr>
              <a:defRPr/>
            </a:pPr>
            <a:r>
              <a:rPr lang="en-US" dirty="0" smtClean="0"/>
              <a:t>Bubonic (most common)</a:t>
            </a:r>
          </a:p>
          <a:p>
            <a:pPr lvl="1">
              <a:defRPr/>
            </a:pPr>
            <a:r>
              <a:rPr lang="en-US" dirty="0" smtClean="0"/>
              <a:t>Flea-bites </a:t>
            </a:r>
          </a:p>
          <a:p>
            <a:pPr lvl="1">
              <a:defRPr/>
            </a:pPr>
            <a:r>
              <a:rPr lang="en-US" dirty="0" smtClean="0"/>
              <a:t>Lymphadenopathy </a:t>
            </a:r>
          </a:p>
          <a:p>
            <a:pPr>
              <a:defRPr/>
            </a:pPr>
            <a:endParaRPr lang="en-US" dirty="0" smtClean="0"/>
          </a:p>
          <a:p>
            <a:pPr>
              <a:defRPr/>
            </a:pPr>
            <a:r>
              <a:rPr lang="en-US" dirty="0" smtClean="0"/>
              <a:t>Septicemic</a:t>
            </a:r>
          </a:p>
          <a:p>
            <a:pPr lvl="1">
              <a:defRPr/>
            </a:pPr>
            <a:r>
              <a:rPr lang="en-US" dirty="0" smtClean="0"/>
              <a:t>Contact with infected tissues</a:t>
            </a:r>
          </a:p>
          <a:p>
            <a:pPr lvl="2">
              <a:defRPr/>
            </a:pPr>
            <a:r>
              <a:rPr lang="en-US" dirty="0" smtClean="0"/>
              <a:t>or progression of bubonic</a:t>
            </a:r>
          </a:p>
          <a:p>
            <a:pPr lvl="1">
              <a:defRPr/>
            </a:pPr>
            <a:r>
              <a:rPr lang="en-US" dirty="0" smtClean="0"/>
              <a:t>Severe sepsis </a:t>
            </a:r>
            <a:endParaRPr lang="en-US" dirty="0"/>
          </a:p>
          <a:p>
            <a:pPr lvl="1">
              <a:defRPr/>
            </a:pPr>
            <a:endParaRPr lang="en-US" dirty="0"/>
          </a:p>
          <a:p>
            <a:pPr>
              <a:defRPr/>
            </a:pPr>
            <a:r>
              <a:rPr lang="en-US" dirty="0" smtClean="0"/>
              <a:t>Pneumonic </a:t>
            </a:r>
          </a:p>
          <a:p>
            <a:pPr lvl="1">
              <a:defRPr/>
            </a:pPr>
            <a:r>
              <a:rPr lang="en-US" dirty="0" smtClean="0"/>
              <a:t>Aerosol transmission</a:t>
            </a:r>
            <a:endParaRPr lang="en-US" dirty="0" smtClean="0"/>
          </a:p>
          <a:p>
            <a:pPr lvl="2">
              <a:defRPr/>
            </a:pPr>
            <a:r>
              <a:rPr lang="en-US" dirty="0" smtClean="0"/>
              <a:t>or progression of bubonic or septicemic </a:t>
            </a:r>
          </a:p>
          <a:p>
            <a:pPr lvl="1">
              <a:defRPr/>
            </a:pPr>
            <a:r>
              <a:rPr lang="en-US" dirty="0" smtClean="0"/>
              <a:t>Severe </a:t>
            </a:r>
            <a:r>
              <a:rPr lang="en-US" dirty="0" smtClean="0"/>
              <a:t>pneumonia, bloody sputum</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69768" y="484369"/>
            <a:ext cx="5141495" cy="351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4830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p:txBody>
          <a:bodyPr/>
          <a:lstStyle/>
          <a:p>
            <a:pPr algn="l"/>
            <a:r>
              <a:rPr lang="en-US" altLang="x-none"/>
              <a:t>Madagascar outbreak </a:t>
            </a:r>
            <a:br>
              <a:rPr lang="en-US" altLang="x-none"/>
            </a:br>
            <a:r>
              <a:rPr lang="en-US" altLang="x-none"/>
              <a:t>Laboratory confirmation </a:t>
            </a:r>
          </a:p>
        </p:txBody>
      </p:sp>
      <p:sp>
        <p:nvSpPr>
          <p:cNvPr id="3" name="Content Placeholder 2"/>
          <p:cNvSpPr>
            <a:spLocks noGrp="1"/>
          </p:cNvSpPr>
          <p:nvPr>
            <p:ph idx="1"/>
          </p:nvPr>
        </p:nvSpPr>
        <p:spPr/>
        <p:txBody>
          <a:bodyPr>
            <a:normAutofit fontScale="92500"/>
          </a:bodyPr>
          <a:lstStyle/>
          <a:p>
            <a:pPr>
              <a:defRPr/>
            </a:pPr>
            <a:r>
              <a:rPr lang="en-US" dirty="0" smtClean="0"/>
              <a:t>predominantly urban plague epidemic was </a:t>
            </a:r>
            <a:r>
              <a:rPr lang="en-US" dirty="0" err="1" smtClean="0"/>
              <a:t>characterised</a:t>
            </a:r>
            <a:r>
              <a:rPr lang="en-US" dirty="0" smtClean="0"/>
              <a:t> by a large number of notifications and an unusually high proportion of pneumonic form</a:t>
            </a:r>
          </a:p>
          <a:p>
            <a:pPr>
              <a:defRPr/>
            </a:pPr>
            <a:endParaRPr lang="en-US" dirty="0" smtClean="0"/>
          </a:p>
          <a:p>
            <a:pPr>
              <a:defRPr/>
            </a:pPr>
            <a:r>
              <a:rPr lang="en-US" b="1" dirty="0" smtClean="0"/>
              <a:t>2414</a:t>
            </a:r>
            <a:r>
              <a:rPr lang="en-US" dirty="0" smtClean="0"/>
              <a:t> clinically suspected plague cases were reported:</a:t>
            </a:r>
          </a:p>
          <a:p>
            <a:pPr lvl="1">
              <a:defRPr/>
            </a:pPr>
            <a:r>
              <a:rPr lang="en-US" sz="3100" dirty="0"/>
              <a:t>1878 Pneumonic cases notified:</a:t>
            </a:r>
          </a:p>
          <a:p>
            <a:pPr lvl="2">
              <a:defRPr/>
            </a:pPr>
            <a:r>
              <a:rPr lang="en-US" sz="2600" dirty="0"/>
              <a:t>386 (21%) were probable </a:t>
            </a:r>
          </a:p>
          <a:p>
            <a:pPr lvl="2">
              <a:defRPr/>
            </a:pPr>
            <a:r>
              <a:rPr lang="en-US" sz="2600" b="1" dirty="0"/>
              <a:t>32</a:t>
            </a:r>
            <a:r>
              <a:rPr lang="en-US" sz="2600" dirty="0"/>
              <a:t> (2%) were confirmed. </a:t>
            </a:r>
          </a:p>
          <a:p>
            <a:pPr lvl="1">
              <a:defRPr/>
            </a:pPr>
            <a:r>
              <a:rPr lang="en-US" sz="3100" dirty="0"/>
              <a:t>395 Bubonic cases notified:</a:t>
            </a:r>
          </a:p>
          <a:p>
            <a:pPr lvl="2">
              <a:defRPr/>
            </a:pPr>
            <a:r>
              <a:rPr lang="en-US" sz="2600" dirty="0"/>
              <a:t>73 (18%) were probable</a:t>
            </a:r>
          </a:p>
          <a:p>
            <a:pPr lvl="2">
              <a:defRPr/>
            </a:pPr>
            <a:r>
              <a:rPr lang="en-US" sz="2600" b="1" dirty="0"/>
              <a:t>66</a:t>
            </a:r>
            <a:r>
              <a:rPr lang="en-US" sz="2600" dirty="0"/>
              <a:t> (17%) were confirmed</a:t>
            </a:r>
          </a:p>
        </p:txBody>
      </p:sp>
      <p:sp>
        <p:nvSpPr>
          <p:cNvPr id="2" name="Rectangle 1"/>
          <p:cNvSpPr/>
          <p:nvPr/>
        </p:nvSpPr>
        <p:spPr>
          <a:xfrm>
            <a:off x="8596393" y="6284993"/>
            <a:ext cx="6096000" cy="369332"/>
          </a:xfrm>
          <a:prstGeom prst="rect">
            <a:avLst/>
          </a:prstGeom>
        </p:spPr>
        <p:txBody>
          <a:bodyPr>
            <a:spAutoFit/>
          </a:bodyPr>
          <a:lstStyle/>
          <a:p>
            <a:r>
              <a:rPr lang="en-US" dirty="0"/>
              <a:t>Lancet Infect </a:t>
            </a:r>
            <a:r>
              <a:rPr lang="en-US"/>
              <a:t>Dis </a:t>
            </a:r>
            <a:r>
              <a:rPr lang="en-US" smtClean="0"/>
              <a:t>2019; 19</a:t>
            </a:r>
            <a:r>
              <a:rPr lang="en-US" dirty="0"/>
              <a:t>: 537–45</a:t>
            </a:r>
          </a:p>
        </p:txBody>
      </p:sp>
    </p:spTree>
    <p:extLst>
      <p:ext uri="{BB962C8B-B14F-4D97-AF65-F5344CB8AC3E}">
        <p14:creationId xmlns:p14="http://schemas.microsoft.com/office/powerpoint/2010/main" val="21375589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838199" y="1825625"/>
            <a:ext cx="10515601" cy="4351338"/>
          </a:xfrm>
        </p:spPr>
        <p:txBody>
          <a:bodyPr>
            <a:normAutofit fontScale="92500" lnSpcReduction="10000"/>
          </a:bodyPr>
          <a:lstStyle/>
          <a:p>
            <a:r>
              <a:rPr lang="en-US" i="1" dirty="0" smtClean="0"/>
              <a:t>Our </a:t>
            </a:r>
            <a:r>
              <a:rPr lang="en-US" i="1" dirty="0"/>
              <a:t>goals need to shift from GDP growth and the pursuit of affluence toward sustaining ecosystems and improving human wellbeing by prioritizing basic needs and reducing </a:t>
            </a:r>
            <a:r>
              <a:rPr lang="en-US" i="1" dirty="0" smtClean="0"/>
              <a:t>inequality. </a:t>
            </a:r>
          </a:p>
          <a:p>
            <a:endParaRPr lang="en-US" dirty="0" smtClean="0"/>
          </a:p>
          <a:p>
            <a:r>
              <a:rPr lang="en-US" dirty="0" smtClean="0"/>
              <a:t>Main impact of global warming on health will probably be through more extreme weather events </a:t>
            </a:r>
          </a:p>
          <a:p>
            <a:endParaRPr lang="en-US" dirty="0" smtClean="0"/>
          </a:p>
          <a:p>
            <a:r>
              <a:rPr lang="en-US" b="1" dirty="0" smtClean="0"/>
              <a:t>What we can do</a:t>
            </a:r>
            <a:r>
              <a:rPr lang="mr-IN" b="1" dirty="0" smtClean="0"/>
              <a:t>…</a:t>
            </a:r>
            <a:r>
              <a:rPr lang="en-CA" b="1" dirty="0" smtClean="0"/>
              <a:t>.</a:t>
            </a:r>
            <a:endParaRPr lang="en-US" b="1" dirty="0" smtClean="0"/>
          </a:p>
          <a:p>
            <a:pPr lvl="1"/>
            <a:r>
              <a:rPr lang="en-US" dirty="0"/>
              <a:t>Examine </a:t>
            </a:r>
            <a:r>
              <a:rPr lang="en-US" dirty="0" smtClean="0"/>
              <a:t>our </a:t>
            </a:r>
            <a:r>
              <a:rPr lang="en-US" dirty="0"/>
              <a:t>own consumption patterns</a:t>
            </a:r>
          </a:p>
          <a:p>
            <a:pPr lvl="1"/>
            <a:r>
              <a:rPr lang="en-US" dirty="0"/>
              <a:t>Join with groups working on </a:t>
            </a:r>
            <a:r>
              <a:rPr lang="en-US" dirty="0" smtClean="0"/>
              <a:t>environmental issues</a:t>
            </a:r>
            <a:endParaRPr lang="en-US" dirty="0"/>
          </a:p>
          <a:p>
            <a:pPr lvl="1"/>
            <a:r>
              <a:rPr lang="en-US" dirty="0"/>
              <a:t>Get political </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63121"/>
            <a:ext cx="10058400" cy="732809"/>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4056"/>
          <a:stretch/>
        </p:blipFill>
        <p:spPr>
          <a:xfrm>
            <a:off x="8825849" y="3967351"/>
            <a:ext cx="2744501" cy="20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8100" y="104582"/>
            <a:ext cx="1854200" cy="685800"/>
          </a:xfrm>
          <a:prstGeom prst="rect">
            <a:avLst/>
          </a:prstGeom>
        </p:spPr>
      </p:pic>
      <p:sp>
        <p:nvSpPr>
          <p:cNvPr id="9" name="Rectangle 8"/>
          <p:cNvSpPr/>
          <p:nvPr/>
        </p:nvSpPr>
        <p:spPr>
          <a:xfrm>
            <a:off x="8646636" y="6160383"/>
            <a:ext cx="2222083" cy="338554"/>
          </a:xfrm>
          <a:prstGeom prst="rect">
            <a:avLst/>
          </a:prstGeom>
        </p:spPr>
        <p:txBody>
          <a:bodyPr wrap="none">
            <a:spAutoFit/>
          </a:bodyPr>
          <a:lstStyle/>
          <a:p>
            <a:r>
              <a:rPr lang="en-US" sz="1600" dirty="0"/>
              <a:t>CCDR 2019;45(4):76–80.</a:t>
            </a:r>
          </a:p>
        </p:txBody>
      </p:sp>
      <p:sp>
        <p:nvSpPr>
          <p:cNvPr id="10" name="Rectangle 9"/>
          <p:cNvSpPr/>
          <p:nvPr/>
        </p:nvSpPr>
        <p:spPr>
          <a:xfrm>
            <a:off x="8646636" y="6421992"/>
            <a:ext cx="3152723" cy="338554"/>
          </a:xfrm>
          <a:prstGeom prst="rect">
            <a:avLst/>
          </a:prstGeom>
        </p:spPr>
        <p:txBody>
          <a:bodyPr wrap="none">
            <a:spAutoFit/>
          </a:bodyPr>
          <a:lstStyle/>
          <a:p>
            <a:r>
              <a:rPr lang="en-US" sz="1600" dirty="0"/>
              <a:t>https://</a:t>
            </a:r>
            <a:r>
              <a:rPr lang="en-US" sz="1600" dirty="0" err="1"/>
              <a:t>www.scientistswarning.org</a:t>
            </a:r>
            <a:r>
              <a:rPr lang="en-US" sz="1600" dirty="0"/>
              <a:t>/</a:t>
            </a:r>
          </a:p>
        </p:txBody>
      </p:sp>
    </p:spTree>
    <p:extLst>
      <p:ext uri="{BB962C8B-B14F-4D97-AF65-F5344CB8AC3E}">
        <p14:creationId xmlns:p14="http://schemas.microsoft.com/office/powerpoint/2010/main" val="1443203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7152</TotalTime>
  <Words>2296</Words>
  <Application>Microsoft Macintosh PowerPoint</Application>
  <PresentationFormat>Widescreen</PresentationFormat>
  <Paragraphs>367</Paragraphs>
  <Slides>41</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Calibri</vt:lpstr>
      <vt:lpstr>Calibri Light</vt:lpstr>
      <vt:lpstr>Helvetica</vt:lpstr>
      <vt:lpstr>Mangal</vt:lpstr>
      <vt:lpstr>Open Sans</vt:lpstr>
      <vt:lpstr>Arial</vt:lpstr>
      <vt:lpstr>Office Theme</vt:lpstr>
      <vt:lpstr>Infectious diseases and global warming</vt:lpstr>
      <vt:lpstr>Global warming  and climate change</vt:lpstr>
      <vt:lpstr>PowerPoint Presentation</vt:lpstr>
      <vt:lpstr>PowerPoint Presentation</vt:lpstr>
      <vt:lpstr>Global warming and infections </vt:lpstr>
      <vt:lpstr>PowerPoint Presentation</vt:lpstr>
      <vt:lpstr>Climate refugees and mass migration, famine, flooding and epidemics </vt:lpstr>
      <vt:lpstr>Ticks </vt:lpstr>
      <vt:lpstr>Ticks in Canada </vt:lpstr>
      <vt:lpstr>PowerPoint Presentation</vt:lpstr>
      <vt:lpstr>Tick-borne infections… </vt:lpstr>
      <vt:lpstr>Tick borne infections….</vt:lpstr>
      <vt:lpstr>Tick-borne infections….</vt:lpstr>
      <vt:lpstr>PowerPoint Presentation</vt:lpstr>
      <vt:lpstr>Tick-borne infections….</vt:lpstr>
      <vt:lpstr>Tick-borne infections….</vt:lpstr>
      <vt:lpstr>PowerPoint Presentation</vt:lpstr>
      <vt:lpstr>PowerPoint Presentation</vt:lpstr>
      <vt:lpstr>PowerPoint Presentation</vt:lpstr>
      <vt:lpstr>Global warming – increased vectorial capacity for Aedes mosquitoes </vt:lpstr>
      <vt:lpstr>PowerPoint Presentation</vt:lpstr>
      <vt:lpstr>PowerPoint Presentation</vt:lpstr>
      <vt:lpstr>Dengue!</vt:lpstr>
      <vt:lpstr>PowerPoint Presentation</vt:lpstr>
      <vt:lpstr>Dengue</vt:lpstr>
      <vt:lpstr>Key publications Social Determinants of Health</vt:lpstr>
      <vt:lpstr>Laredo vs. Nuevo Laredo  Where is there more Dengue?</vt:lpstr>
      <vt:lpstr>Laredo vs. Nuevo Laredo  Where is there more Dengue?</vt:lpstr>
      <vt:lpstr>Laredo vs. Nuevo Laredo  Where is there more Dengue?</vt:lpstr>
      <vt:lpstr>Canada</vt:lpstr>
      <vt:lpstr>Melting of glaciers and permafrost</vt:lpstr>
      <vt:lpstr>PowerPoint Presentation</vt:lpstr>
      <vt:lpstr>PowerPoint Presentation</vt:lpstr>
      <vt:lpstr>Methane released from land in Alaska… </vt:lpstr>
      <vt:lpstr>PowerPoint Presentation</vt:lpstr>
      <vt:lpstr>PowerPoint Presentation</vt:lpstr>
      <vt:lpstr>Madagascar </vt:lpstr>
      <vt:lpstr>Madagascar August 28, 2017 </vt:lpstr>
      <vt:lpstr>Plague  Clinical presentation</vt:lpstr>
      <vt:lpstr>Madagascar outbreak  Laboratory confirmation </vt:lpstr>
      <vt:lpstr> </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Infectious diseases and global warming</dc:title>
  <dc:creator>Jan Hajek</dc:creator>
  <cp:lastModifiedBy>Jan Hajek</cp:lastModifiedBy>
  <cp:revision>90</cp:revision>
  <dcterms:created xsi:type="dcterms:W3CDTF">2019-11-11T18:34:56Z</dcterms:created>
  <dcterms:modified xsi:type="dcterms:W3CDTF">2019-11-23T01:32:35Z</dcterms:modified>
</cp:coreProperties>
</file>