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256" r:id="rId2"/>
    <p:sldId id="317" r:id="rId3"/>
    <p:sldId id="319" r:id="rId4"/>
    <p:sldId id="377" r:id="rId5"/>
    <p:sldId id="327" r:id="rId6"/>
    <p:sldId id="334" r:id="rId7"/>
    <p:sldId id="333" r:id="rId8"/>
    <p:sldId id="336" r:id="rId9"/>
    <p:sldId id="363" r:id="rId10"/>
    <p:sldId id="381" r:id="rId11"/>
    <p:sldId id="383" r:id="rId12"/>
    <p:sldId id="328" r:id="rId13"/>
    <p:sldId id="384" r:id="rId14"/>
    <p:sldId id="385" r:id="rId15"/>
    <p:sldId id="386" r:id="rId16"/>
    <p:sldId id="331" r:id="rId17"/>
    <p:sldId id="320" r:id="rId18"/>
    <p:sldId id="387" r:id="rId19"/>
    <p:sldId id="329" r:id="rId20"/>
    <p:sldId id="389" r:id="rId21"/>
    <p:sldId id="388" r:id="rId22"/>
    <p:sldId id="321" r:id="rId23"/>
    <p:sldId id="392" r:id="rId24"/>
    <p:sldId id="325" r:id="rId25"/>
    <p:sldId id="343" r:id="rId26"/>
    <p:sldId id="347" r:id="rId27"/>
    <p:sldId id="344" r:id="rId28"/>
    <p:sldId id="301" r:id="rId29"/>
    <p:sldId id="346" r:id="rId30"/>
    <p:sldId id="345" r:id="rId31"/>
    <p:sldId id="303" r:id="rId32"/>
    <p:sldId id="302" r:id="rId33"/>
    <p:sldId id="353" r:id="rId34"/>
    <p:sldId id="348" r:id="rId35"/>
    <p:sldId id="368" r:id="rId36"/>
    <p:sldId id="349" r:id="rId37"/>
    <p:sldId id="288" r:id="rId38"/>
    <p:sldId id="290" r:id="rId39"/>
    <p:sldId id="357" r:id="rId40"/>
    <p:sldId id="366" r:id="rId41"/>
    <p:sldId id="310" r:id="rId42"/>
    <p:sldId id="393" r:id="rId43"/>
    <p:sldId id="350" r:id="rId44"/>
    <p:sldId id="394" r:id="rId45"/>
    <p:sldId id="395" r:id="rId46"/>
    <p:sldId id="396" r:id="rId47"/>
    <p:sldId id="275" r:id="rId48"/>
    <p:sldId id="397" r:id="rId49"/>
    <p:sldId id="374" r:id="rId50"/>
    <p:sldId id="360" r:id="rId51"/>
    <p:sldId id="361" r:id="rId52"/>
    <p:sldId id="375" r:id="rId53"/>
    <p:sldId id="274" r:id="rId54"/>
    <p:sldId id="268" r:id="rId55"/>
    <p:sldId id="313" r:id="rId56"/>
    <p:sldId id="398" r:id="rId57"/>
    <p:sldId id="265" r:id="rId58"/>
    <p:sldId id="365" r:id="rId59"/>
    <p:sldId id="373" r:id="rId60"/>
    <p:sldId id="358" r:id="rId61"/>
    <p:sldId id="359" r:id="rId62"/>
    <p:sldId id="379"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84"/>
    <p:restoredTop sz="75145"/>
  </p:normalViewPr>
  <p:slideViewPr>
    <p:cSldViewPr snapToGrid="0" snapToObjects="1">
      <p:cViewPr>
        <p:scale>
          <a:sx n="55" d="100"/>
          <a:sy n="55" d="100"/>
        </p:scale>
        <p:origin x="728" y="2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notesMaster" Target="notesMasters/notesMaster1.xml"/><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7574EC-6595-D34E-AE78-1706C216BD57}" type="datetimeFigureOut">
              <a:rPr lang="en-US" smtClean="0"/>
              <a:t>1/31/20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5C8296-4862-DF43-A344-C40B4DD892A4}" type="slidenum">
              <a:rPr lang="en-US" smtClean="0"/>
              <a:t>‹#›</a:t>
            </a:fld>
            <a:endParaRPr lang="en-US"/>
          </a:p>
        </p:txBody>
      </p:sp>
    </p:spTree>
    <p:extLst>
      <p:ext uri="{BB962C8B-B14F-4D97-AF65-F5344CB8AC3E}">
        <p14:creationId xmlns:p14="http://schemas.microsoft.com/office/powerpoint/2010/main" val="1626725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wikipedia.org/wiki/Uganda" TargetMode="External"/><Relationship Id="rId4" Type="http://schemas.openxmlformats.org/officeDocument/2006/relationships/hyperlink" Target="https://en.wikipedia.org/wiki/Ebola_virus_disease#cite_note-WHO2014-1" TargetMode="External"/><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s://en.wikipedia.org/wiki/Rudolph_Carl_Virchow"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uptodate.com/contents/treatment-and-prevention-of-ebola-virus-disease/abstract/145" TargetMode="External"/><Relationship Id="rId4" Type="http://schemas.openxmlformats.org/officeDocument/2006/relationships/hyperlink" Target="https://www.who.int/csr/resources/publications/ebola/ebola-ring-vaccination-results-12-april-2019.pdf" TargetMode="External"/><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 Id="rId3" Type="http://schemas.openxmlformats.org/officeDocument/2006/relationships/hyperlink" Target="http://www.afro.who.int/news/new-hope-ebola-drug-trial"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africa</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28,616 suspected cases and 11,310 </a:t>
            </a:r>
            <a:r>
              <a:rPr lang="en-US" sz="1200" b="0" i="0" kern="1200" dirty="0" smtClean="0">
                <a:solidFill>
                  <a:schemeClr val="tx1"/>
                </a:solidFill>
                <a:effectLst/>
                <a:latin typeface="+mn-lt"/>
                <a:ea typeface="+mn-ea"/>
                <a:cs typeface="+mn-cs"/>
              </a:rPr>
              <a:t>deaths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 2000, </a:t>
            </a:r>
            <a:r>
              <a:rPr lang="en-US" sz="1200" b="0" i="0" u="none" strike="noStrike" kern="1200" dirty="0" smtClean="0">
                <a:solidFill>
                  <a:schemeClr val="tx1"/>
                </a:solidFill>
                <a:effectLst/>
                <a:latin typeface="+mn-lt"/>
                <a:ea typeface="+mn-ea"/>
                <a:cs typeface="+mn-cs"/>
                <a:hlinkClick r:id="rId3" tooltip="Uganda"/>
              </a:rPr>
              <a:t>Uganda</a:t>
            </a:r>
            <a:r>
              <a:rPr lang="en-US" sz="1200" b="0" i="0" kern="1200" dirty="0" smtClean="0">
                <a:solidFill>
                  <a:schemeClr val="tx1"/>
                </a:solidFill>
                <a:effectLst/>
                <a:latin typeface="+mn-lt"/>
                <a:ea typeface="+mn-ea"/>
                <a:cs typeface="+mn-cs"/>
              </a:rPr>
              <a:t> had an outbreak infecting 425 and killing 224; in this case, the Sudan virus was found to be the Ebola species responsible for the outbreak.</a:t>
            </a:r>
            <a:r>
              <a:rPr lang="en-US" sz="1200" b="0" i="0" u="none" strike="noStrike" kern="1200" baseline="30000" dirty="0" smtClean="0">
                <a:solidFill>
                  <a:schemeClr val="tx1"/>
                </a:solidFill>
                <a:effectLst/>
                <a:latin typeface="+mn-lt"/>
                <a:ea typeface="+mn-ea"/>
                <a:cs typeface="+mn-cs"/>
                <a:hlinkClick r:id="rId4"/>
              </a:rPr>
              <a:t>[1]</a:t>
            </a:r>
            <a:endParaRPr lang="en-US" sz="1200" b="0" i="0" kern="1200" dirty="0" smtClean="0">
              <a:solidFill>
                <a:schemeClr val="tx1"/>
              </a:solidFill>
              <a:effectLst/>
              <a:latin typeface="+mn-lt"/>
              <a:ea typeface="+mn-ea"/>
              <a:cs typeface="+mn-cs"/>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1</a:t>
            </a:fld>
            <a:endParaRPr lang="en-US"/>
          </a:p>
        </p:txBody>
      </p:sp>
    </p:spTree>
    <p:extLst>
      <p:ext uri="{BB962C8B-B14F-4D97-AF65-F5344CB8AC3E}">
        <p14:creationId xmlns:p14="http://schemas.microsoft.com/office/powerpoint/2010/main" val="493903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Physician, anthropologist, historian </a:t>
            </a:r>
            <a:r>
              <a:rPr lang="en-US" sz="1200" b="0" i="0" u="none" strike="noStrike" kern="1200" dirty="0" smtClean="0">
                <a:solidFill>
                  <a:schemeClr val="tx1"/>
                </a:solidFill>
                <a:effectLst/>
                <a:latin typeface="+mn-lt"/>
                <a:ea typeface="+mn-ea"/>
                <a:cs typeface="+mn-cs"/>
                <a:hlinkClick r:id="rId3" tooltip="Rudolph Carl Virchow"/>
              </a:rPr>
              <a:t>Rudolph Carl Virchow</a:t>
            </a:r>
            <a:r>
              <a:rPr lang="en-US" sz="1200" b="0" i="0" kern="1200" dirty="0" smtClean="0">
                <a:solidFill>
                  <a:schemeClr val="tx1"/>
                </a:solidFill>
                <a:effectLst/>
                <a:latin typeface="+mn-lt"/>
                <a:ea typeface="+mn-ea"/>
                <a:cs typeface="+mn-cs"/>
              </a:rPr>
              <a:t>’s attempt to control an outbreak of typhus in Upper Silesia and his subsequent 190 page report included the observation that the solution to the outbreak did not lie in individual treatment or small changes in housing, food or clothing provided, but rather in widespread structural changes that directly addressed the issue of poverty. Virchow’s experience in Upper Silesia led to the observation that “Medicine is a social science”. His report led to changes in German public health policy.</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Instead of recommending medical changes (i.e., more doctors or hospitals), he outlined a revolutionary program of social reconstruction; including full employment, higher wages, the establishment of agricultural cooperatives, universal education, and the disestablishment of the Catholic Church. This article includes the first English translation of these long-term recommendations. It also locates Virchow's Report within the context of the Medical Reform Movement of 1848 and traces his influence on the subsequent development of social medicine. Parallels are drawn between Virchow's attempts to reform health care and current developments in the political economy of health.</a:t>
            </a:r>
            <a:endParaRPr lang="en-US" dirty="0" smtClean="0"/>
          </a:p>
          <a:p>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2</a:t>
            </a:fld>
            <a:endParaRPr lang="en-US"/>
          </a:p>
        </p:txBody>
      </p:sp>
    </p:spTree>
    <p:extLst>
      <p:ext uri="{BB962C8B-B14F-4D97-AF65-F5344CB8AC3E}">
        <p14:creationId xmlns:p14="http://schemas.microsoft.com/office/powerpoint/2010/main" val="2114760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Complex pathogenesis includes virally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mediated hepatocellular and renal tubular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necrosis and an exuberant host response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contributing to disordered coagulation,</a:t>
            </a:r>
          </a:p>
          <a:p>
            <a:r>
              <a:rPr lang="en-US" sz="1200" kern="1200" dirty="0" smtClean="0">
                <a:solidFill>
                  <a:schemeClr val="tx1"/>
                </a:solidFill>
                <a:effectLst/>
                <a:latin typeface="+mn-lt"/>
                <a:ea typeface="+mn-ea"/>
                <a:cs typeface="+mn-cs"/>
              </a:rPr>
              <a:t>increased vascular permeability, and</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multiorgan</a:t>
            </a:r>
            <a:r>
              <a:rPr lang="en-US" sz="1200" kern="1200" dirty="0" smtClean="0">
                <a:solidFill>
                  <a:schemeClr val="tx1"/>
                </a:solidFill>
                <a:effectLst/>
                <a:latin typeface="+mn-lt"/>
                <a:ea typeface="+mn-ea"/>
                <a:cs typeface="+mn-cs"/>
              </a:rPr>
              <a:t> dysfunction or failure.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45C8296-4862-DF43-A344-C40B4DD892A4}" type="slidenum">
              <a:rPr lang="en-US" smtClean="0"/>
              <a:t>5</a:t>
            </a:fld>
            <a:endParaRPr lang="en-US"/>
          </a:p>
        </p:txBody>
      </p:sp>
    </p:spTree>
    <p:extLst>
      <p:ext uri="{BB962C8B-B14F-4D97-AF65-F5344CB8AC3E}">
        <p14:creationId xmlns:p14="http://schemas.microsoft.com/office/powerpoint/2010/main" val="1728464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 The mean time from the onset of symptoms to hospitalization, a measure of the</a:t>
            </a:r>
          </a:p>
          <a:p>
            <a:pPr eaLnBrk="1" hangingPunct="1">
              <a:spcBef>
                <a:spcPct val="0"/>
              </a:spcBef>
            </a:pPr>
            <a:r>
              <a:rPr lang="en-US" altLang="x-none"/>
              <a:t>period of infectiousness in the community, was 5.0 days (Table 2), and was no shorter for</a:t>
            </a:r>
          </a:p>
          <a:p>
            <a:pPr eaLnBrk="1" hangingPunct="1">
              <a:spcBef>
                <a:spcPct val="0"/>
              </a:spcBef>
            </a:pPr>
            <a:r>
              <a:rPr lang="en-US" altLang="x-none"/>
              <a:t>health care workers than for other case patients.</a:t>
            </a:r>
          </a:p>
          <a:p>
            <a:pPr eaLnBrk="1" hangingPunct="1">
              <a:spcBef>
                <a:spcPct val="0"/>
              </a:spcBef>
            </a:pPr>
            <a:endParaRPr lang="en-US" altLang="x-none"/>
          </a:p>
          <a:p>
            <a:pPr eaLnBrk="1" hangingPunct="1">
              <a:spcBef>
                <a:spcPct val="0"/>
              </a:spcBef>
            </a:pPr>
            <a:r>
              <a:rPr lang="en-US" altLang="x-none"/>
              <a:t>The mean time to death after admission to the hospital was 4.2 days, and the mean time to discharge was 11.8 days. </a:t>
            </a:r>
          </a:p>
          <a:p>
            <a:pPr eaLnBrk="1" hangingPunct="1">
              <a:spcBef>
                <a:spcPct val="0"/>
              </a:spcBef>
            </a:pPr>
            <a:r>
              <a:rPr lang="en-US" altLang="x-none"/>
              <a:t>The mean length of stay in hospital was 6.4 days in Guinea, Liberia, and Sierra Leone (Table 2).</a:t>
            </a: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44990216-F630-214E-BACF-4D9C1511D0F0}" type="slidenum">
              <a:rPr lang="en-US" altLang="x-none"/>
              <a:pPr fontAlgn="base">
                <a:spcBef>
                  <a:spcPct val="0"/>
                </a:spcBef>
                <a:spcAft>
                  <a:spcPct val="0"/>
                </a:spcAft>
              </a:pPr>
              <a:t>12</a:t>
            </a:fld>
            <a:endParaRPr lang="en-US" altLang="x-none"/>
          </a:p>
        </p:txBody>
      </p:sp>
    </p:spTree>
    <p:extLst>
      <p:ext uri="{BB962C8B-B14F-4D97-AF65-F5344CB8AC3E}">
        <p14:creationId xmlns:p14="http://schemas.microsoft.com/office/powerpoint/2010/main" val="1765115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b="1" dirty="0"/>
              <a:t>5 days</a:t>
            </a:r>
          </a:p>
          <a:p>
            <a:pPr lvl="1" eaLnBrk="1" hangingPunct="1">
              <a:spcBef>
                <a:spcPct val="0"/>
              </a:spcBef>
            </a:pPr>
            <a:r>
              <a:rPr lang="en-US" altLang="x-none" dirty="0"/>
              <a:t>Mean time from the onset of symptoms to hospitalization</a:t>
            </a:r>
          </a:p>
          <a:p>
            <a:pPr lvl="1" eaLnBrk="1" hangingPunct="1">
              <a:spcBef>
                <a:spcPct val="0"/>
              </a:spcBef>
            </a:pPr>
            <a:endParaRPr lang="en-US" altLang="x-none" dirty="0"/>
          </a:p>
          <a:p>
            <a:pPr eaLnBrk="1" hangingPunct="1">
              <a:spcBef>
                <a:spcPct val="0"/>
              </a:spcBef>
            </a:pPr>
            <a:r>
              <a:rPr lang="en-US" altLang="x-none" b="1" dirty="0"/>
              <a:t>4 days</a:t>
            </a:r>
          </a:p>
          <a:p>
            <a:pPr lvl="1" eaLnBrk="1" hangingPunct="1">
              <a:spcBef>
                <a:spcPct val="0"/>
              </a:spcBef>
            </a:pPr>
            <a:r>
              <a:rPr lang="en-US" altLang="x-none" dirty="0"/>
              <a:t>Mean time to death after admission to the hospital </a:t>
            </a:r>
          </a:p>
          <a:p>
            <a:pPr eaLnBrk="1" hangingPunct="1">
              <a:spcBef>
                <a:spcPct val="0"/>
              </a:spcBef>
            </a:pPr>
            <a:r>
              <a:rPr lang="en-US" altLang="x-none" b="1" dirty="0"/>
              <a:t>12 days</a:t>
            </a:r>
          </a:p>
          <a:p>
            <a:pPr lvl="1" eaLnBrk="1" hangingPunct="1">
              <a:spcBef>
                <a:spcPct val="0"/>
              </a:spcBef>
            </a:pPr>
            <a:r>
              <a:rPr lang="en-US" altLang="x-none" dirty="0"/>
              <a:t>Mean time to discharge among survivors in hospital</a:t>
            </a:r>
          </a:p>
          <a:p>
            <a:pPr eaLnBrk="1" hangingPunct="1">
              <a:spcBef>
                <a:spcPct val="0"/>
              </a:spcBef>
            </a:pPr>
            <a:endParaRPr lang="en-US" altLang="x-none" dirty="0"/>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E1B54249-6B99-6840-A6D4-0A84D4EA2A28}" type="slidenum">
              <a:rPr lang="en-US" altLang="x-none"/>
              <a:pPr fontAlgn="base">
                <a:spcBef>
                  <a:spcPct val="0"/>
                </a:spcBef>
                <a:spcAft>
                  <a:spcPct val="0"/>
                </a:spcAft>
              </a:pPr>
              <a:t>13</a:t>
            </a:fld>
            <a:endParaRPr lang="en-US" altLang="x-none"/>
          </a:p>
        </p:txBody>
      </p:sp>
    </p:spTree>
    <p:extLst>
      <p:ext uri="{BB962C8B-B14F-4D97-AF65-F5344CB8AC3E}">
        <p14:creationId xmlns:p14="http://schemas.microsoft.com/office/powerpoint/2010/main" val="467650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457200" eaLnBrk="1" hangingPunct="1">
              <a:spcBef>
                <a:spcPct val="0"/>
              </a:spcBef>
            </a:pPr>
            <a:r>
              <a:rPr lang="en-US" altLang="x-none"/>
              <a:t>Biggest risk is not complacency, not fatigue, but financial and human resources</a:t>
            </a:r>
          </a:p>
          <a:p>
            <a:pPr defTabSz="457200" eaLnBrk="1" hangingPunct="1">
              <a:spcBef>
                <a:spcPct val="0"/>
              </a:spcBef>
            </a:pPr>
            <a:endParaRPr lang="en-US" altLang="x-none"/>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BCB4E8B1-E31E-5F4C-9519-042826EAE241}" type="slidenum">
              <a:rPr lang="en-US" altLang="x-none"/>
              <a:pPr fontAlgn="base">
                <a:spcBef>
                  <a:spcPct val="0"/>
                </a:spcBef>
                <a:spcAft>
                  <a:spcPct val="0"/>
                </a:spcAft>
              </a:pPr>
              <a:t>16</a:t>
            </a:fld>
            <a:endParaRPr lang="en-US" altLang="x-none"/>
          </a:p>
        </p:txBody>
      </p:sp>
    </p:spTree>
    <p:extLst>
      <p:ext uri="{BB962C8B-B14F-4D97-AF65-F5344CB8AC3E}">
        <p14:creationId xmlns:p14="http://schemas.microsoft.com/office/powerpoint/2010/main" val="189616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7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dirty="0" smtClean="0"/>
              <a:t>Two people lay dead on the floor Sept. 20 inside a ward at the Redemption Hospital, which has become a transfer and holding center for Ebola patients in the New </a:t>
            </a:r>
            <a:r>
              <a:rPr lang="en-US" altLang="x-none" dirty="0" err="1" smtClean="0"/>
              <a:t>Kru</a:t>
            </a:r>
            <a:r>
              <a:rPr lang="en-US" altLang="x-none" dirty="0" smtClean="0"/>
              <a:t> Town slum of Monrovia, Liberia.</a:t>
            </a:r>
          </a:p>
          <a:p>
            <a:pPr eaLnBrk="1" hangingPunct="1">
              <a:spcBef>
                <a:spcPct val="0"/>
              </a:spcBef>
            </a:pPr>
            <a:endParaRPr lang="en-US" altLang="x-none" dirty="0" smtClean="0"/>
          </a:p>
          <a:p>
            <a:pPr eaLnBrk="1" hangingPunct="1">
              <a:spcBef>
                <a:spcPct val="0"/>
              </a:spcBef>
            </a:pPr>
            <a:r>
              <a:rPr lang="en-US" altLang="x-none" dirty="0" smtClean="0"/>
              <a:t>http://</a:t>
            </a:r>
            <a:r>
              <a:rPr lang="en-US" altLang="x-none" dirty="0" err="1" smtClean="0"/>
              <a:t>www.washingtonpost.com</a:t>
            </a:r>
            <a:r>
              <a:rPr lang="en-US" altLang="x-none" dirty="0" smtClean="0"/>
              <a:t>/sf/national/2014/10/04/how-</a:t>
            </a:r>
            <a:r>
              <a:rPr lang="en-US" altLang="x-none" dirty="0" err="1" smtClean="0"/>
              <a:t>ebola</a:t>
            </a:r>
            <a:r>
              <a:rPr lang="en-US" altLang="x-none" dirty="0" smtClean="0"/>
              <a:t>-sped-out-of-control/?</a:t>
            </a:r>
            <a:r>
              <a:rPr lang="en-US" altLang="x-none" dirty="0" err="1" smtClean="0"/>
              <a:t>utm_term</a:t>
            </a:r>
            <a:r>
              <a:rPr lang="en-US" altLang="x-none" dirty="0" smtClean="0"/>
              <a:t>=.f6d13bbf03a3</a:t>
            </a:r>
          </a:p>
          <a:p>
            <a:pPr eaLnBrk="1" hangingPunct="1">
              <a:spcBef>
                <a:spcPct val="0"/>
              </a:spcBef>
            </a:pPr>
            <a:endParaRPr lang="en-US" altLang="x-none" dirty="0"/>
          </a:p>
          <a:p>
            <a:pPr eaLnBrk="1" hangingPunct="1">
              <a:spcBef>
                <a:spcPct val="0"/>
              </a:spcBef>
            </a:pPr>
            <a:endParaRPr lang="en-US" altLang="x-none" dirty="0"/>
          </a:p>
        </p:txBody>
      </p:sp>
      <p:sp>
        <p:nvSpPr>
          <p:cNvPr id="157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934FA4A6-2F85-D94D-94E7-DBBD4396567A}" type="slidenum">
              <a:rPr lang="en-US" altLang="x-none"/>
              <a:pPr fontAlgn="base">
                <a:spcBef>
                  <a:spcPct val="0"/>
                </a:spcBef>
                <a:spcAft>
                  <a:spcPct val="0"/>
                </a:spcAft>
              </a:pPr>
              <a:t>17</a:t>
            </a:fld>
            <a:endParaRPr lang="en-US" altLang="x-none"/>
          </a:p>
        </p:txBody>
      </p:sp>
    </p:spTree>
    <p:extLst>
      <p:ext uri="{BB962C8B-B14F-4D97-AF65-F5344CB8AC3E}">
        <p14:creationId xmlns:p14="http://schemas.microsoft.com/office/powerpoint/2010/main" val="1199972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https://</a:t>
            </a:r>
            <a:r>
              <a:rPr lang="en-US" altLang="x-none" dirty="0" err="1"/>
              <a:t>www.odi.org</a:t>
            </a:r>
            <a:r>
              <a:rPr lang="en-US" altLang="x-none" dirty="0"/>
              <a:t>/opinion/9961-what-ebola-exposed-about-health-systems-west-africa</a:t>
            </a:r>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D1474A68-DE16-B14B-A803-E95C0018F6C1}" type="slidenum">
              <a:rPr lang="en-US" altLang="x-none"/>
              <a:pPr fontAlgn="base">
                <a:spcBef>
                  <a:spcPct val="0"/>
                </a:spcBef>
                <a:spcAft>
                  <a:spcPct val="0"/>
                </a:spcAft>
              </a:pPr>
              <a:t>18</a:t>
            </a:fld>
            <a:endParaRPr lang="en-US" altLang="x-none"/>
          </a:p>
        </p:txBody>
      </p:sp>
    </p:spTree>
    <p:extLst>
      <p:ext uri="{BB962C8B-B14F-4D97-AF65-F5344CB8AC3E}">
        <p14:creationId xmlns:p14="http://schemas.microsoft.com/office/powerpoint/2010/main" val="1255261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47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contact tracing was impeded by public interpretations </a:t>
            </a:r>
          </a:p>
        </p:txBody>
      </p:sp>
      <p:sp>
        <p:nvSpPr>
          <p:cNvPr id="747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32FFF821-17D1-3747-8FDD-4421E9A76EB3}" type="slidenum">
              <a:rPr lang="en-US" altLang="x-none"/>
              <a:pPr fontAlgn="base">
                <a:spcBef>
                  <a:spcPct val="0"/>
                </a:spcBef>
                <a:spcAft>
                  <a:spcPct val="0"/>
                </a:spcAft>
              </a:pPr>
              <a:t>20</a:t>
            </a:fld>
            <a:endParaRPr lang="en-US" altLang="x-none"/>
          </a:p>
        </p:txBody>
      </p:sp>
    </p:spTree>
    <p:extLst>
      <p:ext uri="{BB962C8B-B14F-4D97-AF65-F5344CB8AC3E}">
        <p14:creationId xmlns:p14="http://schemas.microsoft.com/office/powerpoint/2010/main" val="1793459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96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x-none" altLang="x-none"/>
          </a:p>
        </p:txBody>
      </p:sp>
      <p:sp>
        <p:nvSpPr>
          <p:cNvPr id="696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4B42C0C7-D837-4F40-A54E-E3FBFF4B7432}" type="slidenum">
              <a:rPr lang="en-US" altLang="x-none"/>
              <a:pPr fontAlgn="base">
                <a:spcBef>
                  <a:spcPct val="0"/>
                </a:spcBef>
                <a:spcAft>
                  <a:spcPct val="0"/>
                </a:spcAft>
              </a:pPr>
              <a:t>21</a:t>
            </a:fld>
            <a:endParaRPr lang="en-US" altLang="x-none"/>
          </a:p>
        </p:txBody>
      </p:sp>
    </p:spTree>
    <p:extLst>
      <p:ext uri="{BB962C8B-B14F-4D97-AF65-F5344CB8AC3E}">
        <p14:creationId xmlns:p14="http://schemas.microsoft.com/office/powerpoint/2010/main" val="828282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running H2O Maternity Ward </a:t>
            </a:r>
            <a:r>
              <a:rPr lang="en-US" dirty="0" err="1" smtClean="0"/>
              <a:t>Makeni</a:t>
            </a:r>
            <a:r>
              <a:rPr lang="en-US" dirty="0" smtClean="0"/>
              <a:t> General Hospital, SL </a:t>
            </a:r>
          </a:p>
          <a:p>
            <a:r>
              <a:rPr lang="en-US" dirty="0" smtClean="0"/>
              <a:t>Piped in 0.5%, 0.05% and bore hole H2O MSF </a:t>
            </a:r>
            <a:r>
              <a:rPr lang="en-US" dirty="0" err="1" smtClean="0"/>
              <a:t>Kissey</a:t>
            </a:r>
            <a:r>
              <a:rPr lang="en-US" dirty="0" smtClean="0"/>
              <a:t> ETU, SL </a:t>
            </a:r>
          </a:p>
          <a:p>
            <a:endParaRPr lang="en-US" dirty="0"/>
          </a:p>
        </p:txBody>
      </p:sp>
      <p:sp>
        <p:nvSpPr>
          <p:cNvPr id="4" name="Slide Number Placeholder 3"/>
          <p:cNvSpPr>
            <a:spLocks noGrp="1"/>
          </p:cNvSpPr>
          <p:nvPr>
            <p:ph type="sldNum" sz="quarter" idx="10"/>
          </p:nvPr>
        </p:nvSpPr>
        <p:spPr/>
        <p:txBody>
          <a:bodyPr/>
          <a:lstStyle/>
          <a:p>
            <a:fld id="{87203142-8D9B-A840-B4AC-856AF8B17959}" type="slidenum">
              <a:rPr lang="en-US" smtClean="0"/>
              <a:t>22</a:t>
            </a:fld>
            <a:endParaRPr lang="en-US"/>
          </a:p>
        </p:txBody>
      </p:sp>
    </p:spTree>
    <p:extLst>
      <p:ext uri="{BB962C8B-B14F-4D97-AF65-F5344CB8AC3E}">
        <p14:creationId xmlns:p14="http://schemas.microsoft.com/office/powerpoint/2010/main" val="1151553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78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x-none"/>
              <a:t>Salome Karwah </a:t>
            </a:r>
          </a:p>
          <a:p>
            <a:pPr eaLnBrk="1" fontAlgn="ctr" hangingPunct="1">
              <a:spcBef>
                <a:spcPct val="0"/>
              </a:spcBef>
            </a:pPr>
            <a:r>
              <a:rPr lang="en-US" altLang="x-none"/>
              <a:t>nytlive.nytimes.com/.../famed-liberian-ebola-nurse-dies-from-childbirth-after-health-...</a:t>
            </a:r>
          </a:p>
          <a:p>
            <a:pPr eaLnBrk="1" fontAlgn="ctr" hangingPunct="1">
              <a:spcBef>
                <a:spcPct val="0"/>
              </a:spcBef>
            </a:pPr>
            <a:endParaRPr lang="en-US" altLang="x-none"/>
          </a:p>
          <a:p>
            <a:pPr eaLnBrk="1" fontAlgn="ctr" hangingPunct="1">
              <a:spcBef>
                <a:spcPct val="0"/>
              </a:spcBef>
            </a:pPr>
            <a:r>
              <a:rPr lang="en-US" altLang="x-none"/>
              <a:t>1% of women in Liberia die due to pregnancy </a:t>
            </a:r>
          </a:p>
          <a:p>
            <a:pPr eaLnBrk="1" fontAlgn="ctr" hangingPunct="1">
              <a:spcBef>
                <a:spcPct val="0"/>
              </a:spcBef>
            </a:pPr>
            <a:endParaRPr lang="en-US" altLang="x-none"/>
          </a:p>
          <a:p>
            <a:pPr eaLnBrk="1" hangingPunct="1">
              <a:spcBef>
                <a:spcPct val="0"/>
              </a:spcBef>
            </a:pPr>
            <a:r>
              <a:rPr lang="en-US" altLang="x-none"/>
              <a:t/>
            </a:r>
            <a:br>
              <a:rPr lang="en-US" altLang="x-none"/>
            </a:br>
            <a:endParaRPr lang="en-US" altLang="x-none"/>
          </a:p>
        </p:txBody>
      </p:sp>
      <p:sp>
        <p:nvSpPr>
          <p:cNvPr id="778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fontAlgn="base">
              <a:spcBef>
                <a:spcPct val="0"/>
              </a:spcBef>
              <a:spcAft>
                <a:spcPct val="0"/>
              </a:spcAft>
            </a:pPr>
            <a:fld id="{47EA7967-0AB6-5C48-83F6-0237B94F38F9}" type="slidenum">
              <a:rPr lang="en-US" altLang="x-none"/>
              <a:pPr fontAlgn="base">
                <a:spcBef>
                  <a:spcPct val="0"/>
                </a:spcBef>
                <a:spcAft>
                  <a:spcPct val="0"/>
                </a:spcAft>
              </a:pPr>
              <a:t>23</a:t>
            </a:fld>
            <a:endParaRPr lang="en-US" altLang="x-none"/>
          </a:p>
        </p:txBody>
      </p:sp>
    </p:spTree>
    <p:extLst>
      <p:ext uri="{BB962C8B-B14F-4D97-AF65-F5344CB8AC3E}">
        <p14:creationId xmlns:p14="http://schemas.microsoft.com/office/powerpoint/2010/main" val="427922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EC report on Oct 17, 2018, called for “intensified” action, fearing “significant deterioration”.1 The EC’s fears have been prescient. Cases of Ebola virus disease have more than tripled, with an expanded geographical footprint into 18 health zones.</a:t>
            </a:r>
          </a:p>
          <a:p>
            <a:endParaRPr lang="en-US" dirty="0" smtClean="0"/>
          </a:p>
          <a:p>
            <a:r>
              <a:rPr lang="en-US" dirty="0" smtClean="0"/>
              <a:t>This situation undercuts vital interventions, such as contact investigations, isolation, and safe burials. WHO might have to shift from ring vaccination to vaccination based on geographical location, but doing so effectively will require far more doses; limited vaccine supplies, therefore, are concerning</a:t>
            </a:r>
          </a:p>
          <a:p>
            <a:endParaRPr lang="en-US" dirty="0" smtClean="0"/>
          </a:p>
          <a:p>
            <a:r>
              <a:rPr lang="en-US" dirty="0" smtClean="0"/>
              <a:t>A PHEIC is an extraordinary event with public health risk to other countries that requires a coordinated international response</a:t>
            </a:r>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25</a:t>
            </a:fld>
            <a:endParaRPr lang="en-US"/>
          </a:p>
        </p:txBody>
      </p:sp>
    </p:spTree>
    <p:extLst>
      <p:ext uri="{BB962C8B-B14F-4D97-AF65-F5344CB8AC3E}">
        <p14:creationId xmlns:p14="http://schemas.microsoft.com/office/powerpoint/2010/main" val="254118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34</a:t>
            </a:fld>
            <a:endParaRPr lang="en-US"/>
          </a:p>
        </p:txBody>
      </p:sp>
    </p:spTree>
    <p:extLst>
      <p:ext uri="{BB962C8B-B14F-4D97-AF65-F5344CB8AC3E}">
        <p14:creationId xmlns:p14="http://schemas.microsoft.com/office/powerpoint/2010/main" val="2111563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36</a:t>
            </a:fld>
            <a:endParaRPr lang="en-US"/>
          </a:p>
        </p:txBody>
      </p:sp>
    </p:spTree>
    <p:extLst>
      <p:ext uri="{BB962C8B-B14F-4D97-AF65-F5344CB8AC3E}">
        <p14:creationId xmlns:p14="http://schemas.microsoft.com/office/powerpoint/2010/main" val="585904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www.theguardian.com</a:t>
            </a:r>
            <a:r>
              <a:rPr lang="en-US" dirty="0" smtClean="0"/>
              <a:t>/global-development/gallery/2019/</a:t>
            </a:r>
            <a:r>
              <a:rPr lang="en-US" dirty="0" err="1" smtClean="0"/>
              <a:t>feb</a:t>
            </a:r>
            <a:r>
              <a:rPr lang="en-US" dirty="0" smtClean="0"/>
              <a:t>/05/</a:t>
            </a:r>
            <a:r>
              <a:rPr lang="en-US" dirty="0" err="1" smtClean="0"/>
              <a:t>ebola</a:t>
            </a:r>
            <a:r>
              <a:rPr lang="en-US" dirty="0" smtClean="0"/>
              <a:t>-</a:t>
            </a:r>
            <a:r>
              <a:rPr lang="en-US" dirty="0" err="1" smtClean="0"/>
              <a:t>drc</a:t>
            </a:r>
            <a:r>
              <a:rPr lang="en-US" dirty="0" smtClean="0"/>
              <a:t>-democratic-republic-of-the-</a:t>
            </a:r>
            <a:r>
              <a:rPr lang="en-US" dirty="0" err="1" smtClean="0"/>
              <a:t>congo</a:t>
            </a:r>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38</a:t>
            </a:fld>
            <a:endParaRPr lang="en-US"/>
          </a:p>
        </p:txBody>
      </p:sp>
    </p:spTree>
    <p:extLst>
      <p:ext uri="{BB962C8B-B14F-4D97-AF65-F5344CB8AC3E}">
        <p14:creationId xmlns:p14="http://schemas.microsoft.com/office/powerpoint/2010/main" val="1982856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One of the biggest challenges has been the initial resistance from the communities. Some of them question why we're here now. They ask where we were when they were being killed by these armed groups and how we've taken notice once Ebola hit them.</a:t>
            </a:r>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40</a:t>
            </a:fld>
            <a:endParaRPr lang="en-US"/>
          </a:p>
        </p:txBody>
      </p:sp>
    </p:spTree>
    <p:extLst>
      <p:ext uri="{BB962C8B-B14F-4D97-AF65-F5344CB8AC3E}">
        <p14:creationId xmlns:p14="http://schemas.microsoft.com/office/powerpoint/2010/main" val="348148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number of deaths from Ebola virus disease and the percentage of those deaths occurring outside of an ETU in the Democratic Republic</a:t>
            </a:r>
          </a:p>
          <a:p>
            <a:r>
              <a:rPr lang="en-US" sz="1200" kern="1200" dirty="0" smtClean="0">
                <a:solidFill>
                  <a:schemeClr val="tx1"/>
                </a:solidFill>
                <a:effectLst/>
                <a:latin typeface="+mn-lt"/>
                <a:ea typeface="+mn-ea"/>
                <a:cs typeface="+mn-cs"/>
              </a:rPr>
              <a:t>of the Congo, January 6, 2019, to July 15, 2019.</a:t>
            </a:r>
          </a:p>
          <a:p>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46</a:t>
            </a:fld>
            <a:endParaRPr lang="en-US"/>
          </a:p>
        </p:txBody>
      </p:sp>
    </p:spTree>
    <p:extLst>
      <p:ext uri="{BB962C8B-B14F-4D97-AF65-F5344CB8AC3E}">
        <p14:creationId xmlns:p14="http://schemas.microsoft.com/office/powerpoint/2010/main" val="1275517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 confirmed EVD cases have been imported from Democratic Republic of the Congo to Uganda since June 2019, with no transmission or secondary cases in Uganda. </a:t>
            </a:r>
          </a:p>
          <a:p>
            <a:endParaRPr lang="en-US" dirty="0" smtClean="0"/>
          </a:p>
          <a:p>
            <a:r>
              <a:rPr lang="en-US" dirty="0" smtClean="0"/>
              <a:t>Uganda was successful in stopping the spread of EVD and preventing outbreaks by investing USD 18 million in EVD preparedness efforts. A total of 14 600 health workers have been vaccinated in the four priority 1 countries (Burundi, Rwanda, South Sudan and Uganda). </a:t>
            </a:r>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48</a:t>
            </a:fld>
            <a:endParaRPr lang="en-US"/>
          </a:p>
        </p:txBody>
      </p:sp>
    </p:spTree>
    <p:extLst>
      <p:ext uri="{BB962C8B-B14F-4D97-AF65-F5344CB8AC3E}">
        <p14:creationId xmlns:p14="http://schemas.microsoft.com/office/powerpoint/2010/main" val="177198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In a large trial of ring vaccination in Guinea, the VSV vaccine was safe and effective in inducing rapid immunity against Ebola virus [</a:t>
            </a:r>
            <a:r>
              <a:rPr lang="en-US" sz="1200" b="0" i="0" u="sng" kern="1200" dirty="0" smtClean="0">
                <a:solidFill>
                  <a:schemeClr val="tx1"/>
                </a:solidFill>
                <a:effectLst/>
                <a:latin typeface="+mn-lt"/>
                <a:ea typeface="+mn-ea"/>
                <a:cs typeface="+mn-cs"/>
                <a:hlinkClick r:id="rId3"/>
              </a:rPr>
              <a:t>145</a:t>
            </a:r>
            <a:r>
              <a:rPr lang="en-US" sz="1200" b="0" i="0" kern="1200" dirty="0" smtClean="0">
                <a:solidFill>
                  <a:schemeClr val="tx1"/>
                </a:solidFill>
                <a:effectLst/>
                <a:latin typeface="+mn-lt"/>
                <a:ea typeface="+mn-ea"/>
                <a:cs typeface="+mn-cs"/>
              </a:rPr>
              <a:t>]. When a new case of Ebola virus disease was diagnosed, surveillance teams identified all close contacts of the patient and all contacts of those contacts. Each of these clusters was then randomized to receive the VSV vaccine either immediately or after 21 days; 3528 subjects were randomized and 3512 were vaccinated (2014 in the immediate arm and 1498 in the delayed arm). To exclude individuals who were already infected with Ebola virus at entry into the study, only patients who developed disease ≥10 days after randomization were included in the analysis. Among immediately vaccinated individuals, no Ebola virus disease was seen after day 10, while there were 16 new cases among those assigned to delayed vaccination, indicating a clear benefit of immediate vaccination. In addition, no recipient developed Ebola virus disease more than six days after vaccination in either group. One febrile illness was the only serious side effect attributed to vaccination</a:t>
            </a:r>
            <a:r>
              <a:rPr lang="en-US" sz="1200" b="0" i="0" kern="1200" dirty="0" smtClean="0">
                <a:solidFill>
                  <a:schemeClr val="tx1"/>
                </a:solidFill>
                <a:effectLst/>
                <a:latin typeface="+mn-lt"/>
                <a:ea typeface="+mn-ea"/>
                <a:cs typeface="+mn-cs"/>
              </a:rPr>
              <a:t>.</a:t>
            </a:r>
          </a:p>
          <a:p>
            <a:endParaRPr lang="en-US" sz="1200" b="0" i="0" kern="1200" dirty="0" smtClean="0">
              <a:solidFill>
                <a:schemeClr val="tx1"/>
              </a:solidFill>
              <a:effectLst/>
              <a:latin typeface="+mn-lt"/>
              <a:ea typeface="+mn-ea"/>
              <a:cs typeface="+mn-cs"/>
            </a:endParaRPr>
          </a:p>
          <a:p>
            <a:r>
              <a:rPr lang="en-US" dirty="0" smtClean="0">
                <a:hlinkClick r:id="rId4"/>
              </a:rPr>
              <a:t>https://www.who.int/csr/resources/publications/ebola/ebola-ring-vaccination-results-12-april-2019.pdf</a:t>
            </a:r>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50</a:t>
            </a:fld>
            <a:endParaRPr lang="en-US"/>
          </a:p>
        </p:txBody>
      </p:sp>
    </p:spTree>
    <p:extLst>
      <p:ext uri="{BB962C8B-B14F-4D97-AF65-F5344CB8AC3E}">
        <p14:creationId xmlns:p14="http://schemas.microsoft.com/office/powerpoint/2010/main" val="699973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Preliminary uncontrolled, </a:t>
            </a:r>
            <a:r>
              <a:rPr lang="en-US" dirty="0" err="1" smtClean="0"/>
              <a:t>unrandomized</a:t>
            </a:r>
            <a:r>
              <a:rPr lang="en-US" dirty="0" smtClean="0"/>
              <a:t> data indicate reduced mortality after compassionate-use treatments with </a:t>
            </a:r>
            <a:r>
              <a:rPr lang="en-US" dirty="0" err="1" smtClean="0"/>
              <a:t>remdesivir</a:t>
            </a:r>
            <a:r>
              <a:rPr lang="en-US" dirty="0" smtClean="0"/>
              <a:t>, mAb114, ZMapp, or REGN-3470-3471-3479 in this ongoing program at all ETCs. </a:t>
            </a:r>
          </a:p>
          <a:p>
            <a:endParaRPr lang="en-US" dirty="0" smtClean="0"/>
          </a:p>
          <a:p>
            <a:r>
              <a:rPr lang="en-US" dirty="0" smtClean="0"/>
              <a:t>Separately, a randomized controlled trial began in November 2018 (only in the </a:t>
            </a:r>
            <a:r>
              <a:rPr lang="en-US" dirty="0" err="1" smtClean="0"/>
              <a:t>Beni</a:t>
            </a:r>
            <a:r>
              <a:rPr lang="en-US" dirty="0" smtClean="0"/>
              <a:t> ETC) to compare mAb114, </a:t>
            </a:r>
            <a:r>
              <a:rPr lang="en-US" dirty="0" err="1" smtClean="0"/>
              <a:t>remdesivir</a:t>
            </a:r>
            <a:r>
              <a:rPr lang="en-US" dirty="0" smtClean="0"/>
              <a:t>, and ZMapp..</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Other positives include the Ministry's November launch of the first randomized control trial for experimental Ebola treatments; </a:t>
            </a:r>
            <a:r>
              <a:rPr lang="en-US" dirty="0" smtClean="0">
                <a:hlinkClick r:id="rId3"/>
              </a:rPr>
              <a:t>248 patients </a:t>
            </a:r>
            <a:r>
              <a:rPr lang="en-US" dirty="0" smtClean="0"/>
              <a:t>have received one of the four new drugs as of January 1, according to the WHO. Additionally, 60,715 people have been vaccinated since early August.</a:t>
            </a:r>
          </a:p>
          <a:p>
            <a:endParaRPr lang="en-US" dirty="0" smtClean="0"/>
          </a:p>
          <a:p>
            <a:endParaRPr lang="en-US" dirty="0" smtClean="0"/>
          </a:p>
          <a:p>
            <a:endParaRPr lang="en-US" dirty="0" smtClean="0"/>
          </a:p>
          <a:p>
            <a:endParaRPr lang="en-US" dirty="0" smtClean="0"/>
          </a:p>
          <a:p>
            <a:r>
              <a:rPr lang="en-US" dirty="0" err="1" smtClean="0"/>
              <a:t>Favirpavir</a:t>
            </a:r>
            <a:r>
              <a:rPr lang="en-US" dirty="0" smtClean="0"/>
              <a:t> </a:t>
            </a:r>
          </a:p>
          <a:p>
            <a:pPr lvl="1"/>
            <a:r>
              <a:rPr lang="en-US" dirty="0" smtClean="0"/>
              <a:t>nucleoside analog; inhibits replication of a wide range of RNA viruses</a:t>
            </a:r>
          </a:p>
          <a:p>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54</a:t>
            </a:fld>
            <a:endParaRPr lang="en-US"/>
          </a:p>
        </p:txBody>
      </p:sp>
    </p:spTree>
    <p:extLst>
      <p:ext uri="{BB962C8B-B14F-4D97-AF65-F5344CB8AC3E}">
        <p14:creationId xmlns:p14="http://schemas.microsoft.com/office/powerpoint/2010/main" val="985232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br>
              <a:rPr lang="en-US" dirty="0" smtClean="0"/>
            </a:br>
            <a:r>
              <a:rPr lang="en-US" dirty="0" smtClean="0"/>
              <a:t>A Randomized, Controlled Trial of ZMapp for Ebola Virus </a:t>
            </a:r>
            <a:r>
              <a:rPr lang="en-US" dirty="0" err="1" smtClean="0"/>
              <a:t>Infection.AUPREVAIL</a:t>
            </a:r>
            <a:r>
              <a:rPr lang="en-US" dirty="0" smtClean="0"/>
              <a:t> II Writing Group, Multi-National PREVAIL II Study Team, Davey RT Jr, Dodd L, </a:t>
            </a:r>
            <a:r>
              <a:rPr lang="en-US" dirty="0" err="1" smtClean="0"/>
              <a:t>Proschan</a:t>
            </a:r>
            <a:r>
              <a:rPr lang="en-US" dirty="0" smtClean="0"/>
              <a:t> MA, </a:t>
            </a:r>
            <a:r>
              <a:rPr lang="en-US" dirty="0" err="1" smtClean="0"/>
              <a:t>Neaton</a:t>
            </a:r>
            <a:r>
              <a:rPr lang="en-US" dirty="0" smtClean="0"/>
              <a:t> J, </a:t>
            </a:r>
            <a:r>
              <a:rPr lang="en-US" dirty="0" err="1" smtClean="0"/>
              <a:t>Neuhaus</a:t>
            </a:r>
            <a:r>
              <a:rPr lang="en-US" dirty="0" smtClean="0"/>
              <a:t> </a:t>
            </a:r>
            <a:r>
              <a:rPr lang="en-US" dirty="0" err="1" smtClean="0"/>
              <a:t>Nordwall</a:t>
            </a:r>
            <a:r>
              <a:rPr lang="en-US" dirty="0" smtClean="0"/>
              <a:t> J, </a:t>
            </a:r>
            <a:r>
              <a:rPr lang="en-US" dirty="0" err="1" smtClean="0"/>
              <a:t>Koopmeiners</a:t>
            </a:r>
            <a:r>
              <a:rPr lang="en-US" dirty="0" smtClean="0"/>
              <a:t> JS, </a:t>
            </a:r>
            <a:r>
              <a:rPr lang="en-US" dirty="0" err="1" smtClean="0"/>
              <a:t>Beigel</a:t>
            </a:r>
            <a:r>
              <a:rPr lang="en-US" dirty="0" smtClean="0"/>
              <a:t> J, Tierney J, Lane HC, </a:t>
            </a:r>
            <a:r>
              <a:rPr lang="en-US" dirty="0" err="1" smtClean="0"/>
              <a:t>Fauci</a:t>
            </a:r>
            <a:r>
              <a:rPr lang="en-US" dirty="0" smtClean="0"/>
              <a:t> AS, </a:t>
            </a:r>
            <a:r>
              <a:rPr lang="en-US" dirty="0" err="1" smtClean="0"/>
              <a:t>Massaquoi</a:t>
            </a:r>
            <a:r>
              <a:rPr lang="en-US" dirty="0" smtClean="0"/>
              <a:t> MBF, </a:t>
            </a:r>
            <a:r>
              <a:rPr lang="en-US" dirty="0" err="1" smtClean="0"/>
              <a:t>Sahr</a:t>
            </a:r>
            <a:r>
              <a:rPr lang="en-US" dirty="0" smtClean="0"/>
              <a:t> F, </a:t>
            </a:r>
            <a:r>
              <a:rPr lang="en-US" dirty="0" err="1" smtClean="0"/>
              <a:t>Malvy</a:t>
            </a:r>
            <a:r>
              <a:rPr lang="en-US" dirty="0" smtClean="0"/>
              <a:t> D SON </a:t>
            </a:r>
            <a:r>
              <a:rPr lang="en-US" dirty="0" err="1" smtClean="0"/>
              <a:t>Engl</a:t>
            </a:r>
            <a:r>
              <a:rPr lang="en-US" dirty="0" smtClean="0"/>
              <a:t> J Med. 2016;375(15):1448. </a:t>
            </a:r>
            <a:r>
              <a:rPr lang="en-US" dirty="0" err="1" smtClean="0"/>
              <a:t>BACKGROUNDData</a:t>
            </a:r>
            <a:r>
              <a:rPr lang="en-US" dirty="0" smtClean="0"/>
              <a:t> from studies in nonhuman primates suggest that the triple monoclonal antibody cocktail ZMapp is a promising immune-based treatment for Ebola virus disease (EVD).</a:t>
            </a:r>
            <a:r>
              <a:rPr lang="en-US" dirty="0" err="1" smtClean="0"/>
              <a:t>METHODSBeginning</a:t>
            </a:r>
            <a:r>
              <a:rPr lang="en-US" dirty="0" smtClean="0"/>
              <a:t> in March 2015, we conducted a randomized, controlled trial of ZMapp plus the current standard of care as compared with the current standard of care alone in patients with EVD that was diagnosed in West Africa by polymerase-chain-reaction (PCR) assay. Eligible patients of any age were randomly assigned in a 1:1 ratio to receive either the current standard of care or the current standard of care plus three intravenous infusions of ZMapp (50 mg per kilogram of body weight, administered every third day). Patients were stratified according to baseline PCR cycle-threshold value for the virus (≤22 vs.&gt;22) and country of enrollment. Oral </a:t>
            </a:r>
            <a:r>
              <a:rPr lang="en-US" dirty="0" err="1" smtClean="0"/>
              <a:t>favipiravir</a:t>
            </a:r>
            <a:r>
              <a:rPr lang="en-US" dirty="0" smtClean="0"/>
              <a:t> was part of the current standard of care in Guinea. The primary end point was mortality at 28 </a:t>
            </a:r>
            <a:r>
              <a:rPr lang="en-US" dirty="0" err="1" smtClean="0"/>
              <a:t>days.RESULTSA</a:t>
            </a:r>
            <a:r>
              <a:rPr lang="en-US" dirty="0" smtClean="0"/>
              <a:t> total of 72 patients were enrolled at sites in Liberia, Sierra Leone, Guinea, and the United States. Of the 71 patients who could be evaluated, 21 died, representing an overall </a:t>
            </a:r>
            <a:r>
              <a:rPr lang="en-US" dirty="0" err="1" smtClean="0"/>
              <a:t>casefatality</a:t>
            </a:r>
            <a:r>
              <a:rPr lang="en-US" dirty="0" smtClean="0"/>
              <a:t> rate of 30%. Death occurred in 13 of 35 patients (37%) who received the current standard of care alone and in 8 of 36 patients (22%) who received the current standard of care plus ZMapp. The observed posterior probability that ZMapp plus the current standard of care was superior to the current standard of care alone was 91.2%, falling short of the </a:t>
            </a:r>
            <a:r>
              <a:rPr lang="en-US" dirty="0" err="1" smtClean="0"/>
              <a:t>prespecified</a:t>
            </a:r>
            <a:r>
              <a:rPr lang="en-US" dirty="0" smtClean="0"/>
              <a:t> threshold of 97.5%. Frequentist analyses yielded similar results (absolute difference in mortality with ZMapp, -15 percentage points; 95% confidence interval, -36 to 7). Baseline viral load was strongly predictive of both mortality and duration of hospitalization in all age </a:t>
            </a:r>
            <a:r>
              <a:rPr lang="en-US" dirty="0" err="1" smtClean="0"/>
              <a:t>groups.CONCLUSIONSIn</a:t>
            </a:r>
            <a:r>
              <a:rPr lang="en-US" dirty="0" smtClean="0"/>
              <a:t> this randomized, controlled trial of a putative therapeutic agent for EVD, although the estimated effect of ZMapp appeared to be beneficial, the result did not meet the </a:t>
            </a:r>
            <a:r>
              <a:rPr lang="en-US" dirty="0" err="1" smtClean="0"/>
              <a:t>prespecified</a:t>
            </a:r>
            <a:r>
              <a:rPr lang="en-US" dirty="0" smtClean="0"/>
              <a:t> statistical threshold for efficacy. (Funded by the National Institute of Allergy and Infectious Diseases and others; PREVAIL II </a:t>
            </a:r>
            <a:r>
              <a:rPr lang="en-US" dirty="0" err="1" smtClean="0"/>
              <a:t>ClinicalTrials.gov</a:t>
            </a:r>
            <a:r>
              <a:rPr lang="en-US" dirty="0" smtClean="0"/>
              <a:t> number, NCT02363322 .).</a:t>
            </a:r>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55</a:t>
            </a:fld>
            <a:endParaRPr lang="en-US"/>
          </a:p>
        </p:txBody>
      </p:sp>
    </p:spTree>
    <p:extLst>
      <p:ext uri="{BB962C8B-B14F-4D97-AF65-F5344CB8AC3E}">
        <p14:creationId xmlns:p14="http://schemas.microsoft.com/office/powerpoint/2010/main" val="7023662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Published Online February 4, 2019 http://</a:t>
            </a:r>
            <a:r>
              <a:rPr lang="en-US" dirty="0" err="1" smtClean="0"/>
              <a:t>dx.doi.org</a:t>
            </a:r>
            <a:r>
              <a:rPr lang="en-US" dirty="0" smtClean="0"/>
              <a:t>/10.1016/ S0140-6736(19)30243-0</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58</a:t>
            </a:fld>
            <a:endParaRPr lang="en-US"/>
          </a:p>
        </p:txBody>
      </p:sp>
    </p:spTree>
    <p:extLst>
      <p:ext uri="{BB962C8B-B14F-4D97-AF65-F5344CB8AC3E}">
        <p14:creationId xmlns:p14="http://schemas.microsoft.com/office/powerpoint/2010/main" val="383103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60</a:t>
            </a:fld>
            <a:endParaRPr lang="en-US"/>
          </a:p>
        </p:txBody>
      </p:sp>
    </p:spTree>
    <p:extLst>
      <p:ext uri="{BB962C8B-B14F-4D97-AF65-F5344CB8AC3E}">
        <p14:creationId xmlns:p14="http://schemas.microsoft.com/office/powerpoint/2010/main" val="583454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 Ebola treatment facility, Goderich, Sierra Leone, February 2015. (From </a:t>
            </a:r>
            <a:r>
              <a:rPr lang="en-US" sz="1200" kern="1200" dirty="0" err="1" smtClean="0">
                <a:solidFill>
                  <a:schemeClr val="tx1"/>
                </a:solidFill>
                <a:effectLst/>
                <a:latin typeface="+mn-lt"/>
                <a:ea typeface="+mn-ea"/>
                <a:cs typeface="+mn-cs"/>
              </a:rPr>
              <a:t>Leligdowicz</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Fischer WA, </a:t>
            </a:r>
            <a:r>
              <a:rPr lang="en-US" sz="1200" kern="1200" dirty="0" err="1" smtClean="0">
                <a:solidFill>
                  <a:schemeClr val="tx1"/>
                </a:solidFill>
                <a:effectLst/>
                <a:latin typeface="+mn-lt"/>
                <a:ea typeface="+mn-ea"/>
                <a:cs typeface="+mn-cs"/>
              </a:rPr>
              <a:t>Uyeki</a:t>
            </a:r>
            <a:r>
              <a:rPr lang="en-US" sz="1200" kern="1200" dirty="0" smtClean="0">
                <a:solidFill>
                  <a:schemeClr val="tx1"/>
                </a:solidFill>
                <a:effectLst/>
                <a:latin typeface="+mn-lt"/>
                <a:ea typeface="+mn-ea"/>
                <a:cs typeface="+mn-cs"/>
              </a:rPr>
              <a:t> TM, et al. Ebola virus disease and critical illness. </a:t>
            </a:r>
            <a:r>
              <a:rPr lang="en-US" sz="1200" kern="1200" dirty="0" err="1" smtClean="0">
                <a:solidFill>
                  <a:schemeClr val="tx1"/>
                </a:solidFill>
                <a:effectLst/>
                <a:latin typeface="+mn-lt"/>
                <a:ea typeface="+mn-ea"/>
                <a:cs typeface="+mn-cs"/>
              </a:rPr>
              <a:t>Crit</a:t>
            </a:r>
            <a:r>
              <a:rPr lang="en-US" sz="1200" kern="1200" dirty="0" smtClean="0">
                <a:solidFill>
                  <a:schemeClr val="tx1"/>
                </a:solidFill>
                <a:effectLst/>
                <a:latin typeface="+mn-lt"/>
                <a:ea typeface="+mn-ea"/>
                <a:cs typeface="+mn-cs"/>
              </a:rPr>
              <a:t> Care 2016; 20: 2</a:t>
            </a:r>
          </a:p>
          <a:p>
            <a:endParaRPr lang="en-US" dirty="0"/>
          </a:p>
        </p:txBody>
      </p:sp>
      <p:sp>
        <p:nvSpPr>
          <p:cNvPr id="4" name="Slide Number Placeholder 3"/>
          <p:cNvSpPr>
            <a:spLocks noGrp="1"/>
          </p:cNvSpPr>
          <p:nvPr>
            <p:ph type="sldNum" sz="quarter" idx="10"/>
          </p:nvPr>
        </p:nvSpPr>
        <p:spPr/>
        <p:txBody>
          <a:bodyPr/>
          <a:lstStyle/>
          <a:p>
            <a:fld id="{E45C8296-4862-DF43-A344-C40B4DD892A4}" type="slidenum">
              <a:rPr lang="en-US" smtClean="0"/>
              <a:t>62</a:t>
            </a:fld>
            <a:endParaRPr lang="en-US"/>
          </a:p>
        </p:txBody>
      </p:sp>
    </p:spTree>
    <p:extLst>
      <p:ext uri="{BB962C8B-B14F-4D97-AF65-F5344CB8AC3E}">
        <p14:creationId xmlns:p14="http://schemas.microsoft.com/office/powerpoint/2010/main" val="1908134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2AEF92-5D74-F446-9BCB-A53A34071D50}" type="datetimeFigureOut">
              <a:rPr lang="en-US" smtClean="0"/>
              <a:t>1/31/20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112072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2AEF92-5D74-F446-9BCB-A53A34071D50}" type="datetimeFigureOut">
              <a:rPr lang="en-US" smtClean="0"/>
              <a:t>1/31/20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523840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2AEF92-5D74-F446-9BCB-A53A34071D50}" type="datetimeFigureOut">
              <a:rPr lang="en-US" smtClean="0"/>
              <a:t>1/31/20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1649797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2AEF92-5D74-F446-9BCB-A53A34071D50}" type="datetimeFigureOut">
              <a:rPr lang="en-US" smtClean="0"/>
              <a:t>1/31/20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1987014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2AEF92-5D74-F446-9BCB-A53A34071D50}" type="datetimeFigureOut">
              <a:rPr lang="en-US" smtClean="0"/>
              <a:t>1/31/20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233364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2AEF92-5D74-F446-9BCB-A53A34071D50}" type="datetimeFigureOut">
              <a:rPr lang="en-US" smtClean="0"/>
              <a:t>1/31/20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845743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AEF92-5D74-F446-9BCB-A53A34071D50}" type="datetimeFigureOut">
              <a:rPr lang="en-US" smtClean="0"/>
              <a:t>1/31/20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209467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2AEF92-5D74-F446-9BCB-A53A34071D50}" type="datetimeFigureOut">
              <a:rPr lang="en-US" smtClean="0"/>
              <a:t>1/31/20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795852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2AEF92-5D74-F446-9BCB-A53A34071D50}" type="datetimeFigureOut">
              <a:rPr lang="en-US" smtClean="0"/>
              <a:t>1/31/20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1363116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2AEF92-5D74-F446-9BCB-A53A34071D50}" type="datetimeFigureOut">
              <a:rPr lang="en-US" smtClean="0"/>
              <a:t>1/31/20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54308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2AEF92-5D74-F446-9BCB-A53A34071D50}" type="datetimeFigureOut">
              <a:rPr lang="en-US" smtClean="0"/>
              <a:t>1/31/20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7D0E2C-DB94-DF4B-B244-E6B1E3473512}" type="slidenum">
              <a:rPr lang="en-US" smtClean="0"/>
              <a:t>‹#›</a:t>
            </a:fld>
            <a:endParaRPr lang="en-US"/>
          </a:p>
        </p:txBody>
      </p:sp>
    </p:spTree>
    <p:extLst>
      <p:ext uri="{BB962C8B-B14F-4D97-AF65-F5344CB8AC3E}">
        <p14:creationId xmlns:p14="http://schemas.microsoft.com/office/powerpoint/2010/main" val="7861618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2AEF92-5D74-F446-9BCB-A53A34071D50}" type="datetimeFigureOut">
              <a:rPr lang="en-US" smtClean="0"/>
              <a:t>1/31/20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7D0E2C-DB94-DF4B-B244-E6B1E3473512}" type="slidenum">
              <a:rPr lang="en-US" smtClean="0"/>
              <a:t>‹#›</a:t>
            </a:fld>
            <a:endParaRPr lang="en-US"/>
          </a:p>
        </p:txBody>
      </p:sp>
    </p:spTree>
    <p:extLst>
      <p:ext uri="{BB962C8B-B14F-4D97-AF65-F5344CB8AC3E}">
        <p14:creationId xmlns:p14="http://schemas.microsoft.com/office/powerpoint/2010/main" val="2076891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tiff"/><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vimeo.com/39885512" TargetMode="External"/><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png"/><Relationship Id="rId6" Type="http://schemas.openxmlformats.org/officeDocument/2006/relationships/image" Target="../media/image25.tif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6.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31.tiff"/><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28.xml.rels><?xml version="1.0" encoding="UTF-8" standalone="yes"?>
<Relationships xmlns="http://schemas.openxmlformats.org/package/2006/relationships"><Relationship Id="rId3" Type="http://schemas.openxmlformats.org/officeDocument/2006/relationships/image" Target="../media/image33.tiff"/><Relationship Id="rId4" Type="http://schemas.openxmlformats.org/officeDocument/2006/relationships/image" Target="../media/image34.tiff"/><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tiff"/><Relationship Id="rId3" Type="http://schemas.openxmlformats.org/officeDocument/2006/relationships/image" Target="../media/image36.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tiff"/><Relationship Id="rId3" Type="http://schemas.openxmlformats.org/officeDocument/2006/relationships/image" Target="../media/image40.tiff"/></Relationships>
</file>

<file path=ppt/slides/_rels/slide33.xml.rels><?xml version="1.0" encoding="UTF-8" standalone="yes"?>
<Relationships xmlns="http://schemas.openxmlformats.org/package/2006/relationships"><Relationship Id="rId3" Type="http://schemas.openxmlformats.org/officeDocument/2006/relationships/image" Target="../media/image42.tiff"/><Relationship Id="rId4" Type="http://schemas.openxmlformats.org/officeDocument/2006/relationships/hyperlink" Target="https://www.hrw.org/news/2018/05/15/kidnappings-killings-dr-congos-virunga-national-park" TargetMode="External"/><Relationship Id="rId1" Type="http://schemas.openxmlformats.org/officeDocument/2006/relationships/slideLayout" Target="../slideLayouts/slideLayout2.xml"/><Relationship Id="rId2" Type="http://schemas.openxmlformats.org/officeDocument/2006/relationships/image" Target="../media/image41.tiff"/></Relationships>
</file>

<file path=ppt/slides/_rels/slide34.xml.rels><?xml version="1.0" encoding="UTF-8" standalone="yes"?>
<Relationships xmlns="http://schemas.openxmlformats.org/package/2006/relationships"><Relationship Id="rId3" Type="http://schemas.openxmlformats.org/officeDocument/2006/relationships/image" Target="../media/image43.tiff"/><Relationship Id="rId4" Type="http://schemas.openxmlformats.org/officeDocument/2006/relationships/image" Target="../media/image44.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tiff"/></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tiff"/><Relationship Id="rId3" Type="http://schemas.openxmlformats.org/officeDocument/2006/relationships/image" Target="../media/image51.tif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tiff"/><Relationship Id="rId3" Type="http://schemas.openxmlformats.org/officeDocument/2006/relationships/image" Target="../media/image5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tif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 Id="rId3" Type="http://schemas.openxmlformats.org/officeDocument/2006/relationships/hyperlink" Target="https://www.youtube.com/watch?v=sK9POphCYlY"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55.xml.rels><?xml version="1.0" encoding="UTF-8" standalone="yes"?>
<Relationships xmlns="http://schemas.openxmlformats.org/package/2006/relationships"><Relationship Id="rId3" Type="http://schemas.openxmlformats.org/officeDocument/2006/relationships/image" Target="../media/image64.tiff"/><Relationship Id="rId4" Type="http://schemas.openxmlformats.org/officeDocument/2006/relationships/image" Target="../media/image65.tiff"/><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 Id="rId3" Type="http://schemas.openxmlformats.org/officeDocument/2006/relationships/image" Target="../media/image6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0.png"/><Relationship Id="rId4"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62.xml.rels><?xml version="1.0" encoding="UTF-8" standalone="yes"?>
<Relationships xmlns="http://schemas.openxmlformats.org/package/2006/relationships"><Relationship Id="rId3" Type="http://schemas.openxmlformats.org/officeDocument/2006/relationships/image" Target="../media/image25.tiff"/><Relationship Id="rId4" Type="http://schemas.openxmlformats.org/officeDocument/2006/relationships/image" Target="../media/image73.jpe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EVD in DRC </a:t>
            </a:r>
            <a:r>
              <a:rPr lang="mr-IN" dirty="0" smtClean="0"/>
              <a:t>–</a:t>
            </a:r>
            <a:r>
              <a:rPr lang="en-US" dirty="0" smtClean="0"/>
              <a:t> 2018-19</a:t>
            </a:r>
            <a:endParaRPr lang="en-US" dirty="0"/>
          </a:p>
        </p:txBody>
      </p:sp>
      <p:sp>
        <p:nvSpPr>
          <p:cNvPr id="3" name="Subtitle 2"/>
          <p:cNvSpPr>
            <a:spLocks noGrp="1"/>
          </p:cNvSpPr>
          <p:nvPr>
            <p:ph type="subTitle" idx="1"/>
          </p:nvPr>
        </p:nvSpPr>
        <p:spPr/>
        <p:txBody>
          <a:bodyPr/>
          <a:lstStyle/>
          <a:p>
            <a:endParaRPr lang="en-US"/>
          </a:p>
        </p:txBody>
      </p:sp>
      <p:sp>
        <p:nvSpPr>
          <p:cNvPr id="5" name="TextBox 4"/>
          <p:cNvSpPr txBox="1"/>
          <p:nvPr/>
        </p:nvSpPr>
        <p:spPr>
          <a:xfrm>
            <a:off x="7852193" y="362406"/>
            <a:ext cx="3429144" cy="646331"/>
          </a:xfrm>
          <a:prstGeom prst="rect">
            <a:avLst/>
          </a:prstGeom>
          <a:noFill/>
        </p:spPr>
        <p:txBody>
          <a:bodyPr wrap="none" rtlCol="0">
            <a:spAutoFit/>
          </a:bodyPr>
          <a:lstStyle/>
          <a:p>
            <a:r>
              <a:rPr lang="en-US" b="1" dirty="0" smtClean="0"/>
              <a:t>UBC Trop Med Rounds</a:t>
            </a:r>
          </a:p>
          <a:p>
            <a:r>
              <a:rPr lang="en-US" b="1" dirty="0" smtClean="0"/>
              <a:t>EVD in DRC </a:t>
            </a:r>
            <a:r>
              <a:rPr lang="mr-IN" b="1" dirty="0" smtClean="0"/>
              <a:t>–</a:t>
            </a:r>
            <a:r>
              <a:rPr lang="en-US" b="1" dirty="0" smtClean="0"/>
              <a:t> Hajek </a:t>
            </a:r>
            <a:r>
              <a:rPr lang="mr-IN" b="1" dirty="0" smtClean="0"/>
              <a:t>–</a:t>
            </a:r>
            <a:r>
              <a:rPr lang="en-US" b="1" dirty="0" smtClean="0"/>
              <a:t> </a:t>
            </a:r>
            <a:r>
              <a:rPr lang="en-US" b="1" dirty="0" smtClean="0"/>
              <a:t>Jan 31, 2020</a:t>
            </a:r>
            <a:endParaRPr lang="en-US" b="1" dirty="0"/>
          </a:p>
        </p:txBody>
      </p:sp>
      <p:pic>
        <p:nvPicPr>
          <p:cNvPr id="6" name="Picture 5"/>
          <p:cNvPicPr>
            <a:picLocks noChangeAspect="1"/>
          </p:cNvPicPr>
          <p:nvPr/>
        </p:nvPicPr>
        <p:blipFill>
          <a:blip r:embed="rId3"/>
          <a:stretch>
            <a:fillRect/>
          </a:stretch>
        </p:blipFill>
        <p:spPr>
          <a:xfrm>
            <a:off x="8441487" y="1562328"/>
            <a:ext cx="2226513" cy="249555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127239"/>
            <a:ext cx="10058400" cy="5655477"/>
          </a:xfrm>
          <a:prstGeom prst="rect">
            <a:avLst/>
          </a:prstGeom>
        </p:spPr>
      </p:pic>
    </p:spTree>
    <p:extLst>
      <p:ext uri="{BB962C8B-B14F-4D97-AF65-F5344CB8AC3E}">
        <p14:creationId xmlns:p14="http://schemas.microsoft.com/office/powerpoint/2010/main" val="17028334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lnSpcReduction="10000"/>
          </a:bodyPr>
          <a:lstStyle/>
          <a:p>
            <a:r>
              <a:rPr lang="en-US" b="1" dirty="0" smtClean="0"/>
              <a:t>Overview of </a:t>
            </a:r>
            <a:r>
              <a:rPr lang="en-US" b="1" dirty="0" smtClean="0"/>
              <a:t>EVD and the West African outbrea</a:t>
            </a:r>
            <a:r>
              <a:rPr lang="en-US" b="1" dirty="0"/>
              <a:t>k</a:t>
            </a:r>
            <a:endParaRPr lang="en-US" b="1" dirty="0" smtClean="0"/>
          </a:p>
          <a:p>
            <a:r>
              <a:rPr lang="en-US" b="1" dirty="0" smtClean="0"/>
              <a:t>Context </a:t>
            </a:r>
            <a:r>
              <a:rPr lang="mr-IN" b="1" dirty="0" smtClean="0"/>
              <a:t>–</a:t>
            </a:r>
            <a:r>
              <a:rPr lang="en-US" b="1" dirty="0" smtClean="0"/>
              <a:t> </a:t>
            </a:r>
            <a:r>
              <a:rPr lang="en-US" b="1" dirty="0" smtClean="0"/>
              <a:t>DRC</a:t>
            </a:r>
            <a:endParaRPr lang="en-US" b="1" dirty="0" smtClean="0"/>
          </a:p>
          <a:p>
            <a:r>
              <a:rPr lang="en-US" b="1" dirty="0" smtClean="0"/>
              <a:t>Overview of the </a:t>
            </a:r>
            <a:r>
              <a:rPr lang="en-US" b="1" dirty="0" smtClean="0"/>
              <a:t>DRC outbreak </a:t>
            </a:r>
            <a:endParaRPr lang="en-US" b="1" dirty="0" smtClean="0"/>
          </a:p>
          <a:p>
            <a:r>
              <a:rPr lang="en-US" b="1" dirty="0" smtClean="0"/>
              <a:t>Discussion </a:t>
            </a:r>
          </a:p>
          <a:p>
            <a:endParaRPr lang="en-US" dirty="0"/>
          </a:p>
          <a:p>
            <a:r>
              <a:rPr lang="en-US" sz="2600" b="1" dirty="0"/>
              <a:t>"Medicine is a social science, and politics is nothing else but medicine on a large scale</a:t>
            </a:r>
            <a:r>
              <a:rPr lang="en-US" sz="2600" b="1" dirty="0" smtClean="0"/>
              <a:t>”</a:t>
            </a:r>
            <a:r>
              <a:rPr lang="en-US" sz="2600" dirty="0" smtClean="0"/>
              <a:t>—</a:t>
            </a:r>
            <a:r>
              <a:rPr lang="en-US" sz="2600" dirty="0"/>
              <a:t>Rudolf Virchow, </a:t>
            </a:r>
            <a:r>
              <a:rPr lang="en-US" sz="2600" dirty="0" smtClean="0"/>
              <a:t>1848</a:t>
            </a:r>
            <a:endParaRPr lang="en-US" sz="2600" dirty="0"/>
          </a:p>
          <a:p>
            <a:pPr lvl="1"/>
            <a:r>
              <a:rPr lang="en-US" dirty="0"/>
              <a:t>Responding to outbreak of typhus </a:t>
            </a:r>
          </a:p>
          <a:p>
            <a:pPr lvl="1"/>
            <a:r>
              <a:rPr lang="en-US" dirty="0" smtClean="0"/>
              <a:t>Not just medicines and better hygiene </a:t>
            </a:r>
            <a:r>
              <a:rPr lang="en-CA" dirty="0" smtClean="0"/>
              <a:t>- </a:t>
            </a:r>
            <a:r>
              <a:rPr lang="en-US" dirty="0" smtClean="0"/>
              <a:t>Virchow called for better </a:t>
            </a:r>
            <a:r>
              <a:rPr lang="en-US" dirty="0"/>
              <a:t>employment, higher wages, universal education</a:t>
            </a:r>
            <a:r>
              <a:rPr lang="mr-IN" dirty="0"/>
              <a:t>…</a:t>
            </a:r>
            <a:r>
              <a:rPr lang="en-CA" dirty="0"/>
              <a:t>.</a:t>
            </a:r>
            <a:r>
              <a:rPr lang="en-US" dirty="0"/>
              <a:t> </a:t>
            </a:r>
          </a:p>
          <a:p>
            <a:endParaRPr lang="en-US" sz="2200" dirty="0"/>
          </a:p>
        </p:txBody>
      </p:sp>
    </p:spTree>
    <p:extLst>
      <p:ext uri="{BB962C8B-B14F-4D97-AF65-F5344CB8AC3E}">
        <p14:creationId xmlns:p14="http://schemas.microsoft.com/office/powerpoint/2010/main" val="55795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altLang="x-none" dirty="0" smtClean="0">
                <a:latin typeface="+mn-lt"/>
              </a:rPr>
              <a:t>Work in </a:t>
            </a:r>
            <a:r>
              <a:rPr lang="en-US" altLang="x-none" dirty="0">
                <a:latin typeface="+mn-lt"/>
              </a:rPr>
              <a:t>West Africa</a:t>
            </a:r>
            <a:r>
              <a:rPr lang="mr-IN" altLang="x-none" dirty="0">
                <a:latin typeface="+mn-lt"/>
                <a:ea typeface="Mangal" charset="0"/>
              </a:rPr>
              <a:t>…</a:t>
            </a:r>
            <a:endParaRPr lang="en-US" altLang="x-none" dirty="0">
              <a:latin typeface="+mn-lt"/>
            </a:endParaRPr>
          </a:p>
        </p:txBody>
      </p:sp>
      <p:sp>
        <p:nvSpPr>
          <p:cNvPr id="22530" name="Content Placeholder 2"/>
          <p:cNvSpPr>
            <a:spLocks noGrp="1"/>
          </p:cNvSpPr>
          <p:nvPr>
            <p:ph idx="1"/>
          </p:nvPr>
        </p:nvSpPr>
        <p:spPr/>
        <p:txBody>
          <a:bodyPr/>
          <a:lstStyle/>
          <a:p>
            <a:pPr eaLnBrk="1" hangingPunct="1"/>
            <a:r>
              <a:rPr lang="en-US" altLang="x-none" dirty="0"/>
              <a:t>MSF - August 2014</a:t>
            </a:r>
          </a:p>
          <a:p>
            <a:pPr lvl="1"/>
            <a:r>
              <a:rPr lang="en-US" altLang="x-none" dirty="0"/>
              <a:t>Clinical care at an ETU in </a:t>
            </a:r>
            <a:r>
              <a:rPr lang="en-US" altLang="x-none" dirty="0" err="1"/>
              <a:t>Guckedou</a:t>
            </a:r>
            <a:r>
              <a:rPr lang="en-US" altLang="x-none" dirty="0"/>
              <a:t>, Guinea</a:t>
            </a:r>
          </a:p>
          <a:p>
            <a:pPr eaLnBrk="1" hangingPunct="1"/>
            <a:endParaRPr lang="en-US" altLang="x-none" dirty="0"/>
          </a:p>
          <a:p>
            <a:pPr eaLnBrk="1" hangingPunct="1"/>
            <a:r>
              <a:rPr lang="en-US" altLang="x-none" dirty="0"/>
              <a:t>WHO </a:t>
            </a:r>
            <a:r>
              <a:rPr lang="mr-IN" altLang="x-none" dirty="0">
                <a:ea typeface="Mangal" charset="0"/>
              </a:rPr>
              <a:t>–</a:t>
            </a:r>
            <a:r>
              <a:rPr lang="en-US" altLang="x-none" dirty="0"/>
              <a:t> November </a:t>
            </a:r>
            <a:r>
              <a:rPr lang="mr-IN" altLang="x-none" dirty="0">
                <a:ea typeface="Mangal" charset="0"/>
              </a:rPr>
              <a:t>–</a:t>
            </a:r>
            <a:r>
              <a:rPr lang="en-US" altLang="x-none" dirty="0"/>
              <a:t> January </a:t>
            </a:r>
            <a:r>
              <a:rPr lang="en-US" altLang="x-none" dirty="0" smtClean="0"/>
              <a:t>2015</a:t>
            </a:r>
            <a:endParaRPr lang="en-US" altLang="x-none" dirty="0"/>
          </a:p>
          <a:p>
            <a:pPr lvl="1"/>
            <a:r>
              <a:rPr lang="en-US" altLang="x-none" dirty="0"/>
              <a:t>Clinical trainer and mentor in Sierra Leone </a:t>
            </a:r>
          </a:p>
        </p:txBody>
      </p:sp>
      <p:pic>
        <p:nvPicPr>
          <p:cNvPr id="6"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85104" y="645418"/>
            <a:ext cx="2468696" cy="329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42908" y="4424842"/>
            <a:ext cx="2468336" cy="185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68829" y="4424842"/>
            <a:ext cx="3316771" cy="1742621"/>
          </a:xfrm>
          <a:prstGeom prst="rect">
            <a:avLst/>
          </a:prstGeom>
        </p:spPr>
      </p:pic>
    </p:spTree>
    <p:extLst>
      <p:ext uri="{BB962C8B-B14F-4D97-AF65-F5344CB8AC3E}">
        <p14:creationId xmlns:p14="http://schemas.microsoft.com/office/powerpoint/2010/main" val="378445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Gulu</a:t>
            </a:r>
            <a:r>
              <a:rPr lang="en-US" dirty="0" smtClean="0"/>
              <a:t>, Uganda </a:t>
            </a:r>
            <a:endParaRPr lang="en-US" dirty="0"/>
          </a:p>
        </p:txBody>
      </p:sp>
      <p:sp>
        <p:nvSpPr>
          <p:cNvPr id="3" name="Content Placeholder 2"/>
          <p:cNvSpPr>
            <a:spLocks noGrp="1"/>
          </p:cNvSpPr>
          <p:nvPr>
            <p:ph idx="1"/>
          </p:nvPr>
        </p:nvSpPr>
        <p:spPr/>
        <p:txBody>
          <a:bodyPr/>
          <a:lstStyle/>
          <a:p>
            <a:r>
              <a:rPr lang="en-US" b="1" dirty="0" smtClean="0"/>
              <a:t>Ebola outbreak in </a:t>
            </a:r>
            <a:r>
              <a:rPr lang="en-US" b="1" dirty="0" err="1" smtClean="0"/>
              <a:t>Gulu</a:t>
            </a:r>
            <a:r>
              <a:rPr lang="en-US" b="1" dirty="0" smtClean="0"/>
              <a:t>, Uganda 2000</a:t>
            </a:r>
          </a:p>
          <a:p>
            <a:pPr lvl="1"/>
            <a:r>
              <a:rPr lang="en-US" dirty="0" smtClean="0"/>
              <a:t>425 cases, 224 deaths</a:t>
            </a:r>
          </a:p>
          <a:p>
            <a:endParaRPr lang="en-US" dirty="0" smtClean="0"/>
          </a:p>
          <a:p>
            <a:r>
              <a:rPr lang="en-US" dirty="0" smtClean="0"/>
              <a:t>Other smaller outbreaks in Uganda</a:t>
            </a:r>
          </a:p>
          <a:p>
            <a:pPr lvl="1"/>
            <a:r>
              <a:rPr lang="en-US" dirty="0" smtClean="0"/>
              <a:t>Bundibugyo 2007 </a:t>
            </a:r>
            <a:r>
              <a:rPr lang="mr-IN" dirty="0" smtClean="0"/>
              <a:t>–</a:t>
            </a:r>
            <a:r>
              <a:rPr lang="en-US" dirty="0" smtClean="0"/>
              <a:t> 149 cases, 37 deaths</a:t>
            </a:r>
          </a:p>
          <a:p>
            <a:pPr lvl="1"/>
            <a:r>
              <a:rPr lang="en-US" dirty="0" err="1" smtClean="0"/>
              <a:t>Kibaale</a:t>
            </a:r>
            <a:r>
              <a:rPr lang="en-US" dirty="0" smtClean="0"/>
              <a:t> 2012 </a:t>
            </a:r>
            <a:r>
              <a:rPr lang="mr-IN" dirty="0" smtClean="0"/>
              <a:t>–</a:t>
            </a:r>
            <a:r>
              <a:rPr lang="en-US" dirty="0" smtClean="0"/>
              <a:t> 24 cases, 17 deaths . 1</a:t>
            </a:r>
          </a:p>
          <a:p>
            <a:pPr lvl="1"/>
            <a:endParaRPr lang="en-US" dirty="0"/>
          </a:p>
        </p:txBody>
      </p:sp>
      <p:sp>
        <p:nvSpPr>
          <p:cNvPr id="4" name="AutoShape 2" descr="mage result for ebola gulu"/>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7748214" y="6176963"/>
            <a:ext cx="3082895" cy="369332"/>
          </a:xfrm>
          <a:prstGeom prst="rect">
            <a:avLst/>
          </a:prstGeom>
        </p:spPr>
        <p:txBody>
          <a:bodyPr wrap="none">
            <a:spAutoFit/>
          </a:bodyPr>
          <a:lstStyle/>
          <a:p>
            <a:r>
              <a:rPr lang="mr-IN" dirty="0" smtClean="0">
                <a:solidFill>
                  <a:srgbClr val="1155CC"/>
                </a:solidFill>
                <a:latin typeface="Arial" charset="0"/>
                <a:hlinkClick r:id="rId2"/>
              </a:rPr>
              <a:t>https</a:t>
            </a:r>
            <a:r>
              <a:rPr lang="mr-IN" dirty="0">
                <a:solidFill>
                  <a:srgbClr val="1155CC"/>
                </a:solidFill>
                <a:latin typeface="Arial" charset="0"/>
                <a:hlinkClick r:id="rId2"/>
              </a:rPr>
              <a:t>://vimeo.com/39885512</a:t>
            </a:r>
            <a:endParaRPr lang="en-US" dirty="0"/>
          </a:p>
        </p:txBody>
      </p:sp>
      <p:pic>
        <p:nvPicPr>
          <p:cNvPr id="6148" name="Picture 4" descr="mage result for ebola gul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7447" y="1606047"/>
            <a:ext cx="3193662" cy="239524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966993" y="5807631"/>
            <a:ext cx="6872587" cy="369332"/>
          </a:xfrm>
          <a:prstGeom prst="rect">
            <a:avLst/>
          </a:prstGeom>
          <a:noFill/>
        </p:spPr>
        <p:txBody>
          <a:bodyPr wrap="none" rtlCol="0">
            <a:spAutoFit/>
          </a:bodyPr>
          <a:lstStyle/>
          <a:p>
            <a:r>
              <a:rPr lang="en-US" dirty="0" smtClean="0"/>
              <a:t>Documentary about the </a:t>
            </a:r>
            <a:r>
              <a:rPr lang="en-US" dirty="0" err="1" smtClean="0"/>
              <a:t>Gulu</a:t>
            </a:r>
            <a:r>
              <a:rPr lang="en-US" dirty="0" smtClean="0"/>
              <a:t> EVD outbreak, featuring Dr. Bonnie Henry </a:t>
            </a:r>
            <a:endParaRPr lang="en-US" dirty="0"/>
          </a:p>
        </p:txBody>
      </p:sp>
    </p:spTree>
    <p:extLst>
      <p:ext uri="{BB962C8B-B14F-4D97-AF65-F5344CB8AC3E}">
        <p14:creationId xmlns:p14="http://schemas.microsoft.com/office/powerpoint/2010/main" val="1438999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7"/>
          <p:cNvSpPr>
            <a:spLocks noGrp="1"/>
          </p:cNvSpPr>
          <p:nvPr>
            <p:ph type="title"/>
          </p:nvPr>
        </p:nvSpPr>
        <p:spPr/>
        <p:txBody>
          <a:bodyPr/>
          <a:lstStyle/>
          <a:p>
            <a:pPr eaLnBrk="1" hangingPunct="1"/>
            <a:r>
              <a:rPr lang="en-US" altLang="x-none" b="1"/>
              <a:t>Ebola virus structure</a:t>
            </a:r>
          </a:p>
        </p:txBody>
      </p:sp>
      <p:pic>
        <p:nvPicPr>
          <p:cNvPr id="45058" name="Content Placeholder 6"/>
          <p:cNvPicPr>
            <a:picLocks noGrp="1" noChangeAspect="1"/>
          </p:cNvPicPr>
          <p:nvPr>
            <p:ph sz="half" idx="1"/>
          </p:nvPr>
        </p:nvPicPr>
        <p:blipFill>
          <a:blip r:embed="rId3">
            <a:extLst>
              <a:ext uri="{28A0092B-C50C-407E-A947-70E740481C1C}">
                <a14:useLocalDpi xmlns:a14="http://schemas.microsoft.com/office/drawing/2010/main"/>
              </a:ext>
            </a:extLst>
          </a:blip>
          <a:srcRect/>
          <a:stretch>
            <a:fillRect/>
          </a:stretch>
        </p:blipFill>
        <p:spPr>
          <a:xfrm>
            <a:off x="1981200" y="1511300"/>
            <a:ext cx="4076700" cy="4017963"/>
          </a:xfrm>
        </p:spPr>
      </p:pic>
      <p:sp>
        <p:nvSpPr>
          <p:cNvPr id="45059" name="Content Placeholder 10"/>
          <p:cNvSpPr>
            <a:spLocks noGrp="1"/>
          </p:cNvSpPr>
          <p:nvPr>
            <p:ph sz="half" idx="2"/>
          </p:nvPr>
        </p:nvSpPr>
        <p:spPr>
          <a:xfrm>
            <a:off x="6203950" y="1960563"/>
            <a:ext cx="4367213" cy="3705225"/>
          </a:xfrm>
        </p:spPr>
        <p:txBody>
          <a:bodyPr/>
          <a:lstStyle/>
          <a:p>
            <a:pPr eaLnBrk="1" hangingPunct="1"/>
            <a:endParaRPr lang="en-US" altLang="x-none" sz="2400"/>
          </a:p>
          <a:p>
            <a:pPr eaLnBrk="1" hangingPunct="1"/>
            <a:r>
              <a:rPr lang="en-US" altLang="x-none" sz="2400"/>
              <a:t>Filamentous virus</a:t>
            </a:r>
          </a:p>
          <a:p>
            <a:pPr eaLnBrk="1" hangingPunct="1"/>
            <a:r>
              <a:rPr lang="en-US" altLang="x-none" sz="2400"/>
              <a:t>Single-strand RNA genome</a:t>
            </a:r>
          </a:p>
          <a:p>
            <a:pPr eaLnBrk="1" hangingPunct="1"/>
            <a:r>
              <a:rPr lang="en-US" altLang="x-none" sz="2400"/>
              <a:t>Enveloped</a:t>
            </a:r>
          </a:p>
        </p:txBody>
      </p:sp>
      <p:sp>
        <p:nvSpPr>
          <p:cNvPr id="45060" name="TextBox 11"/>
          <p:cNvSpPr txBox="1">
            <a:spLocks noChangeArrowheads="1"/>
          </p:cNvSpPr>
          <p:nvPr/>
        </p:nvSpPr>
        <p:spPr bwMode="auto">
          <a:xfrm>
            <a:off x="1524000" y="6396038"/>
            <a:ext cx="2319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buFontTx/>
              <a:buNone/>
            </a:pPr>
            <a:r>
              <a:rPr lang="en-US" altLang="x-none" sz="1200"/>
              <a:t>H Feldmann. DOI: 10.1056/NEJMp1405314, </a:t>
            </a:r>
          </a:p>
        </p:txBody>
      </p:sp>
    </p:spTree>
    <p:extLst>
      <p:ext uri="{BB962C8B-B14F-4D97-AF65-F5344CB8AC3E}">
        <p14:creationId xmlns:p14="http://schemas.microsoft.com/office/powerpoint/2010/main" val="8711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4"/>
          <p:cNvSpPr>
            <a:spLocks noGrp="1"/>
          </p:cNvSpPr>
          <p:nvPr>
            <p:ph type="title"/>
          </p:nvPr>
        </p:nvSpPr>
        <p:spPr/>
        <p:txBody>
          <a:bodyPr/>
          <a:lstStyle/>
          <a:p>
            <a:pPr algn="ctr" eaLnBrk="1" hangingPunct="1"/>
            <a:r>
              <a:rPr lang="en-US" altLang="x-none" b="1"/>
              <a:t>Ebola virus cycle of transmission</a:t>
            </a:r>
          </a:p>
        </p:txBody>
      </p:sp>
      <p:pic>
        <p:nvPicPr>
          <p:cNvPr id="25602" name="Content Placeholder 6"/>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2290763" y="1949450"/>
            <a:ext cx="8056562" cy="3852863"/>
          </a:xfrm>
        </p:spPr>
      </p:pic>
      <p:sp>
        <p:nvSpPr>
          <p:cNvPr id="25603" name="TextBox 7"/>
          <p:cNvSpPr txBox="1">
            <a:spLocks noChangeArrowheads="1"/>
          </p:cNvSpPr>
          <p:nvPr/>
        </p:nvSpPr>
        <p:spPr bwMode="auto">
          <a:xfrm>
            <a:off x="1524000" y="6400800"/>
            <a:ext cx="2538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buFontTx/>
              <a:buNone/>
            </a:pPr>
            <a:r>
              <a:rPr lang="en-US" altLang="x-none" sz="1200"/>
              <a:t>P Formenty, World Health Organization, April 2014</a:t>
            </a:r>
          </a:p>
        </p:txBody>
      </p:sp>
      <p:sp>
        <p:nvSpPr>
          <p:cNvPr id="25604" name="TextBox 5"/>
          <p:cNvSpPr txBox="1">
            <a:spLocks noChangeArrowheads="1"/>
          </p:cNvSpPr>
          <p:nvPr/>
        </p:nvSpPr>
        <p:spPr bwMode="auto">
          <a:xfrm>
            <a:off x="8408988" y="5176838"/>
            <a:ext cx="1257300" cy="30638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algn="ctr" eaLnBrk="1" hangingPunct="1">
              <a:lnSpc>
                <a:spcPct val="100000"/>
              </a:lnSpc>
              <a:spcBef>
                <a:spcPct val="0"/>
              </a:spcBef>
              <a:buFontTx/>
              <a:buNone/>
            </a:pPr>
            <a:r>
              <a:rPr lang="en-US" altLang="x-none" sz="1400" b="1">
                <a:solidFill>
                  <a:schemeClr val="bg1"/>
                </a:solidFill>
              </a:rPr>
              <a:t>Amplification</a:t>
            </a:r>
          </a:p>
        </p:txBody>
      </p:sp>
      <p:sp>
        <p:nvSpPr>
          <p:cNvPr id="2" name="TextBox 1"/>
          <p:cNvSpPr txBox="1"/>
          <p:nvPr/>
        </p:nvSpPr>
        <p:spPr>
          <a:xfrm>
            <a:off x="3124200" y="5876925"/>
            <a:ext cx="2811463" cy="307975"/>
          </a:xfrm>
          <a:prstGeom prst="rect">
            <a:avLst/>
          </a:prstGeom>
          <a:solidFill>
            <a:schemeClr val="accent1">
              <a:lumMod val="20000"/>
              <a:lumOff val="80000"/>
            </a:schemeClr>
          </a:solidFill>
        </p:spPr>
        <p:txBody>
          <a:bodyPr>
            <a:spAutoFit/>
          </a:bodyPr>
          <a:lstStyle/>
          <a:p>
            <a:pPr eaLnBrk="1" fontAlgn="auto" hangingPunct="1">
              <a:spcBef>
                <a:spcPts val="0"/>
              </a:spcBef>
              <a:spcAft>
                <a:spcPts val="0"/>
              </a:spcAft>
              <a:defRPr/>
            </a:pPr>
            <a:r>
              <a:rPr lang="en-US" sz="1400" b="1" dirty="0">
                <a:latin typeface="+mn-lt"/>
              </a:rPr>
              <a:t>‘Single pass’ from animal to human</a:t>
            </a:r>
          </a:p>
        </p:txBody>
      </p:sp>
      <p:sp>
        <p:nvSpPr>
          <p:cNvPr id="3" name="TextBox 2"/>
          <p:cNvSpPr txBox="1"/>
          <p:nvPr/>
        </p:nvSpPr>
        <p:spPr>
          <a:xfrm>
            <a:off x="7867650" y="5876925"/>
            <a:ext cx="2749550" cy="307975"/>
          </a:xfrm>
          <a:prstGeom prst="rect">
            <a:avLst/>
          </a:prstGeom>
          <a:solidFill>
            <a:schemeClr val="accent1">
              <a:lumMod val="20000"/>
              <a:lumOff val="80000"/>
            </a:schemeClr>
          </a:solidFill>
        </p:spPr>
        <p:txBody>
          <a:bodyPr wrap="none">
            <a:spAutoFit/>
          </a:bodyPr>
          <a:lstStyle/>
          <a:p>
            <a:pPr eaLnBrk="1" fontAlgn="auto" hangingPunct="1">
              <a:spcBef>
                <a:spcPts val="0"/>
              </a:spcBef>
              <a:spcAft>
                <a:spcPts val="0"/>
              </a:spcAft>
              <a:defRPr/>
            </a:pPr>
            <a:r>
              <a:rPr lang="en-US" sz="1400" b="1" dirty="0">
                <a:latin typeface="+mn-lt"/>
              </a:rPr>
              <a:t>All transmission in Ebola outbreak</a:t>
            </a:r>
          </a:p>
        </p:txBody>
      </p:sp>
    </p:spTree>
    <p:extLst>
      <p:ext uri="{BB962C8B-B14F-4D97-AF65-F5344CB8AC3E}">
        <p14:creationId xmlns:p14="http://schemas.microsoft.com/office/powerpoint/2010/main" val="12889567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altLang="x-none" dirty="0" smtClean="0"/>
              <a:t>Yambuku; near Ebola </a:t>
            </a:r>
            <a:r>
              <a:rPr lang="en-US" altLang="x-none" dirty="0"/>
              <a:t>river, DRC</a:t>
            </a:r>
            <a:br>
              <a:rPr lang="en-US" altLang="x-none" dirty="0"/>
            </a:br>
            <a:r>
              <a:rPr lang="en-US" altLang="x-none" dirty="0"/>
              <a:t>First outbreak of Ebola in 1976</a:t>
            </a:r>
          </a:p>
        </p:txBody>
      </p:sp>
      <p:sp>
        <p:nvSpPr>
          <p:cNvPr id="24578" name="Content Placeholder 2"/>
          <p:cNvSpPr>
            <a:spLocks noGrp="1"/>
          </p:cNvSpPr>
          <p:nvPr>
            <p:ph sz="half" idx="1"/>
          </p:nvPr>
        </p:nvSpPr>
        <p:spPr/>
        <p:txBody>
          <a:bodyPr/>
          <a:lstStyle/>
          <a:p>
            <a:pPr marL="0" indent="0" eaLnBrk="1" hangingPunct="1">
              <a:buFont typeface="Arial" charset="0"/>
              <a:buNone/>
            </a:pPr>
            <a:r>
              <a:rPr lang="en-US" altLang="x-none"/>
              <a:t> </a:t>
            </a:r>
          </a:p>
        </p:txBody>
      </p:sp>
      <p:sp>
        <p:nvSpPr>
          <p:cNvPr id="24579" name="Content Placeholder 3"/>
          <p:cNvSpPr>
            <a:spLocks noGrp="1"/>
          </p:cNvSpPr>
          <p:nvPr>
            <p:ph sz="half" idx="2"/>
          </p:nvPr>
        </p:nvSpPr>
        <p:spPr/>
        <p:txBody>
          <a:bodyPr/>
          <a:lstStyle/>
          <a:p>
            <a:pPr marL="0" indent="0" eaLnBrk="1" hangingPunct="1">
              <a:buFont typeface="Arial" charset="0"/>
              <a:buNone/>
            </a:pPr>
            <a:r>
              <a:rPr lang="en-US" altLang="x-none"/>
              <a:t> </a:t>
            </a:r>
          </a:p>
        </p:txBody>
      </p:sp>
      <p:pic>
        <p:nvPicPr>
          <p:cNvPr id="24580" name="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341563" y="4137025"/>
            <a:ext cx="3049587"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5"/>
          <p:cNvSpPr txBox="1">
            <a:spLocks noChangeArrowheads="1"/>
          </p:cNvSpPr>
          <p:nvPr/>
        </p:nvSpPr>
        <p:spPr bwMode="auto">
          <a:xfrm>
            <a:off x="5859463" y="4237971"/>
            <a:ext cx="610841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buFontTx/>
              <a:buNone/>
            </a:pPr>
            <a:r>
              <a:rPr lang="en-US" altLang="x-none" sz="2400" dirty="0" smtClean="0"/>
              <a:t>1</a:t>
            </a:r>
            <a:r>
              <a:rPr lang="en-US" altLang="x-none" sz="2400" baseline="30000" dirty="0" smtClean="0"/>
              <a:t>st</a:t>
            </a:r>
            <a:r>
              <a:rPr lang="en-US" altLang="x-none" sz="2400" dirty="0" smtClean="0"/>
              <a:t> case 1976 - school headmaster, Yambuku</a:t>
            </a:r>
          </a:p>
          <a:p>
            <a:pPr marL="342900" indent="-342900" eaLnBrk="1" hangingPunct="1">
              <a:lnSpc>
                <a:spcPct val="100000"/>
              </a:lnSpc>
              <a:spcBef>
                <a:spcPct val="0"/>
              </a:spcBef>
              <a:buFontTx/>
              <a:buChar char="-"/>
            </a:pPr>
            <a:r>
              <a:rPr lang="en-US" altLang="x-none" sz="2400" dirty="0" smtClean="0"/>
              <a:t>bought antelope and monkey meat </a:t>
            </a:r>
          </a:p>
          <a:p>
            <a:pPr marL="342900" indent="-342900" eaLnBrk="1" hangingPunct="1">
              <a:lnSpc>
                <a:spcPct val="100000"/>
              </a:lnSpc>
              <a:spcBef>
                <a:spcPct val="0"/>
              </a:spcBef>
              <a:buFontTx/>
              <a:buChar char="-"/>
            </a:pPr>
            <a:r>
              <a:rPr lang="en-US" altLang="x-none" sz="2400" dirty="0"/>
              <a:t>s</a:t>
            </a:r>
            <a:r>
              <a:rPr lang="en-US" altLang="x-none" sz="2400" dirty="0" smtClean="0"/>
              <a:t>econdary transmission in hospital </a:t>
            </a:r>
          </a:p>
          <a:p>
            <a:pPr eaLnBrk="1" hangingPunct="1">
              <a:lnSpc>
                <a:spcPct val="100000"/>
              </a:lnSpc>
              <a:spcBef>
                <a:spcPct val="0"/>
              </a:spcBef>
              <a:buFontTx/>
              <a:buNone/>
            </a:pPr>
            <a:r>
              <a:rPr lang="en-US" altLang="x-none" sz="2400" dirty="0" smtClean="0"/>
              <a:t>Over </a:t>
            </a:r>
            <a:r>
              <a:rPr lang="en-US" altLang="x-none" sz="2400" dirty="0"/>
              <a:t>20 outbreaks since 1976</a:t>
            </a:r>
          </a:p>
          <a:p>
            <a:pPr eaLnBrk="1" hangingPunct="1">
              <a:lnSpc>
                <a:spcPct val="100000"/>
              </a:lnSpc>
              <a:spcBef>
                <a:spcPct val="0"/>
              </a:spcBef>
              <a:buFontTx/>
              <a:buNone/>
            </a:pPr>
            <a:r>
              <a:rPr lang="en-US" altLang="x-none" sz="2400" dirty="0"/>
              <a:t> - most small, few cases</a:t>
            </a:r>
          </a:p>
          <a:p>
            <a:pPr eaLnBrk="1" hangingPunct="1">
              <a:lnSpc>
                <a:spcPct val="100000"/>
              </a:lnSpc>
              <a:spcBef>
                <a:spcPct val="0"/>
              </a:spcBef>
              <a:buFontTx/>
              <a:buNone/>
            </a:pPr>
            <a:r>
              <a:rPr lang="en-US" altLang="x-none" sz="2400" dirty="0"/>
              <a:t> - largest 400 cases</a:t>
            </a:r>
          </a:p>
        </p:txBody>
      </p:sp>
      <p:pic>
        <p:nvPicPr>
          <p:cNvPr id="24582" name="Picture 5" descr="Ebola past outbreaks"/>
          <p:cNvPicPr>
            <a:picLocks noChangeAspect="1" noChangeArrowheads="1"/>
          </p:cNvPicPr>
          <p:nvPr/>
        </p:nvPicPr>
        <p:blipFill>
          <a:blip r:embed="rId3" cstate="screen">
            <a:extLst>
              <a:ext uri="{28A0092B-C50C-407E-A947-70E740481C1C}">
                <a14:useLocalDpi xmlns:a14="http://schemas.microsoft.com/office/drawing/2010/main"/>
              </a:ext>
            </a:extLst>
          </a:blip>
          <a:srcRect b="31242"/>
          <a:stretch>
            <a:fillRect/>
          </a:stretch>
        </p:blipFill>
        <p:spPr bwMode="auto">
          <a:xfrm>
            <a:off x="5702839" y="2023175"/>
            <a:ext cx="3640648" cy="193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7"/>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341563" y="1993900"/>
            <a:ext cx="2954337"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820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718800" cy="1325563"/>
          </a:xfrm>
        </p:spPr>
        <p:txBody>
          <a:bodyPr/>
          <a:lstStyle/>
          <a:p>
            <a:r>
              <a:rPr lang="en-US" dirty="0" smtClean="0"/>
              <a:t>Outbreaks of EVD </a:t>
            </a:r>
            <a:r>
              <a:rPr lang="en-CA" dirty="0" smtClean="0"/>
              <a:t>- </a:t>
            </a:r>
            <a:r>
              <a:rPr lang="en-US" dirty="0" smtClean="0"/>
              <a:t>Central and Western Africa</a:t>
            </a:r>
            <a:endParaRPr lang="en-US" dirty="0"/>
          </a:p>
        </p:txBody>
      </p:sp>
      <p:sp>
        <p:nvSpPr>
          <p:cNvPr id="3" name="Content Placeholder 2"/>
          <p:cNvSpPr>
            <a:spLocks noGrp="1"/>
          </p:cNvSpPr>
          <p:nvPr>
            <p:ph idx="1"/>
          </p:nvPr>
        </p:nvSpPr>
        <p:spPr/>
        <p:txBody>
          <a:bodyPr/>
          <a:lstStyle/>
          <a:p>
            <a:r>
              <a:rPr lang="en-US" dirty="0" smtClean="0"/>
              <a:t>Lancet review article </a:t>
            </a:r>
            <a:r>
              <a:rPr lang="mr-IN" dirty="0" smtClean="0"/>
              <a:t>–</a:t>
            </a:r>
            <a:r>
              <a:rPr lang="en-US" dirty="0" smtClean="0"/>
              <a:t> Feb 2019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1178" y="1690688"/>
            <a:ext cx="11083622" cy="4754563"/>
          </a:xfrm>
          <a:prstGeom prst="rect">
            <a:avLst/>
          </a:prstGeom>
        </p:spPr>
      </p:pic>
    </p:spTree>
    <p:extLst>
      <p:ext uri="{BB962C8B-B14F-4D97-AF65-F5344CB8AC3E}">
        <p14:creationId xmlns:p14="http://schemas.microsoft.com/office/powerpoint/2010/main" val="1300589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79615"/>
            <a:ext cx="10058400" cy="6176979"/>
          </a:xfrm>
          <a:prstGeom prst="rect">
            <a:avLst/>
          </a:prstGeom>
        </p:spPr>
      </p:pic>
    </p:spTree>
    <p:extLst>
      <p:ext uri="{BB962C8B-B14F-4D97-AF65-F5344CB8AC3E}">
        <p14:creationId xmlns:p14="http://schemas.microsoft.com/office/powerpoint/2010/main" val="988430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VHF clinical features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Non-specific initially </a:t>
            </a:r>
            <a:endParaRPr lang="en-US" dirty="0" smtClean="0"/>
          </a:p>
          <a:p>
            <a:pPr lvl="1"/>
            <a:r>
              <a:rPr lang="en-US" dirty="0" smtClean="0"/>
              <a:t>Some even lack fever </a:t>
            </a:r>
            <a:endParaRPr lang="en-US" dirty="0" smtClean="0"/>
          </a:p>
          <a:p>
            <a:r>
              <a:rPr lang="en-US" dirty="0" smtClean="0"/>
              <a:t>Hemorrhage in a minority</a:t>
            </a:r>
            <a:endParaRPr lang="en-US" dirty="0"/>
          </a:p>
          <a:p>
            <a:pPr lvl="1"/>
            <a:r>
              <a:rPr lang="en-US" dirty="0" smtClean="0"/>
              <a:t>VHF </a:t>
            </a:r>
            <a:r>
              <a:rPr lang="en-US" dirty="0" smtClean="0">
                <a:sym typeface="Wingdings"/>
              </a:rPr>
              <a:t> EVD </a:t>
            </a:r>
            <a:endParaRPr lang="en-US" dirty="0" smtClean="0"/>
          </a:p>
          <a:p>
            <a:r>
              <a:rPr lang="en-US" dirty="0" smtClean="0"/>
              <a:t>Not all </a:t>
            </a:r>
            <a:r>
              <a:rPr lang="en-US" dirty="0" smtClean="0"/>
              <a:t>VHF are </a:t>
            </a:r>
            <a:r>
              <a:rPr lang="en-US" dirty="0" smtClean="0"/>
              <a:t>spread person-person</a:t>
            </a:r>
          </a:p>
          <a:p>
            <a:endParaRPr lang="en-US" dirty="0" smtClean="0"/>
          </a:p>
          <a:p>
            <a:r>
              <a:rPr lang="en-US" dirty="0" smtClean="0"/>
              <a:t>Clinical clues:</a:t>
            </a:r>
          </a:p>
          <a:p>
            <a:pPr lvl="1"/>
            <a:r>
              <a:rPr lang="en-US" dirty="0" smtClean="0"/>
              <a:t>Outbreak is going on</a:t>
            </a:r>
          </a:p>
          <a:p>
            <a:pPr lvl="1"/>
            <a:r>
              <a:rPr lang="en-US" dirty="0" smtClean="0"/>
              <a:t>Contact with animals</a:t>
            </a:r>
          </a:p>
          <a:p>
            <a:pPr lvl="1"/>
            <a:r>
              <a:rPr lang="en-US" dirty="0" smtClean="0"/>
              <a:t>Not responding to typical treatments </a:t>
            </a:r>
          </a:p>
          <a:p>
            <a:pPr lvl="1"/>
            <a:r>
              <a:rPr lang="en-US" dirty="0" smtClean="0"/>
              <a:t>Bleeding </a:t>
            </a:r>
          </a:p>
        </p:txBody>
      </p:sp>
    </p:spTree>
    <p:extLst>
      <p:ext uri="{BB962C8B-B14F-4D97-AF65-F5344CB8AC3E}">
        <p14:creationId xmlns:p14="http://schemas.microsoft.com/office/powerpoint/2010/main" val="1766678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features of EVD</a:t>
            </a:r>
            <a:endParaRPr lang="en-US" dirty="0"/>
          </a:p>
        </p:txBody>
      </p:sp>
      <p:sp>
        <p:nvSpPr>
          <p:cNvPr id="3" name="Content Placeholder 2"/>
          <p:cNvSpPr>
            <a:spLocks noGrp="1"/>
          </p:cNvSpPr>
          <p:nvPr>
            <p:ph idx="1"/>
          </p:nvPr>
        </p:nvSpPr>
        <p:spPr/>
        <p:txBody>
          <a:bodyPr/>
          <a:lstStyle/>
          <a:p>
            <a:r>
              <a:rPr lang="en-US" dirty="0" smtClean="0"/>
              <a:t>2 </a:t>
            </a:r>
            <a:r>
              <a:rPr lang="mr-IN" dirty="0" smtClean="0"/>
              <a:t>–</a:t>
            </a:r>
            <a:r>
              <a:rPr lang="en-US" dirty="0" smtClean="0"/>
              <a:t> 21 days incubation </a:t>
            </a:r>
          </a:p>
          <a:p>
            <a:pPr lvl="1"/>
            <a:r>
              <a:rPr lang="en-US" dirty="0" smtClean="0"/>
              <a:t>3 </a:t>
            </a:r>
            <a:r>
              <a:rPr lang="mr-IN" dirty="0" smtClean="0"/>
              <a:t>–</a:t>
            </a:r>
            <a:r>
              <a:rPr lang="en-US" dirty="0" smtClean="0"/>
              <a:t> 7 days typical </a:t>
            </a:r>
          </a:p>
          <a:p>
            <a:r>
              <a:rPr lang="en-US" dirty="0" smtClean="0"/>
              <a:t>Starts like malaria:</a:t>
            </a:r>
          </a:p>
          <a:p>
            <a:pPr lvl="1"/>
            <a:r>
              <a:rPr lang="en-US" dirty="0" smtClean="0"/>
              <a:t>Fever, headache, myalgia, sore throat</a:t>
            </a:r>
          </a:p>
          <a:p>
            <a:pPr lvl="1"/>
            <a:r>
              <a:rPr lang="en-US" dirty="0" smtClean="0"/>
              <a:t>N/V/D </a:t>
            </a:r>
            <a:r>
              <a:rPr lang="mr-IN" dirty="0" smtClean="0"/>
              <a:t>–</a:t>
            </a:r>
            <a:r>
              <a:rPr lang="en-US" dirty="0" smtClean="0"/>
              <a:t> can be severe</a:t>
            </a:r>
          </a:p>
          <a:p>
            <a:pPr lvl="1"/>
            <a:r>
              <a:rPr lang="en-US" dirty="0" smtClean="0"/>
              <a:t>Conjunctivitis and uveitis </a:t>
            </a:r>
          </a:p>
          <a:p>
            <a:pPr lvl="1"/>
            <a:r>
              <a:rPr lang="en-US" dirty="0" smtClean="0"/>
              <a:t>Meningoencephalitis </a:t>
            </a:r>
          </a:p>
          <a:p>
            <a:pPr lvl="2"/>
            <a:r>
              <a:rPr lang="en-US" dirty="0" smtClean="0"/>
              <a:t>Hiccups (especially at later stages)</a:t>
            </a:r>
          </a:p>
          <a:p>
            <a:r>
              <a:rPr lang="en-US" dirty="0" smtClean="0"/>
              <a:t>Most people die of multi-organ failure rather than bleeding</a:t>
            </a:r>
          </a:p>
          <a:p>
            <a:endParaRPr lang="en-US" dirty="0" smtClean="0"/>
          </a:p>
          <a:p>
            <a:pPr lvl="1"/>
            <a:endParaRPr lang="en-US" dirty="0" smtClean="0"/>
          </a:p>
          <a:p>
            <a:endParaRPr lang="en-US" dirty="0"/>
          </a:p>
          <a:p>
            <a:endParaRPr lang="en-US" dirty="0"/>
          </a:p>
        </p:txBody>
      </p:sp>
    </p:spTree>
    <p:extLst>
      <p:ext uri="{BB962C8B-B14F-4D97-AF65-F5344CB8AC3E}">
        <p14:creationId xmlns:p14="http://schemas.microsoft.com/office/powerpoint/2010/main" val="350823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4"/>
          <p:cNvSpPr>
            <a:spLocks noGrp="1"/>
          </p:cNvSpPr>
          <p:nvPr>
            <p:ph type="title"/>
          </p:nvPr>
        </p:nvSpPr>
        <p:spPr/>
        <p:txBody>
          <a:bodyPr/>
          <a:lstStyle/>
          <a:p>
            <a:pPr eaLnBrk="1" hangingPunct="1"/>
            <a:r>
              <a:rPr lang="en-US" altLang="x-none" sz="4800" b="1"/>
              <a:t>Ebola symptoms and viremia</a:t>
            </a:r>
          </a:p>
        </p:txBody>
      </p:sp>
      <p:pic>
        <p:nvPicPr>
          <p:cNvPr id="46082" name="Content Placeholder 3"/>
          <p:cNvPicPr>
            <a:picLocks noGrp="1" noChangeAspect="1"/>
          </p:cNvPicPr>
          <p:nvPr>
            <p:ph sz="half" idx="1"/>
          </p:nvPr>
        </p:nvPicPr>
        <p:blipFill>
          <a:blip r:embed="rId3">
            <a:extLst>
              <a:ext uri="{28A0092B-C50C-407E-A947-70E740481C1C}">
                <a14:useLocalDpi xmlns:a14="http://schemas.microsoft.com/office/drawing/2010/main"/>
              </a:ext>
            </a:extLst>
          </a:blip>
          <a:srcRect/>
          <a:stretch>
            <a:fillRect/>
          </a:stretch>
        </p:blipFill>
        <p:spPr>
          <a:xfrm>
            <a:off x="1735138" y="1512888"/>
            <a:ext cx="5807075" cy="4286250"/>
          </a:xfrm>
        </p:spPr>
      </p:pic>
      <p:sp>
        <p:nvSpPr>
          <p:cNvPr id="46083" name="TextBox 6"/>
          <p:cNvSpPr txBox="1">
            <a:spLocks noChangeArrowheads="1"/>
          </p:cNvSpPr>
          <p:nvPr/>
        </p:nvSpPr>
        <p:spPr bwMode="auto">
          <a:xfrm>
            <a:off x="1524000" y="6440488"/>
            <a:ext cx="2330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buFontTx/>
              <a:buNone/>
            </a:pPr>
            <a:r>
              <a:rPr lang="en-US" altLang="x-none" sz="1400"/>
              <a:t>Adapted from T Ksiazek, CDC</a:t>
            </a:r>
          </a:p>
        </p:txBody>
      </p:sp>
      <p:sp>
        <p:nvSpPr>
          <p:cNvPr id="8" name="Content Placeholder 2"/>
          <p:cNvSpPr>
            <a:spLocks noGrp="1"/>
          </p:cNvSpPr>
          <p:nvPr>
            <p:ph sz="half" idx="1"/>
          </p:nvPr>
        </p:nvSpPr>
        <p:spPr>
          <a:xfrm>
            <a:off x="7542213" y="1647825"/>
            <a:ext cx="2741612" cy="4767263"/>
          </a:xfrm>
        </p:spPr>
        <p:txBody>
          <a:bodyPr rtlCol="0">
            <a:normAutofit lnSpcReduction="10000"/>
          </a:bodyPr>
          <a:lstStyle/>
          <a:p>
            <a:pPr eaLnBrk="1" fontAlgn="auto" hangingPunct="1">
              <a:spcAft>
                <a:spcPts val="0"/>
              </a:spcAft>
              <a:buFont typeface="Arial"/>
              <a:buChar char="•"/>
              <a:defRPr/>
            </a:pPr>
            <a:r>
              <a:rPr lang="en-SG" sz="3100" dirty="0"/>
              <a:t>Severity of symptoms correlates with viremia and infectiousness</a:t>
            </a:r>
          </a:p>
          <a:p>
            <a:pPr eaLnBrk="1" fontAlgn="auto" hangingPunct="1">
              <a:spcAft>
                <a:spcPts val="0"/>
              </a:spcAft>
              <a:buFont typeface="Arial"/>
              <a:buChar char="•"/>
              <a:defRPr/>
            </a:pPr>
            <a:endParaRPr lang="en-SG" sz="3100" dirty="0"/>
          </a:p>
          <a:p>
            <a:pPr eaLnBrk="1" fontAlgn="auto" hangingPunct="1">
              <a:spcAft>
                <a:spcPts val="0"/>
              </a:spcAft>
              <a:buFont typeface="Arial"/>
              <a:buChar char="•"/>
              <a:defRPr/>
            </a:pPr>
            <a:r>
              <a:rPr lang="en-SG" sz="2700" b="1" dirty="0"/>
              <a:t>PCR may be negative in early phase of illness (first 72 hours)</a:t>
            </a:r>
          </a:p>
        </p:txBody>
      </p:sp>
      <p:sp>
        <p:nvSpPr>
          <p:cNvPr id="9" name="TextBox 8"/>
          <p:cNvSpPr txBox="1"/>
          <p:nvPr/>
        </p:nvSpPr>
        <p:spPr>
          <a:xfrm>
            <a:off x="5265738" y="5721350"/>
            <a:ext cx="1222375" cy="522288"/>
          </a:xfrm>
          <a:prstGeom prst="rect">
            <a:avLst/>
          </a:prstGeom>
          <a:noFill/>
        </p:spPr>
        <p:txBody>
          <a:bodyPr>
            <a:spAutoFit/>
          </a:bodyPr>
          <a:lstStyle/>
          <a:p>
            <a:pPr eaLnBrk="1" fontAlgn="auto" hangingPunct="1">
              <a:spcBef>
                <a:spcPts val="0"/>
              </a:spcBef>
              <a:spcAft>
                <a:spcPts val="0"/>
              </a:spcAft>
              <a:defRPr/>
            </a:pPr>
            <a:r>
              <a:rPr lang="en-US" sz="2800" b="1" dirty="0">
                <a:solidFill>
                  <a:schemeClr val="accent1">
                    <a:lumMod val="75000"/>
                  </a:schemeClr>
                </a:solidFill>
                <a:latin typeface="+mn-lt"/>
              </a:rPr>
              <a:t>Days</a:t>
            </a:r>
            <a:endParaRPr lang="en-US" sz="2800" b="1" dirty="0">
              <a:latin typeface="+mn-lt"/>
            </a:endParaRPr>
          </a:p>
        </p:txBody>
      </p:sp>
      <p:sp>
        <p:nvSpPr>
          <p:cNvPr id="10" name="Right Arrow 9"/>
          <p:cNvSpPr/>
          <p:nvPr/>
        </p:nvSpPr>
        <p:spPr>
          <a:xfrm>
            <a:off x="5205413" y="6132513"/>
            <a:ext cx="1225550" cy="361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087" name="TextBox 10"/>
          <p:cNvSpPr txBox="1">
            <a:spLocks noChangeArrowheads="1"/>
          </p:cNvSpPr>
          <p:nvPr/>
        </p:nvSpPr>
        <p:spPr bwMode="auto">
          <a:xfrm>
            <a:off x="1735138" y="5824538"/>
            <a:ext cx="3540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buFontTx/>
              <a:buNone/>
            </a:pPr>
            <a:r>
              <a:rPr lang="en-US" altLang="x-none" sz="1800"/>
              <a:t>0 </a:t>
            </a:r>
          </a:p>
        </p:txBody>
      </p:sp>
      <p:sp>
        <p:nvSpPr>
          <p:cNvPr id="46088" name="TextBox 11"/>
          <p:cNvSpPr txBox="1">
            <a:spLocks noChangeArrowheads="1"/>
          </p:cNvSpPr>
          <p:nvPr/>
        </p:nvSpPr>
        <p:spPr bwMode="auto">
          <a:xfrm>
            <a:off x="2509838" y="5824538"/>
            <a:ext cx="4714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buFontTx/>
              <a:buNone/>
            </a:pPr>
            <a:r>
              <a:rPr lang="en-US" altLang="x-none" sz="1800"/>
              <a:t>10 </a:t>
            </a:r>
          </a:p>
        </p:txBody>
      </p:sp>
      <p:sp>
        <p:nvSpPr>
          <p:cNvPr id="46089" name="TextBox 12"/>
          <p:cNvSpPr txBox="1">
            <a:spLocks noChangeArrowheads="1"/>
          </p:cNvSpPr>
          <p:nvPr/>
        </p:nvSpPr>
        <p:spPr bwMode="auto">
          <a:xfrm>
            <a:off x="3333750" y="5824538"/>
            <a:ext cx="41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buFontTx/>
              <a:buNone/>
            </a:pPr>
            <a:r>
              <a:rPr lang="en-US" altLang="x-none" sz="1800"/>
              <a:t>20</a:t>
            </a:r>
          </a:p>
        </p:txBody>
      </p:sp>
    </p:spTree>
    <p:extLst>
      <p:ext uri="{BB962C8B-B14F-4D97-AF65-F5344CB8AC3E}">
        <p14:creationId xmlns:p14="http://schemas.microsoft.com/office/powerpoint/2010/main" val="391090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normAutofit/>
          </a:bodyPr>
          <a:lstStyle/>
          <a:p>
            <a:r>
              <a:rPr lang="en-US" altLang="x-none" b="1" dirty="0"/>
              <a:t>Typical Stages of Illness from </a:t>
            </a:r>
            <a:r>
              <a:rPr lang="en-US" altLang="x-none" b="1" dirty="0" smtClean="0"/>
              <a:t>EVD</a:t>
            </a:r>
            <a:br>
              <a:rPr lang="en-US" altLang="x-none" b="1" dirty="0" smtClean="0"/>
            </a:br>
            <a:r>
              <a:rPr lang="en-US" altLang="x-none" sz="3100" dirty="0"/>
              <a:t>I</a:t>
            </a:r>
            <a:r>
              <a:rPr lang="en-US" sz="3100" dirty="0" smtClean="0"/>
              <a:t>ncubation </a:t>
            </a:r>
            <a:r>
              <a:rPr lang="en-US" sz="3100" dirty="0"/>
              <a:t>period is </a:t>
            </a:r>
            <a:r>
              <a:rPr lang="en-US" sz="3100" dirty="0" smtClean="0"/>
              <a:t>5-9 </a:t>
            </a:r>
            <a:r>
              <a:rPr lang="en-US" sz="3100" dirty="0"/>
              <a:t>days, with a range from 1 to 21 days</a:t>
            </a:r>
            <a:r>
              <a:rPr lang="en-US" sz="3100" dirty="0" smtClean="0"/>
              <a:t>.</a:t>
            </a:r>
            <a:endParaRPr lang="en-US" altLang="x-none" dirty="0"/>
          </a:p>
        </p:txBody>
      </p:sp>
      <p:sp>
        <p:nvSpPr>
          <p:cNvPr id="3" name="Content Placeholder 2"/>
          <p:cNvSpPr>
            <a:spLocks noGrp="1"/>
          </p:cNvSpPr>
          <p:nvPr>
            <p:ph idx="1"/>
          </p:nvPr>
        </p:nvSpPr>
        <p:spPr/>
        <p:txBody>
          <a:bodyPr rtlCol="0">
            <a:normAutofit fontScale="85000" lnSpcReduction="20000"/>
          </a:bodyPr>
          <a:lstStyle/>
          <a:p>
            <a:pPr marL="0" indent="0" eaLnBrk="1" fontAlgn="auto" hangingPunct="1">
              <a:spcAft>
                <a:spcPts val="0"/>
              </a:spcAft>
              <a:buFont typeface="Arial"/>
              <a:buNone/>
              <a:defRPr/>
            </a:pPr>
            <a:r>
              <a:rPr lang="en-US" sz="4000" b="1" dirty="0" smtClean="0"/>
              <a:t>Stage 1</a:t>
            </a:r>
          </a:p>
          <a:p>
            <a:pPr eaLnBrk="1" fontAlgn="auto" hangingPunct="1">
              <a:spcAft>
                <a:spcPts val="0"/>
              </a:spcAft>
              <a:buFont typeface="Arial"/>
              <a:buChar char="•"/>
              <a:defRPr/>
            </a:pPr>
            <a:r>
              <a:rPr lang="en-US" dirty="0" smtClean="0"/>
              <a:t>0 – 3 days		</a:t>
            </a:r>
            <a:r>
              <a:rPr lang="en-US" b="1" dirty="0" smtClean="0"/>
              <a:t>Nonspecific febrile illness</a:t>
            </a:r>
          </a:p>
          <a:p>
            <a:pPr marL="0" indent="0" eaLnBrk="1" fontAlgn="auto" hangingPunct="1">
              <a:spcAft>
                <a:spcPts val="0"/>
              </a:spcAft>
              <a:buFont typeface="Arial"/>
              <a:buNone/>
              <a:defRPr/>
            </a:pPr>
            <a:endParaRPr lang="en-US" dirty="0" smtClean="0"/>
          </a:p>
          <a:p>
            <a:pPr marL="0" indent="0" eaLnBrk="1" fontAlgn="auto" hangingPunct="1">
              <a:spcAft>
                <a:spcPts val="0"/>
              </a:spcAft>
              <a:buFont typeface="Arial"/>
              <a:buNone/>
              <a:defRPr/>
            </a:pPr>
            <a:r>
              <a:rPr lang="en-US" sz="4000" b="1" dirty="0" smtClean="0"/>
              <a:t>Stage 2</a:t>
            </a:r>
          </a:p>
          <a:p>
            <a:pPr eaLnBrk="1" fontAlgn="auto" hangingPunct="1">
              <a:spcAft>
                <a:spcPts val="0"/>
              </a:spcAft>
              <a:buFont typeface="Arial"/>
              <a:buChar char="•"/>
              <a:defRPr/>
            </a:pPr>
            <a:r>
              <a:rPr lang="en-US" dirty="0" smtClean="0"/>
              <a:t>4 – 10 days 		</a:t>
            </a:r>
            <a:r>
              <a:rPr lang="en-US" b="1" dirty="0" smtClean="0"/>
              <a:t>Gastrointestinal</a:t>
            </a:r>
          </a:p>
          <a:p>
            <a:pPr marL="0" indent="0" eaLnBrk="1" fontAlgn="auto" hangingPunct="1">
              <a:spcAft>
                <a:spcPts val="0"/>
              </a:spcAft>
              <a:buFont typeface="Arial"/>
              <a:buNone/>
              <a:defRPr/>
            </a:pPr>
            <a:endParaRPr lang="en-US" dirty="0" smtClean="0"/>
          </a:p>
          <a:p>
            <a:pPr marL="0" indent="0" eaLnBrk="1" fontAlgn="auto" hangingPunct="1">
              <a:spcAft>
                <a:spcPts val="0"/>
              </a:spcAft>
              <a:buFont typeface="Arial"/>
              <a:buNone/>
              <a:defRPr/>
            </a:pPr>
            <a:r>
              <a:rPr lang="en-US" sz="4000" b="1" dirty="0" smtClean="0"/>
              <a:t>Stage 3</a:t>
            </a:r>
          </a:p>
          <a:p>
            <a:pPr eaLnBrk="1" fontAlgn="auto" hangingPunct="1">
              <a:spcAft>
                <a:spcPts val="0"/>
              </a:spcAft>
              <a:buFont typeface="Arial"/>
              <a:buChar char="•"/>
              <a:defRPr/>
            </a:pPr>
            <a:r>
              <a:rPr lang="en-US" dirty="0" smtClean="0"/>
              <a:t>10 – 14 days		</a:t>
            </a:r>
            <a:r>
              <a:rPr lang="en-US" b="1" dirty="0" smtClean="0"/>
              <a:t>Hypovolemic shock,</a:t>
            </a:r>
            <a:r>
              <a:rPr lang="en-US" b="1" dirty="0"/>
              <a:t> </a:t>
            </a:r>
            <a:r>
              <a:rPr lang="en-US" b="1" dirty="0" smtClean="0"/>
              <a:t>Neurological, Bleeding</a:t>
            </a:r>
          </a:p>
          <a:p>
            <a:pPr marL="0" indent="0" eaLnBrk="1" fontAlgn="auto" hangingPunct="1">
              <a:spcAft>
                <a:spcPts val="0"/>
              </a:spcAft>
              <a:buFont typeface="Arial"/>
              <a:buNone/>
              <a:defRPr/>
            </a:pPr>
            <a:endParaRPr lang="en-US" dirty="0" smtClean="0"/>
          </a:p>
          <a:p>
            <a:pPr eaLnBrk="1" fontAlgn="auto" hangingPunct="1">
              <a:spcAft>
                <a:spcPts val="0"/>
              </a:spcAft>
              <a:buFont typeface="Arial"/>
              <a:buChar char="•"/>
              <a:defRPr/>
            </a:pPr>
            <a:r>
              <a:rPr lang="en-US" dirty="0" smtClean="0"/>
              <a:t>&gt; 14 days		</a:t>
            </a:r>
            <a:r>
              <a:rPr lang="en-US" sz="3800" b="1" dirty="0" smtClean="0"/>
              <a:t>Recovery / death</a:t>
            </a:r>
            <a:endParaRPr lang="en-US" sz="3800" b="1" dirty="0"/>
          </a:p>
        </p:txBody>
      </p:sp>
    </p:spTree>
    <p:extLst>
      <p:ext uri="{BB962C8B-B14F-4D97-AF65-F5344CB8AC3E}">
        <p14:creationId xmlns:p14="http://schemas.microsoft.com/office/powerpoint/2010/main" val="16509849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 African outbreak 2014 - 2016</a:t>
            </a:r>
            <a:endParaRPr lang="en-US" dirty="0"/>
          </a:p>
        </p:txBody>
      </p:sp>
      <p:sp>
        <p:nvSpPr>
          <p:cNvPr id="3" name="Content Placeholder 2"/>
          <p:cNvSpPr>
            <a:spLocks noGrp="1"/>
          </p:cNvSpPr>
          <p:nvPr>
            <p:ph idx="1"/>
          </p:nvPr>
        </p:nvSpPr>
        <p:spPr/>
        <p:txBody>
          <a:bodyPr/>
          <a:lstStyle/>
          <a:p>
            <a:r>
              <a:rPr lang="en-US" sz="3200" dirty="0" smtClean="0"/>
              <a:t>29,000 cases; 11,000 </a:t>
            </a:r>
            <a:r>
              <a:rPr lang="en-US" sz="3200" dirty="0" smtClean="0"/>
              <a:t>deaths (40% CFR) </a:t>
            </a:r>
            <a:endParaRPr lang="en-US" sz="3200" dirty="0" smtClean="0"/>
          </a:p>
          <a:p>
            <a:pPr lvl="1"/>
            <a:r>
              <a:rPr lang="en-US" dirty="0" smtClean="0"/>
              <a:t>880 HCW; 60% died</a:t>
            </a:r>
          </a:p>
          <a:p>
            <a:endParaRPr lang="en-US" sz="3200" dirty="0"/>
          </a:p>
          <a:p>
            <a:r>
              <a:rPr lang="en-US" sz="3200" dirty="0" smtClean="0"/>
              <a:t>Why such a huge outbreak?</a:t>
            </a:r>
          </a:p>
          <a:p>
            <a:pPr lvl="1"/>
            <a:r>
              <a:rPr lang="en-US" sz="2800" dirty="0" smtClean="0"/>
              <a:t> </a:t>
            </a:r>
          </a:p>
          <a:p>
            <a:pPr lvl="1"/>
            <a:endParaRPr lang="en-US" dirty="0"/>
          </a:p>
        </p:txBody>
      </p:sp>
    </p:spTree>
    <p:extLst>
      <p:ext uri="{BB962C8B-B14F-4D97-AF65-F5344CB8AC3E}">
        <p14:creationId xmlns:p14="http://schemas.microsoft.com/office/powerpoint/2010/main" val="1098675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 African outbreak 2014 - 2016</a:t>
            </a:r>
            <a:endParaRPr lang="en-US" dirty="0"/>
          </a:p>
        </p:txBody>
      </p:sp>
      <p:sp>
        <p:nvSpPr>
          <p:cNvPr id="3" name="Content Placeholder 2"/>
          <p:cNvSpPr>
            <a:spLocks noGrp="1"/>
          </p:cNvSpPr>
          <p:nvPr>
            <p:ph idx="1"/>
          </p:nvPr>
        </p:nvSpPr>
        <p:spPr/>
        <p:txBody>
          <a:bodyPr/>
          <a:lstStyle/>
          <a:p>
            <a:r>
              <a:rPr lang="en-US" sz="3200" dirty="0" smtClean="0"/>
              <a:t>29,000 cases; 11,000 deaths </a:t>
            </a:r>
          </a:p>
          <a:p>
            <a:pPr lvl="1"/>
            <a:r>
              <a:rPr lang="en-US" dirty="0" smtClean="0"/>
              <a:t>880 HCW; 60% died</a:t>
            </a:r>
          </a:p>
          <a:p>
            <a:endParaRPr lang="en-US" sz="3200" dirty="0"/>
          </a:p>
          <a:p>
            <a:r>
              <a:rPr lang="en-US" sz="3200" dirty="0" smtClean="0"/>
              <a:t>Why such a huge outbreak?</a:t>
            </a:r>
          </a:p>
          <a:p>
            <a:pPr lvl="1"/>
            <a:r>
              <a:rPr lang="en-US" sz="2800" dirty="0" smtClean="0"/>
              <a:t>Delayed recognition (why?)</a:t>
            </a:r>
          </a:p>
          <a:p>
            <a:pPr lvl="1"/>
            <a:r>
              <a:rPr lang="en-US" sz="2800" dirty="0" smtClean="0"/>
              <a:t>Weak primary health care system</a:t>
            </a:r>
          </a:p>
          <a:p>
            <a:pPr lvl="1"/>
            <a:r>
              <a:rPr lang="en-US" sz="2800" dirty="0" smtClean="0"/>
              <a:t>Many affected locations, mobile population</a:t>
            </a:r>
          </a:p>
          <a:p>
            <a:pPr lvl="1"/>
            <a:r>
              <a:rPr lang="en-US" sz="2800" dirty="0" smtClean="0"/>
              <a:t>Distrust and slow community engagement</a:t>
            </a:r>
          </a:p>
          <a:p>
            <a:pPr lvl="1"/>
            <a:r>
              <a:rPr lang="en-US" sz="2800" dirty="0" smtClean="0"/>
              <a:t>Burial practices </a:t>
            </a:r>
          </a:p>
          <a:p>
            <a:pPr lvl="1"/>
            <a:endParaRPr lang="en-US" dirty="0"/>
          </a:p>
        </p:txBody>
      </p:sp>
    </p:spTree>
    <p:extLst>
      <p:ext uri="{BB962C8B-B14F-4D97-AF65-F5344CB8AC3E}">
        <p14:creationId xmlns:p14="http://schemas.microsoft.com/office/powerpoint/2010/main" val="1385660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normAutofit/>
          </a:bodyPr>
          <a:lstStyle/>
          <a:p>
            <a:r>
              <a:rPr lang="en-US" altLang="x-none" i="1" dirty="0" smtClean="0"/>
              <a:t>Phases</a:t>
            </a:r>
            <a:r>
              <a:rPr lang="en-US" altLang="x-none" dirty="0" smtClean="0"/>
              <a:t> of </a:t>
            </a:r>
            <a:r>
              <a:rPr lang="en-US" altLang="x-none" dirty="0"/>
              <a:t>the </a:t>
            </a:r>
            <a:r>
              <a:rPr lang="en-US" altLang="x-none" dirty="0" smtClean="0"/>
              <a:t>response in West </a:t>
            </a:r>
            <a:r>
              <a:rPr lang="en-US" altLang="x-none" dirty="0" smtClean="0"/>
              <a:t>Africa</a:t>
            </a:r>
            <a:br>
              <a:rPr lang="en-US" altLang="x-none" dirty="0" smtClean="0"/>
            </a:br>
            <a:r>
              <a:rPr lang="en-US" dirty="0" smtClean="0"/>
              <a:t>28,646 cases, 11,310</a:t>
            </a:r>
            <a:r>
              <a:rPr lang="en-US" dirty="0"/>
              <a:t> </a:t>
            </a:r>
            <a:r>
              <a:rPr lang="en-US" dirty="0" smtClean="0"/>
              <a:t>deaths (40% </a:t>
            </a:r>
            <a:r>
              <a:rPr lang="en-US" dirty="0"/>
              <a:t>mortality</a:t>
            </a:r>
            <a:r>
              <a:rPr lang="en-US" dirty="0" smtClean="0"/>
              <a:t>)</a:t>
            </a:r>
            <a:endParaRPr lang="en-US" altLang="x-none" dirty="0"/>
          </a:p>
        </p:txBody>
      </p:sp>
      <p:sp>
        <p:nvSpPr>
          <p:cNvPr id="43010" name="Content Placeholder 2"/>
          <p:cNvSpPr>
            <a:spLocks noGrp="1"/>
          </p:cNvSpPr>
          <p:nvPr>
            <p:ph idx="1"/>
          </p:nvPr>
        </p:nvSpPr>
        <p:spPr/>
        <p:txBody>
          <a:bodyPr>
            <a:normAutofit fontScale="92500" lnSpcReduction="20000"/>
          </a:bodyPr>
          <a:lstStyle/>
          <a:p>
            <a:pPr>
              <a:defRPr/>
            </a:pPr>
            <a:r>
              <a:rPr lang="en-US" dirty="0"/>
              <a:t>Initial response = </a:t>
            </a:r>
            <a:r>
              <a:rPr lang="en-US" b="1" dirty="0"/>
              <a:t>3B</a:t>
            </a:r>
            <a:r>
              <a:rPr lang="en-US" dirty="0"/>
              <a:t>s</a:t>
            </a:r>
          </a:p>
          <a:p>
            <a:pPr lvl="1">
              <a:defRPr/>
            </a:pPr>
            <a:r>
              <a:rPr lang="en-US" b="1" dirty="0"/>
              <a:t>B</a:t>
            </a:r>
            <a:r>
              <a:rPr lang="en-US" dirty="0"/>
              <a:t>eds</a:t>
            </a:r>
          </a:p>
          <a:p>
            <a:pPr lvl="1">
              <a:defRPr/>
            </a:pPr>
            <a:r>
              <a:rPr lang="en-US" b="1" dirty="0"/>
              <a:t>B</a:t>
            </a:r>
            <a:r>
              <a:rPr lang="en-US" dirty="0"/>
              <a:t>urials</a:t>
            </a:r>
          </a:p>
          <a:p>
            <a:pPr lvl="1">
              <a:defRPr/>
            </a:pPr>
            <a:r>
              <a:rPr lang="en-US" b="1" dirty="0"/>
              <a:t>B</a:t>
            </a:r>
            <a:r>
              <a:rPr lang="en-US" dirty="0"/>
              <a:t>asic </a:t>
            </a:r>
            <a:r>
              <a:rPr lang="en-US" dirty="0" err="1"/>
              <a:t>behaviour</a:t>
            </a:r>
            <a:r>
              <a:rPr lang="en-US" dirty="0"/>
              <a:t> change</a:t>
            </a:r>
          </a:p>
          <a:p>
            <a:pPr lvl="1">
              <a:defRPr/>
            </a:pPr>
            <a:endParaRPr lang="en-US" dirty="0"/>
          </a:p>
          <a:p>
            <a:pPr>
              <a:defRPr/>
            </a:pPr>
            <a:r>
              <a:rPr lang="en-US" dirty="0"/>
              <a:t>Phase 2 = </a:t>
            </a:r>
            <a:r>
              <a:rPr lang="en-US" b="1" dirty="0"/>
              <a:t>3C</a:t>
            </a:r>
            <a:r>
              <a:rPr lang="en-US" dirty="0"/>
              <a:t>s</a:t>
            </a:r>
          </a:p>
          <a:p>
            <a:pPr lvl="1">
              <a:defRPr/>
            </a:pPr>
            <a:r>
              <a:rPr lang="en-US" b="1" dirty="0"/>
              <a:t>C</a:t>
            </a:r>
            <a:r>
              <a:rPr lang="en-US" dirty="0"/>
              <a:t>ase finding</a:t>
            </a:r>
          </a:p>
          <a:p>
            <a:pPr lvl="1">
              <a:defRPr/>
            </a:pPr>
            <a:r>
              <a:rPr lang="en-US" b="1" dirty="0"/>
              <a:t>C</a:t>
            </a:r>
            <a:r>
              <a:rPr lang="en-US" dirty="0"/>
              <a:t>ontact tracing</a:t>
            </a:r>
          </a:p>
          <a:p>
            <a:pPr lvl="1">
              <a:defRPr/>
            </a:pPr>
            <a:r>
              <a:rPr lang="en-US" b="1" dirty="0"/>
              <a:t>C</a:t>
            </a:r>
            <a:r>
              <a:rPr lang="en-US" dirty="0"/>
              <a:t>ommunity engagement</a:t>
            </a:r>
          </a:p>
          <a:p>
            <a:pPr lvl="1">
              <a:defRPr/>
            </a:pPr>
            <a:endParaRPr lang="en-US" dirty="0"/>
          </a:p>
          <a:p>
            <a:pPr>
              <a:defRPr/>
            </a:pPr>
            <a:r>
              <a:rPr lang="en-US" dirty="0"/>
              <a:t>Phase 3 </a:t>
            </a:r>
          </a:p>
          <a:p>
            <a:pPr lvl="1">
              <a:defRPr/>
            </a:pPr>
            <a:r>
              <a:rPr lang="en-US" dirty="0"/>
              <a:t>More of phase 2</a:t>
            </a:r>
          </a:p>
          <a:p>
            <a:pPr lvl="1">
              <a:defRPr/>
            </a:pPr>
            <a:r>
              <a:rPr lang="en-US" dirty="0"/>
              <a:t>Heightened surveillance, rapid response </a:t>
            </a:r>
          </a:p>
          <a:p>
            <a:pPr lvl="1" eaLnBrk="1" hangingPunct="1"/>
            <a:endParaRPr lang="en-US" altLang="x-none" dirty="0"/>
          </a:p>
        </p:txBody>
      </p:sp>
      <p:pic>
        <p:nvPicPr>
          <p:cNvPr id="43011"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921500" y="1600200"/>
            <a:ext cx="31115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921500" y="4127500"/>
            <a:ext cx="31115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3016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p:cNvSpPr>
            <a:spLocks noGrp="1"/>
          </p:cNvSpPr>
          <p:nvPr>
            <p:ph type="title"/>
          </p:nvPr>
        </p:nvSpPr>
        <p:spPr/>
        <p:txBody>
          <a:bodyPr/>
          <a:lstStyle/>
          <a:p>
            <a:pPr eaLnBrk="1" hangingPunct="1"/>
            <a:r>
              <a:rPr lang="en-US" altLang="x-none" b="1" dirty="0" smtClean="0">
                <a:latin typeface="+mn-lt"/>
              </a:rPr>
              <a:t>Difficult</a:t>
            </a:r>
            <a:br>
              <a:rPr lang="en-US" altLang="x-none" b="1" dirty="0" smtClean="0">
                <a:latin typeface="+mn-lt"/>
              </a:rPr>
            </a:br>
            <a:endParaRPr lang="en-US" altLang="x-none" b="1" dirty="0">
              <a:latin typeface="+mn-lt"/>
            </a:endParaRPr>
          </a:p>
        </p:txBody>
      </p:sp>
      <p:sp>
        <p:nvSpPr>
          <p:cNvPr id="156674" name="Content Placeholder 2"/>
          <p:cNvSpPr>
            <a:spLocks noGrp="1"/>
          </p:cNvSpPr>
          <p:nvPr>
            <p:ph idx="1"/>
          </p:nvPr>
        </p:nvSpPr>
        <p:spPr>
          <a:xfrm>
            <a:off x="400050" y="1355818"/>
            <a:ext cx="10515600" cy="4351338"/>
          </a:xfrm>
        </p:spPr>
        <p:txBody>
          <a:bodyPr/>
          <a:lstStyle/>
          <a:p>
            <a:pPr eaLnBrk="1" hangingPunct="1"/>
            <a:r>
              <a:rPr lang="en-US" altLang="x-none" dirty="0" smtClean="0"/>
              <a:t>Many barriers to care </a:t>
            </a:r>
          </a:p>
          <a:p>
            <a:pPr lvl="1"/>
            <a:r>
              <a:rPr lang="en-US" altLang="x-none" dirty="0" smtClean="0"/>
              <a:t>Some barriers unnecessary </a:t>
            </a:r>
            <a:r>
              <a:rPr lang="en-US" altLang="x-none" sz="2000" i="1" dirty="0" smtClean="0"/>
              <a:t>“precautions taken out of an abundance of caution”</a:t>
            </a:r>
            <a:endParaRPr lang="en-US" altLang="x-none" i="1" dirty="0" smtClean="0"/>
          </a:p>
        </p:txBody>
      </p:sp>
      <p:pic>
        <p:nvPicPr>
          <p:cNvPr id="5" name="Picture 4"/>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2634010" y="2465614"/>
            <a:ext cx="6118103" cy="339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684353" y="5988540"/>
            <a:ext cx="4225580" cy="369332"/>
          </a:xfrm>
          <a:prstGeom prst="rect">
            <a:avLst/>
          </a:prstGeom>
          <a:noFill/>
        </p:spPr>
        <p:txBody>
          <a:bodyPr wrap="none" rtlCol="0">
            <a:spAutoFit/>
          </a:bodyPr>
          <a:lstStyle/>
          <a:p>
            <a:r>
              <a:rPr lang="en-US" dirty="0" smtClean="0"/>
              <a:t>Redemption Hospital, Monrovia, Sept 2014</a:t>
            </a:r>
            <a:endParaRPr lang="en-US" dirty="0"/>
          </a:p>
        </p:txBody>
      </p:sp>
      <p:sp>
        <p:nvSpPr>
          <p:cNvPr id="3" name="Rectangle 2"/>
          <p:cNvSpPr/>
          <p:nvPr/>
        </p:nvSpPr>
        <p:spPr>
          <a:xfrm>
            <a:off x="1621010" y="6328517"/>
            <a:ext cx="10820400" cy="369332"/>
          </a:xfrm>
          <a:prstGeom prst="rect">
            <a:avLst/>
          </a:prstGeom>
        </p:spPr>
        <p:txBody>
          <a:bodyPr wrap="square">
            <a:spAutoFit/>
          </a:bodyPr>
          <a:lstStyle/>
          <a:p>
            <a:r>
              <a:rPr lang="en-US" sz="1600" dirty="0"/>
              <a:t>https://</a:t>
            </a:r>
            <a:r>
              <a:rPr lang="en-US" sz="1600" dirty="0" err="1"/>
              <a:t>www.whnpa.org</a:t>
            </a:r>
            <a:r>
              <a:rPr lang="en-US" sz="1600" dirty="0"/>
              <a:t>/main/the-west-african-country-of-liberia-is-crippled-by-a-recent-outbreak-of-the-disease-ebola-8</a:t>
            </a:r>
            <a:r>
              <a:rPr lang="en-US" dirty="0"/>
              <a:t>/</a:t>
            </a:r>
          </a:p>
        </p:txBody>
      </p:sp>
    </p:spTree>
    <p:extLst>
      <p:ext uri="{BB962C8B-B14F-4D97-AF65-F5344CB8AC3E}">
        <p14:creationId xmlns:p14="http://schemas.microsoft.com/office/powerpoint/2010/main" val="8018480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altLang="x-none"/>
              <a:t>Delayed response </a:t>
            </a:r>
          </a:p>
        </p:txBody>
      </p:sp>
      <p:sp>
        <p:nvSpPr>
          <p:cNvPr id="47106" name="Content Placeholder 2"/>
          <p:cNvSpPr>
            <a:spLocks noGrp="1"/>
          </p:cNvSpPr>
          <p:nvPr>
            <p:ph idx="1"/>
          </p:nvPr>
        </p:nvSpPr>
        <p:spPr/>
        <p:txBody>
          <a:bodyPr/>
          <a:lstStyle/>
          <a:p>
            <a:pPr marL="0" indent="0" eaLnBrk="1" hangingPunct="1">
              <a:lnSpc>
                <a:spcPct val="100000"/>
              </a:lnSpc>
              <a:spcBef>
                <a:spcPct val="0"/>
              </a:spcBef>
              <a:buFontTx/>
              <a:buNone/>
            </a:pPr>
            <a:r>
              <a:rPr lang="en-US" altLang="x-none"/>
              <a:t> </a:t>
            </a:r>
          </a:p>
        </p:txBody>
      </p:sp>
      <p:grpSp>
        <p:nvGrpSpPr>
          <p:cNvPr id="2" name="Group 1"/>
          <p:cNvGrpSpPr/>
          <p:nvPr/>
        </p:nvGrpSpPr>
        <p:grpSpPr>
          <a:xfrm>
            <a:off x="3233057" y="1289957"/>
            <a:ext cx="7284584" cy="5298168"/>
            <a:chOff x="4131129" y="1825625"/>
            <a:chExt cx="6255884" cy="4648200"/>
          </a:xfrm>
        </p:grpSpPr>
        <p:pic>
          <p:nvPicPr>
            <p:cNvPr id="47108"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4131129" y="1825625"/>
              <a:ext cx="6255884" cy="126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4131129" y="3094985"/>
              <a:ext cx="6255884" cy="337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549349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normAutofit fontScale="90000"/>
          </a:bodyPr>
          <a:lstStyle/>
          <a:p>
            <a:pPr eaLnBrk="1" hangingPunct="1"/>
            <a:r>
              <a:rPr lang="en-CA" altLang="x-none" dirty="0" smtClean="0"/>
              <a:t>Challenges </a:t>
            </a:r>
            <a:br>
              <a:rPr lang="en-CA" altLang="x-none" dirty="0" smtClean="0"/>
            </a:br>
            <a:r>
              <a:rPr lang="en-CA" altLang="x-none" dirty="0" smtClean="0"/>
              <a:t>Amina came to the ETU with her daughter </a:t>
            </a:r>
            <a:r>
              <a:rPr lang="en-CA" altLang="x-none" dirty="0" err="1" smtClean="0"/>
              <a:t>Isatu</a:t>
            </a:r>
            <a:endParaRPr lang="x-none" altLang="x-none" dirty="0"/>
          </a:p>
        </p:txBody>
      </p:sp>
      <p:pic>
        <p:nvPicPr>
          <p:cNvPr id="48130"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1186374" y="1690688"/>
            <a:ext cx="3875484" cy="485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410032" y="2171699"/>
            <a:ext cx="5943768" cy="3477875"/>
          </a:xfrm>
          <a:prstGeom prst="rect">
            <a:avLst/>
          </a:prstGeom>
          <a:noFill/>
        </p:spPr>
        <p:txBody>
          <a:bodyPr wrap="square" rtlCol="0">
            <a:spAutoFit/>
          </a:bodyPr>
          <a:lstStyle/>
          <a:p>
            <a:pPr marL="285750" indent="-285750">
              <a:buFont typeface="Arial" charset="0"/>
              <a:buChar char="•"/>
            </a:pPr>
            <a:r>
              <a:rPr lang="en-US" sz="2000" dirty="0" smtClean="0"/>
              <a:t>Amina’s husband died last week from Ebola</a:t>
            </a:r>
          </a:p>
          <a:p>
            <a:pPr marL="285750" indent="-285750">
              <a:buFont typeface="Arial" charset="0"/>
              <a:buChar char="•"/>
            </a:pPr>
            <a:endParaRPr lang="en-US" sz="2000" dirty="0" smtClean="0"/>
          </a:p>
          <a:p>
            <a:pPr marL="285750" indent="-285750">
              <a:buFont typeface="Arial" charset="0"/>
              <a:buChar char="•"/>
            </a:pPr>
            <a:r>
              <a:rPr lang="en-US" sz="2000" b="1" dirty="0" smtClean="0"/>
              <a:t>Amina</a:t>
            </a:r>
            <a:r>
              <a:rPr lang="en-US" sz="2000" dirty="0" smtClean="0"/>
              <a:t> felt fever, headache and weakness x 2 days</a:t>
            </a:r>
          </a:p>
          <a:p>
            <a:pPr marL="285750" indent="-285750">
              <a:buFont typeface="Arial" charset="0"/>
              <a:buChar char="•"/>
            </a:pPr>
            <a:r>
              <a:rPr lang="en-US" sz="2000" b="1" dirty="0" err="1" smtClean="0"/>
              <a:t>Isatu</a:t>
            </a:r>
            <a:r>
              <a:rPr lang="en-US" sz="2000" dirty="0" smtClean="0"/>
              <a:t> felt well, happy and playful</a:t>
            </a:r>
          </a:p>
          <a:p>
            <a:pPr marL="285750" indent="-285750">
              <a:buFont typeface="Arial" charset="0"/>
              <a:buChar char="•"/>
            </a:pPr>
            <a:endParaRPr lang="en-US" sz="2000" dirty="0" smtClean="0"/>
          </a:p>
          <a:p>
            <a:pPr marL="285750" indent="-285750">
              <a:buFont typeface="Arial" charset="0"/>
              <a:buChar char="•"/>
            </a:pPr>
            <a:r>
              <a:rPr lang="en-US" sz="2000" dirty="0" smtClean="0"/>
              <a:t>Amina and </a:t>
            </a:r>
            <a:r>
              <a:rPr lang="en-US" sz="2000" dirty="0" err="1" smtClean="0"/>
              <a:t>Isatu</a:t>
            </a:r>
            <a:r>
              <a:rPr lang="en-US" sz="2000" dirty="0" smtClean="0"/>
              <a:t> were both taken in to the ETU</a:t>
            </a:r>
          </a:p>
          <a:p>
            <a:pPr marL="285750" indent="-285750">
              <a:buFont typeface="Arial" charset="0"/>
              <a:buChar char="•"/>
            </a:pPr>
            <a:r>
              <a:rPr lang="en-US" sz="2000" dirty="0" smtClean="0"/>
              <a:t>No other family or friends to help</a:t>
            </a:r>
          </a:p>
          <a:p>
            <a:pPr marL="285750" indent="-285750">
              <a:buFont typeface="Arial" charset="0"/>
              <a:buChar char="•"/>
            </a:pPr>
            <a:endParaRPr lang="en-US" sz="2000" dirty="0"/>
          </a:p>
          <a:p>
            <a:pPr marL="285750" indent="-285750">
              <a:buFont typeface="Arial" charset="0"/>
              <a:buChar char="•"/>
            </a:pPr>
            <a:r>
              <a:rPr lang="en-US" sz="2000" dirty="0" smtClean="0"/>
              <a:t>Should </a:t>
            </a:r>
            <a:r>
              <a:rPr lang="en-US" sz="2000" dirty="0" err="1" smtClean="0"/>
              <a:t>Isatu</a:t>
            </a:r>
            <a:r>
              <a:rPr lang="en-US" sz="2000" dirty="0" smtClean="0"/>
              <a:t> stay in the ETU?</a:t>
            </a:r>
          </a:p>
          <a:p>
            <a:pPr marL="285750" indent="-285750">
              <a:buFont typeface="Arial" charset="0"/>
              <a:buChar char="•"/>
            </a:pPr>
            <a:r>
              <a:rPr lang="en-US" sz="2000" dirty="0" smtClean="0"/>
              <a:t>What can we do?</a:t>
            </a:r>
          </a:p>
          <a:p>
            <a:pPr marL="285750" indent="-285750">
              <a:buFont typeface="Arial" charset="0"/>
              <a:buChar char="•"/>
            </a:pPr>
            <a:endParaRPr lang="en-US" sz="2000" dirty="0"/>
          </a:p>
        </p:txBody>
      </p:sp>
      <p:sp>
        <p:nvSpPr>
          <p:cNvPr id="3" name="TextBox 2"/>
          <p:cNvSpPr txBox="1"/>
          <p:nvPr/>
        </p:nvSpPr>
        <p:spPr>
          <a:xfrm>
            <a:off x="8507185" y="6276396"/>
            <a:ext cx="3292568" cy="369332"/>
          </a:xfrm>
          <a:prstGeom prst="rect">
            <a:avLst/>
          </a:prstGeom>
          <a:noFill/>
        </p:spPr>
        <p:txBody>
          <a:bodyPr wrap="none" rtlCol="0">
            <a:spAutoFit/>
          </a:bodyPr>
          <a:lstStyle/>
          <a:p>
            <a:r>
              <a:rPr lang="en-US" dirty="0" smtClean="0"/>
              <a:t>Arab Hospital, </a:t>
            </a:r>
            <a:r>
              <a:rPr lang="en-US" dirty="0" err="1" smtClean="0"/>
              <a:t>Makeni</a:t>
            </a:r>
            <a:r>
              <a:rPr lang="en-US" dirty="0" smtClean="0"/>
              <a:t>, Dec 2014 </a:t>
            </a:r>
            <a:endParaRPr lang="en-US" dirty="0"/>
          </a:p>
        </p:txBody>
      </p:sp>
    </p:spTree>
    <p:extLst>
      <p:ext uri="{BB962C8B-B14F-4D97-AF65-F5344CB8AC3E}">
        <p14:creationId xmlns:p14="http://schemas.microsoft.com/office/powerpoint/2010/main" val="9623694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endParaRPr lang="x-none" altLang="x-none"/>
          </a:p>
        </p:txBody>
      </p:sp>
      <p:sp>
        <p:nvSpPr>
          <p:cNvPr id="73730" name="Content Placeholder 2"/>
          <p:cNvSpPr>
            <a:spLocks noGrp="1"/>
          </p:cNvSpPr>
          <p:nvPr>
            <p:ph idx="1"/>
          </p:nvPr>
        </p:nvSpPr>
        <p:spPr/>
        <p:txBody>
          <a:bodyPr/>
          <a:lstStyle/>
          <a:p>
            <a:pPr marL="0" indent="0" eaLnBrk="1" hangingPunct="1">
              <a:lnSpc>
                <a:spcPct val="100000"/>
              </a:lnSpc>
              <a:spcBef>
                <a:spcPct val="0"/>
              </a:spcBef>
              <a:buFontTx/>
              <a:buNone/>
            </a:pPr>
            <a:r>
              <a:rPr lang="en-US" altLang="x-none"/>
              <a:t> </a:t>
            </a:r>
          </a:p>
        </p:txBody>
      </p:sp>
      <p:pic>
        <p:nvPicPr>
          <p:cNvPr id="73731"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5400000">
            <a:off x="2667000" y="-1143000"/>
            <a:ext cx="6858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9609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pPr eaLnBrk="1" hangingPunct="1"/>
            <a:r>
              <a:rPr lang="en-US" altLang="x-none" sz="3600"/>
              <a:t>Disparity among Ebola Treatment Centres Sierra Leone</a:t>
            </a:r>
          </a:p>
        </p:txBody>
      </p:sp>
      <p:sp>
        <p:nvSpPr>
          <p:cNvPr id="68610" name="Content Placeholder 2"/>
          <p:cNvSpPr>
            <a:spLocks noGrp="1"/>
          </p:cNvSpPr>
          <p:nvPr>
            <p:ph idx="1"/>
          </p:nvPr>
        </p:nvSpPr>
        <p:spPr/>
        <p:txBody>
          <a:bodyPr/>
          <a:lstStyle/>
          <a:p>
            <a:pPr marL="0" indent="0" eaLnBrk="1" hangingPunct="1">
              <a:buFont typeface="Arial" charset="0"/>
              <a:buNone/>
            </a:pPr>
            <a:r>
              <a:rPr lang="en-US" altLang="x-none"/>
              <a:t> </a:t>
            </a:r>
          </a:p>
        </p:txBody>
      </p:sp>
      <p:pic>
        <p:nvPicPr>
          <p:cNvPr id="68611"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37382" y="2427288"/>
            <a:ext cx="2151062" cy="286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6"/>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8701088" y="1825626"/>
            <a:ext cx="2921000" cy="355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3" name="Picture 5"/>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056732" y="2332038"/>
            <a:ext cx="2151062" cy="286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TextBox 4"/>
          <p:cNvSpPr txBox="1">
            <a:spLocks noChangeArrowheads="1"/>
          </p:cNvSpPr>
          <p:nvPr/>
        </p:nvSpPr>
        <p:spPr bwMode="auto">
          <a:xfrm>
            <a:off x="637382" y="5384801"/>
            <a:ext cx="1639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buFontTx/>
              <a:buNone/>
            </a:pPr>
            <a:r>
              <a:rPr lang="en-US" altLang="x-none" sz="1800"/>
              <a:t>IMC</a:t>
            </a:r>
          </a:p>
        </p:txBody>
      </p:sp>
      <p:sp>
        <p:nvSpPr>
          <p:cNvPr id="68615" name="TextBox 7"/>
          <p:cNvSpPr txBox="1">
            <a:spLocks noChangeArrowheads="1"/>
          </p:cNvSpPr>
          <p:nvPr/>
        </p:nvSpPr>
        <p:spPr bwMode="auto">
          <a:xfrm>
            <a:off x="3056732" y="5417340"/>
            <a:ext cx="593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buFontTx/>
              <a:buNone/>
            </a:pPr>
            <a:r>
              <a:rPr lang="en-US" altLang="x-none" sz="1800"/>
              <a:t>MSF</a:t>
            </a:r>
          </a:p>
        </p:txBody>
      </p:sp>
      <p:sp>
        <p:nvSpPr>
          <p:cNvPr id="68616" name="TextBox 8"/>
          <p:cNvSpPr txBox="1">
            <a:spLocks noChangeArrowheads="1"/>
          </p:cNvSpPr>
          <p:nvPr/>
        </p:nvSpPr>
        <p:spPr bwMode="auto">
          <a:xfrm flipH="1">
            <a:off x="8699805" y="5472448"/>
            <a:ext cx="1509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buFontTx/>
              <a:buNone/>
            </a:pPr>
            <a:r>
              <a:rPr lang="en-US" altLang="x-none" sz="1800"/>
              <a:t>MoH</a:t>
            </a:r>
            <a:endParaRPr lang="en-US" altLang="x-none" sz="1800" dirty="0"/>
          </a:p>
        </p:txBody>
      </p:sp>
      <p:pic>
        <p:nvPicPr>
          <p:cNvPr id="10" name="Picture 9"/>
          <p:cNvPicPr>
            <a:picLocks noChangeAspect="1"/>
          </p:cNvPicPr>
          <p:nvPr/>
        </p:nvPicPr>
        <p:blipFill>
          <a:blip r:embed="rId6"/>
          <a:stretch>
            <a:fillRect/>
          </a:stretch>
        </p:blipFill>
        <p:spPr>
          <a:xfrm>
            <a:off x="5476082" y="2332038"/>
            <a:ext cx="3064521" cy="2963862"/>
          </a:xfrm>
          <a:prstGeom prst="rect">
            <a:avLst/>
          </a:prstGeom>
        </p:spPr>
      </p:pic>
      <p:sp>
        <p:nvSpPr>
          <p:cNvPr id="3" name="TextBox 2"/>
          <p:cNvSpPr txBox="1"/>
          <p:nvPr/>
        </p:nvSpPr>
        <p:spPr>
          <a:xfrm>
            <a:off x="5424874" y="5417340"/>
            <a:ext cx="2130648" cy="369332"/>
          </a:xfrm>
          <a:prstGeom prst="rect">
            <a:avLst/>
          </a:prstGeom>
          <a:noFill/>
        </p:spPr>
        <p:txBody>
          <a:bodyPr wrap="none" rtlCol="0">
            <a:spAutoFit/>
          </a:bodyPr>
          <a:lstStyle/>
          <a:p>
            <a:r>
              <a:rPr lang="en-US" smtClean="0"/>
              <a:t>Emergency Goderich</a:t>
            </a:r>
            <a:endParaRPr lang="en-US"/>
          </a:p>
        </p:txBody>
      </p:sp>
    </p:spTree>
    <p:extLst>
      <p:ext uri="{BB962C8B-B14F-4D97-AF65-F5344CB8AC3E}">
        <p14:creationId xmlns:p14="http://schemas.microsoft.com/office/powerpoint/2010/main" val="18279722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p:cNvSpPr>
            <a:spLocks noGrp="1"/>
          </p:cNvSpPr>
          <p:nvPr>
            <p:ph type="title"/>
          </p:nvPr>
        </p:nvSpPr>
        <p:spPr/>
        <p:txBody>
          <a:bodyPr/>
          <a:lstStyle/>
          <a:p>
            <a:pPr eaLnBrk="1" hangingPunct="1"/>
            <a:r>
              <a:rPr lang="en-US" altLang="x-none" sz="3600" b="1" dirty="0" err="1">
                <a:latin typeface="+mn-lt"/>
              </a:rPr>
              <a:t>Makeni</a:t>
            </a:r>
            <a:r>
              <a:rPr lang="en-US" altLang="x-none" sz="3600" b="1" dirty="0">
                <a:latin typeface="+mn-lt"/>
              </a:rPr>
              <a:t> </a:t>
            </a:r>
            <a:r>
              <a:rPr lang="en-US" altLang="x-none" sz="3600" b="1" dirty="0" smtClean="0">
                <a:latin typeface="+mn-lt"/>
              </a:rPr>
              <a:t>General Hospital</a:t>
            </a:r>
            <a:r>
              <a:rPr lang="en-US" altLang="x-none" sz="3600" b="1" dirty="0">
                <a:latin typeface="+mn-lt"/>
              </a:rPr>
              <a:t>, Sierra Leone </a:t>
            </a:r>
            <a:br>
              <a:rPr lang="en-US" altLang="x-none" sz="3600" b="1" dirty="0">
                <a:latin typeface="+mn-lt"/>
              </a:rPr>
            </a:br>
            <a:r>
              <a:rPr lang="en-US" altLang="x-none" sz="3600" b="1" dirty="0">
                <a:latin typeface="+mn-lt"/>
              </a:rPr>
              <a:t>During the Ebola outbreak</a:t>
            </a:r>
          </a:p>
        </p:txBody>
      </p:sp>
      <p:sp>
        <p:nvSpPr>
          <p:cNvPr id="187394" name="Content Placeholder 2"/>
          <p:cNvSpPr>
            <a:spLocks noGrp="1"/>
          </p:cNvSpPr>
          <p:nvPr>
            <p:ph idx="1"/>
          </p:nvPr>
        </p:nvSpPr>
        <p:spPr/>
        <p:txBody>
          <a:bodyPr/>
          <a:lstStyle/>
          <a:p>
            <a:pPr eaLnBrk="1" hangingPunct="1"/>
            <a:endParaRPr lang="en-US" altLang="x-none" dirty="0"/>
          </a:p>
          <a:p>
            <a:pPr eaLnBrk="1" hangingPunct="1"/>
            <a:r>
              <a:rPr lang="en-US" altLang="x-none" dirty="0"/>
              <a:t>Maternity ward</a:t>
            </a:r>
          </a:p>
          <a:p>
            <a:pPr lvl="1" eaLnBrk="1" hangingPunct="1"/>
            <a:r>
              <a:rPr lang="en-US" altLang="x-none" dirty="0"/>
              <a:t>No running water</a:t>
            </a:r>
          </a:p>
          <a:p>
            <a:pPr lvl="1" eaLnBrk="1" hangingPunct="1"/>
            <a:r>
              <a:rPr lang="en-US" altLang="x-none" dirty="0"/>
              <a:t>No hand-sanitizer</a:t>
            </a:r>
          </a:p>
          <a:p>
            <a:pPr lvl="1" eaLnBrk="1" hangingPunct="1"/>
            <a:r>
              <a:rPr lang="en-US" altLang="x-none" dirty="0"/>
              <a:t>No electricity</a:t>
            </a:r>
          </a:p>
        </p:txBody>
      </p:sp>
      <p:pic>
        <p:nvPicPr>
          <p:cNvPr id="187395"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04275" y="2058770"/>
            <a:ext cx="3618645" cy="447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735467" y="628718"/>
            <a:ext cx="3188514" cy="4240462"/>
          </a:xfrm>
          <a:prstGeom prst="rect">
            <a:avLst/>
          </a:prstGeom>
        </p:spPr>
      </p:pic>
      <p:cxnSp>
        <p:nvCxnSpPr>
          <p:cNvPr id="3" name="Straight Connector 2"/>
          <p:cNvCxnSpPr/>
          <p:nvPr/>
        </p:nvCxnSpPr>
        <p:spPr>
          <a:xfrm flipH="1">
            <a:off x="8005651" y="1512570"/>
            <a:ext cx="30480" cy="534543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8664710" y="5004117"/>
            <a:ext cx="3152466" cy="1477328"/>
          </a:xfrm>
          <a:prstGeom prst="rect">
            <a:avLst/>
          </a:prstGeom>
          <a:noFill/>
        </p:spPr>
        <p:txBody>
          <a:bodyPr wrap="none" rtlCol="0">
            <a:spAutoFit/>
          </a:bodyPr>
          <a:lstStyle/>
          <a:p>
            <a:pPr marL="285750" indent="-285750">
              <a:buFont typeface="Arial" charset="0"/>
              <a:buChar char="•"/>
            </a:pPr>
            <a:r>
              <a:rPr lang="en-US" dirty="0" smtClean="0"/>
              <a:t>Goal (NGO), ETU</a:t>
            </a:r>
          </a:p>
          <a:p>
            <a:pPr marL="742950" lvl="1" indent="-285750">
              <a:buFont typeface="Arial" charset="0"/>
              <a:buChar char="•"/>
            </a:pPr>
            <a:r>
              <a:rPr lang="en-US" dirty="0" smtClean="0"/>
              <a:t>Running water </a:t>
            </a:r>
            <a:r>
              <a:rPr lang="mr-IN" dirty="0" smtClean="0"/>
              <a:t>–</a:t>
            </a:r>
            <a:r>
              <a:rPr lang="en-US" dirty="0" smtClean="0"/>
              <a:t> 3 taps:</a:t>
            </a:r>
          </a:p>
          <a:p>
            <a:pPr marL="1200150" lvl="2" indent="-285750">
              <a:buFont typeface="Arial" charset="0"/>
              <a:buChar char="•"/>
            </a:pPr>
            <a:r>
              <a:rPr lang="en-US" dirty="0" smtClean="0"/>
              <a:t>5% chlorine</a:t>
            </a:r>
          </a:p>
          <a:p>
            <a:pPr marL="1200150" lvl="2" indent="-285750">
              <a:buFont typeface="Arial" charset="0"/>
              <a:buChar char="•"/>
            </a:pPr>
            <a:r>
              <a:rPr lang="en-US" dirty="0" smtClean="0"/>
              <a:t>1% chlorine</a:t>
            </a:r>
          </a:p>
          <a:p>
            <a:pPr marL="1200150" lvl="2" indent="-285750">
              <a:buFont typeface="Arial" charset="0"/>
              <a:buChar char="•"/>
            </a:pPr>
            <a:r>
              <a:rPr lang="en-US" dirty="0" smtClean="0"/>
              <a:t>Clean water </a:t>
            </a:r>
            <a:endParaRPr lang="en-US" dirty="0"/>
          </a:p>
        </p:txBody>
      </p:sp>
    </p:spTree>
    <p:extLst>
      <p:ext uri="{BB962C8B-B14F-4D97-AF65-F5344CB8AC3E}">
        <p14:creationId xmlns:p14="http://schemas.microsoft.com/office/powerpoint/2010/main" val="18913669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pPr eaLnBrk="1" hangingPunct="1"/>
            <a:r>
              <a:rPr lang="en-US" altLang="x-none"/>
              <a:t>Ebola</a:t>
            </a:r>
            <a:br>
              <a:rPr lang="en-US" altLang="x-none"/>
            </a:br>
            <a:r>
              <a:rPr lang="en-US" altLang="x-none"/>
              <a:t>Salome</a:t>
            </a:r>
          </a:p>
        </p:txBody>
      </p:sp>
      <p:sp>
        <p:nvSpPr>
          <p:cNvPr id="76802" name="Content Placeholder 2"/>
          <p:cNvSpPr>
            <a:spLocks noGrp="1"/>
          </p:cNvSpPr>
          <p:nvPr>
            <p:ph idx="1"/>
          </p:nvPr>
        </p:nvSpPr>
        <p:spPr/>
        <p:txBody>
          <a:bodyPr/>
          <a:lstStyle/>
          <a:p>
            <a:pPr marL="0" indent="0" eaLnBrk="1" hangingPunct="1">
              <a:lnSpc>
                <a:spcPct val="100000"/>
              </a:lnSpc>
              <a:spcBef>
                <a:spcPct val="0"/>
              </a:spcBef>
              <a:buFont typeface="Arial" charset="0"/>
              <a:buNone/>
            </a:pPr>
            <a:r>
              <a:rPr lang="en-US" altLang="x-none"/>
              <a:t> </a:t>
            </a:r>
          </a:p>
        </p:txBody>
      </p:sp>
      <p:pic>
        <p:nvPicPr>
          <p:cNvPr id="76803" name="Picture 3" descr="IME Person of the Year 2014 Magazine Cover: The Ebola Fighters 14122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44713" y="2198688"/>
            <a:ext cx="3406775" cy="411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TextBox 4"/>
          <p:cNvSpPr txBox="1">
            <a:spLocks noChangeArrowheads="1"/>
          </p:cNvSpPr>
          <p:nvPr/>
        </p:nvSpPr>
        <p:spPr bwMode="auto">
          <a:xfrm>
            <a:off x="5911850" y="2809875"/>
            <a:ext cx="40703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1" hangingPunct="1">
              <a:lnSpc>
                <a:spcPct val="100000"/>
              </a:lnSpc>
              <a:spcBef>
                <a:spcPct val="0"/>
              </a:spcBef>
            </a:pPr>
            <a:r>
              <a:rPr lang="en-US" altLang="x-none" sz="2400" dirty="0"/>
              <a:t>In 2017, Salome died 4 days post-partum </a:t>
            </a:r>
            <a:r>
              <a:rPr lang="en-US" altLang="x-none" sz="2400" dirty="0" smtClean="0"/>
              <a:t>of probable eclampsia because lack of medical care</a:t>
            </a:r>
          </a:p>
          <a:p>
            <a:pPr eaLnBrk="1" hangingPunct="1">
              <a:lnSpc>
                <a:spcPct val="100000"/>
              </a:lnSpc>
              <a:spcBef>
                <a:spcPct val="0"/>
              </a:spcBef>
            </a:pPr>
            <a:endParaRPr lang="en-US" altLang="x-none" sz="2400" dirty="0"/>
          </a:p>
          <a:p>
            <a:pPr eaLnBrk="1" hangingPunct="1">
              <a:lnSpc>
                <a:spcPct val="100000"/>
              </a:lnSpc>
              <a:spcBef>
                <a:spcPct val="0"/>
              </a:spcBef>
            </a:pPr>
            <a:r>
              <a:rPr lang="en-US" altLang="x-none" sz="2400" dirty="0" smtClean="0"/>
              <a:t>1% of women in Liberia die due to pregnancy </a:t>
            </a:r>
            <a:endParaRPr lang="en-US" altLang="x-none" sz="2400" dirty="0"/>
          </a:p>
          <a:p>
            <a:pPr eaLnBrk="1" hangingPunct="1">
              <a:lnSpc>
                <a:spcPct val="100000"/>
              </a:lnSpc>
              <a:spcBef>
                <a:spcPct val="0"/>
              </a:spcBef>
            </a:pPr>
            <a:endParaRPr lang="en-US" altLang="x-none" sz="2400" dirty="0"/>
          </a:p>
        </p:txBody>
      </p:sp>
    </p:spTree>
    <p:extLst>
      <p:ext uri="{BB962C8B-B14F-4D97-AF65-F5344CB8AC3E}">
        <p14:creationId xmlns:p14="http://schemas.microsoft.com/office/powerpoint/2010/main" val="21195267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Unusual features</a:t>
            </a:r>
            <a:endParaRPr lang="en-US" dirty="0"/>
          </a:p>
        </p:txBody>
      </p:sp>
      <p:sp>
        <p:nvSpPr>
          <p:cNvPr id="3" name="Content Placeholder 2"/>
          <p:cNvSpPr>
            <a:spLocks noGrp="1"/>
          </p:cNvSpPr>
          <p:nvPr>
            <p:ph idx="1"/>
          </p:nvPr>
        </p:nvSpPr>
        <p:spPr/>
        <p:txBody>
          <a:bodyPr/>
          <a:lstStyle/>
          <a:p>
            <a:r>
              <a:rPr lang="en-US" dirty="0" smtClean="0"/>
              <a:t>Sexual transmission </a:t>
            </a:r>
            <a:r>
              <a:rPr lang="mr-IN" dirty="0" smtClean="0"/>
              <a:t>–</a:t>
            </a:r>
            <a:r>
              <a:rPr lang="en-US" dirty="0" smtClean="0"/>
              <a:t> </a:t>
            </a:r>
            <a:r>
              <a:rPr lang="en-US" dirty="0" smtClean="0"/>
              <a:t>rarely &gt; 12 months </a:t>
            </a:r>
            <a:r>
              <a:rPr lang="en-US" dirty="0" smtClean="0"/>
              <a:t>after recovery</a:t>
            </a:r>
          </a:p>
          <a:p>
            <a:endParaRPr lang="en-US" dirty="0" smtClean="0"/>
          </a:p>
          <a:p>
            <a:r>
              <a:rPr lang="en-US" dirty="0" smtClean="0"/>
              <a:t>Post-EVD </a:t>
            </a:r>
            <a:r>
              <a:rPr lang="en-US" dirty="0"/>
              <a:t>complications </a:t>
            </a:r>
            <a:r>
              <a:rPr lang="en-US" dirty="0" smtClean="0"/>
              <a:t>in 2/3 of survivors</a:t>
            </a:r>
            <a:endParaRPr lang="en-US" dirty="0" smtClean="0"/>
          </a:p>
          <a:p>
            <a:pPr lvl="1"/>
            <a:r>
              <a:rPr lang="en-US" dirty="0" smtClean="0"/>
              <a:t>Arthritis, headache, fatigue</a:t>
            </a:r>
            <a:r>
              <a:rPr lang="mr-IN" dirty="0" smtClean="0"/>
              <a:t>…</a:t>
            </a:r>
            <a:endParaRPr lang="en-US" dirty="0" smtClean="0"/>
          </a:p>
          <a:p>
            <a:pPr lvl="1"/>
            <a:r>
              <a:rPr lang="en-US" dirty="0" smtClean="0"/>
              <a:t>Uveitis </a:t>
            </a:r>
            <a:r>
              <a:rPr lang="mr-IN" dirty="0" smtClean="0"/>
              <a:t>–</a:t>
            </a:r>
            <a:r>
              <a:rPr lang="en-US" dirty="0" smtClean="0"/>
              <a:t> 3 months after recovery</a:t>
            </a:r>
            <a:endParaRPr lang="en-US" dirty="0"/>
          </a:p>
          <a:p>
            <a:pPr lvl="1"/>
            <a:r>
              <a:rPr lang="en-US" dirty="0" smtClean="0"/>
              <a:t>Meningoencephalitis </a:t>
            </a:r>
            <a:r>
              <a:rPr lang="mr-IN" dirty="0" smtClean="0"/>
              <a:t>–</a:t>
            </a:r>
            <a:r>
              <a:rPr lang="en-US" dirty="0" smtClean="0"/>
              <a:t> 9 months after recovery </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8133352" y="4176957"/>
            <a:ext cx="3501802" cy="2299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887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Ebola in DRC </a:t>
            </a:r>
            <a:r>
              <a:rPr lang="en-US" dirty="0" smtClean="0"/>
              <a:t/>
            </a:r>
            <a:br>
              <a:rPr lang="en-US" dirty="0" smtClean="0"/>
            </a:br>
            <a:r>
              <a:rPr lang="en-US" dirty="0" smtClean="0"/>
              <a:t>Most challenging outbreak ever</a:t>
            </a:r>
            <a:r>
              <a:rPr lang="mr-IN" dirty="0" smtClean="0"/>
              <a:t>…</a:t>
            </a:r>
            <a:r>
              <a:rPr lang="en-CA"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Weak health system </a:t>
            </a:r>
          </a:p>
          <a:p>
            <a:pPr lvl="1"/>
            <a:r>
              <a:rPr lang="en-US" dirty="0" smtClean="0"/>
              <a:t>Very poor area with little health infrastructure</a:t>
            </a:r>
          </a:p>
          <a:p>
            <a:r>
              <a:rPr lang="en-US" dirty="0" smtClean="0"/>
              <a:t>Dense population </a:t>
            </a:r>
          </a:p>
          <a:p>
            <a:r>
              <a:rPr lang="en-US" dirty="0" smtClean="0"/>
              <a:t>Mobile population </a:t>
            </a:r>
          </a:p>
          <a:p>
            <a:pPr lvl="1"/>
            <a:r>
              <a:rPr lang="en-US" dirty="0" smtClean="0"/>
              <a:t>In multiple areas (19 different regions affected </a:t>
            </a:r>
            <a:r>
              <a:rPr lang="mr-IN" dirty="0" smtClean="0"/>
              <a:t>–</a:t>
            </a:r>
            <a:r>
              <a:rPr lang="en-US" dirty="0" smtClean="0"/>
              <a:t> over 700km apart</a:t>
            </a:r>
          </a:p>
          <a:p>
            <a:r>
              <a:rPr lang="en-US" dirty="0"/>
              <a:t>Mass </a:t>
            </a:r>
            <a:r>
              <a:rPr lang="en-US" dirty="0" smtClean="0"/>
              <a:t>displacement (&gt;1 million IDPs in North Kivu)</a:t>
            </a:r>
            <a:endParaRPr lang="en-US" dirty="0"/>
          </a:p>
          <a:p>
            <a:r>
              <a:rPr lang="en-US" dirty="0" smtClean="0"/>
              <a:t>Decades of armed conflict </a:t>
            </a:r>
          </a:p>
          <a:p>
            <a:r>
              <a:rPr lang="en-US" dirty="0" smtClean="0"/>
              <a:t>Ongoing violent attacks </a:t>
            </a:r>
          </a:p>
          <a:p>
            <a:r>
              <a:rPr lang="en-US" dirty="0" smtClean="0"/>
              <a:t>Community mistrust </a:t>
            </a:r>
          </a:p>
          <a:p>
            <a:endParaRPr lang="en-US" dirty="0"/>
          </a:p>
          <a:p>
            <a:r>
              <a:rPr lang="en-US" dirty="0" smtClean="0"/>
              <a:t>Less than </a:t>
            </a:r>
            <a:r>
              <a:rPr lang="en-US" dirty="0"/>
              <a:t>5</a:t>
            </a:r>
            <a:r>
              <a:rPr lang="en-US" dirty="0" smtClean="0"/>
              <a:t>0</a:t>
            </a:r>
            <a:r>
              <a:rPr lang="en-US" dirty="0"/>
              <a:t>% of </a:t>
            </a:r>
            <a:r>
              <a:rPr lang="en-US" dirty="0" smtClean="0"/>
              <a:t>Ebola </a:t>
            </a:r>
            <a:r>
              <a:rPr lang="en-US" dirty="0"/>
              <a:t>cases have been on known contact </a:t>
            </a:r>
            <a:r>
              <a:rPr lang="en-US" dirty="0" smtClean="0"/>
              <a:t>lists</a:t>
            </a:r>
            <a:r>
              <a:rPr lang="mr-IN" dirty="0" smtClean="0"/>
              <a:t>…</a:t>
            </a:r>
            <a:endParaRPr lang="en-US" dirty="0"/>
          </a:p>
          <a:p>
            <a:endParaRPr lang="en-US" dirty="0"/>
          </a:p>
          <a:p>
            <a:endParaRPr lang="en-US" dirty="0" smtClean="0"/>
          </a:p>
        </p:txBody>
      </p:sp>
    </p:spTree>
    <p:extLst>
      <p:ext uri="{BB962C8B-B14F-4D97-AF65-F5344CB8AC3E}">
        <p14:creationId xmlns:p14="http://schemas.microsoft.com/office/powerpoint/2010/main" val="824790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North Kivu</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098" name="Picture 2" descr="https://upload.wikimedia.org/wikipedia/commons/thumb/c/cb/Goma_-_North_Kivu_%2821070159821%29.jpg/1280px-Goma_-_North_Kivu_%2821070159821%2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8534" y="1825625"/>
            <a:ext cx="7066500" cy="47091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8421160" y="510382"/>
            <a:ext cx="2226513" cy="2495550"/>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04700" y="3477657"/>
            <a:ext cx="4070848" cy="2878217"/>
          </a:xfrm>
          <a:prstGeom prst="rect">
            <a:avLst/>
          </a:prstGeom>
        </p:spPr>
      </p:pic>
      <p:cxnSp>
        <p:nvCxnSpPr>
          <p:cNvPr id="8" name="Straight Arrow Connector 7"/>
          <p:cNvCxnSpPr/>
          <p:nvPr/>
        </p:nvCxnSpPr>
        <p:spPr>
          <a:xfrm>
            <a:off x="6874329" y="4131129"/>
            <a:ext cx="3773344" cy="506185"/>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10647673" y="4637314"/>
            <a:ext cx="161841" cy="1632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8395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a:t>
            </a:r>
            <a:endParaRPr lang="en-US" dirty="0"/>
          </a:p>
        </p:txBody>
      </p:sp>
      <p:sp>
        <p:nvSpPr>
          <p:cNvPr id="3" name="Content Placeholder 2"/>
          <p:cNvSpPr>
            <a:spLocks noGrp="1"/>
          </p:cNvSpPr>
          <p:nvPr>
            <p:ph idx="1"/>
          </p:nvPr>
        </p:nvSpPr>
        <p:spPr/>
        <p:txBody>
          <a:bodyPr/>
          <a:lstStyle/>
          <a:p>
            <a:r>
              <a:rPr lang="en-US" dirty="0" smtClean="0"/>
              <a:t>DRC </a:t>
            </a:r>
            <a:endParaRPr lang="en-CA" dirty="0"/>
          </a:p>
          <a:p>
            <a:pPr lvl="1"/>
            <a:r>
              <a:rPr lang="en-US" dirty="0" smtClean="0"/>
              <a:t>one of the poorest countries in per person income</a:t>
            </a:r>
            <a:endParaRPr lang="en-CA" dirty="0" smtClean="0"/>
          </a:p>
          <a:p>
            <a:pPr lvl="1"/>
            <a:r>
              <a:rPr lang="en-CA" dirty="0" smtClean="0"/>
              <a:t>one of the richest countries in natural resources </a:t>
            </a:r>
          </a:p>
          <a:p>
            <a:endParaRPr lang="en-CA" dirty="0" smtClean="0"/>
          </a:p>
          <a:p>
            <a:r>
              <a:rPr lang="en-CA" dirty="0" smtClean="0"/>
              <a:t>Belgian </a:t>
            </a:r>
            <a:r>
              <a:rPr lang="en-CA" dirty="0"/>
              <a:t>C</a:t>
            </a:r>
            <a:r>
              <a:rPr lang="en-CA" dirty="0" smtClean="0"/>
              <a:t>ongo </a:t>
            </a:r>
            <a:r>
              <a:rPr lang="mr-IN" dirty="0" smtClean="0"/>
              <a:t>–</a:t>
            </a:r>
            <a:r>
              <a:rPr lang="en-CA" dirty="0" smtClean="0"/>
              <a:t> rubber terror</a:t>
            </a:r>
          </a:p>
          <a:p>
            <a:r>
              <a:rPr lang="en-US" dirty="0" smtClean="0"/>
              <a:t>Rwandan genocide </a:t>
            </a:r>
            <a:r>
              <a:rPr lang="mr-IN" dirty="0" smtClean="0"/>
              <a:t>–</a:t>
            </a:r>
            <a:r>
              <a:rPr lang="en-US" dirty="0" smtClean="0"/>
              <a:t> spillover into Kivu </a:t>
            </a:r>
          </a:p>
          <a:p>
            <a:r>
              <a:rPr lang="en-US" dirty="0" smtClean="0"/>
              <a:t>UN presence for decades </a:t>
            </a:r>
            <a:r>
              <a:rPr lang="mr-IN" dirty="0" smtClean="0"/>
              <a:t>–</a:t>
            </a:r>
            <a:r>
              <a:rPr lang="en-US" dirty="0" smtClean="0"/>
              <a:t> as observers </a:t>
            </a:r>
          </a:p>
          <a:p>
            <a:r>
              <a:rPr lang="en-US" dirty="0" smtClean="0"/>
              <a:t>Mining </a:t>
            </a:r>
            <a:r>
              <a:rPr lang="mr-IN" dirty="0" smtClean="0"/>
              <a:t>–</a:t>
            </a:r>
            <a:r>
              <a:rPr lang="en-US" dirty="0" smtClean="0"/>
              <a:t> 65% of world’s </a:t>
            </a:r>
            <a:r>
              <a:rPr lang="en-US" dirty="0" err="1" smtClean="0"/>
              <a:t>coltan</a:t>
            </a:r>
            <a:r>
              <a:rPr lang="en-US" dirty="0" smtClean="0"/>
              <a:t> comes from DRC </a:t>
            </a:r>
            <a:endParaRPr lang="en-US" dirty="0"/>
          </a:p>
        </p:txBody>
      </p:sp>
      <p:pic>
        <p:nvPicPr>
          <p:cNvPr id="4" name="Picture 3"/>
          <p:cNvPicPr>
            <a:picLocks noChangeAspect="1"/>
          </p:cNvPicPr>
          <p:nvPr/>
        </p:nvPicPr>
        <p:blipFill>
          <a:blip r:embed="rId2"/>
          <a:stretch>
            <a:fillRect/>
          </a:stretch>
        </p:blipFill>
        <p:spPr>
          <a:xfrm>
            <a:off x="8946043" y="577850"/>
            <a:ext cx="2226513" cy="2495550"/>
          </a:xfrm>
          <a:prstGeom prst="rect">
            <a:avLst/>
          </a:prstGeom>
        </p:spPr>
      </p:pic>
    </p:spTree>
    <p:extLst>
      <p:ext uri="{BB962C8B-B14F-4D97-AF65-F5344CB8AC3E}">
        <p14:creationId xmlns:p14="http://schemas.microsoft.com/office/powerpoint/2010/main" val="2079175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Colonization - atrocities</a:t>
            </a:r>
            <a:br>
              <a:rPr lang="en-US" dirty="0" smtClean="0"/>
            </a:br>
            <a:r>
              <a:rPr lang="en-US" dirty="0" smtClean="0"/>
              <a:t>The rubber terror </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10304" y="889794"/>
            <a:ext cx="3086101" cy="2175669"/>
          </a:xfrm>
          <a:prstGeom prst="rect">
            <a:avLst/>
          </a:prstGeom>
        </p:spPr>
      </p:pic>
      <p:pic>
        <p:nvPicPr>
          <p:cNvPr id="5" name="Picture 4"/>
          <p:cNvPicPr>
            <a:picLocks noChangeAspect="1"/>
          </p:cNvPicPr>
          <p:nvPr/>
        </p:nvPicPr>
        <p:blipFill>
          <a:blip r:embed="rId3"/>
          <a:stretch>
            <a:fillRect/>
          </a:stretch>
        </p:blipFill>
        <p:spPr>
          <a:xfrm>
            <a:off x="1501140" y="2607469"/>
            <a:ext cx="4868995" cy="2787650"/>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06587" y="3200400"/>
            <a:ext cx="2693537" cy="3111500"/>
          </a:xfrm>
          <a:prstGeom prst="rect">
            <a:avLst/>
          </a:prstGeom>
        </p:spPr>
      </p:pic>
      <p:sp>
        <p:nvSpPr>
          <p:cNvPr id="8" name="TextBox 7"/>
          <p:cNvSpPr txBox="1"/>
          <p:nvPr/>
        </p:nvSpPr>
        <p:spPr>
          <a:xfrm>
            <a:off x="540156" y="6202363"/>
            <a:ext cx="3395481" cy="369332"/>
          </a:xfrm>
          <a:prstGeom prst="rect">
            <a:avLst/>
          </a:prstGeom>
          <a:noFill/>
        </p:spPr>
        <p:txBody>
          <a:bodyPr wrap="none" rtlCol="0">
            <a:spAutoFit/>
          </a:bodyPr>
          <a:lstStyle/>
          <a:p>
            <a:r>
              <a:rPr lang="en-US" dirty="0" smtClean="0"/>
              <a:t>Photos </a:t>
            </a:r>
            <a:r>
              <a:rPr lang="en-US" smtClean="0"/>
              <a:t>from </a:t>
            </a:r>
            <a:r>
              <a:rPr lang="en-US"/>
              <a:t>King Leopold’s Ghost </a:t>
            </a:r>
            <a:endParaRPr lang="en-US" dirty="0"/>
          </a:p>
        </p:txBody>
      </p:sp>
    </p:spTree>
    <p:extLst>
      <p:ext uri="{BB962C8B-B14F-4D97-AF65-F5344CB8AC3E}">
        <p14:creationId xmlns:p14="http://schemas.microsoft.com/office/powerpoint/2010/main" val="1970760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Decades of war</a:t>
            </a:r>
            <a:endParaRPr lang="en-US" dirty="0"/>
          </a:p>
        </p:txBody>
      </p:sp>
      <p:sp>
        <p:nvSpPr>
          <p:cNvPr id="3" name="Content Placeholder 2"/>
          <p:cNvSpPr>
            <a:spLocks noGrp="1"/>
          </p:cNvSpPr>
          <p:nvPr>
            <p:ph idx="1"/>
          </p:nvPr>
        </p:nvSpPr>
        <p:spPr/>
        <p:txBody>
          <a:bodyPr>
            <a:normAutofit/>
          </a:bodyPr>
          <a:lstStyle/>
          <a:p>
            <a:r>
              <a:rPr lang="en-US" dirty="0" smtClean="0"/>
              <a:t>Spillover of conflict from Rwandan Genocide</a:t>
            </a:r>
          </a:p>
          <a:p>
            <a:r>
              <a:rPr lang="en-US" dirty="0" smtClean="0"/>
              <a:t>Congo war 1998-2003 </a:t>
            </a:r>
          </a:p>
          <a:p>
            <a:pPr lvl="1"/>
            <a:r>
              <a:rPr lang="en-US" dirty="0" smtClean="0"/>
              <a:t>African World War </a:t>
            </a:r>
          </a:p>
          <a:p>
            <a:pPr lvl="1"/>
            <a:r>
              <a:rPr lang="en-US" dirty="0" smtClean="0"/>
              <a:t>5 million deaths </a:t>
            </a:r>
          </a:p>
          <a:p>
            <a:pPr lvl="1"/>
            <a:r>
              <a:rPr lang="en-US" dirty="0" smtClean="0"/>
              <a:t>9 African countries</a:t>
            </a:r>
          </a:p>
          <a:p>
            <a:r>
              <a:rPr lang="en-US" dirty="0" smtClean="0"/>
              <a:t>2003 </a:t>
            </a:r>
            <a:r>
              <a:rPr lang="mr-IN" dirty="0" smtClean="0"/>
              <a:t>–</a:t>
            </a:r>
            <a:r>
              <a:rPr lang="en-US" dirty="0" smtClean="0"/>
              <a:t> 2019 </a:t>
            </a:r>
          </a:p>
          <a:p>
            <a:pPr lvl="1"/>
            <a:r>
              <a:rPr lang="en-US" dirty="0" smtClean="0"/>
              <a:t>Ongoing conflict</a:t>
            </a:r>
          </a:p>
          <a:p>
            <a:pPr lvl="1"/>
            <a:r>
              <a:rPr lang="en-US" dirty="0" smtClean="0"/>
              <a:t>Hundred’s </a:t>
            </a:r>
            <a:r>
              <a:rPr lang="en-US" dirty="0"/>
              <a:t>of armed </a:t>
            </a:r>
            <a:r>
              <a:rPr lang="en-US" dirty="0" smtClean="0"/>
              <a:t>groups</a:t>
            </a:r>
            <a:r>
              <a:rPr lang="en-US" dirty="0"/>
              <a:t> </a:t>
            </a:r>
            <a:r>
              <a:rPr lang="mr-IN" dirty="0" smtClean="0"/>
              <a:t>–</a:t>
            </a:r>
            <a:r>
              <a:rPr lang="en-US" dirty="0" smtClean="0"/>
              <a:t> target civilians</a:t>
            </a:r>
            <a:endParaRPr lang="en-US" dirty="0" smtClean="0"/>
          </a:p>
        </p:txBody>
      </p:sp>
      <p:pic>
        <p:nvPicPr>
          <p:cNvPr id="5" name="Picture 4"/>
          <p:cNvPicPr>
            <a:picLocks noChangeAspect="1"/>
          </p:cNvPicPr>
          <p:nvPr/>
        </p:nvPicPr>
        <p:blipFill>
          <a:blip r:embed="rId2"/>
          <a:stretch>
            <a:fillRect/>
          </a:stretch>
        </p:blipFill>
        <p:spPr>
          <a:xfrm>
            <a:off x="8681357" y="1967480"/>
            <a:ext cx="3050721" cy="2033814"/>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2341" y="4278086"/>
            <a:ext cx="3519737" cy="2362313"/>
          </a:xfrm>
          <a:prstGeom prst="rect">
            <a:avLst/>
          </a:prstGeom>
        </p:spPr>
      </p:pic>
    </p:spTree>
    <p:extLst>
      <p:ext uri="{BB962C8B-B14F-4D97-AF65-F5344CB8AC3E}">
        <p14:creationId xmlns:p14="http://schemas.microsoft.com/office/powerpoint/2010/main" val="6678583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718800" cy="1325563"/>
          </a:xfrm>
        </p:spPr>
        <p:txBody>
          <a:bodyPr/>
          <a:lstStyle/>
          <a:p>
            <a:r>
              <a:rPr lang="en-US" dirty="0" smtClean="0"/>
              <a:t>Violent events in N. Kivu (Jan 2017 </a:t>
            </a:r>
            <a:r>
              <a:rPr lang="mr-IN" dirty="0" smtClean="0"/>
              <a:t>–</a:t>
            </a:r>
            <a:r>
              <a:rPr lang="en-US" dirty="0" smtClean="0"/>
              <a:t> Oct 2018)</a:t>
            </a:r>
            <a:endParaRPr lang="en-US" dirty="0"/>
          </a:p>
        </p:txBody>
      </p:sp>
      <p:sp>
        <p:nvSpPr>
          <p:cNvPr id="3" name="Content Placeholder 2"/>
          <p:cNvSpPr>
            <a:spLocks noGrp="1"/>
          </p:cNvSpPr>
          <p:nvPr>
            <p:ph idx="1"/>
          </p:nvPr>
        </p:nvSpPr>
        <p:spPr>
          <a:xfrm>
            <a:off x="1041400" y="1837613"/>
            <a:ext cx="10515600" cy="4351338"/>
          </a:xfrm>
        </p:spPr>
        <p:txBody>
          <a:bodyPr/>
          <a:lstStyle/>
          <a:p>
            <a:pPr marL="0" indent="0">
              <a:buNone/>
            </a:pPr>
            <a:r>
              <a:rPr lang="en-US" dirty="0" smtClean="0"/>
              <a:t> </a:t>
            </a:r>
            <a:endParaRPr lang="en-US" dirty="0"/>
          </a:p>
        </p:txBody>
      </p:sp>
      <p:pic>
        <p:nvPicPr>
          <p:cNvPr id="7170" name="Picture 2" descr="https://www.acleddata.com/wp-content/uploads/2018/10/FINAL_North_Kivu.pn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046730" y="1794428"/>
            <a:ext cx="6197849" cy="4037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81000" y="5832027"/>
            <a:ext cx="11430000" cy="400110"/>
          </a:xfrm>
          <a:prstGeom prst="rect">
            <a:avLst/>
          </a:prstGeom>
        </p:spPr>
        <p:txBody>
          <a:bodyPr wrap="square">
            <a:spAutoFit/>
          </a:bodyPr>
          <a:lstStyle/>
          <a:p>
            <a:r>
              <a:rPr lang="mr-IN" sz="2000" b="1" dirty="0" smtClean="0">
                <a:solidFill>
                  <a:srgbClr val="004E6A"/>
                </a:solidFill>
              </a:rPr>
              <a:t>…</a:t>
            </a:r>
            <a:r>
              <a:rPr lang="en-US" sz="2000" b="1" dirty="0" smtClean="0">
                <a:solidFill>
                  <a:srgbClr val="004E6A"/>
                </a:solidFill>
              </a:rPr>
              <a:t>violence </a:t>
            </a:r>
            <a:r>
              <a:rPr lang="en-US" sz="2000" b="1" dirty="0">
                <a:solidFill>
                  <a:srgbClr val="004E6A"/>
                </a:solidFill>
              </a:rPr>
              <a:t>against </a:t>
            </a:r>
            <a:r>
              <a:rPr lang="en-US" sz="2000" b="1" dirty="0" smtClean="0">
                <a:solidFill>
                  <a:srgbClr val="004E6A"/>
                </a:solidFill>
              </a:rPr>
              <a:t>civilians</a:t>
            </a:r>
            <a:r>
              <a:rPr lang="mr-IN" sz="2000" b="1" dirty="0" smtClean="0">
                <a:solidFill>
                  <a:srgbClr val="004E6A"/>
                </a:solidFill>
              </a:rPr>
              <a:t>…</a:t>
            </a:r>
            <a:r>
              <a:rPr lang="en-CA" sz="2000" b="1" dirty="0" smtClean="0">
                <a:solidFill>
                  <a:srgbClr val="004E6A"/>
                </a:solidFill>
              </a:rPr>
              <a:t> </a:t>
            </a:r>
            <a:r>
              <a:rPr lang="en-US" sz="2000" b="1" dirty="0" smtClean="0">
                <a:solidFill>
                  <a:srgbClr val="004E6A"/>
                </a:solidFill>
              </a:rPr>
              <a:t>has </a:t>
            </a:r>
            <a:r>
              <a:rPr lang="en-US" sz="2000" b="1" dirty="0">
                <a:solidFill>
                  <a:srgbClr val="004E6A"/>
                </a:solidFill>
              </a:rPr>
              <a:t>done little to endear the Congolese government to the local population</a:t>
            </a:r>
            <a:endParaRPr lang="en-US" sz="2000" b="1" dirty="0"/>
          </a:p>
        </p:txBody>
      </p:sp>
      <p:sp>
        <p:nvSpPr>
          <p:cNvPr id="6" name="Rectangle 5"/>
          <p:cNvSpPr/>
          <p:nvPr/>
        </p:nvSpPr>
        <p:spPr>
          <a:xfrm>
            <a:off x="1854200" y="6335876"/>
            <a:ext cx="13639800" cy="369332"/>
          </a:xfrm>
          <a:prstGeom prst="rect">
            <a:avLst/>
          </a:prstGeom>
        </p:spPr>
        <p:txBody>
          <a:bodyPr wrap="square">
            <a:spAutoFit/>
          </a:bodyPr>
          <a:lstStyle/>
          <a:p>
            <a:r>
              <a:rPr lang="en-US" dirty="0"/>
              <a:t>https://</a:t>
            </a:r>
            <a:r>
              <a:rPr lang="en-US" dirty="0" err="1"/>
              <a:t>www.acleddata.com</a:t>
            </a:r>
            <a:r>
              <a:rPr lang="en-US" dirty="0"/>
              <a:t>/2018/10/26/layered-insecurity-in-north-kivu-violence-and-the-ebola-response/</a:t>
            </a:r>
          </a:p>
        </p:txBody>
      </p:sp>
    </p:spTree>
    <p:extLst>
      <p:ext uri="{BB962C8B-B14F-4D97-AF65-F5344CB8AC3E}">
        <p14:creationId xmlns:p14="http://schemas.microsoft.com/office/powerpoint/2010/main" val="12077216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7359"/>
            <a:ext cx="8255000" cy="1325563"/>
          </a:xfrm>
        </p:spPr>
        <p:txBody>
          <a:bodyPr>
            <a:normAutofit fontScale="90000"/>
          </a:bodyPr>
          <a:lstStyle/>
          <a:p>
            <a:r>
              <a:rPr lang="en-US" b="1" dirty="0"/>
              <a:t>SECURITY COUNCIL CONDEMNS ILLEGAL EXPLOITATION OF DEMOCRATIC REPUBLIC OF CONGO’S NATURAL </a:t>
            </a:r>
            <a:r>
              <a:rPr lang="en-US" b="1" dirty="0" smtClean="0"/>
              <a:t>RESOURCES</a:t>
            </a:r>
            <a:endParaRPr lang="en-US" dirty="0"/>
          </a:p>
        </p:txBody>
      </p:sp>
      <p:sp>
        <p:nvSpPr>
          <p:cNvPr id="3" name="Content Placeholder 2"/>
          <p:cNvSpPr>
            <a:spLocks noGrp="1"/>
          </p:cNvSpPr>
          <p:nvPr>
            <p:ph idx="1"/>
          </p:nvPr>
        </p:nvSpPr>
        <p:spPr/>
        <p:txBody>
          <a:bodyPr/>
          <a:lstStyle/>
          <a:p>
            <a:endParaRPr lang="en-US" dirty="0"/>
          </a:p>
          <a:p>
            <a:endParaRPr lang="en-US" dirty="0" smtClean="0">
              <a:solidFill>
                <a:srgbClr val="333333"/>
              </a:solidFill>
              <a:latin typeface="Open Sans" charset="0"/>
            </a:endParaRPr>
          </a:p>
          <a:p>
            <a:r>
              <a:rPr lang="en-US" sz="3200" dirty="0" smtClean="0">
                <a:solidFill>
                  <a:srgbClr val="333333"/>
                </a:solidFill>
              </a:rPr>
              <a:t>The </a:t>
            </a:r>
            <a:r>
              <a:rPr lang="en-US" sz="3200" dirty="0">
                <a:solidFill>
                  <a:srgbClr val="333333"/>
                </a:solidFill>
              </a:rPr>
              <a:t>Security Council </a:t>
            </a:r>
            <a:r>
              <a:rPr lang="en-US" sz="3200" dirty="0" smtClean="0">
                <a:solidFill>
                  <a:srgbClr val="333333"/>
                </a:solidFill>
              </a:rPr>
              <a:t>condemned </a:t>
            </a:r>
            <a:r>
              <a:rPr lang="en-US" sz="3200" dirty="0">
                <a:solidFill>
                  <a:srgbClr val="333333"/>
                </a:solidFill>
              </a:rPr>
              <a:t>the illegal exploitation of natural resources and wealth of the </a:t>
            </a:r>
            <a:r>
              <a:rPr lang="en-US" sz="3200" dirty="0" smtClean="0">
                <a:solidFill>
                  <a:srgbClr val="333333"/>
                </a:solidFill>
              </a:rPr>
              <a:t>DRC</a:t>
            </a:r>
          </a:p>
          <a:p>
            <a:r>
              <a:rPr lang="mr-IN" sz="3200" dirty="0" smtClean="0">
                <a:solidFill>
                  <a:srgbClr val="333333"/>
                </a:solidFill>
              </a:rPr>
              <a:t>…</a:t>
            </a:r>
            <a:r>
              <a:rPr lang="en-US" sz="3200" dirty="0" smtClean="0">
                <a:solidFill>
                  <a:srgbClr val="333333"/>
                </a:solidFill>
              </a:rPr>
              <a:t>expressed </a:t>
            </a:r>
            <a:r>
              <a:rPr lang="en-US" sz="3200" dirty="0">
                <a:solidFill>
                  <a:srgbClr val="333333"/>
                </a:solidFill>
              </a:rPr>
              <a:t>serious concern </a:t>
            </a:r>
            <a:r>
              <a:rPr lang="en-US" sz="3200" dirty="0" smtClean="0">
                <a:solidFill>
                  <a:srgbClr val="333333"/>
                </a:solidFill>
              </a:rPr>
              <a:t>at those </a:t>
            </a:r>
            <a:r>
              <a:rPr lang="en-US" sz="3200" dirty="0">
                <a:solidFill>
                  <a:srgbClr val="333333"/>
                </a:solidFill>
              </a:rPr>
              <a:t>economic activities </a:t>
            </a:r>
            <a:r>
              <a:rPr lang="en-US" sz="3200" dirty="0" err="1">
                <a:solidFill>
                  <a:srgbClr val="333333"/>
                </a:solidFill>
              </a:rPr>
              <a:t>fuelling</a:t>
            </a:r>
            <a:r>
              <a:rPr lang="en-US" sz="3200" dirty="0">
                <a:solidFill>
                  <a:srgbClr val="333333"/>
                </a:solidFill>
              </a:rPr>
              <a:t> the conflict in that country.</a:t>
            </a:r>
          </a:p>
          <a:p>
            <a:endParaRPr lang="en-US" dirty="0"/>
          </a:p>
        </p:txBody>
      </p:sp>
      <p:sp>
        <p:nvSpPr>
          <p:cNvPr id="4" name="Rectangle 3"/>
          <p:cNvSpPr/>
          <p:nvPr/>
        </p:nvSpPr>
        <p:spPr>
          <a:xfrm>
            <a:off x="2641600" y="3124131"/>
            <a:ext cx="6096000" cy="646331"/>
          </a:xfrm>
          <a:prstGeom prst="rect">
            <a:avLst/>
          </a:prstGeom>
        </p:spPr>
        <p:txBody>
          <a:bodyPr>
            <a:spAutoFit/>
          </a:bodyPr>
          <a:lstStyle/>
          <a:p>
            <a:r>
              <a:rPr lang="en-US" dirty="0"/>
              <a:t/>
            </a:r>
            <a:br>
              <a:rPr lang="en-US" dirty="0"/>
            </a:br>
            <a:endParaRPr lang="en-US" dirty="0"/>
          </a:p>
        </p:txBody>
      </p:sp>
      <p:sp>
        <p:nvSpPr>
          <p:cNvPr id="5" name="Rectangle 4"/>
          <p:cNvSpPr/>
          <p:nvPr/>
        </p:nvSpPr>
        <p:spPr>
          <a:xfrm>
            <a:off x="5689600" y="6112025"/>
            <a:ext cx="6096000" cy="923330"/>
          </a:xfrm>
          <a:prstGeom prst="rect">
            <a:avLst/>
          </a:prstGeom>
        </p:spPr>
        <p:txBody>
          <a:bodyPr>
            <a:spAutoFit/>
          </a:bodyPr>
          <a:lstStyle/>
          <a:p>
            <a:pPr algn="r"/>
            <a:r>
              <a:rPr lang="tr-TR" b="1" cap="all" dirty="0">
                <a:solidFill>
                  <a:srgbClr val="333333"/>
                </a:solidFill>
                <a:latin typeface="Open Sans Condensed" charset="0"/>
              </a:rPr>
              <a:t>3 MAY 2001</a:t>
            </a:r>
          </a:p>
          <a:p>
            <a:r>
              <a:rPr lang="tr-TR" dirty="0"/>
              <a:t/>
            </a:r>
            <a:br>
              <a:rPr lang="tr-TR" dirty="0"/>
            </a:br>
            <a:endParaRPr lang="en-US" dirty="0"/>
          </a:p>
        </p:txBody>
      </p:sp>
      <p:sp>
        <p:nvSpPr>
          <p:cNvPr id="6" name="Rectangle 5"/>
          <p:cNvSpPr/>
          <p:nvPr/>
        </p:nvSpPr>
        <p:spPr>
          <a:xfrm>
            <a:off x="581086" y="6127234"/>
            <a:ext cx="5108514" cy="369332"/>
          </a:xfrm>
          <a:prstGeom prst="rect">
            <a:avLst/>
          </a:prstGeom>
        </p:spPr>
        <p:txBody>
          <a:bodyPr wrap="none">
            <a:spAutoFit/>
          </a:bodyPr>
          <a:lstStyle/>
          <a:p>
            <a:r>
              <a:rPr lang="en-US" dirty="0"/>
              <a:t>https://</a:t>
            </a:r>
            <a:r>
              <a:rPr lang="en-US" dirty="0" err="1"/>
              <a:t>www.un.org</a:t>
            </a:r>
            <a:r>
              <a:rPr lang="en-US" dirty="0"/>
              <a:t>/press/</a:t>
            </a:r>
            <a:r>
              <a:rPr lang="en-US" dirty="0" err="1"/>
              <a:t>en</a:t>
            </a:r>
            <a:r>
              <a:rPr lang="en-US" dirty="0"/>
              <a:t>/2001/sc7057.doc.htm</a:t>
            </a:r>
          </a:p>
        </p:txBody>
      </p:sp>
      <p:pic>
        <p:nvPicPr>
          <p:cNvPr id="7" name="Picture 6"/>
          <p:cNvPicPr>
            <a:picLocks noChangeAspect="1"/>
          </p:cNvPicPr>
          <p:nvPr/>
        </p:nvPicPr>
        <p:blipFill>
          <a:blip r:embed="rId2"/>
          <a:stretch>
            <a:fillRect/>
          </a:stretch>
        </p:blipFill>
        <p:spPr>
          <a:xfrm>
            <a:off x="9511997" y="365125"/>
            <a:ext cx="1841803" cy="2004567"/>
          </a:xfrm>
          <a:prstGeom prst="rect">
            <a:avLst/>
          </a:prstGeom>
        </p:spPr>
      </p:pic>
    </p:spTree>
    <p:extLst>
      <p:ext uri="{BB962C8B-B14F-4D97-AF65-F5344CB8AC3E}">
        <p14:creationId xmlns:p14="http://schemas.microsoft.com/office/powerpoint/2010/main" val="1374731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Documentaries to watch</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8200" y="1690688"/>
            <a:ext cx="9105900" cy="5028883"/>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07162" y="4205129"/>
            <a:ext cx="3387658" cy="2255615"/>
          </a:xfrm>
          <a:prstGeom prst="rect">
            <a:avLst/>
          </a:prstGeom>
        </p:spPr>
      </p:pic>
    </p:spTree>
    <p:extLst>
      <p:ext uri="{BB962C8B-B14F-4D97-AF65-F5344CB8AC3E}">
        <p14:creationId xmlns:p14="http://schemas.microsoft.com/office/powerpoint/2010/main" val="65471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Documentaries to watch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5" name="Picture 4"/>
          <p:cNvPicPr>
            <a:picLocks noChangeAspect="1"/>
          </p:cNvPicPr>
          <p:nvPr/>
        </p:nvPicPr>
        <p:blipFill>
          <a:blip r:embed="rId2"/>
          <a:stretch>
            <a:fillRect/>
          </a:stretch>
        </p:blipFill>
        <p:spPr>
          <a:xfrm>
            <a:off x="6698259" y="1647520"/>
            <a:ext cx="5493741" cy="3861777"/>
          </a:xfrm>
          <a:prstGeom prst="rect">
            <a:avLst/>
          </a:prstGeom>
        </p:spPr>
      </p:pic>
      <p:pic>
        <p:nvPicPr>
          <p:cNvPr id="6" name="Picture 5"/>
          <p:cNvPicPr>
            <a:picLocks noChangeAspect="1"/>
          </p:cNvPicPr>
          <p:nvPr/>
        </p:nvPicPr>
        <p:blipFill>
          <a:blip r:embed="rId3"/>
          <a:stretch>
            <a:fillRect/>
          </a:stretch>
        </p:blipFill>
        <p:spPr>
          <a:xfrm>
            <a:off x="424419" y="1862800"/>
            <a:ext cx="6254804" cy="3518877"/>
          </a:xfrm>
          <a:prstGeom prst="rect">
            <a:avLst/>
          </a:prstGeom>
        </p:spPr>
      </p:pic>
      <p:sp>
        <p:nvSpPr>
          <p:cNvPr id="7" name="Rectangle 6"/>
          <p:cNvSpPr/>
          <p:nvPr/>
        </p:nvSpPr>
        <p:spPr>
          <a:xfrm>
            <a:off x="838200" y="5681409"/>
            <a:ext cx="11682046" cy="830997"/>
          </a:xfrm>
          <a:prstGeom prst="rect">
            <a:avLst/>
          </a:prstGeom>
        </p:spPr>
        <p:txBody>
          <a:bodyPr wrap="square">
            <a:spAutoFit/>
          </a:bodyPr>
          <a:lstStyle/>
          <a:p>
            <a:r>
              <a:rPr lang="en-US" sz="2400">
                <a:solidFill>
                  <a:srgbClr val="000000"/>
                </a:solidFill>
                <a:latin typeface="Tiempos" charset="0"/>
              </a:rPr>
              <a:t> in nearby </a:t>
            </a:r>
            <a:r>
              <a:rPr lang="en-US" sz="2400">
                <a:solidFill>
                  <a:srgbClr val="ED3725"/>
                </a:solidFill>
                <a:latin typeface="Tiempos" charset="0"/>
                <a:hlinkClick r:id="rId4"/>
              </a:rPr>
              <a:t>Virunga National Park</a:t>
            </a:r>
            <a:r>
              <a:rPr lang="en-US" sz="2400">
                <a:solidFill>
                  <a:srgbClr val="000000"/>
                </a:solidFill>
                <a:latin typeface="Tiempos" charset="0"/>
              </a:rPr>
              <a:t>, a park ranger was killed and two British tourists were kidnapped for ransom</a:t>
            </a:r>
            <a:endParaRPr lang="en-US" sz="2400"/>
          </a:p>
        </p:txBody>
      </p:sp>
    </p:spTree>
    <p:extLst>
      <p:ext uri="{BB962C8B-B14F-4D97-AF65-F5344CB8AC3E}">
        <p14:creationId xmlns:p14="http://schemas.microsoft.com/office/powerpoint/2010/main" val="1889252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Poor health systems</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9754" y="1825625"/>
            <a:ext cx="5988986" cy="3371799"/>
          </a:xfrm>
          <a:prstGeom prst="rect">
            <a:avLst/>
          </a:prstGeom>
        </p:spPr>
      </p:pic>
      <p:pic>
        <p:nvPicPr>
          <p:cNvPr id="1026" name="Picture 2" descr="https://www.msf.org.za/sites/default/files/msf242465_ebola_north_kivu_4_0.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66413" y="1825625"/>
            <a:ext cx="5185833" cy="38893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827020" y="6297400"/>
            <a:ext cx="9364980" cy="369332"/>
          </a:xfrm>
          <a:prstGeom prst="rect">
            <a:avLst/>
          </a:prstGeom>
        </p:spPr>
        <p:txBody>
          <a:bodyPr wrap="square">
            <a:spAutoFit/>
          </a:bodyPr>
          <a:lstStyle/>
          <a:p>
            <a:r>
              <a:rPr lang="en-US" dirty="0"/>
              <a:t>https://</a:t>
            </a:r>
            <a:r>
              <a:rPr lang="en-US" dirty="0" err="1"/>
              <a:t>www.msf.org.za</a:t>
            </a:r>
            <a:r>
              <a:rPr lang="en-US" dirty="0"/>
              <a:t>/stories-news/news-our-projects/northeast-drc-ebola-outbreak-update-4</a:t>
            </a:r>
          </a:p>
        </p:txBody>
      </p:sp>
    </p:spTree>
    <p:extLst>
      <p:ext uri="{BB962C8B-B14F-4D97-AF65-F5344CB8AC3E}">
        <p14:creationId xmlns:p14="http://schemas.microsoft.com/office/powerpoint/2010/main" val="165975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IDP camps</a:t>
            </a:r>
            <a:br>
              <a:rPr lang="en-US" dirty="0" smtClean="0"/>
            </a:br>
            <a:r>
              <a:rPr lang="en-US" dirty="0" smtClean="0"/>
              <a:t>Densely populated and desperately poor</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7" name="Picture 6"/>
          <p:cNvPicPr>
            <a:picLocks noChangeAspect="1"/>
          </p:cNvPicPr>
          <p:nvPr/>
        </p:nvPicPr>
        <p:blipFill>
          <a:blip r:embed="rId2"/>
          <a:stretch>
            <a:fillRect/>
          </a:stretch>
        </p:blipFill>
        <p:spPr>
          <a:xfrm>
            <a:off x="2580238" y="1841954"/>
            <a:ext cx="7031523" cy="4653643"/>
          </a:xfrm>
          <a:prstGeom prst="rect">
            <a:avLst/>
          </a:prstGeom>
        </p:spPr>
      </p:pic>
    </p:spTree>
    <p:extLst>
      <p:ext uri="{BB962C8B-B14F-4D97-AF65-F5344CB8AC3E}">
        <p14:creationId xmlns:p14="http://schemas.microsoft.com/office/powerpoint/2010/main" val="64990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5978" y="1825622"/>
            <a:ext cx="5377971" cy="489346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72200" y="1825623"/>
            <a:ext cx="4983349" cy="489346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921000" y="187321"/>
            <a:ext cx="6502400" cy="1638300"/>
          </a:xfrm>
          <a:prstGeom prst="rect">
            <a:avLst/>
          </a:prstGeom>
        </p:spPr>
      </p:pic>
    </p:spTree>
    <p:extLst>
      <p:ext uri="{BB962C8B-B14F-4D97-AF65-F5344CB8AC3E}">
        <p14:creationId xmlns:p14="http://schemas.microsoft.com/office/powerpoint/2010/main" val="18864779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mistrust</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6538" y="1990211"/>
            <a:ext cx="5509462" cy="3671156"/>
          </a:xfrm>
          <a:prstGeom prst="rect">
            <a:avLst/>
          </a:prstGeom>
        </p:spPr>
      </p:pic>
      <p:sp>
        <p:nvSpPr>
          <p:cNvPr id="5" name="Rectangle 4"/>
          <p:cNvSpPr/>
          <p:nvPr/>
        </p:nvSpPr>
        <p:spPr>
          <a:xfrm>
            <a:off x="6743316" y="1990211"/>
            <a:ext cx="4862146" cy="3046988"/>
          </a:xfrm>
          <a:prstGeom prst="rect">
            <a:avLst/>
          </a:prstGeom>
        </p:spPr>
        <p:txBody>
          <a:bodyPr wrap="square">
            <a:spAutoFit/>
          </a:bodyPr>
          <a:lstStyle/>
          <a:p>
            <a:r>
              <a:rPr lang="en-US" sz="3200" i="1" dirty="0"/>
              <a:t>A lot of people in my community think Ebola isn’t real – they think the government made up the disease to scare people … to stop them voting’</a:t>
            </a:r>
          </a:p>
        </p:txBody>
      </p:sp>
      <p:sp>
        <p:nvSpPr>
          <p:cNvPr id="6" name="Rectangle 5"/>
          <p:cNvSpPr/>
          <p:nvPr/>
        </p:nvSpPr>
        <p:spPr>
          <a:xfrm>
            <a:off x="567306" y="6220470"/>
            <a:ext cx="12352020" cy="369332"/>
          </a:xfrm>
          <a:prstGeom prst="rect">
            <a:avLst/>
          </a:prstGeom>
        </p:spPr>
        <p:txBody>
          <a:bodyPr wrap="square">
            <a:spAutoFit/>
          </a:bodyPr>
          <a:lstStyle/>
          <a:p>
            <a:r>
              <a:rPr lang="en-US" dirty="0"/>
              <a:t>https://</a:t>
            </a:r>
            <a:r>
              <a:rPr lang="en-US" dirty="0" err="1"/>
              <a:t>www.theguardian.com</a:t>
            </a:r>
            <a:r>
              <a:rPr lang="en-US" dirty="0"/>
              <a:t>/global-development/gallery/2019/</a:t>
            </a:r>
            <a:r>
              <a:rPr lang="en-US" dirty="0" err="1"/>
              <a:t>feb</a:t>
            </a:r>
            <a:r>
              <a:rPr lang="en-US" dirty="0"/>
              <a:t>/05/</a:t>
            </a:r>
            <a:r>
              <a:rPr lang="en-US" dirty="0" err="1"/>
              <a:t>ebola</a:t>
            </a:r>
            <a:r>
              <a:rPr lang="en-US" dirty="0"/>
              <a:t>-</a:t>
            </a:r>
            <a:r>
              <a:rPr lang="en-US" dirty="0" err="1"/>
              <a:t>drc</a:t>
            </a:r>
            <a:r>
              <a:rPr lang="en-US" dirty="0"/>
              <a:t>-democratic-republic-of-the-</a:t>
            </a:r>
            <a:r>
              <a:rPr lang="en-US" dirty="0" err="1"/>
              <a:t>congo</a:t>
            </a:r>
            <a:endParaRPr lang="en-US" dirty="0"/>
          </a:p>
        </p:txBody>
      </p:sp>
    </p:spTree>
    <p:extLst>
      <p:ext uri="{BB962C8B-B14F-4D97-AF65-F5344CB8AC3E}">
        <p14:creationId xmlns:p14="http://schemas.microsoft.com/office/powerpoint/2010/main" val="30013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mistrust</a:t>
            </a:r>
          </a:p>
        </p:txBody>
      </p:sp>
      <p:sp>
        <p:nvSpPr>
          <p:cNvPr id="3" name="Content Placeholder 2"/>
          <p:cNvSpPr>
            <a:spLocks noGrp="1"/>
          </p:cNvSpPr>
          <p:nvPr>
            <p:ph idx="1"/>
          </p:nvPr>
        </p:nvSpPr>
        <p:spPr/>
        <p:txBody>
          <a:bodyPr>
            <a:normAutofit fontScale="92500" lnSpcReduction="10000"/>
          </a:bodyPr>
          <a:lstStyle/>
          <a:p>
            <a:r>
              <a:rPr lang="en-US" b="1" dirty="0"/>
              <a:t>[</a:t>
            </a:r>
            <a:r>
              <a:rPr lang="en-US" b="1" dirty="0" smtClean="0"/>
              <a:t>People] in </a:t>
            </a:r>
            <a:r>
              <a:rPr lang="en-US" b="1" dirty="0" err="1"/>
              <a:t>Beni</a:t>
            </a:r>
            <a:r>
              <a:rPr lang="en-US" b="1" dirty="0"/>
              <a:t> saw all this money pouring in to combat Ebola and were frustrated because they have seen their communities suffer and die for years from bullets, malaria and treatable illnesses, yet nobody did anything</a:t>
            </a:r>
            <a:r>
              <a:rPr lang="en-US" b="1" dirty="0" smtClean="0"/>
              <a:t>’</a:t>
            </a:r>
          </a:p>
          <a:p>
            <a:pPr lvl="1"/>
            <a:r>
              <a:rPr lang="mr-IN" dirty="0" smtClean="0"/>
              <a:t>…</a:t>
            </a:r>
            <a:r>
              <a:rPr lang="en-CA" dirty="0" smtClean="0"/>
              <a:t> </a:t>
            </a:r>
            <a:r>
              <a:rPr lang="en-US" dirty="0" smtClean="0"/>
              <a:t>greater </a:t>
            </a:r>
            <a:r>
              <a:rPr lang="en-US" dirty="0"/>
              <a:t>likelihood that local residents will be raped, tortured, or murdered by rival militias. </a:t>
            </a:r>
            <a:endParaRPr lang="en-US" dirty="0" smtClean="0"/>
          </a:p>
          <a:p>
            <a:pPr lvl="1"/>
            <a:r>
              <a:rPr lang="en-US" dirty="0" smtClean="0"/>
              <a:t>As </a:t>
            </a:r>
            <a:r>
              <a:rPr lang="en-US" dirty="0"/>
              <a:t>one local community health worker said, “</a:t>
            </a:r>
            <a:r>
              <a:rPr lang="en-US" i="1" dirty="0"/>
              <a:t>We think it would be good that as much effort be put into mobilizing teams to end the insecurity. Ebola kills, but the rebels kill more.”</a:t>
            </a:r>
          </a:p>
          <a:p>
            <a:endParaRPr lang="en-US" dirty="0" smtClean="0"/>
          </a:p>
          <a:p>
            <a:r>
              <a:rPr lang="en-US" dirty="0" smtClean="0"/>
              <a:t>“The </a:t>
            </a:r>
            <a:r>
              <a:rPr lang="en-US" dirty="0"/>
              <a:t>UN is judged to be complicit in the massacres here, and for not protecting the population except for a few battalions. And NGOs, </a:t>
            </a:r>
            <a:r>
              <a:rPr lang="en-US" b="1" dirty="0"/>
              <a:t>people think they are here just to make money</a:t>
            </a:r>
            <a:r>
              <a:rPr lang="en-US" b="1" dirty="0" smtClean="0"/>
              <a:t>.”</a:t>
            </a:r>
          </a:p>
          <a:p>
            <a:endParaRPr lang="en-US" dirty="0"/>
          </a:p>
          <a:p>
            <a:endParaRPr lang="en-US" dirty="0"/>
          </a:p>
          <a:p>
            <a:endParaRPr lang="en-US" dirty="0"/>
          </a:p>
          <a:p>
            <a:endParaRPr lang="en-US" dirty="0"/>
          </a:p>
        </p:txBody>
      </p:sp>
      <p:sp>
        <p:nvSpPr>
          <p:cNvPr id="4" name="Rectangle 3"/>
          <p:cNvSpPr/>
          <p:nvPr/>
        </p:nvSpPr>
        <p:spPr>
          <a:xfrm>
            <a:off x="6576060" y="6311900"/>
            <a:ext cx="5194692" cy="369332"/>
          </a:xfrm>
          <a:prstGeom prst="rect">
            <a:avLst/>
          </a:prstGeom>
        </p:spPr>
        <p:txBody>
          <a:bodyPr wrap="none">
            <a:spAutoFit/>
          </a:bodyPr>
          <a:lstStyle/>
          <a:p>
            <a:r>
              <a:rPr lang="en-US" dirty="0">
                <a:latin typeface="Guardian Text Sans Web" charset="0"/>
              </a:rPr>
              <a:t>Sara Phillips, </a:t>
            </a:r>
            <a:r>
              <a:rPr lang="en-US" dirty="0" err="1">
                <a:latin typeface="Guardian Text Sans Web" charset="0"/>
              </a:rPr>
              <a:t>Medair</a:t>
            </a:r>
            <a:r>
              <a:rPr lang="en-US" dirty="0">
                <a:latin typeface="Guardian Text Sans Web" charset="0"/>
              </a:rPr>
              <a:t> emergency response coordinator</a:t>
            </a:r>
            <a:endParaRPr lang="en-US" dirty="0"/>
          </a:p>
        </p:txBody>
      </p:sp>
    </p:spTree>
    <p:extLst>
      <p:ext uri="{BB962C8B-B14F-4D97-AF65-F5344CB8AC3E}">
        <p14:creationId xmlns:p14="http://schemas.microsoft.com/office/powerpoint/2010/main" val="1399793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Community mistrust</a:t>
            </a:r>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stretch>
            <a:fillRect/>
          </a:stretch>
        </p:blipFill>
        <p:spPr>
          <a:xfrm>
            <a:off x="0" y="1825625"/>
            <a:ext cx="5865128" cy="3081519"/>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690688"/>
            <a:ext cx="5547366" cy="3698244"/>
          </a:xfrm>
          <a:prstGeom prst="rect">
            <a:avLst/>
          </a:prstGeom>
        </p:spPr>
      </p:pic>
      <p:sp>
        <p:nvSpPr>
          <p:cNvPr id="6" name="Rectangle 5"/>
          <p:cNvSpPr/>
          <p:nvPr/>
        </p:nvSpPr>
        <p:spPr>
          <a:xfrm>
            <a:off x="607328" y="5546788"/>
            <a:ext cx="10515600" cy="954107"/>
          </a:xfrm>
          <a:prstGeom prst="rect">
            <a:avLst/>
          </a:prstGeom>
        </p:spPr>
        <p:txBody>
          <a:bodyPr wrap="square">
            <a:spAutoFit/>
          </a:bodyPr>
          <a:lstStyle/>
          <a:p>
            <a:r>
              <a:rPr lang="mr-IN" sz="2800" dirty="0"/>
              <a:t>…</a:t>
            </a:r>
            <a:r>
              <a:rPr lang="en-US" sz="2800" dirty="0"/>
              <a:t>people believe the foreigners are using these fever guns to read their minds, discovering how they intend to vote in the upcoming elections. </a:t>
            </a:r>
          </a:p>
        </p:txBody>
      </p:sp>
    </p:spTree>
    <p:extLst>
      <p:ext uri="{BB962C8B-B14F-4D97-AF65-F5344CB8AC3E}">
        <p14:creationId xmlns:p14="http://schemas.microsoft.com/office/powerpoint/2010/main" val="985844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Engagement</a:t>
            </a:r>
            <a:br>
              <a:rPr lang="en-US" dirty="0" smtClean="0"/>
            </a:br>
            <a:r>
              <a:rPr lang="en-US" dirty="0" smtClean="0"/>
              <a:t>Safe and Dignified Burials</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63140" y="1701110"/>
            <a:ext cx="7882519" cy="4435649"/>
          </a:xfrm>
          <a:prstGeom prst="rect">
            <a:avLst/>
          </a:prstGeom>
        </p:spPr>
      </p:pic>
      <p:sp>
        <p:nvSpPr>
          <p:cNvPr id="6" name="Rectangle 5"/>
          <p:cNvSpPr/>
          <p:nvPr/>
        </p:nvSpPr>
        <p:spPr>
          <a:xfrm>
            <a:off x="5385698" y="6301478"/>
            <a:ext cx="7989941" cy="369332"/>
          </a:xfrm>
          <a:prstGeom prst="rect">
            <a:avLst/>
          </a:prstGeom>
        </p:spPr>
        <p:txBody>
          <a:bodyPr wrap="square">
            <a:spAutoFit/>
          </a:bodyPr>
          <a:lstStyle/>
          <a:p>
            <a:r>
              <a:rPr lang="en-US" dirty="0"/>
              <a:t>https://</a:t>
            </a:r>
            <a:r>
              <a:rPr lang="en-US" dirty="0" err="1"/>
              <a:t>www.afro.who.int</a:t>
            </a:r>
            <a:r>
              <a:rPr lang="en-US" dirty="0"/>
              <a:t>/</a:t>
            </a:r>
            <a:r>
              <a:rPr lang="en-US" dirty="0" err="1"/>
              <a:t>fr</a:t>
            </a:r>
            <a:r>
              <a:rPr lang="en-US" dirty="0"/>
              <a:t>/countries/democratic-republic-</a:t>
            </a:r>
            <a:r>
              <a:rPr lang="en-US" dirty="0" err="1"/>
              <a:t>congo</a:t>
            </a:r>
            <a:endParaRPr lang="en-US" dirty="0"/>
          </a:p>
        </p:txBody>
      </p:sp>
    </p:spTree>
    <p:extLst>
      <p:ext uri="{BB962C8B-B14F-4D97-AF65-F5344CB8AC3E}">
        <p14:creationId xmlns:p14="http://schemas.microsoft.com/office/powerpoint/2010/main" val="15928410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stretch>
            <a:fillRect/>
          </a:stretch>
        </p:blipFill>
        <p:spPr>
          <a:xfrm>
            <a:off x="1371600" y="1370891"/>
            <a:ext cx="8890000" cy="5260806"/>
          </a:xfrm>
          <a:prstGeom prst="rect">
            <a:avLst/>
          </a:prstGeom>
        </p:spPr>
      </p:pic>
      <p:sp>
        <p:nvSpPr>
          <p:cNvPr id="5" name="TextBox 4"/>
          <p:cNvSpPr txBox="1"/>
          <p:nvPr/>
        </p:nvSpPr>
        <p:spPr>
          <a:xfrm>
            <a:off x="9067800" y="6227763"/>
            <a:ext cx="3023713" cy="369332"/>
          </a:xfrm>
          <a:prstGeom prst="rect">
            <a:avLst/>
          </a:prstGeom>
          <a:noFill/>
        </p:spPr>
        <p:txBody>
          <a:bodyPr wrap="none" rtlCol="0">
            <a:spAutoFit/>
          </a:bodyPr>
          <a:lstStyle/>
          <a:p>
            <a:r>
              <a:rPr lang="en-US" dirty="0" smtClean="0"/>
              <a:t>Peter </a:t>
            </a:r>
            <a:r>
              <a:rPr lang="en-US" smtClean="0"/>
              <a:t>Salama, WHO, Nov 2018</a:t>
            </a:r>
            <a:endParaRPr lang="en-US"/>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9899" y="213519"/>
            <a:ext cx="11172201" cy="1031875"/>
          </a:xfrm>
          <a:prstGeom prst="rect">
            <a:avLst/>
          </a:prstGeom>
        </p:spPr>
      </p:pic>
    </p:spTree>
    <p:extLst>
      <p:ext uri="{BB962C8B-B14F-4D97-AF65-F5344CB8AC3E}">
        <p14:creationId xmlns:p14="http://schemas.microsoft.com/office/powerpoint/2010/main" val="17287240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4" descr="https://www.who.int/csr/don/figure1_2020013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586" y="443256"/>
            <a:ext cx="11533414" cy="5733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889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spread </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b="7077"/>
          <a:stretch/>
        </p:blipFill>
        <p:spPr>
          <a:xfrm>
            <a:off x="3135086" y="1690688"/>
            <a:ext cx="6246365" cy="4930634"/>
          </a:xfrm>
          <a:prstGeom prst="rect">
            <a:avLst/>
          </a:prstGeom>
        </p:spPr>
      </p:pic>
    </p:spTree>
    <p:extLst>
      <p:ext uri="{BB962C8B-B14F-4D97-AF65-F5344CB8AC3E}">
        <p14:creationId xmlns:p14="http://schemas.microsoft.com/office/powerpoint/2010/main" val="4001051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Alerts of Ebola virus disease reported, investigated, and validated daily </a:t>
            </a:r>
            <a:r>
              <a:rPr lang="en-US" b="1" dirty="0" smtClean="0"/>
              <a:t>in </a:t>
            </a:r>
            <a:r>
              <a:rPr lang="en-US" b="1" dirty="0"/>
              <a:t>the </a:t>
            </a:r>
            <a:r>
              <a:rPr lang="en-US" b="1" dirty="0" smtClean="0"/>
              <a:t>DRC</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3074" name="Picture 2" descr="https://www.who.int/csr/don/figure3_2020013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3685" y="2576513"/>
            <a:ext cx="5743575" cy="360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395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Number of contacts registered and followed up each day, as of 28 January </a:t>
            </a:r>
            <a:r>
              <a:rPr lang="en-US" b="1" dirty="0" smtClean="0"/>
              <a:t>2020</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2050" name="Picture 2" descr="https://www.who.int/csr/don/figure4_2020013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7336" y="1924997"/>
            <a:ext cx="8017328" cy="4933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795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Majority of deaths have occurred outside of ETU</a:t>
            </a:r>
            <a:r>
              <a:rPr lang="mr-IN" dirty="0" smtClean="0"/>
              <a:t>…</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0995" y="1690688"/>
            <a:ext cx="7949453" cy="5129313"/>
          </a:xfrm>
          <a:prstGeom prst="rect">
            <a:avLst/>
          </a:prstGeom>
        </p:spPr>
      </p:pic>
    </p:spTree>
    <p:extLst>
      <p:ext uri="{BB962C8B-B14F-4D97-AF65-F5344CB8AC3E}">
        <p14:creationId xmlns:p14="http://schemas.microsoft.com/office/powerpoint/2010/main" val="20937670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Notable advances </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Vaccine</a:t>
            </a:r>
          </a:p>
          <a:p>
            <a:pPr marL="514350" indent="-514350">
              <a:buFont typeface="+mj-lt"/>
              <a:buAutoNum type="arabicPeriod"/>
            </a:pPr>
            <a:endParaRPr lang="en-US" dirty="0"/>
          </a:p>
          <a:p>
            <a:pPr marL="514350" indent="-514350">
              <a:buFont typeface="+mj-lt"/>
              <a:buAutoNum type="arabicPeriod"/>
            </a:pPr>
            <a:r>
              <a:rPr lang="en-US" dirty="0" smtClean="0"/>
              <a:t>Treatment:</a:t>
            </a:r>
          </a:p>
          <a:p>
            <a:pPr lvl="1"/>
            <a:r>
              <a:rPr lang="en-US" dirty="0" smtClean="0"/>
              <a:t>Design of the ETU/ETC</a:t>
            </a:r>
          </a:p>
          <a:p>
            <a:pPr lvl="1"/>
            <a:r>
              <a:rPr lang="en-US" dirty="0" smtClean="0"/>
              <a:t>Access to supportive care (like IV fluids)</a:t>
            </a:r>
          </a:p>
          <a:p>
            <a:pPr lvl="1"/>
            <a:r>
              <a:rPr lang="en-US" dirty="0" smtClean="0"/>
              <a:t>Access to investigational treatments (like </a:t>
            </a:r>
            <a:r>
              <a:rPr lang="en-US" dirty="0" err="1" smtClean="0"/>
              <a:t>Zmapp</a:t>
            </a:r>
            <a:r>
              <a:rPr lang="en-US" dirty="0" smtClean="0"/>
              <a:t>)</a:t>
            </a:r>
            <a:endParaRPr lang="en-US" dirty="0"/>
          </a:p>
        </p:txBody>
      </p:sp>
    </p:spTree>
    <p:extLst>
      <p:ext uri="{BB962C8B-B14F-4D97-AF65-F5344CB8AC3E}">
        <p14:creationId xmlns:p14="http://schemas.microsoft.com/office/powerpoint/2010/main" val="5417984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Vaccination </a:t>
            </a:r>
            <a:endParaRPr lang="en-US" dirty="0"/>
          </a:p>
        </p:txBody>
      </p:sp>
      <p:sp>
        <p:nvSpPr>
          <p:cNvPr id="3" name="Content Placeholder 2"/>
          <p:cNvSpPr>
            <a:spLocks noGrp="1"/>
          </p:cNvSpPr>
          <p:nvPr>
            <p:ph idx="1"/>
          </p:nvPr>
        </p:nvSpPr>
        <p:spPr/>
        <p:txBody>
          <a:bodyPr>
            <a:normAutofit/>
          </a:bodyPr>
          <a:lstStyle/>
          <a:p>
            <a:r>
              <a:rPr lang="en-US" b="1" dirty="0" smtClean="0"/>
              <a:t>276,520 </a:t>
            </a:r>
            <a:r>
              <a:rPr lang="en-US" dirty="0"/>
              <a:t>people</a:t>
            </a:r>
            <a:r>
              <a:rPr lang="en-US" b="1" dirty="0"/>
              <a:t> </a:t>
            </a:r>
            <a:r>
              <a:rPr lang="en-US" dirty="0"/>
              <a:t>were vaccinated with the </a:t>
            </a:r>
            <a:r>
              <a:rPr lang="en-US" b="1" dirty="0" err="1"/>
              <a:t>rVSVZEBOV</a:t>
            </a:r>
            <a:r>
              <a:rPr lang="en-US" b="1" dirty="0"/>
              <a:t>-GP</a:t>
            </a:r>
            <a:r>
              <a:rPr lang="en-US" dirty="0"/>
              <a:t> Ebola </a:t>
            </a:r>
            <a:r>
              <a:rPr lang="en-US" dirty="0" smtClean="0"/>
              <a:t>vaccine</a:t>
            </a:r>
            <a:r>
              <a:rPr lang="en-US" dirty="0"/>
              <a:t> </a:t>
            </a:r>
            <a:r>
              <a:rPr lang="en-US" dirty="0" smtClean="0"/>
              <a:t>(August </a:t>
            </a:r>
            <a:r>
              <a:rPr lang="en-US" dirty="0"/>
              <a:t>2018 to January </a:t>
            </a:r>
            <a:r>
              <a:rPr lang="en-US" dirty="0" smtClean="0"/>
              <a:t>2020)</a:t>
            </a:r>
          </a:p>
          <a:p>
            <a:endParaRPr lang="en-US" dirty="0"/>
          </a:p>
          <a:p>
            <a:r>
              <a:rPr lang="en-US" dirty="0" smtClean="0"/>
              <a:t>7,631 people were vaccinated </a:t>
            </a:r>
            <a:r>
              <a:rPr lang="en-US" dirty="0"/>
              <a:t>with the </a:t>
            </a:r>
            <a:r>
              <a:rPr lang="en-US" b="1" dirty="0"/>
              <a:t>Ad26.ZEBOV/MVA-BN-Filo </a:t>
            </a:r>
            <a:r>
              <a:rPr lang="en-US" dirty="0" smtClean="0"/>
              <a:t>vaccine (in </a:t>
            </a:r>
            <a:r>
              <a:rPr lang="en-US" dirty="0"/>
              <a:t>two health areas near </a:t>
            </a:r>
            <a:r>
              <a:rPr lang="en-US" dirty="0" smtClean="0"/>
              <a:t>Goma), since </a:t>
            </a:r>
            <a:r>
              <a:rPr lang="en-US" dirty="0"/>
              <a:t>its </a:t>
            </a:r>
            <a:r>
              <a:rPr lang="en-US" dirty="0" smtClean="0"/>
              <a:t>introduction </a:t>
            </a:r>
            <a:r>
              <a:rPr lang="en-US" dirty="0"/>
              <a:t>November </a:t>
            </a:r>
            <a:r>
              <a:rPr lang="en-US" dirty="0" smtClean="0"/>
              <a:t>14, 2019.</a:t>
            </a:r>
          </a:p>
          <a:p>
            <a:endParaRPr lang="en-US" dirty="0"/>
          </a:p>
          <a:p>
            <a:r>
              <a:rPr lang="en-US" dirty="0" smtClean="0"/>
              <a:t>14,600 </a:t>
            </a:r>
            <a:r>
              <a:rPr lang="en-US" dirty="0"/>
              <a:t>health workers have been vaccinated in the four </a:t>
            </a:r>
            <a:r>
              <a:rPr lang="en-US" dirty="0" err="1" smtClean="0"/>
              <a:t>neighbouring</a:t>
            </a:r>
            <a:r>
              <a:rPr lang="en-US" dirty="0" smtClean="0"/>
              <a:t> countries </a:t>
            </a:r>
            <a:r>
              <a:rPr lang="en-US" dirty="0"/>
              <a:t>(Burundi, Rwanda, South Sudan and </a:t>
            </a:r>
            <a:r>
              <a:rPr lang="en-US" dirty="0" smtClean="0"/>
              <a:t>Uganda).</a:t>
            </a:r>
            <a:endParaRPr lang="en-US" dirty="0"/>
          </a:p>
        </p:txBody>
      </p:sp>
    </p:spTree>
    <p:extLst>
      <p:ext uri="{BB962C8B-B14F-4D97-AF65-F5344CB8AC3E}">
        <p14:creationId xmlns:p14="http://schemas.microsoft.com/office/powerpoint/2010/main" val="14409085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Vaccine</a:t>
            </a:r>
            <a:endParaRPr lang="en-US" dirty="0"/>
          </a:p>
        </p:txBody>
      </p:sp>
      <p:sp>
        <p:nvSpPr>
          <p:cNvPr id="3" name="Content Placeholder 2"/>
          <p:cNvSpPr>
            <a:spLocks noGrp="1"/>
          </p:cNvSpPr>
          <p:nvPr>
            <p:ph idx="1"/>
          </p:nvPr>
        </p:nvSpPr>
        <p:spPr/>
        <p:txBody>
          <a:bodyPr>
            <a:normAutofit fontScale="92500"/>
          </a:bodyPr>
          <a:lstStyle/>
          <a:p>
            <a:r>
              <a:rPr lang="en-US" dirty="0" err="1"/>
              <a:t>rVSV</a:t>
            </a:r>
            <a:r>
              <a:rPr lang="en-US" dirty="0"/>
              <a:t>-ZEBOV </a:t>
            </a:r>
            <a:endParaRPr lang="en-US" dirty="0" smtClean="0"/>
          </a:p>
          <a:p>
            <a:pPr lvl="1"/>
            <a:r>
              <a:rPr lang="en-US" dirty="0" smtClean="0"/>
              <a:t>live</a:t>
            </a:r>
            <a:r>
              <a:rPr lang="en-US" dirty="0"/>
              <a:t>, attenuated </a:t>
            </a:r>
            <a:r>
              <a:rPr lang="en-US" dirty="0"/>
              <a:t>recombinant vesicular stomatitis virus</a:t>
            </a:r>
            <a:r>
              <a:rPr lang="en-US" dirty="0"/>
              <a:t> in which the gene for the native envelope </a:t>
            </a:r>
            <a:r>
              <a:rPr lang="en-US" dirty="0" smtClean="0"/>
              <a:t>glycoprotein </a:t>
            </a:r>
            <a:r>
              <a:rPr lang="en-US" dirty="0"/>
              <a:t>is replaced with that from </a:t>
            </a:r>
            <a:r>
              <a:rPr lang="en-US" dirty="0" smtClean="0"/>
              <a:t>Ebola, </a:t>
            </a:r>
            <a:r>
              <a:rPr lang="en-US" dirty="0" err="1" smtClean="0"/>
              <a:t>Kikwit</a:t>
            </a:r>
            <a:r>
              <a:rPr lang="en-US" dirty="0"/>
              <a:t> 1995 Zaire </a:t>
            </a:r>
            <a:r>
              <a:rPr lang="en-US" dirty="0" smtClean="0"/>
              <a:t>strain</a:t>
            </a:r>
          </a:p>
          <a:p>
            <a:pPr lvl="1"/>
            <a:endParaRPr lang="en-US" dirty="0" smtClean="0"/>
          </a:p>
          <a:p>
            <a:r>
              <a:rPr lang="en-US" dirty="0" smtClean="0"/>
              <a:t>2003 - Developed in Canada (PHAC)</a:t>
            </a:r>
            <a:r>
              <a:rPr lang="en-US" dirty="0"/>
              <a:t> </a:t>
            </a:r>
            <a:endParaRPr lang="en-US" dirty="0" smtClean="0"/>
          </a:p>
          <a:p>
            <a:pPr lvl="1"/>
            <a:r>
              <a:rPr lang="en-US" dirty="0" smtClean="0"/>
              <a:t>Effective in non-human primates </a:t>
            </a:r>
          </a:p>
          <a:p>
            <a:r>
              <a:rPr lang="en-US" dirty="0" smtClean="0"/>
              <a:t>2010 </a:t>
            </a:r>
            <a:r>
              <a:rPr lang="mr-IN" dirty="0" smtClean="0"/>
              <a:t>–</a:t>
            </a:r>
            <a:r>
              <a:rPr lang="en-CA" dirty="0" smtClean="0"/>
              <a:t> PHAC</a:t>
            </a:r>
            <a:r>
              <a:rPr lang="en-US" dirty="0" smtClean="0"/>
              <a:t> licensed to </a:t>
            </a:r>
            <a:r>
              <a:rPr lang="en-US" dirty="0" err="1" smtClean="0"/>
              <a:t>NewLink</a:t>
            </a:r>
            <a:r>
              <a:rPr lang="en-US" dirty="0" smtClean="0"/>
              <a:t> Genetics for $200,000 and &lt;10% royalties</a:t>
            </a:r>
          </a:p>
          <a:p>
            <a:pPr lvl="1"/>
            <a:r>
              <a:rPr lang="en-US" dirty="0" err="1" smtClean="0"/>
              <a:t>NewLink</a:t>
            </a:r>
            <a:r>
              <a:rPr lang="en-US" dirty="0" smtClean="0"/>
              <a:t> undertook no human trials or vaccine production for the next 4 years</a:t>
            </a:r>
          </a:p>
          <a:p>
            <a:r>
              <a:rPr lang="en-US" dirty="0" smtClean="0"/>
              <a:t>2014 </a:t>
            </a:r>
            <a:r>
              <a:rPr lang="mr-IN" dirty="0" smtClean="0"/>
              <a:t>–</a:t>
            </a:r>
            <a:r>
              <a:rPr lang="en-US" dirty="0" smtClean="0"/>
              <a:t> </a:t>
            </a:r>
            <a:r>
              <a:rPr lang="en-US" dirty="0" err="1" smtClean="0"/>
              <a:t>NewLink</a:t>
            </a:r>
            <a:r>
              <a:rPr lang="en-US" dirty="0" smtClean="0"/>
              <a:t> licensed to </a:t>
            </a:r>
            <a:r>
              <a:rPr lang="en-US" dirty="0" err="1" smtClean="0"/>
              <a:t>Merk</a:t>
            </a:r>
            <a:r>
              <a:rPr lang="en-US" dirty="0" smtClean="0"/>
              <a:t> for $50 million plus royalties </a:t>
            </a:r>
          </a:p>
          <a:p>
            <a:pPr lvl="1"/>
            <a:r>
              <a:rPr lang="en-US" dirty="0" smtClean="0"/>
              <a:t>Canadian government donated 500 doses to WHO on compassionate use basis </a:t>
            </a:r>
          </a:p>
        </p:txBody>
      </p:sp>
      <p:pic>
        <p:nvPicPr>
          <p:cNvPr id="4098" name="Picture 2" descr="VSV ZEBOV Ebola vacc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00" y="63499"/>
            <a:ext cx="3429000" cy="1928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194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
            </a:r>
            <a:r>
              <a:rPr lang="en-US" dirty="0" smtClean="0"/>
              <a:t>ing-trials </a:t>
            </a:r>
            <a:r>
              <a:rPr lang="en-US" dirty="0" smtClean="0"/>
              <a:t>in </a:t>
            </a:r>
            <a:r>
              <a:rPr lang="en-US" dirty="0" smtClean="0"/>
              <a:t>Guinea (2016) and DRC (2019)</a:t>
            </a:r>
            <a:br>
              <a:rPr lang="en-US" dirty="0" smtClean="0"/>
            </a:br>
            <a:r>
              <a:rPr lang="en-US" dirty="0" smtClean="0"/>
              <a:t>97.5 </a:t>
            </a:r>
            <a:r>
              <a:rPr lang="mr-IN" dirty="0" smtClean="0"/>
              <a:t>–</a:t>
            </a:r>
            <a:r>
              <a:rPr lang="en-US" dirty="0" smtClean="0"/>
              <a:t> 100% effective after 10 days</a:t>
            </a:r>
            <a:endParaRPr lang="en-US" dirty="0"/>
          </a:p>
        </p:txBody>
      </p:sp>
      <p:sp>
        <p:nvSpPr>
          <p:cNvPr id="3" name="Content Placeholder 2"/>
          <p:cNvSpPr>
            <a:spLocks noGrp="1"/>
          </p:cNvSpPr>
          <p:nvPr>
            <p:ph idx="1"/>
          </p:nvPr>
        </p:nvSpPr>
        <p:spPr/>
        <p:txBody>
          <a:bodyPr/>
          <a:lstStyle/>
          <a:p>
            <a:r>
              <a:rPr lang="en-US" dirty="0" smtClean="0"/>
              <a:t>7,000 people; randomized to immediate vs delayed </a:t>
            </a:r>
          </a:p>
          <a:p>
            <a:pPr lvl="1"/>
            <a:r>
              <a:rPr lang="en-US" dirty="0" smtClean="0"/>
              <a:t>0 cases in immediate</a:t>
            </a:r>
          </a:p>
          <a:p>
            <a:pPr lvl="1"/>
            <a:r>
              <a:rPr lang="en-US" dirty="0" smtClean="0"/>
              <a:t>16 cases in delayed </a:t>
            </a:r>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73980" y="2583242"/>
            <a:ext cx="4655820" cy="3913761"/>
          </a:xfrm>
          <a:prstGeom prst="rect">
            <a:avLst/>
          </a:prstGeom>
        </p:spPr>
      </p:pic>
      <p:sp>
        <p:nvSpPr>
          <p:cNvPr id="5" name="TextBox 4"/>
          <p:cNvSpPr txBox="1"/>
          <p:nvPr/>
        </p:nvSpPr>
        <p:spPr>
          <a:xfrm>
            <a:off x="274320" y="6217920"/>
            <a:ext cx="1324850" cy="369332"/>
          </a:xfrm>
          <a:prstGeom prst="rect">
            <a:avLst/>
          </a:prstGeom>
          <a:noFill/>
        </p:spPr>
        <p:txBody>
          <a:bodyPr wrap="none" rtlCol="0">
            <a:spAutoFit/>
          </a:bodyPr>
          <a:lstStyle/>
          <a:p>
            <a:r>
              <a:rPr lang="en-US" dirty="0" smtClean="0"/>
              <a:t>Lancet 2015</a:t>
            </a:r>
            <a:endParaRPr lang="en-US" dirty="0"/>
          </a:p>
        </p:txBody>
      </p:sp>
    </p:spTree>
    <p:extLst>
      <p:ext uri="{BB962C8B-B14F-4D97-AF65-F5344CB8AC3E}">
        <p14:creationId xmlns:p14="http://schemas.microsoft.com/office/powerpoint/2010/main" val="11262343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 for cold chain (60-90</a:t>
            </a:r>
            <a:r>
              <a:rPr lang="en-US" baseline="30000" dirty="0" smtClean="0"/>
              <a:t>o</a:t>
            </a:r>
            <a:r>
              <a:rPr lang="en-US" dirty="0" smtClean="0"/>
              <a:t>C below)</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2"/>
          <a:stretch>
            <a:fillRect/>
          </a:stretch>
        </p:blipFill>
        <p:spPr>
          <a:xfrm>
            <a:off x="1842285" y="1825625"/>
            <a:ext cx="7958563" cy="4181403"/>
          </a:xfrm>
          <a:prstGeom prst="rect">
            <a:avLst/>
          </a:prstGeom>
        </p:spPr>
      </p:pic>
      <p:sp>
        <p:nvSpPr>
          <p:cNvPr id="5" name="Rectangle 4"/>
          <p:cNvSpPr/>
          <p:nvPr/>
        </p:nvSpPr>
        <p:spPr>
          <a:xfrm>
            <a:off x="3162300" y="6311900"/>
            <a:ext cx="9998528" cy="338554"/>
          </a:xfrm>
          <a:prstGeom prst="rect">
            <a:avLst/>
          </a:prstGeom>
        </p:spPr>
        <p:txBody>
          <a:bodyPr wrap="square">
            <a:spAutoFit/>
          </a:bodyPr>
          <a:lstStyle/>
          <a:p>
            <a:r>
              <a:rPr lang="en-US" sz="1600" dirty="0"/>
              <a:t>https://</a:t>
            </a:r>
            <a:r>
              <a:rPr lang="en-US" sz="1600" dirty="0" err="1"/>
              <a:t>www.sciencenews.org</a:t>
            </a:r>
            <a:r>
              <a:rPr lang="en-US" sz="1600" dirty="0"/>
              <a:t>/blog/science-ticker/</a:t>
            </a:r>
            <a:r>
              <a:rPr lang="en-US" sz="1600" dirty="0" err="1"/>
              <a:t>ebola</a:t>
            </a:r>
            <a:r>
              <a:rPr lang="en-US" sz="1600" dirty="0"/>
              <a:t>-vaccine-proves-effective-final-trial-results-show</a:t>
            </a:r>
          </a:p>
        </p:txBody>
      </p:sp>
    </p:spTree>
    <p:extLst>
      <p:ext uri="{BB962C8B-B14F-4D97-AF65-F5344CB8AC3E}">
        <p14:creationId xmlns:p14="http://schemas.microsoft.com/office/powerpoint/2010/main" val="5382046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vaccine</a:t>
            </a:r>
            <a:br>
              <a:rPr lang="en-US" dirty="0"/>
            </a:br>
            <a:r>
              <a:rPr lang="en-US" dirty="0"/>
              <a:t> </a:t>
            </a:r>
            <a:r>
              <a:rPr lang="en-US" dirty="0" smtClean="0"/>
              <a:t>Ad26.ZEBOV/MVA-BN-Filo</a:t>
            </a:r>
            <a:r>
              <a:rPr lang="mr-IN"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smtClean="0"/>
              <a:t>Combination vaccine:</a:t>
            </a:r>
          </a:p>
          <a:p>
            <a:pPr lvl="1"/>
            <a:r>
              <a:rPr lang="en-US" dirty="0" smtClean="0"/>
              <a:t>Adenovirus vector </a:t>
            </a:r>
            <a:r>
              <a:rPr lang="en-US" dirty="0"/>
              <a:t>expressing the </a:t>
            </a:r>
            <a:r>
              <a:rPr lang="en-US" dirty="0" smtClean="0"/>
              <a:t>GP </a:t>
            </a:r>
            <a:r>
              <a:rPr lang="en-US" dirty="0"/>
              <a:t>of the </a:t>
            </a:r>
            <a:r>
              <a:rPr lang="en-US" dirty="0" smtClean="0"/>
              <a:t>Zaire Ebola </a:t>
            </a:r>
            <a:r>
              <a:rPr lang="en-US" dirty="0"/>
              <a:t>virus </a:t>
            </a:r>
            <a:endParaRPr lang="en-US" dirty="0" smtClean="0"/>
          </a:p>
          <a:p>
            <a:pPr lvl="1"/>
            <a:r>
              <a:rPr lang="en-US" dirty="0" smtClean="0"/>
              <a:t>Modified </a:t>
            </a:r>
            <a:r>
              <a:rPr lang="en-US" dirty="0"/>
              <a:t>Vaccinia Virus Ankara (MVA) strain containing </a:t>
            </a:r>
            <a:r>
              <a:rPr lang="en-US" dirty="0" smtClean="0"/>
              <a:t>multivalent epitopes for EBOV</a:t>
            </a:r>
          </a:p>
          <a:p>
            <a:pPr lvl="1"/>
            <a:endParaRPr lang="en-US" dirty="0"/>
          </a:p>
          <a:p>
            <a:r>
              <a:rPr lang="en-US" dirty="0" smtClean="0"/>
              <a:t>2-dose regimen </a:t>
            </a:r>
          </a:p>
          <a:p>
            <a:pPr lvl="1"/>
            <a:r>
              <a:rPr lang="en-US" dirty="0" smtClean="0"/>
              <a:t>0, and then 4-12 weeks</a:t>
            </a:r>
          </a:p>
          <a:p>
            <a:pPr lvl="1"/>
            <a:endParaRPr lang="en-US" dirty="0"/>
          </a:p>
          <a:p>
            <a:r>
              <a:rPr lang="en-US" dirty="0" smtClean="0"/>
              <a:t>June 2019 </a:t>
            </a:r>
          </a:p>
          <a:p>
            <a:pPr lvl="1"/>
            <a:r>
              <a:rPr lang="en-US" dirty="0" smtClean="0"/>
              <a:t>The introduction of this vaccine in DRC prompts resignation of head of Ebola </a:t>
            </a:r>
            <a:r>
              <a:rPr lang="en-US" dirty="0"/>
              <a:t>response Dr. </a:t>
            </a:r>
            <a:r>
              <a:rPr lang="en-US" dirty="0" err="1"/>
              <a:t>Oly</a:t>
            </a:r>
            <a:r>
              <a:rPr lang="en-US" dirty="0"/>
              <a:t> </a:t>
            </a:r>
            <a:r>
              <a:rPr lang="en-US" dirty="0" err="1"/>
              <a:t>Ilunga</a:t>
            </a:r>
            <a:r>
              <a:rPr lang="en-US" dirty="0"/>
              <a:t> </a:t>
            </a:r>
            <a:r>
              <a:rPr lang="en-US" dirty="0" err="1" smtClean="0"/>
              <a:t>Kalenga</a:t>
            </a:r>
            <a:endParaRPr lang="en-US" dirty="0"/>
          </a:p>
        </p:txBody>
      </p:sp>
    </p:spTree>
    <p:extLst>
      <p:ext uri="{BB962C8B-B14F-4D97-AF65-F5344CB8AC3E}">
        <p14:creationId xmlns:p14="http://schemas.microsoft.com/office/powerpoint/2010/main" val="6741559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ETU/ETC</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65031" y="1566208"/>
            <a:ext cx="8352692" cy="4610755"/>
          </a:xfrm>
          <a:prstGeom prst="rect">
            <a:avLst/>
          </a:prstGeom>
        </p:spPr>
      </p:pic>
      <p:sp>
        <p:nvSpPr>
          <p:cNvPr id="6" name="Rectangle 5"/>
          <p:cNvSpPr/>
          <p:nvPr/>
        </p:nvSpPr>
        <p:spPr>
          <a:xfrm>
            <a:off x="6866030" y="6362873"/>
            <a:ext cx="4904356" cy="369332"/>
          </a:xfrm>
          <a:prstGeom prst="rect">
            <a:avLst/>
          </a:prstGeom>
        </p:spPr>
        <p:txBody>
          <a:bodyPr wrap="none">
            <a:spAutoFit/>
          </a:bodyPr>
          <a:lstStyle/>
          <a:p>
            <a:r>
              <a:rPr lang="en-US" dirty="0">
                <a:hlinkClick r:id="rId3"/>
              </a:rPr>
              <a:t>https://</a:t>
            </a:r>
            <a:r>
              <a:rPr lang="en-US" dirty="0" err="1">
                <a:hlinkClick r:id="rId3"/>
              </a:rPr>
              <a:t>www.youtube.com</a:t>
            </a:r>
            <a:r>
              <a:rPr lang="en-US" dirty="0">
                <a:hlinkClick r:id="rId3"/>
              </a:rPr>
              <a:t>/</a:t>
            </a:r>
            <a:r>
              <a:rPr lang="en-US" dirty="0" err="1">
                <a:hlinkClick r:id="rId3"/>
              </a:rPr>
              <a:t>watch?v</a:t>
            </a:r>
            <a:r>
              <a:rPr lang="en-US" dirty="0">
                <a:hlinkClick r:id="rId3"/>
              </a:rPr>
              <a:t>=sK9POphCYlY</a:t>
            </a:r>
            <a:endParaRPr lang="en-US" dirty="0"/>
          </a:p>
        </p:txBody>
      </p:sp>
    </p:spTree>
    <p:extLst>
      <p:ext uri="{BB962C8B-B14F-4D97-AF65-F5344CB8AC3E}">
        <p14:creationId xmlns:p14="http://schemas.microsoft.com/office/powerpoint/2010/main" val="10232919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Therapeutics</a:t>
            </a:r>
            <a:endParaRPr lang="en-US" dirty="0"/>
          </a:p>
        </p:txBody>
      </p:sp>
      <p:sp>
        <p:nvSpPr>
          <p:cNvPr id="3" name="Content Placeholder 2"/>
          <p:cNvSpPr>
            <a:spLocks noGrp="1"/>
          </p:cNvSpPr>
          <p:nvPr>
            <p:ph idx="1"/>
          </p:nvPr>
        </p:nvSpPr>
        <p:spPr/>
        <p:txBody>
          <a:bodyPr/>
          <a:lstStyle/>
          <a:p>
            <a:r>
              <a:rPr lang="en-US" dirty="0" smtClean="0"/>
              <a:t>Monoclonal antibodies:</a:t>
            </a:r>
          </a:p>
          <a:p>
            <a:pPr lvl="1"/>
            <a:r>
              <a:rPr lang="en-US" dirty="0" err="1" smtClean="0"/>
              <a:t>Zmapp</a:t>
            </a:r>
            <a:endParaRPr lang="en-US" dirty="0"/>
          </a:p>
          <a:p>
            <a:pPr lvl="1"/>
            <a:r>
              <a:rPr lang="en-US" dirty="0" err="1" smtClean="0"/>
              <a:t>mAb</a:t>
            </a:r>
            <a:r>
              <a:rPr lang="en-US" dirty="0" smtClean="0"/>
              <a:t> 114</a:t>
            </a:r>
          </a:p>
          <a:p>
            <a:pPr lvl="1"/>
            <a:r>
              <a:rPr lang="en-US" dirty="0" smtClean="0"/>
              <a:t>Regeneron</a:t>
            </a:r>
          </a:p>
          <a:p>
            <a:r>
              <a:rPr lang="en-US" dirty="0" err="1" smtClean="0"/>
              <a:t>Nucleoiside</a:t>
            </a:r>
            <a:r>
              <a:rPr lang="en-US" dirty="0" smtClean="0"/>
              <a:t> </a:t>
            </a:r>
            <a:r>
              <a:rPr lang="en-US" dirty="0" err="1" smtClean="0"/>
              <a:t>anologues</a:t>
            </a:r>
            <a:endParaRPr lang="en-US" dirty="0" smtClean="0"/>
          </a:p>
          <a:p>
            <a:pPr lvl="1"/>
            <a:r>
              <a:rPr lang="en-US" dirty="0" smtClean="0"/>
              <a:t>Remdesivir </a:t>
            </a:r>
          </a:p>
          <a:p>
            <a:pPr lvl="1"/>
            <a:r>
              <a:rPr lang="en-US" dirty="0" smtClean="0"/>
              <a:t>(</a:t>
            </a:r>
            <a:r>
              <a:rPr lang="en-US" dirty="0" err="1" smtClean="0"/>
              <a:t>Favipravir</a:t>
            </a:r>
            <a:r>
              <a:rPr lang="en-US" dirty="0"/>
              <a:t>)</a:t>
            </a:r>
            <a:endParaRPr lang="en-US" dirty="0" smtClean="0"/>
          </a:p>
          <a:p>
            <a:endParaRPr lang="en-US" dirty="0" smtClean="0"/>
          </a:p>
          <a:p>
            <a:endParaRPr lang="en-US" dirty="0"/>
          </a:p>
        </p:txBody>
      </p:sp>
    </p:spTree>
    <p:extLst>
      <p:ext uri="{BB962C8B-B14F-4D97-AF65-F5344CB8AC3E}">
        <p14:creationId xmlns:p14="http://schemas.microsoft.com/office/powerpoint/2010/main" val="1437266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Zmapp</a:t>
            </a:r>
            <a:r>
              <a:rPr lang="en-US" dirty="0" smtClean="0"/>
              <a:t/>
            </a:r>
            <a:br>
              <a:rPr lang="en-US" dirty="0" smtClean="0"/>
            </a:br>
            <a:r>
              <a:rPr lang="en-US" dirty="0" smtClean="0"/>
              <a:t>RCT in West Africa</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10957" y="2152813"/>
            <a:ext cx="4535679" cy="3617204"/>
          </a:xfrm>
          <a:prstGeom prst="rect">
            <a:avLst/>
          </a:prstGeom>
        </p:spPr>
      </p:pic>
      <p:sp>
        <p:nvSpPr>
          <p:cNvPr id="5" name="TextBox 4"/>
          <p:cNvSpPr txBox="1"/>
          <p:nvPr/>
        </p:nvSpPr>
        <p:spPr>
          <a:xfrm>
            <a:off x="6408060" y="4680630"/>
            <a:ext cx="5645135" cy="1200329"/>
          </a:xfrm>
          <a:prstGeom prst="rect">
            <a:avLst/>
          </a:prstGeom>
          <a:noFill/>
        </p:spPr>
        <p:txBody>
          <a:bodyPr wrap="none" rtlCol="0">
            <a:spAutoFit/>
          </a:bodyPr>
          <a:lstStyle/>
          <a:p>
            <a:r>
              <a:rPr lang="en-US" dirty="0" smtClean="0"/>
              <a:t>71 patients (planned 200)</a:t>
            </a:r>
          </a:p>
          <a:p>
            <a:pPr marL="285750" indent="-285750">
              <a:buFont typeface="Arial" charset="0"/>
              <a:buChar char="•"/>
            </a:pPr>
            <a:r>
              <a:rPr lang="en-US" dirty="0" smtClean="0"/>
              <a:t>37% vs 22%  mortality </a:t>
            </a:r>
          </a:p>
          <a:p>
            <a:pPr marL="285750" indent="-285750">
              <a:buFont typeface="Arial" charset="0"/>
              <a:buChar char="•"/>
            </a:pPr>
            <a:r>
              <a:rPr lang="en-US" dirty="0" smtClean="0"/>
              <a:t>15% absolute </a:t>
            </a:r>
            <a:r>
              <a:rPr lang="en-US" dirty="0"/>
              <a:t>difference in </a:t>
            </a:r>
            <a:r>
              <a:rPr lang="en-US" dirty="0" smtClean="0"/>
              <a:t>mortality; (95</a:t>
            </a:r>
            <a:r>
              <a:rPr lang="en-US" dirty="0"/>
              <a:t>% </a:t>
            </a:r>
            <a:r>
              <a:rPr lang="en-US" dirty="0" smtClean="0"/>
              <a:t>CI, </a:t>
            </a:r>
            <a:r>
              <a:rPr lang="en-US" dirty="0"/>
              <a:t>−36 to </a:t>
            </a:r>
            <a:r>
              <a:rPr lang="en-US" dirty="0" smtClean="0"/>
              <a:t>7)</a:t>
            </a:r>
          </a:p>
          <a:p>
            <a:endParaRPr lang="en-US" dirty="0"/>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387489" y="443090"/>
            <a:ext cx="4346595" cy="3941536"/>
          </a:xfrm>
          <a:prstGeom prst="rect">
            <a:avLst/>
          </a:prstGeom>
        </p:spPr>
      </p:pic>
      <p:sp>
        <p:nvSpPr>
          <p:cNvPr id="7" name="TextBox 6"/>
          <p:cNvSpPr txBox="1"/>
          <p:nvPr/>
        </p:nvSpPr>
        <p:spPr>
          <a:xfrm>
            <a:off x="9721850" y="6281871"/>
            <a:ext cx="1237839" cy="369332"/>
          </a:xfrm>
          <a:prstGeom prst="rect">
            <a:avLst/>
          </a:prstGeom>
          <a:noFill/>
        </p:spPr>
        <p:txBody>
          <a:bodyPr wrap="none" rtlCol="0">
            <a:spAutoFit/>
          </a:bodyPr>
          <a:lstStyle/>
          <a:p>
            <a:r>
              <a:rPr lang="en-US" smtClean="0"/>
              <a:t>NEJM 2016</a:t>
            </a:r>
            <a:endParaRPr lang="en-US"/>
          </a:p>
        </p:txBody>
      </p:sp>
    </p:spTree>
    <p:extLst>
      <p:ext uri="{BB962C8B-B14F-4D97-AF65-F5344CB8AC3E}">
        <p14:creationId xmlns:p14="http://schemas.microsoft.com/office/powerpoint/2010/main" val="2694352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906" y="365125"/>
            <a:ext cx="9593385" cy="5620005"/>
          </a:xfrm>
          <a:prstGeom prst="rect">
            <a:avLst/>
          </a:prstGeom>
        </p:spPr>
      </p:pic>
      <p:sp>
        <p:nvSpPr>
          <p:cNvPr id="5" name="Rectangle 4"/>
          <p:cNvSpPr/>
          <p:nvPr/>
        </p:nvSpPr>
        <p:spPr>
          <a:xfrm>
            <a:off x="8256067" y="6311900"/>
            <a:ext cx="3698448" cy="369332"/>
          </a:xfrm>
          <a:prstGeom prst="rect">
            <a:avLst/>
          </a:prstGeom>
        </p:spPr>
        <p:txBody>
          <a:bodyPr wrap="none">
            <a:spAutoFit/>
          </a:bodyPr>
          <a:lstStyle/>
          <a:p>
            <a:r>
              <a:rPr lang="nb-NO" dirty="0">
                <a:solidFill>
                  <a:srgbClr val="6D6D6D"/>
                </a:solidFill>
                <a:latin typeface="Helvetica" charset="0"/>
              </a:rPr>
              <a:t>N </a:t>
            </a:r>
            <a:r>
              <a:rPr lang="nb-NO" dirty="0" err="1">
                <a:solidFill>
                  <a:srgbClr val="6D6D6D"/>
                </a:solidFill>
                <a:latin typeface="Helvetica" charset="0"/>
              </a:rPr>
              <a:t>Engl</a:t>
            </a:r>
            <a:r>
              <a:rPr lang="nb-NO" dirty="0">
                <a:solidFill>
                  <a:srgbClr val="6D6D6D"/>
                </a:solidFill>
                <a:latin typeface="Helvetica" charset="0"/>
              </a:rPr>
              <a:t> J Med 2019;381:2293-303.</a:t>
            </a:r>
            <a:endParaRPr lang="nb-NO" dirty="0">
              <a:solidFill>
                <a:srgbClr val="6D6D6D"/>
              </a:solidFill>
              <a:effectLst/>
              <a:latin typeface="Helvetica" charset="0"/>
            </a:endParaRPr>
          </a:p>
        </p:txBody>
      </p:sp>
    </p:spTree>
    <p:extLst>
      <p:ext uri="{BB962C8B-B14F-4D97-AF65-F5344CB8AC3E}">
        <p14:creationId xmlns:p14="http://schemas.microsoft.com/office/powerpoint/2010/main" val="19330998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Extremely challenging environment </a:t>
            </a:r>
            <a:endParaRPr lang="en-US" dirty="0"/>
          </a:p>
        </p:txBody>
      </p:sp>
      <p:sp>
        <p:nvSpPr>
          <p:cNvPr id="3" name="Content Placeholder 2"/>
          <p:cNvSpPr>
            <a:spLocks noGrp="1"/>
          </p:cNvSpPr>
          <p:nvPr>
            <p:ph idx="1"/>
          </p:nvPr>
        </p:nvSpPr>
        <p:spPr/>
        <p:txBody>
          <a:bodyPr/>
          <a:lstStyle/>
          <a:p>
            <a:r>
              <a:rPr lang="en-US" dirty="0" smtClean="0"/>
              <a:t>Highly dense and mobile population </a:t>
            </a:r>
          </a:p>
          <a:p>
            <a:r>
              <a:rPr lang="en-US" dirty="0" smtClean="0"/>
              <a:t>Weak health systems</a:t>
            </a:r>
          </a:p>
          <a:p>
            <a:r>
              <a:rPr lang="en-US" dirty="0" smtClean="0"/>
              <a:t>Decades of conflict causing deep deep community distrust</a:t>
            </a:r>
          </a:p>
          <a:p>
            <a:r>
              <a:rPr lang="en-US" dirty="0" smtClean="0"/>
              <a:t>Ongoing insecurity and violent attacks</a:t>
            </a:r>
          </a:p>
          <a:p>
            <a:endParaRPr lang="en-US" dirty="0" smtClean="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38944" y="4104376"/>
            <a:ext cx="2939142" cy="2072587"/>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78830" y="4104376"/>
            <a:ext cx="4346346" cy="2562108"/>
          </a:xfrm>
          <a:prstGeom prst="rect">
            <a:avLst/>
          </a:prstGeom>
        </p:spPr>
      </p:pic>
      <p:cxnSp>
        <p:nvCxnSpPr>
          <p:cNvPr id="8" name="Straight Arrow Connector 7"/>
          <p:cNvCxnSpPr/>
          <p:nvPr/>
        </p:nvCxnSpPr>
        <p:spPr>
          <a:xfrm flipV="1">
            <a:off x="8866414" y="4954543"/>
            <a:ext cx="1965709" cy="43088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606036" y="4431323"/>
            <a:ext cx="351378" cy="523220"/>
          </a:xfrm>
          <a:prstGeom prst="rect">
            <a:avLst/>
          </a:prstGeom>
          <a:noFill/>
        </p:spPr>
        <p:txBody>
          <a:bodyPr wrap="none" rtlCol="0">
            <a:spAutoFit/>
          </a:bodyPr>
          <a:lstStyle/>
          <a:p>
            <a:r>
              <a:rPr lang="en-US" sz="2800" b="1" dirty="0" smtClean="0">
                <a:solidFill>
                  <a:srgbClr val="FF0000"/>
                </a:solidFill>
              </a:rPr>
              <a:t>?</a:t>
            </a:r>
            <a:endParaRPr lang="en-US" sz="2800" b="1" dirty="0" smtClean="0">
              <a:solidFill>
                <a:srgbClr val="FF0000"/>
              </a:solidFill>
            </a:endParaRPr>
          </a:p>
        </p:txBody>
      </p:sp>
    </p:spTree>
    <p:extLst>
      <p:ext uri="{BB962C8B-B14F-4D97-AF65-F5344CB8AC3E}">
        <p14:creationId xmlns:p14="http://schemas.microsoft.com/office/powerpoint/2010/main" val="13919033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August 1, 2018</a:t>
            </a:r>
          </a:p>
          <a:p>
            <a:pPr lvl="1"/>
            <a:r>
              <a:rPr lang="en-US" dirty="0" smtClean="0"/>
              <a:t>Outbreak declared</a:t>
            </a:r>
          </a:p>
          <a:p>
            <a:pPr lvl="1"/>
            <a:endParaRPr lang="en-US" dirty="0"/>
          </a:p>
          <a:p>
            <a:r>
              <a:rPr lang="en-US" dirty="0" smtClean="0"/>
              <a:t>October, 2018 and</a:t>
            </a:r>
          </a:p>
          <a:p>
            <a:r>
              <a:rPr lang="en-US" dirty="0" smtClean="0"/>
              <a:t>April, 2019 </a:t>
            </a:r>
            <a:endParaRPr lang="en-US" dirty="0" smtClean="0"/>
          </a:p>
          <a:p>
            <a:pPr lvl="1"/>
            <a:r>
              <a:rPr lang="en-US" dirty="0" smtClean="0"/>
              <a:t>Meetings </a:t>
            </a:r>
            <a:r>
              <a:rPr lang="en-US" dirty="0" smtClean="0"/>
              <a:t>of the WHO/UN committee </a:t>
            </a:r>
            <a:r>
              <a:rPr lang="mr-IN" dirty="0" smtClean="0"/>
              <a:t>–</a:t>
            </a:r>
            <a:r>
              <a:rPr lang="en-US" dirty="0" smtClean="0"/>
              <a:t> decision not to declare a PHEIC</a:t>
            </a:r>
          </a:p>
          <a:p>
            <a:endParaRPr lang="en-US" dirty="0"/>
          </a:p>
          <a:p>
            <a:r>
              <a:rPr lang="en-US" dirty="0" smtClean="0"/>
              <a:t>July 17, 2019 </a:t>
            </a:r>
            <a:r>
              <a:rPr lang="mr-IN" dirty="0" smtClean="0"/>
              <a:t>–</a:t>
            </a:r>
            <a:r>
              <a:rPr lang="en-US" dirty="0" smtClean="0"/>
              <a:t> </a:t>
            </a:r>
            <a:r>
              <a:rPr lang="en-US" dirty="0" smtClean="0"/>
              <a:t>declared a PHEIC </a:t>
            </a:r>
            <a:r>
              <a:rPr lang="mr-IN" dirty="0" smtClean="0"/>
              <a:t>…</a:t>
            </a:r>
            <a:endParaRPr lang="en-CA" dirty="0" smtClean="0"/>
          </a:p>
          <a:p>
            <a:pPr lvl="1"/>
            <a:r>
              <a:rPr lang="en-CA" dirty="0" smtClean="0"/>
              <a:t>June </a:t>
            </a:r>
            <a:r>
              <a:rPr lang="en-CA" dirty="0"/>
              <a:t>11</a:t>
            </a:r>
            <a:r>
              <a:rPr lang="en-CA" dirty="0" smtClean="0"/>
              <a:t>, </a:t>
            </a:r>
            <a:r>
              <a:rPr lang="en-CA" dirty="0"/>
              <a:t>Uganda reported the </a:t>
            </a:r>
            <a:r>
              <a:rPr lang="en-CA" dirty="0" smtClean="0"/>
              <a:t>first case </a:t>
            </a:r>
            <a:r>
              <a:rPr lang="en-CA" dirty="0"/>
              <a:t>of EVD </a:t>
            </a:r>
            <a:r>
              <a:rPr lang="en-CA" dirty="0" smtClean="0"/>
              <a:t>from </a:t>
            </a:r>
            <a:r>
              <a:rPr lang="en-CA" dirty="0"/>
              <a:t>the </a:t>
            </a:r>
            <a:r>
              <a:rPr lang="en-CA" dirty="0" smtClean="0"/>
              <a:t>DRC</a:t>
            </a:r>
          </a:p>
          <a:p>
            <a:pPr lvl="1"/>
            <a:r>
              <a:rPr lang="en-CA" dirty="0" smtClean="0"/>
              <a:t>July </a:t>
            </a:r>
            <a:r>
              <a:rPr lang="mr-IN" dirty="0" smtClean="0"/>
              <a:t>–</a:t>
            </a:r>
            <a:r>
              <a:rPr lang="en-CA" dirty="0" smtClean="0"/>
              <a:t> additional attacks on ETU </a:t>
            </a:r>
          </a:p>
          <a:p>
            <a:pPr lvl="1"/>
            <a:r>
              <a:rPr lang="en-CA" dirty="0" smtClean="0"/>
              <a:t>July 14, an EVD case was reported in Goma, population 2 million</a:t>
            </a:r>
          </a:p>
          <a:p>
            <a:pPr lvl="1"/>
            <a:endParaRPr lang="en-CA" dirty="0" smtClean="0"/>
          </a:p>
        </p:txBody>
      </p:sp>
      <p:sp>
        <p:nvSpPr>
          <p:cNvPr id="4" name="Rectangle 3"/>
          <p:cNvSpPr/>
          <p:nvPr/>
        </p:nvSpPr>
        <p:spPr>
          <a:xfrm>
            <a:off x="7614272" y="6311900"/>
            <a:ext cx="4577728" cy="369332"/>
          </a:xfrm>
          <a:prstGeom prst="rect">
            <a:avLst/>
          </a:prstGeom>
        </p:spPr>
        <p:txBody>
          <a:bodyPr wrap="none">
            <a:spAutoFit/>
          </a:bodyPr>
          <a:lstStyle/>
          <a:p>
            <a:r>
              <a:rPr lang="en-US" dirty="0" err="1"/>
              <a:t>www.thelancet.com</a:t>
            </a:r>
            <a:r>
              <a:rPr lang="en-US" dirty="0"/>
              <a:t> Vol 393 February 16, 2019</a:t>
            </a:r>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8503" y="378322"/>
            <a:ext cx="11205297" cy="1447303"/>
          </a:xfrm>
          <a:prstGeom prst="rect">
            <a:avLst/>
          </a:prstGeom>
        </p:spPr>
      </p:pic>
    </p:spTree>
    <p:extLst>
      <p:ext uri="{BB962C8B-B14F-4D97-AF65-F5344CB8AC3E}">
        <p14:creationId xmlns:p14="http://schemas.microsoft.com/office/powerpoint/2010/main" val="8267151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slides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516861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Women and EVD</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9229" y="1825625"/>
            <a:ext cx="6660957" cy="416205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21010" y="2124392"/>
            <a:ext cx="4617914" cy="3265751"/>
          </a:xfrm>
          <a:prstGeom prst="rect">
            <a:avLst/>
          </a:prstGeom>
        </p:spPr>
      </p:pic>
      <p:sp>
        <p:nvSpPr>
          <p:cNvPr id="8" name="Rectangle 7"/>
          <p:cNvSpPr/>
          <p:nvPr/>
        </p:nvSpPr>
        <p:spPr>
          <a:xfrm>
            <a:off x="7082428" y="6295509"/>
            <a:ext cx="4940007" cy="369332"/>
          </a:xfrm>
          <a:prstGeom prst="rect">
            <a:avLst/>
          </a:prstGeom>
        </p:spPr>
        <p:txBody>
          <a:bodyPr wrap="none">
            <a:spAutoFit/>
          </a:bodyPr>
          <a:lstStyle/>
          <a:p>
            <a:r>
              <a:rPr lang="en-US" dirty="0"/>
              <a:t>https://</a:t>
            </a:r>
            <a:r>
              <a:rPr lang="en-US" dirty="0" err="1"/>
              <a:t>www.youtube.com</a:t>
            </a:r>
            <a:r>
              <a:rPr lang="en-US" dirty="0"/>
              <a:t>/</a:t>
            </a:r>
            <a:r>
              <a:rPr lang="en-US" dirty="0" err="1"/>
              <a:t>watch?v</a:t>
            </a:r>
            <a:r>
              <a:rPr lang="en-US" dirty="0"/>
              <a:t>=v21SbOY8QCI</a:t>
            </a:r>
          </a:p>
        </p:txBody>
      </p:sp>
    </p:spTree>
    <p:extLst>
      <p:ext uri="{BB962C8B-B14F-4D97-AF65-F5344CB8AC3E}">
        <p14:creationId xmlns:p14="http://schemas.microsoft.com/office/powerpoint/2010/main" val="5785916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Women and EVD</a:t>
            </a:r>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825625"/>
            <a:ext cx="10208880" cy="4725772"/>
          </a:xfrm>
          <a:prstGeom prst="rect">
            <a:avLst/>
          </a:prstGeom>
        </p:spPr>
      </p:pic>
    </p:spTree>
    <p:extLst>
      <p:ext uri="{BB962C8B-B14F-4D97-AF65-F5344CB8AC3E}">
        <p14:creationId xmlns:p14="http://schemas.microsoft.com/office/powerpoint/2010/main" val="17803357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ETUs</a:t>
            </a:r>
            <a:r>
              <a:rPr lang="mr-IN" dirty="0" smtClean="0"/>
              <a:t>…</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4" name="Picture 3"/>
          <p:cNvPicPr>
            <a:picLocks noChangeAspect="1"/>
          </p:cNvPicPr>
          <p:nvPr/>
        </p:nvPicPr>
        <p:blipFill>
          <a:blip r:embed="rId3"/>
          <a:stretch>
            <a:fillRect/>
          </a:stretch>
        </p:blipFill>
        <p:spPr>
          <a:xfrm>
            <a:off x="595797" y="2011129"/>
            <a:ext cx="4115510" cy="3980329"/>
          </a:xfrm>
          <a:prstGeom prst="rect">
            <a:avLst/>
          </a:prstGeom>
        </p:spPr>
      </p:pic>
      <p:pic>
        <p:nvPicPr>
          <p:cNvPr id="7170" name="Picture 2" desc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710" y="2393576"/>
            <a:ext cx="6420384" cy="3613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2014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6465</TotalTime>
  <Words>2184</Words>
  <Application>Microsoft Macintosh PowerPoint</Application>
  <PresentationFormat>Widescreen</PresentationFormat>
  <Paragraphs>443</Paragraphs>
  <Slides>62</Slides>
  <Notes>25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62</vt:i4>
      </vt:variant>
    </vt:vector>
  </HeadingPairs>
  <TitlesOfParts>
    <vt:vector size="73" baseType="lpstr">
      <vt:lpstr>Guardian Text Sans Web</vt:lpstr>
      <vt:lpstr>Helvetica</vt:lpstr>
      <vt:lpstr>Open Sans</vt:lpstr>
      <vt:lpstr>Open Sans Condensed</vt:lpstr>
      <vt:lpstr>Tiempos</vt:lpstr>
      <vt:lpstr>Arial</vt:lpstr>
      <vt:lpstr>Calibri</vt:lpstr>
      <vt:lpstr>Calibri Light</vt:lpstr>
      <vt:lpstr>Mangal</vt:lpstr>
      <vt:lpstr>Wingdings</vt:lpstr>
      <vt:lpstr>Office Theme</vt:lpstr>
      <vt:lpstr>EVD in DRC – 2018-19</vt:lpstr>
      <vt:lpstr>Outline</vt:lpstr>
      <vt:lpstr>Work in West Africa…</vt:lpstr>
      <vt:lpstr>Gulu, Uganda </vt:lpstr>
      <vt:lpstr>Ebola virus structure</vt:lpstr>
      <vt:lpstr>Ebola virus cycle of transmission</vt:lpstr>
      <vt:lpstr>Yambuku; near Ebola river, DRC First outbreak of Ebola in 1976</vt:lpstr>
      <vt:lpstr>Outbreaks of EVD - Central and Western Africa</vt:lpstr>
      <vt:lpstr>PowerPoint Presentation</vt:lpstr>
      <vt:lpstr>VHF clinical features </vt:lpstr>
      <vt:lpstr>Clinical features of EVD</vt:lpstr>
      <vt:lpstr>Ebola symptoms and viremia</vt:lpstr>
      <vt:lpstr>Typical Stages of Illness from EVD Incubation period is 5-9 days, with a range from 1 to 21 days.</vt:lpstr>
      <vt:lpstr>West African outbreak 2014 - 2016</vt:lpstr>
      <vt:lpstr>West African outbreak 2014 - 2016</vt:lpstr>
      <vt:lpstr>Phases of the response in West Africa 28,646 cases, 11,310 deaths (40% mortality)</vt:lpstr>
      <vt:lpstr>Difficult </vt:lpstr>
      <vt:lpstr>Delayed response </vt:lpstr>
      <vt:lpstr>Challenges  Amina came to the ETU with her daughter Isatu</vt:lpstr>
      <vt:lpstr>PowerPoint Presentation</vt:lpstr>
      <vt:lpstr>Disparity among Ebola Treatment Centres Sierra Leone</vt:lpstr>
      <vt:lpstr>Makeni General Hospital, Sierra Leone  During the Ebola outbreak</vt:lpstr>
      <vt:lpstr>Ebola Salome</vt:lpstr>
      <vt:lpstr>Unusual features</vt:lpstr>
      <vt:lpstr>Ebola in DRC  Most challenging outbreak ever….</vt:lpstr>
      <vt:lpstr>North Kivu</vt:lpstr>
      <vt:lpstr>Context </vt:lpstr>
      <vt:lpstr>Colonization - atrocities The rubber terror </vt:lpstr>
      <vt:lpstr>Decades of war</vt:lpstr>
      <vt:lpstr>Violent events in N. Kivu (Jan 2017 – Oct 2018)</vt:lpstr>
      <vt:lpstr>SECURITY COUNCIL CONDEMNS ILLEGAL EXPLOITATION OF DEMOCRATIC REPUBLIC OF CONGO’S NATURAL RESOURCES</vt:lpstr>
      <vt:lpstr>Documentaries to watch</vt:lpstr>
      <vt:lpstr>Documentaries to watch </vt:lpstr>
      <vt:lpstr>Poor health systems</vt:lpstr>
      <vt:lpstr>IDP camps Densely populated and desperately poor</vt:lpstr>
      <vt:lpstr> </vt:lpstr>
      <vt:lpstr>Community mistrust</vt:lpstr>
      <vt:lpstr>Community mistrust</vt:lpstr>
      <vt:lpstr>Community mistrust</vt:lpstr>
      <vt:lpstr>Community Engagement Safe and Dignified Burials</vt:lpstr>
      <vt:lpstr>PowerPoint Presentation</vt:lpstr>
      <vt:lpstr>PowerPoint Presentation</vt:lpstr>
      <vt:lpstr>Geographic spread </vt:lpstr>
      <vt:lpstr>Alerts of Ebola virus disease reported, investigated, and validated daily in the DRC</vt:lpstr>
      <vt:lpstr>Number of contacts registered and followed up each day, as of 28 January 2020</vt:lpstr>
      <vt:lpstr>Majority of deaths have occurred outside of ETU…</vt:lpstr>
      <vt:lpstr>Notable advances </vt:lpstr>
      <vt:lpstr>Vaccination </vt:lpstr>
      <vt:lpstr>Vaccine</vt:lpstr>
      <vt:lpstr>Ring-trials in Guinea (2016) and DRC (2019) 97.5 – 100% effective after 10 days</vt:lpstr>
      <vt:lpstr>Requirement for cold chain (60-90oC below)</vt:lpstr>
      <vt:lpstr>Another vaccine  Ad26.ZEBOV/MVA-BN-Filo…</vt:lpstr>
      <vt:lpstr>ETU/ETC</vt:lpstr>
      <vt:lpstr>Therapeutics</vt:lpstr>
      <vt:lpstr>Zmapp RCT in West Africa</vt:lpstr>
      <vt:lpstr>PowerPoint Presentation</vt:lpstr>
      <vt:lpstr>Extremely challenging environment </vt:lpstr>
      <vt:lpstr>PowerPoint Presentation</vt:lpstr>
      <vt:lpstr>Extra slides</vt:lpstr>
      <vt:lpstr>Women and EVD</vt:lpstr>
      <vt:lpstr>Women and EVD</vt:lpstr>
      <vt:lpstr>ETUs…</vt:lpstr>
    </vt:vector>
  </TitlesOfParts>
  <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EVD in DRC – 2018-19</dc:title>
  <dc:creator>Jan Hajek</dc:creator>
  <cp:lastModifiedBy>Jan Hajek</cp:lastModifiedBy>
  <cp:revision>86</cp:revision>
  <dcterms:created xsi:type="dcterms:W3CDTF">2019-01-17T17:49:18Z</dcterms:created>
  <dcterms:modified xsi:type="dcterms:W3CDTF">2020-01-31T15:56:17Z</dcterms:modified>
</cp:coreProperties>
</file>