
<file path=[Content_Types].xml><?xml version="1.0" encoding="utf-8"?>
<Types xmlns="http://schemas.openxmlformats.org/package/2006/content-types">
  <Default Extension="xml" ContentType="application/xml"/>
  <Default Extension="jpeg" ContentType="image/jpeg"/>
  <Default Extension="tiff" ContentType="image/tiff"/>
  <Default Extension="rels" ContentType="application/vnd.openxmlformats-package.relationships+xml"/>
  <Default Extension="vml" ContentType="application/vnd.openxmlformats-officedocument.vmlDrawing"/>
  <Default Extension="gif" ContentType="image/gif"/>
  <Default Extension="xls" ContentType="application/vnd.ms-excel"/>
  <Default Extension="wmf" ContentType="image/x-wm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3"/>
  </p:notesMasterIdLst>
  <p:sldIdLst>
    <p:sldId id="256" r:id="rId2"/>
    <p:sldId id="267" r:id="rId3"/>
    <p:sldId id="286" r:id="rId4"/>
    <p:sldId id="270" r:id="rId5"/>
    <p:sldId id="445" r:id="rId6"/>
    <p:sldId id="455" r:id="rId7"/>
    <p:sldId id="339" r:id="rId8"/>
    <p:sldId id="456" r:id="rId9"/>
    <p:sldId id="410" r:id="rId10"/>
    <p:sldId id="346" r:id="rId11"/>
    <p:sldId id="347" r:id="rId12"/>
    <p:sldId id="348" r:id="rId13"/>
    <p:sldId id="393" r:id="rId14"/>
    <p:sldId id="349" r:id="rId15"/>
    <p:sldId id="272" r:id="rId16"/>
    <p:sldId id="425" r:id="rId17"/>
    <p:sldId id="412" r:id="rId18"/>
    <p:sldId id="420" r:id="rId19"/>
    <p:sldId id="421" r:id="rId20"/>
    <p:sldId id="422" r:id="rId21"/>
    <p:sldId id="271" r:id="rId22"/>
    <p:sldId id="273" r:id="rId23"/>
    <p:sldId id="342" r:id="rId24"/>
    <p:sldId id="343" r:id="rId25"/>
    <p:sldId id="344" r:id="rId26"/>
    <p:sldId id="278" r:id="rId27"/>
    <p:sldId id="345" r:id="rId28"/>
    <p:sldId id="429" r:id="rId29"/>
    <p:sldId id="350" r:id="rId30"/>
    <p:sldId id="352" r:id="rId31"/>
    <p:sldId id="413" r:id="rId32"/>
    <p:sldId id="414" r:id="rId33"/>
    <p:sldId id="329" r:id="rId34"/>
    <p:sldId id="330" r:id="rId35"/>
    <p:sldId id="433" r:id="rId36"/>
    <p:sldId id="323" r:id="rId37"/>
    <p:sldId id="324" r:id="rId38"/>
    <p:sldId id="448" r:id="rId39"/>
    <p:sldId id="432" r:id="rId40"/>
    <p:sldId id="332" r:id="rId41"/>
    <p:sldId id="391" r:id="rId42"/>
    <p:sldId id="337" r:id="rId43"/>
    <p:sldId id="449" r:id="rId44"/>
    <p:sldId id="451" r:id="rId45"/>
    <p:sldId id="452" r:id="rId46"/>
    <p:sldId id="453" r:id="rId47"/>
    <p:sldId id="331" r:id="rId48"/>
    <p:sldId id="333" r:id="rId49"/>
    <p:sldId id="434" r:id="rId50"/>
    <p:sldId id="326" r:id="rId51"/>
    <p:sldId id="327" r:id="rId52"/>
    <p:sldId id="290" r:id="rId53"/>
    <p:sldId id="291" r:id="rId54"/>
    <p:sldId id="292" r:id="rId55"/>
    <p:sldId id="294" r:id="rId56"/>
    <p:sldId id="295" r:id="rId57"/>
    <p:sldId id="360" r:id="rId58"/>
    <p:sldId id="297" r:id="rId59"/>
    <p:sldId id="301" r:id="rId60"/>
    <p:sldId id="362" r:id="rId61"/>
    <p:sldId id="401" r:id="rId62"/>
    <p:sldId id="435" r:id="rId63"/>
    <p:sldId id="436" r:id="rId64"/>
    <p:sldId id="395" r:id="rId65"/>
    <p:sldId id="398" r:id="rId66"/>
    <p:sldId id="424" r:id="rId67"/>
    <p:sldId id="409" r:id="rId68"/>
    <p:sldId id="407" r:id="rId69"/>
    <p:sldId id="403" r:id="rId70"/>
    <p:sldId id="415" r:id="rId71"/>
    <p:sldId id="416" r:id="rId72"/>
    <p:sldId id="404" r:id="rId73"/>
    <p:sldId id="405" r:id="rId74"/>
    <p:sldId id="417" r:id="rId75"/>
    <p:sldId id="406" r:id="rId76"/>
    <p:sldId id="365" r:id="rId77"/>
    <p:sldId id="367" r:id="rId78"/>
    <p:sldId id="368" r:id="rId79"/>
    <p:sldId id="372" r:id="rId80"/>
    <p:sldId id="375" r:id="rId81"/>
    <p:sldId id="377" r:id="rId82"/>
    <p:sldId id="392" r:id="rId83"/>
    <p:sldId id="383" r:id="rId84"/>
    <p:sldId id="386" r:id="rId85"/>
    <p:sldId id="447" r:id="rId86"/>
    <p:sldId id="457" r:id="rId87"/>
    <p:sldId id="426" r:id="rId88"/>
    <p:sldId id="459" r:id="rId89"/>
    <p:sldId id="454" r:id="rId90"/>
    <p:sldId id="458" r:id="rId91"/>
    <p:sldId id="443" r:id="rId9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79"/>
    <p:restoredTop sz="96341" autoAdjust="0"/>
  </p:normalViewPr>
  <p:slideViewPr>
    <p:cSldViewPr snapToGrid="0" snapToObjects="1">
      <p:cViewPr>
        <p:scale>
          <a:sx n="53" d="100"/>
          <a:sy n="53" d="100"/>
        </p:scale>
        <p:origin x="760" y="7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8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278EF3-DEB4-5247-9B9A-E7509421E32A}" type="datetimeFigureOut">
              <a:rPr lang="en-US" smtClean="0"/>
              <a:t>9/10/20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2541E9-72C5-3A47-8577-D08FC053D80E}" type="slidenum">
              <a:rPr lang="en-US" smtClean="0"/>
              <a:t>‹#›</a:t>
            </a:fld>
            <a:endParaRPr lang="en-US"/>
          </a:p>
        </p:txBody>
      </p:sp>
    </p:spTree>
    <p:extLst>
      <p:ext uri="{BB962C8B-B14F-4D97-AF65-F5344CB8AC3E}">
        <p14:creationId xmlns:p14="http://schemas.microsoft.com/office/powerpoint/2010/main" val="30246001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 Id="rId3" Type="http://schemas.openxmlformats.org/officeDocument/2006/relationships/hyperlink" Target="https://www.thelancet.com/journals/laninf/article/PIIS1473-3099(19)30289-0/fulltext#bib11"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Most </a:t>
            </a:r>
            <a:r>
              <a:rPr lang="en-US" sz="1200" b="0" i="0" u="none" strike="noStrike" kern="1200" baseline="0" dirty="0" smtClean="0">
                <a:solidFill>
                  <a:schemeClr val="tx1"/>
                </a:solidFill>
                <a:latin typeface="+mn-lt"/>
                <a:ea typeface="+mn-ea"/>
                <a:cs typeface="+mn-cs"/>
              </a:rPr>
              <a:t>infectious causes are parasitic, self-limited, and benign</a:t>
            </a:r>
          </a:p>
          <a:p>
            <a:r>
              <a:rPr lang="en-US" sz="1200" b="0" i="0" u="none" strike="noStrike" kern="1200" baseline="0" dirty="0" smtClean="0">
                <a:solidFill>
                  <a:schemeClr val="tx1"/>
                </a:solidFill>
                <a:latin typeface="+mn-lt"/>
                <a:ea typeface="+mn-ea"/>
                <a:cs typeface="+mn-cs"/>
              </a:rPr>
              <a:t>But – </a:t>
            </a:r>
          </a:p>
          <a:p>
            <a:r>
              <a:rPr lang="en-US" sz="1200" b="0" i="0" u="none" strike="noStrike" kern="1200" baseline="0" dirty="0" smtClean="0">
                <a:solidFill>
                  <a:schemeClr val="tx1"/>
                </a:solidFill>
                <a:latin typeface="+mn-lt"/>
                <a:ea typeface="+mn-ea"/>
                <a:cs typeface="+mn-cs"/>
              </a:rPr>
              <a:t>Strongyloides </a:t>
            </a:r>
            <a:r>
              <a:rPr lang="en-US" sz="1200" b="0" i="0" u="none" strike="noStrike" kern="1200" baseline="0" dirty="0" err="1" smtClean="0">
                <a:solidFill>
                  <a:schemeClr val="tx1"/>
                </a:solidFill>
                <a:latin typeface="+mn-lt"/>
                <a:ea typeface="+mn-ea"/>
                <a:cs typeface="+mn-cs"/>
              </a:rPr>
              <a:t>stercoralis</a:t>
            </a:r>
            <a:r>
              <a:rPr lang="en-US" sz="1200" b="0" i="0" u="none" strike="noStrike" kern="1200" baseline="0" dirty="0" smtClean="0">
                <a:solidFill>
                  <a:schemeClr val="tx1"/>
                </a:solidFill>
                <a:latin typeface="+mn-lt"/>
                <a:ea typeface="+mn-ea"/>
                <a:cs typeface="+mn-cs"/>
              </a:rPr>
              <a:t> infection in the </a:t>
            </a:r>
            <a:r>
              <a:rPr lang="en-US" sz="1200" b="0" i="0" u="none" strike="noStrike" kern="1200" baseline="0" dirty="0" err="1" smtClean="0">
                <a:solidFill>
                  <a:schemeClr val="tx1"/>
                </a:solidFill>
                <a:latin typeface="+mn-lt"/>
                <a:ea typeface="+mn-ea"/>
                <a:cs typeface="+mn-cs"/>
              </a:rPr>
              <a:t>immunocompromised</a:t>
            </a:r>
            <a:r>
              <a:rPr lang="en-US" sz="1200" b="0" i="0" u="none" strike="noStrike" kern="1200" baseline="0" dirty="0" smtClean="0">
                <a:solidFill>
                  <a:schemeClr val="tx1"/>
                </a:solidFill>
                <a:latin typeface="+mn-lt"/>
                <a:ea typeface="+mn-ea"/>
                <a:cs typeface="+mn-cs"/>
              </a:rPr>
              <a:t> can result in a </a:t>
            </a:r>
            <a:r>
              <a:rPr lang="en-US" sz="1200" b="0" i="0" u="none" strike="noStrike" kern="1200" baseline="0" dirty="0" err="1" smtClean="0">
                <a:solidFill>
                  <a:schemeClr val="tx1"/>
                </a:solidFill>
                <a:latin typeface="+mn-lt"/>
                <a:ea typeface="+mn-ea"/>
                <a:cs typeface="+mn-cs"/>
              </a:rPr>
              <a:t>hyperinfestation</a:t>
            </a:r>
            <a:r>
              <a:rPr lang="en-US" sz="1200" b="0" i="0" u="none" strike="noStrike" kern="1200" baseline="0" dirty="0" smtClean="0">
                <a:solidFill>
                  <a:schemeClr val="tx1"/>
                </a:solidFill>
                <a:latin typeface="+mn-lt"/>
                <a:ea typeface="+mn-ea"/>
                <a:cs typeface="+mn-cs"/>
              </a:rPr>
              <a:t> syndrome with a high mortality, and may present over 50 years after </a:t>
            </a:r>
            <a:r>
              <a:rPr lang="en-US" sz="1200" b="0" i="0" u="none" strike="noStrike" kern="1200" baseline="0" dirty="0" smtClean="0">
                <a:solidFill>
                  <a:schemeClr val="tx1"/>
                </a:solidFill>
                <a:latin typeface="+mn-lt"/>
                <a:ea typeface="+mn-ea"/>
                <a:cs typeface="+mn-cs"/>
              </a:rPr>
              <a:t>exposure</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52541E9-72C5-3A47-8577-D08FC053D80E}" type="slidenum">
              <a:rPr lang="en-US" smtClean="0"/>
              <a:t>1</a:t>
            </a:fld>
            <a:endParaRPr lang="en-US"/>
          </a:p>
        </p:txBody>
      </p:sp>
    </p:spTree>
    <p:extLst>
      <p:ext uri="{BB962C8B-B14F-4D97-AF65-F5344CB8AC3E}">
        <p14:creationId xmlns:p14="http://schemas.microsoft.com/office/powerpoint/2010/main" val="3259218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Ask:</a:t>
            </a:r>
          </a:p>
          <a:p>
            <a:pPr lvl="2"/>
            <a:r>
              <a:rPr lang="en-US" dirty="0" smtClean="0"/>
              <a:t>Fresh water exposure – clue for </a:t>
            </a:r>
            <a:r>
              <a:rPr lang="en-US" dirty="0" err="1" smtClean="0"/>
              <a:t>schistosomiasis</a:t>
            </a:r>
            <a:endParaRPr lang="en-US" dirty="0" smtClean="0"/>
          </a:p>
          <a:p>
            <a:pPr lvl="2"/>
            <a:r>
              <a:rPr lang="en-US" dirty="0" smtClean="0"/>
              <a:t>Raw fish/crayfish – clue for </a:t>
            </a:r>
            <a:r>
              <a:rPr lang="en-US" dirty="0" err="1" smtClean="0"/>
              <a:t>trematodes</a:t>
            </a:r>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2</a:t>
            </a:fld>
            <a:endParaRPr lang="en-US"/>
          </a:p>
        </p:txBody>
      </p:sp>
    </p:spTree>
    <p:extLst>
      <p:ext uri="{BB962C8B-B14F-4D97-AF65-F5344CB8AC3E}">
        <p14:creationId xmlns:p14="http://schemas.microsoft.com/office/powerpoint/2010/main" val="416889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normal range of blood eosinophils is 0 to 500 cells/ mm3 and the typical percentage is less than 5% of WBC. However, the presence of eosinophilia cannot be determined by percentage alone because leukopenia would lead to a relative increase in eosinophil percentage, and vice versa.</a:t>
            </a:r>
          </a:p>
          <a:p>
            <a:endParaRPr lang="en-US" dirty="0" smtClean="0"/>
          </a:p>
          <a:p>
            <a:r>
              <a:rPr lang="en-US" dirty="0" smtClean="0"/>
              <a:t>The degree of blood eosinophilia is commonly thought to be correlated with the severity or seriousness of disease, but there is no evidence to support this except anecdotal experience in persons with severe eosinophilia and </a:t>
            </a:r>
            <a:r>
              <a:rPr lang="en-US" dirty="0" err="1" smtClean="0"/>
              <a:t>hypereosinophilic</a:t>
            </a:r>
            <a:r>
              <a:rPr lang="en-US" dirty="0" smtClean="0"/>
              <a:t> syndrome. End-organ damage can occur at moderate levels of eosinophilia. A recent study describes a rare group of people with asymptomatic </a:t>
            </a:r>
            <a:r>
              <a:rPr lang="en-US" dirty="0" err="1" smtClean="0"/>
              <a:t>hypereosinophilia</a:t>
            </a:r>
            <a:r>
              <a:rPr lang="en-US" dirty="0" smtClean="0"/>
              <a:t> and no evidence of end-organ damage despite exhaustive and regular evaluation for it</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3</a:t>
            </a:fld>
            <a:endParaRPr lang="en-US"/>
          </a:p>
        </p:txBody>
      </p:sp>
    </p:spTree>
    <p:extLst>
      <p:ext uri="{BB962C8B-B14F-4D97-AF65-F5344CB8AC3E}">
        <p14:creationId xmlns:p14="http://schemas.microsoft.com/office/powerpoint/2010/main" val="119482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Eosinophils</a:t>
            </a:r>
            <a:r>
              <a:rPr lang="en-US" sz="1200" kern="1200" dirty="0" smtClean="0">
                <a:solidFill>
                  <a:schemeClr val="tx1"/>
                </a:solidFill>
                <a:effectLst/>
                <a:latin typeface="+mn-lt"/>
                <a:ea typeface="+mn-ea"/>
                <a:cs typeface="+mn-cs"/>
              </a:rPr>
              <a:t> and neutrophils share a common morphology but the </a:t>
            </a:r>
            <a:r>
              <a:rPr lang="en-US" sz="1200" kern="1200" dirty="0" err="1" smtClean="0">
                <a:solidFill>
                  <a:schemeClr val="tx1"/>
                </a:solidFill>
                <a:effectLst/>
                <a:latin typeface="+mn-lt"/>
                <a:ea typeface="+mn-ea"/>
                <a:cs typeface="+mn-cs"/>
              </a:rPr>
              <a:t>eosinophils</a:t>
            </a:r>
            <a:r>
              <a:rPr lang="en-US" sz="1200" kern="1200" dirty="0" smtClean="0">
                <a:solidFill>
                  <a:schemeClr val="tx1"/>
                </a:solidFill>
                <a:effectLst/>
                <a:latin typeface="+mn-lt"/>
                <a:ea typeface="+mn-ea"/>
                <a:cs typeface="+mn-cs"/>
              </a:rPr>
              <a:t> are a little larger than the neutrophils and measure 12-17 </a:t>
            </a:r>
            <a:r>
              <a:rPr lang="en-US" sz="1200" kern="1200" dirty="0" err="1" smtClean="0">
                <a:solidFill>
                  <a:schemeClr val="tx1"/>
                </a:solidFill>
                <a:effectLst/>
                <a:latin typeface="+mn-lt"/>
                <a:ea typeface="+mn-ea"/>
                <a:cs typeface="+mn-cs"/>
              </a:rPr>
              <a:t>μm</a:t>
            </a:r>
            <a:r>
              <a:rPr lang="en-US" sz="1200" kern="1200" dirty="0" smtClean="0">
                <a:solidFill>
                  <a:schemeClr val="tx1"/>
                </a:solidFill>
                <a:effectLst/>
                <a:latin typeface="+mn-lt"/>
                <a:ea typeface="+mn-ea"/>
                <a:cs typeface="+mn-cs"/>
              </a:rPr>
              <a:t> in diameter.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They usually have two nuclear lobes and the cytoplasm has distinctive spherical orange granules. The underlying cytoplasm which is usually obscured by granules is pale pink.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circulating life span of eosinophil is 6-12 </a:t>
            </a:r>
            <a:r>
              <a:rPr lang="en-US" sz="1200" kern="1200" dirty="0" err="1" smtClean="0">
                <a:solidFill>
                  <a:schemeClr val="tx1"/>
                </a:solidFill>
                <a:effectLst/>
                <a:latin typeface="+mn-lt"/>
                <a:ea typeface="+mn-ea"/>
                <a:cs typeface="+mn-cs"/>
              </a:rPr>
              <a:t>hrs</a:t>
            </a:r>
            <a:r>
              <a:rPr lang="en-US" sz="1200" kern="1200" dirty="0" smtClean="0">
                <a:solidFill>
                  <a:schemeClr val="tx1"/>
                </a:solidFill>
                <a:effectLst/>
                <a:latin typeface="+mn-lt"/>
                <a:ea typeface="+mn-ea"/>
                <a:cs typeface="+mn-cs"/>
              </a:rPr>
              <a:t> before it migrates to tissue but unlike the neutrophils it can recirculate and have a much longer life </a:t>
            </a:r>
            <a:endParaRPr lang="en-US" dirty="0" smtClean="0"/>
          </a:p>
          <a:p>
            <a:endParaRPr lang="en-US" dirty="0" smtClean="0"/>
          </a:p>
          <a:p>
            <a:r>
              <a:rPr lang="en-US" dirty="0" smtClean="0"/>
              <a:t>Eosinophil development depends on several cytokines, including interleukin (IL)-5, IL-3, and granulocyte-macrophage colony-stimulating factor (GM-CSF). IL-5 is also critical for eosinophil activation and survival. Although eosinophils are found in the circulation, they are thought to be primarily tissue-dwelling cells, where they are 100-fold more abundant. In the blood, eosinophils have a half-life of 8 to 18 hours after departing the bone marrow. It is unclear how long they live in various tissues at homeostasis and it is possible their survival could be extended/sustained by exogenous factors such as IL-5.</a:t>
            </a:r>
            <a:endParaRPr lang="en-US" dirty="0" smtClean="0"/>
          </a:p>
          <a:p>
            <a:endParaRPr lang="en-US" dirty="0" smtClean="0"/>
          </a:p>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Weller PF. The </a:t>
            </a:r>
            <a:r>
              <a:rPr lang="en-US" sz="1200" kern="1200" dirty="0" err="1" smtClean="0">
                <a:solidFill>
                  <a:schemeClr val="tx1"/>
                </a:solidFill>
                <a:effectLst/>
                <a:latin typeface="+mn-lt"/>
                <a:ea typeface="+mn-ea"/>
                <a:cs typeface="+mn-cs"/>
              </a:rPr>
              <a:t>immunobiology</a:t>
            </a:r>
            <a:r>
              <a:rPr lang="en-US" sz="1200" kern="1200" dirty="0" smtClean="0">
                <a:solidFill>
                  <a:schemeClr val="tx1"/>
                </a:solidFill>
                <a:effectLst/>
                <a:latin typeface="+mn-lt"/>
                <a:ea typeface="+mn-ea"/>
                <a:cs typeface="+mn-cs"/>
              </a:rPr>
              <a:t> of </a:t>
            </a:r>
            <a:r>
              <a:rPr lang="en-US" sz="1200" kern="1200" dirty="0" err="1" smtClean="0">
                <a:solidFill>
                  <a:schemeClr val="tx1"/>
                </a:solidFill>
                <a:effectLst/>
                <a:latin typeface="+mn-lt"/>
                <a:ea typeface="+mn-ea"/>
                <a:cs typeface="+mn-cs"/>
              </a:rPr>
              <a:t>eosinophils</a:t>
            </a:r>
            <a:r>
              <a:rPr lang="en-US" sz="1200" kern="1200" dirty="0" smtClean="0">
                <a:solidFill>
                  <a:schemeClr val="tx1"/>
                </a:solidFill>
                <a:effectLst/>
                <a:latin typeface="+mn-lt"/>
                <a:ea typeface="+mn-ea"/>
                <a:cs typeface="+mn-cs"/>
              </a:rPr>
              <a:t>. N </a:t>
            </a:r>
            <a:r>
              <a:rPr lang="en-US" sz="1200" kern="1200" dirty="0" err="1" smtClean="0">
                <a:solidFill>
                  <a:schemeClr val="tx1"/>
                </a:solidFill>
                <a:effectLst/>
                <a:latin typeface="+mn-lt"/>
                <a:ea typeface="+mn-ea"/>
                <a:cs typeface="+mn-cs"/>
              </a:rPr>
              <a:t>Engl</a:t>
            </a:r>
            <a:r>
              <a:rPr lang="en-US" sz="1200" kern="1200" dirty="0" smtClean="0">
                <a:solidFill>
                  <a:schemeClr val="tx1"/>
                </a:solidFill>
                <a:effectLst/>
                <a:latin typeface="+mn-lt"/>
                <a:ea typeface="+mn-ea"/>
                <a:cs typeface="+mn-cs"/>
              </a:rPr>
              <a:t> J Med 1991; 324(16): 1110-8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Rothenberg ME. Eosinophilia. N </a:t>
            </a:r>
            <a:r>
              <a:rPr lang="en-US" sz="1200" kern="1200" dirty="0" err="1" smtClean="0">
                <a:solidFill>
                  <a:schemeClr val="tx1"/>
                </a:solidFill>
                <a:effectLst/>
                <a:latin typeface="+mn-lt"/>
                <a:ea typeface="+mn-ea"/>
                <a:cs typeface="+mn-cs"/>
              </a:rPr>
              <a:t>Engl</a:t>
            </a:r>
            <a:r>
              <a:rPr lang="en-US" sz="1200" kern="1200" dirty="0" smtClean="0">
                <a:solidFill>
                  <a:schemeClr val="tx1"/>
                </a:solidFill>
                <a:effectLst/>
                <a:latin typeface="+mn-lt"/>
                <a:ea typeface="+mn-ea"/>
                <a:cs typeface="+mn-cs"/>
              </a:rPr>
              <a:t> J Med 1998;338:1592-1699 </a:t>
            </a:r>
            <a:endParaRPr lang="en-US" dirty="0" smtClean="0"/>
          </a:p>
          <a:p>
            <a:endParaRPr lang="en-US" dirty="0" smtClean="0"/>
          </a:p>
          <a:p>
            <a:r>
              <a:rPr lang="en-US" sz="1200" b="0" i="0" kern="1200" dirty="0" smtClean="0">
                <a:solidFill>
                  <a:schemeClr val="tx1"/>
                </a:solidFill>
                <a:effectLst/>
                <a:latin typeface="+mn-lt"/>
                <a:ea typeface="+mn-ea"/>
                <a:cs typeface="+mn-cs"/>
              </a:rPr>
              <a:t>The eosinophil is an important source of cytotoxic cationic proteins, such as major basic protein (MBP), eosinophil peroxidase, and eosinophil cationic protein. These proteins are potentially two-edged swords; on the one hand, they protect the host against overwhelming helminth infections, but on the other hand, they damage the host's tissues</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4</a:t>
            </a:fld>
            <a:endParaRPr lang="en-US"/>
          </a:p>
        </p:txBody>
      </p:sp>
    </p:spTree>
    <p:extLst>
      <p:ext uri="{BB962C8B-B14F-4D97-AF65-F5344CB8AC3E}">
        <p14:creationId xmlns:p14="http://schemas.microsoft.com/office/powerpoint/2010/main" val="4269315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Primary granules are round and uniformly dense, and are composed of Charcot-Leyden crystal protein (galectin-10), which forms the well-known Charcot-Leyden crystals associated with the sputum of patients with asthma, described years before the discovery of eosinophils1 . Despite this </a:t>
            </a:r>
            <a:r>
              <a:rPr lang="en-US" dirty="0" err="1" smtClean="0"/>
              <a:t>wellknown</a:t>
            </a:r>
            <a:r>
              <a:rPr lang="en-US" dirty="0" smtClean="0"/>
              <a:t> association, it is now appreciated that these crystals are not pathognomonic for asthma but can form anywhere in which there is an excess of eosinophil turnover.</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5</a:t>
            </a:fld>
            <a:endParaRPr lang="en-US"/>
          </a:p>
        </p:txBody>
      </p:sp>
    </p:spTree>
    <p:extLst>
      <p:ext uri="{BB962C8B-B14F-4D97-AF65-F5344CB8AC3E}">
        <p14:creationId xmlns:p14="http://schemas.microsoft.com/office/powerpoint/2010/main" val="196203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regulated pathway of extracellular trap cell death (</a:t>
            </a:r>
            <a:r>
              <a:rPr lang="en-US" sz="1200" b="0" i="0" kern="1200" dirty="0" err="1" smtClean="0">
                <a:solidFill>
                  <a:schemeClr val="tx1"/>
                </a:solidFill>
                <a:effectLst/>
                <a:latin typeface="+mn-lt"/>
                <a:ea typeface="+mn-ea"/>
                <a:cs typeface="+mn-cs"/>
              </a:rPr>
              <a:t>ETosis</a:t>
            </a:r>
            <a:r>
              <a:rPr lang="en-US" sz="1200" b="0" i="0" kern="1200" dirty="0" smtClean="0">
                <a:solidFill>
                  <a:schemeClr val="tx1"/>
                </a:solidFill>
                <a:effectLst/>
                <a:latin typeface="+mn-lt"/>
                <a:ea typeface="+mn-ea"/>
                <a:cs typeface="+mn-cs"/>
              </a:rPr>
              <a:t>)</a:t>
            </a:r>
            <a:endParaRPr lang="en-US" dirty="0" smtClean="0"/>
          </a:p>
          <a:p>
            <a:endParaRPr lang="en-US" dirty="0" smtClean="0"/>
          </a:p>
          <a:p>
            <a:endParaRPr lang="en-US" dirty="0" smtClean="0"/>
          </a:p>
          <a:p>
            <a:r>
              <a:rPr lang="en-US" dirty="0" err="1" smtClean="0"/>
              <a:t>Netosis</a:t>
            </a:r>
            <a:r>
              <a:rPr lang="en-US" dirty="0" smtClean="0"/>
              <a:t> was first described in neutrophils, thus the origin of its name. However, other cells such as eosinophils and mast cells also release extracellular traps (ETs) composed by DNA and antimicrobial proteins</a:t>
            </a:r>
          </a:p>
          <a:p>
            <a:endParaRPr lang="en-US" dirty="0" smtClean="0"/>
          </a:p>
          <a:p>
            <a:r>
              <a:rPr lang="en-US" dirty="0" smtClean="0"/>
              <a:t>Neutrophils then migrate to the inflamed site where they contain and eliminate microorganisms using three basic strategies: phagocytosis, with ingestion and killing of microorganisms inside special compartments of the cell, degranulation, which consists in the extravasation of the granules content to the extracellular milieu, and by a new antimicrobial mechanism named </a:t>
            </a:r>
            <a:r>
              <a:rPr lang="en-US" dirty="0" err="1" smtClean="0"/>
              <a:t>netosis</a:t>
            </a:r>
            <a:r>
              <a:rPr lang="en-US" dirty="0" smtClean="0"/>
              <a:t> that also occurs in the extracellular milieu, when DNA associated to proteins is expelled from the cell </a:t>
            </a:r>
          </a:p>
          <a:p>
            <a:endParaRPr lang="en-US" dirty="0" smtClean="0"/>
          </a:p>
          <a:p>
            <a:r>
              <a:rPr lang="en-US" dirty="0" smtClean="0"/>
              <a:t>neutrophils release their chromatin to the extracellular medium, associated with different proteins, forming the so-called NETs</a:t>
            </a:r>
          </a:p>
          <a:p>
            <a:endParaRPr lang="en-US" dirty="0" smtClean="0"/>
          </a:p>
          <a:p>
            <a:r>
              <a:rPr lang="en-US" dirty="0" smtClean="0"/>
              <a:t>Mechanism of Neutrophil Extracellular Traps release. Neutrophils are stimulated by contact with bacteria, protozoan, fungi (yeast and hyphae forms) or their products (not shown), leading to: (a) ultrastructural alterations of nuclear shape with chromatin </a:t>
            </a:r>
            <a:r>
              <a:rPr lang="en-US" dirty="0" err="1" smtClean="0"/>
              <a:t>decondensation</a:t>
            </a:r>
            <a:r>
              <a:rPr lang="en-US" dirty="0" smtClean="0"/>
              <a:t>, swollen and fragmentation of the nuclear membrane, which allow the association of granules and cytoplasmic proteins with the chromatin, and (b) release of extracellular structures consisting of a DNA-backbone, decorated with histones, neutrophil granular and </a:t>
            </a:r>
            <a:r>
              <a:rPr lang="en-US" dirty="0" err="1" smtClean="0"/>
              <a:t>cytoplasmatic</a:t>
            </a:r>
            <a:r>
              <a:rPr lang="en-US" dirty="0" smtClean="0"/>
              <a:t> proteins (NETs), which ensnare and kill microorganisms</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6</a:t>
            </a:fld>
            <a:endParaRPr lang="en-US"/>
          </a:p>
        </p:txBody>
      </p:sp>
    </p:spTree>
    <p:extLst>
      <p:ext uri="{BB962C8B-B14F-4D97-AF65-F5344CB8AC3E}">
        <p14:creationId xmlns:p14="http://schemas.microsoft.com/office/powerpoint/2010/main" val="1340701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Hyper-</a:t>
            </a:r>
            <a:r>
              <a:rPr lang="en-US" dirty="0" err="1" smtClean="0"/>
              <a:t>eosinophilic</a:t>
            </a:r>
            <a:r>
              <a:rPr lang="en-US" dirty="0" smtClean="0"/>
              <a:t> syndrome:</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persistent eosinophilia defined as &gt;1500/ml for 6 months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organ involvement/dysfunction </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exclusion of other clinical entities</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a:t>
            </a:fld>
            <a:endParaRPr lang="en-US"/>
          </a:p>
        </p:txBody>
      </p:sp>
    </p:spTree>
    <p:extLst>
      <p:ext uri="{BB962C8B-B14F-4D97-AF65-F5344CB8AC3E}">
        <p14:creationId xmlns:p14="http://schemas.microsoft.com/office/powerpoint/2010/main" val="3643045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Hyper-</a:t>
            </a:r>
            <a:r>
              <a:rPr lang="en-US" dirty="0" err="1" smtClean="0"/>
              <a:t>eosinophilic</a:t>
            </a:r>
            <a:r>
              <a:rPr lang="en-US" dirty="0" smtClean="0"/>
              <a:t> syndrome:</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persistent eosinophilia defined as &gt;1500/ml for 6 months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organ involvement/dysfunction </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exclusion of other clinical entities</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8</a:t>
            </a:fld>
            <a:endParaRPr lang="en-US"/>
          </a:p>
        </p:txBody>
      </p:sp>
    </p:spTree>
    <p:extLst>
      <p:ext uri="{BB962C8B-B14F-4D97-AF65-F5344CB8AC3E}">
        <p14:creationId xmlns:p14="http://schemas.microsoft.com/office/powerpoint/2010/main" val="997296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an immediate reactive cause of eosinophilia is not identified, or</a:t>
            </a:r>
          </a:p>
          <a:p>
            <a:r>
              <a:rPr lang="en-US" sz="1200" kern="1200" dirty="0" smtClean="0">
                <a:solidFill>
                  <a:schemeClr val="tx1"/>
                </a:solidFill>
                <a:effectLst/>
                <a:latin typeface="+mn-lt"/>
                <a:ea typeface="+mn-ea"/>
                <a:cs typeface="+mn-cs"/>
              </a:rPr>
              <a:t>findings are concerning for a hematologic neoplasm, then further</a:t>
            </a:r>
          </a:p>
          <a:p>
            <a:r>
              <a:rPr lang="en-US" sz="1200" kern="1200" dirty="0" smtClean="0">
                <a:solidFill>
                  <a:schemeClr val="tx1"/>
                </a:solidFill>
                <a:effectLst/>
                <a:latin typeface="+mn-lt"/>
                <a:ea typeface="+mn-ea"/>
                <a:cs typeface="+mn-cs"/>
              </a:rPr>
              <a:t>workup including bone marrow biopsy with ancillary testing to potentially</a:t>
            </a:r>
          </a:p>
          <a:p>
            <a:r>
              <a:rPr lang="en-US" sz="1200" kern="1200" dirty="0" smtClean="0">
                <a:solidFill>
                  <a:schemeClr val="tx1"/>
                </a:solidFill>
                <a:effectLst/>
                <a:latin typeface="+mn-lt"/>
                <a:ea typeface="+mn-ea"/>
                <a:cs typeface="+mn-cs"/>
              </a:rPr>
              <a:t>include flow cytometry, immunohistochemistry, cytogenetic</a:t>
            </a:r>
          </a:p>
          <a:p>
            <a:r>
              <a:rPr lang="en-US" sz="1200" kern="1200" dirty="0" smtClean="0">
                <a:solidFill>
                  <a:schemeClr val="tx1"/>
                </a:solidFill>
                <a:effectLst/>
                <a:latin typeface="+mn-lt"/>
                <a:ea typeface="+mn-ea"/>
                <a:cs typeface="+mn-cs"/>
              </a:rPr>
              <a:t>testing (including FISH for cryptic aberrations associated with</a:t>
            </a:r>
          </a:p>
          <a:p>
            <a:r>
              <a:rPr lang="en-US" sz="1200" kern="1200" dirty="0" smtClean="0">
                <a:solidFill>
                  <a:schemeClr val="tx1"/>
                </a:solidFill>
                <a:effectLst/>
                <a:latin typeface="+mn-lt"/>
                <a:ea typeface="+mn-ea"/>
                <a:cs typeface="+mn-cs"/>
              </a:rPr>
              <a:t>eosinophilia), and potentially molecular testing, such as T‐cell gene</a:t>
            </a:r>
          </a:p>
          <a:p>
            <a:r>
              <a:rPr lang="en-US" sz="1200" kern="1200" dirty="0" smtClean="0">
                <a:solidFill>
                  <a:schemeClr val="tx1"/>
                </a:solidFill>
                <a:effectLst/>
                <a:latin typeface="+mn-lt"/>
                <a:ea typeface="+mn-ea"/>
                <a:cs typeface="+mn-cs"/>
              </a:rPr>
              <a:t>rearrangement studies, when an aberrant T‐cell population is detected,</a:t>
            </a:r>
          </a:p>
          <a:p>
            <a:r>
              <a:rPr lang="en-US" sz="1200" kern="1200" dirty="0" smtClean="0">
                <a:solidFill>
                  <a:schemeClr val="tx1"/>
                </a:solidFill>
                <a:effectLst/>
                <a:latin typeface="+mn-lt"/>
                <a:ea typeface="+mn-ea"/>
                <a:cs typeface="+mn-cs"/>
              </a:rPr>
              <a:t>or next‐generation sequencing panel, when a myeloid neoplasm</a:t>
            </a:r>
          </a:p>
          <a:p>
            <a:r>
              <a:rPr lang="en-US" sz="1200" kern="1200" dirty="0" smtClean="0">
                <a:solidFill>
                  <a:schemeClr val="tx1"/>
                </a:solidFill>
                <a:effectLst/>
                <a:latin typeface="+mn-lt"/>
                <a:ea typeface="+mn-ea"/>
                <a:cs typeface="+mn-cs"/>
              </a:rPr>
              <a:t>is suspected, should be performed</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9</a:t>
            </a:fld>
            <a:endParaRPr lang="en-US"/>
          </a:p>
        </p:txBody>
      </p:sp>
    </p:spTree>
    <p:extLst>
      <p:ext uri="{BB962C8B-B14F-4D97-AF65-F5344CB8AC3E}">
        <p14:creationId xmlns:p14="http://schemas.microsoft.com/office/powerpoint/2010/main" val="710915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Hyper-</a:t>
            </a:r>
            <a:r>
              <a:rPr lang="en-US" dirty="0" err="1" smtClean="0"/>
              <a:t>eosinophilic</a:t>
            </a:r>
            <a:r>
              <a:rPr lang="en-US" dirty="0" smtClean="0"/>
              <a:t> syndrome:</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persistent eosinophilia defined as &gt;1500/ml for 6 months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organ involvement/dysfunction </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exclusion of other clinical entities</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10</a:t>
            </a:fld>
            <a:endParaRPr lang="en-US"/>
          </a:p>
        </p:txBody>
      </p:sp>
    </p:spTree>
    <p:extLst>
      <p:ext uri="{BB962C8B-B14F-4D97-AF65-F5344CB8AC3E}">
        <p14:creationId xmlns:p14="http://schemas.microsoft.com/office/powerpoint/2010/main" val="3643045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Century Schoolbook" charset="0"/>
                <a:cs typeface="Times New Roman" charset="0"/>
              </a:rPr>
              <a:t>Don</a:t>
            </a:r>
            <a:r>
              <a:rPr lang="ja-JP" altLang="en-US" dirty="0" smtClean="0">
                <a:latin typeface="Century Schoolbook" charset="0"/>
                <a:cs typeface="Times New Roman" charset="0"/>
              </a:rPr>
              <a:t>’</a:t>
            </a:r>
            <a:r>
              <a:rPr lang="en-US" dirty="0" smtClean="0">
                <a:latin typeface="Century Schoolbook" charset="0"/>
                <a:cs typeface="Times New Roman" charset="0"/>
              </a:rPr>
              <a:t>t multiply in host </a:t>
            </a:r>
          </a:p>
          <a:p>
            <a:pPr lvl="1" eaLnBrk="1" hangingPunct="1"/>
            <a:r>
              <a:rPr lang="en-US" sz="2400" dirty="0" smtClean="0">
                <a:latin typeface="Century Schoolbook" charset="0"/>
                <a:cs typeface="Times New Roman" charset="0"/>
              </a:rPr>
              <a:t>2 exceptions</a:t>
            </a:r>
          </a:p>
          <a:p>
            <a:pPr eaLnBrk="1" hangingPunct="1"/>
            <a:r>
              <a:rPr lang="en-US" dirty="0" smtClean="0">
                <a:latin typeface="Century Schoolbook" charset="0"/>
                <a:cs typeface="Times New Roman" charset="0"/>
              </a:rPr>
              <a:t>Infection limited to life span of worm unless reinfection occurs</a:t>
            </a:r>
          </a:p>
          <a:p>
            <a:pPr lvl="1" eaLnBrk="1" hangingPunct="1"/>
            <a:r>
              <a:rPr lang="en-US" sz="2400" dirty="0" smtClean="0">
                <a:latin typeface="Century Schoolbook" charset="0"/>
                <a:cs typeface="Times New Roman" charset="0"/>
              </a:rPr>
              <a:t>Lifespan: 2 months – 5 years</a:t>
            </a:r>
          </a:p>
          <a:p>
            <a:pPr lvl="1" eaLnBrk="1" hangingPunct="1"/>
            <a:r>
              <a:rPr lang="en-US" sz="2400" dirty="0" smtClean="0">
                <a:latin typeface="Century Schoolbook" charset="0"/>
                <a:cs typeface="Times New Roman" charset="0"/>
              </a:rPr>
              <a:t>Rare Exceptions:</a:t>
            </a:r>
          </a:p>
          <a:p>
            <a:pPr lvl="2" eaLnBrk="1" hangingPunct="1"/>
            <a:r>
              <a:rPr lang="en-US" sz="1800" i="1" dirty="0" err="1" smtClean="0">
                <a:latin typeface="Century Schoolbook" charset="0"/>
                <a:cs typeface="Times New Roman" charset="0"/>
              </a:rPr>
              <a:t>Strongyloides</a:t>
            </a:r>
            <a:r>
              <a:rPr lang="en-US" sz="1800" dirty="0" smtClean="0">
                <a:latin typeface="Century Schoolbook" charset="0"/>
                <a:cs typeface="Times New Roman" charset="0"/>
              </a:rPr>
              <a:t>, </a:t>
            </a:r>
            <a:r>
              <a:rPr lang="en-US" sz="1800" i="1" dirty="0" smtClean="0">
                <a:latin typeface="Century Schoolbook" charset="0"/>
                <a:cs typeface="Times New Roman" charset="0"/>
              </a:rPr>
              <a:t>C. </a:t>
            </a:r>
            <a:r>
              <a:rPr lang="en-US" sz="1800" i="1" dirty="0" err="1" smtClean="0">
                <a:latin typeface="Century Schoolbook" charset="0"/>
                <a:cs typeface="Times New Roman" charset="0"/>
              </a:rPr>
              <a:t>philippinensis</a:t>
            </a:r>
            <a:r>
              <a:rPr lang="en-US" sz="1800" i="1" dirty="0" smtClean="0">
                <a:latin typeface="Century Schoolbook" charset="0"/>
                <a:cs typeface="Times New Roman" charset="0"/>
              </a:rPr>
              <a:t>: </a:t>
            </a:r>
            <a:r>
              <a:rPr lang="en-US" sz="1800" dirty="0" smtClean="0">
                <a:latin typeface="Century Schoolbook" charset="0"/>
                <a:cs typeface="Times New Roman" charset="0"/>
              </a:rPr>
              <a:t>autoinfection</a:t>
            </a:r>
          </a:p>
          <a:p>
            <a:pPr lvl="2" eaLnBrk="1" hangingPunct="1"/>
            <a:r>
              <a:rPr lang="en-US" sz="1800" dirty="0" smtClean="0">
                <a:latin typeface="Century Schoolbook" charset="0"/>
                <a:cs typeface="Times New Roman" charset="0"/>
              </a:rPr>
              <a:t>Pinworm: self-reinfection</a:t>
            </a:r>
          </a:p>
          <a:p>
            <a:endParaRPr lang="en-US" dirty="0"/>
          </a:p>
        </p:txBody>
      </p:sp>
      <p:sp>
        <p:nvSpPr>
          <p:cNvPr id="4" name="Slide Number Placeholder 3"/>
          <p:cNvSpPr>
            <a:spLocks noGrp="1"/>
          </p:cNvSpPr>
          <p:nvPr>
            <p:ph type="sldNum" sz="quarter" idx="10"/>
          </p:nvPr>
        </p:nvSpPr>
        <p:spPr/>
        <p:txBody>
          <a:bodyPr/>
          <a:lstStyle/>
          <a:p>
            <a:fld id="{4CD5A16E-832B-2B48-B925-67AE4EE80014}" type="slidenum">
              <a:rPr lang="en-US" smtClean="0"/>
              <a:t>11</a:t>
            </a:fld>
            <a:endParaRPr lang="en-US"/>
          </a:p>
        </p:txBody>
      </p:sp>
    </p:spTree>
    <p:extLst>
      <p:ext uri="{BB962C8B-B14F-4D97-AF65-F5344CB8AC3E}">
        <p14:creationId xmlns:p14="http://schemas.microsoft.com/office/powerpoint/2010/main" val="127574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Helminths </a:t>
            </a:r>
            <a:r>
              <a:rPr lang="en-US" dirty="0" err="1" smtClean="0"/>
              <a:t>vs</a:t>
            </a:r>
            <a:r>
              <a:rPr lang="en-US" dirty="0" smtClean="0"/>
              <a:t> protozoa</a:t>
            </a:r>
          </a:p>
          <a:p>
            <a:r>
              <a:rPr lang="en-US" dirty="0" smtClean="0"/>
              <a:t>Multicellular </a:t>
            </a:r>
            <a:r>
              <a:rPr lang="en-US" dirty="0" err="1" smtClean="0"/>
              <a:t>vs</a:t>
            </a:r>
            <a:r>
              <a:rPr lang="en-US" dirty="0" smtClean="0"/>
              <a:t> </a:t>
            </a:r>
            <a:r>
              <a:rPr lang="en-US" dirty="0" err="1" smtClean="0"/>
              <a:t>Unicelular</a:t>
            </a:r>
            <a:endParaRPr lang="en-US" dirty="0" smtClean="0"/>
          </a:p>
          <a:p>
            <a:r>
              <a:rPr lang="en-US" dirty="0" smtClean="0"/>
              <a:t>Most </a:t>
            </a:r>
            <a:r>
              <a:rPr lang="en-US" dirty="0" err="1" smtClean="0"/>
              <a:t>helminths</a:t>
            </a:r>
            <a:r>
              <a:rPr lang="en-US" dirty="0" smtClean="0"/>
              <a:t> do not multiply in the host</a:t>
            </a:r>
            <a:endParaRPr lang="en-US" dirty="0"/>
          </a:p>
        </p:txBody>
      </p:sp>
      <p:sp>
        <p:nvSpPr>
          <p:cNvPr id="4" name="Slide Number Placeholder 3"/>
          <p:cNvSpPr>
            <a:spLocks noGrp="1"/>
          </p:cNvSpPr>
          <p:nvPr>
            <p:ph type="sldNum" sz="quarter" idx="10"/>
          </p:nvPr>
        </p:nvSpPr>
        <p:spPr/>
        <p:txBody>
          <a:bodyPr/>
          <a:lstStyle/>
          <a:p>
            <a:fld id="{4CD5A16E-832B-2B48-B925-67AE4EE80014}" type="slidenum">
              <a:rPr lang="en-US" smtClean="0"/>
              <a:t>12</a:t>
            </a:fld>
            <a:endParaRPr lang="en-US"/>
          </a:p>
        </p:txBody>
      </p:sp>
    </p:spTree>
    <p:extLst>
      <p:ext uri="{BB962C8B-B14F-4D97-AF65-F5344CB8AC3E}">
        <p14:creationId xmlns:p14="http://schemas.microsoft.com/office/powerpoint/2010/main" val="4112464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err="1" smtClean="0"/>
              <a:t>Transpulmonary</a:t>
            </a:r>
            <a:r>
              <a:rPr lang="en-US" b="1" dirty="0" smtClean="0"/>
              <a:t> passage of </a:t>
            </a:r>
            <a:r>
              <a:rPr lang="en-US" b="1" dirty="0" err="1" smtClean="0"/>
              <a:t>helminth</a:t>
            </a:r>
            <a:r>
              <a:rPr lang="en-US" b="1" dirty="0" smtClean="0"/>
              <a:t> larvae (</a:t>
            </a:r>
            <a:r>
              <a:rPr lang="en-US" b="1" dirty="0" err="1" smtClean="0"/>
              <a:t>Löffler's</a:t>
            </a:r>
            <a:r>
              <a:rPr lang="en-US" b="1" dirty="0" smtClean="0"/>
              <a:t> syndrome)</a:t>
            </a:r>
          </a:p>
          <a:p>
            <a:endParaRPr lang="en-US" sz="1400" b="1" dirty="0" smtClean="0"/>
          </a:p>
          <a:p>
            <a:pPr marL="914400" lvl="1" indent="-514350">
              <a:buFont typeface="+mj-lt"/>
              <a:buAutoNum type="arabicPeriod"/>
            </a:pPr>
            <a:r>
              <a:rPr lang="en-US" sz="3200" b="1" dirty="0" err="1" smtClean="0"/>
              <a:t>Ascaris</a:t>
            </a:r>
            <a:r>
              <a:rPr lang="en-US" sz="3200" b="1" dirty="0" smtClean="0"/>
              <a:t> </a:t>
            </a:r>
          </a:p>
          <a:p>
            <a:pPr marL="914400" lvl="1" indent="-514350">
              <a:buFont typeface="+mj-lt"/>
              <a:buAutoNum type="arabicPeriod"/>
            </a:pPr>
            <a:r>
              <a:rPr lang="en-US" sz="3200" b="1" dirty="0" smtClean="0"/>
              <a:t>Hookworm</a:t>
            </a:r>
          </a:p>
          <a:p>
            <a:pPr marL="914400" lvl="1" indent="-514350">
              <a:buFont typeface="+mj-lt"/>
              <a:buAutoNum type="arabicPeriod"/>
            </a:pPr>
            <a:r>
              <a:rPr lang="en-US" sz="3200" b="1" dirty="0" err="1" smtClean="0"/>
              <a:t>Strongyloides</a:t>
            </a:r>
            <a:endParaRPr lang="en-US" sz="3200" dirty="0" smtClean="0"/>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irritating, nonproductive cough and burning </a:t>
            </a:r>
            <a:r>
              <a:rPr lang="en-US" sz="1200" kern="1200" dirty="0" err="1" smtClean="0">
                <a:solidFill>
                  <a:schemeClr val="tx1"/>
                </a:solidFill>
                <a:latin typeface="+mn-lt"/>
                <a:ea typeface="+mn-ea"/>
                <a:cs typeface="+mn-cs"/>
              </a:rPr>
              <a:t>substernal</a:t>
            </a:r>
            <a:r>
              <a:rPr lang="en-US" sz="1200" kern="1200" dirty="0" smtClean="0">
                <a:solidFill>
                  <a:schemeClr val="tx1"/>
                </a:solidFill>
                <a:latin typeface="+mn-lt"/>
                <a:ea typeface="+mn-ea"/>
                <a:cs typeface="+mn-cs"/>
              </a:rPr>
              <a:t> discomfort.</a:t>
            </a:r>
          </a:p>
          <a:p>
            <a:r>
              <a:rPr lang="en-US" sz="1200" kern="1200" dirty="0" smtClean="0">
                <a:solidFill>
                  <a:schemeClr val="tx1"/>
                </a:solidFill>
                <a:latin typeface="+mn-lt"/>
                <a:ea typeface="+mn-ea"/>
                <a:cs typeface="+mn-cs"/>
              </a:rPr>
              <a:t> Dyspnea, wheezing, fever, and blood-tinged sputum containing eosinophil-derived Charcot-Leyden crystals may also be present</a:t>
            </a:r>
            <a:r>
              <a:rPr lang="en-US" sz="1200" u="sng" kern="1200" baseline="0" dirty="0" smtClean="0">
                <a:solidFill>
                  <a:schemeClr val="tx1"/>
                </a:solidFill>
                <a:latin typeface="+mn-lt"/>
                <a:ea typeface="+mn-ea"/>
                <a:cs typeface="+mn-cs"/>
              </a:rPr>
              <a:t> </a:t>
            </a:r>
          </a:p>
          <a:p>
            <a:r>
              <a:rPr lang="en-US" sz="1200" u="none" kern="1200" dirty="0" smtClean="0">
                <a:solidFill>
                  <a:schemeClr val="tx1"/>
                </a:solidFill>
                <a:latin typeface="+mn-lt"/>
                <a:ea typeface="+mn-ea"/>
                <a:cs typeface="+mn-cs"/>
              </a:rPr>
              <a:t>CXR:</a:t>
            </a:r>
          </a:p>
          <a:p>
            <a:r>
              <a:rPr lang="en-US" sz="1200" u="none" kern="1200" dirty="0" smtClean="0">
                <a:solidFill>
                  <a:schemeClr val="tx1"/>
                </a:solidFill>
                <a:latin typeface="+mn-lt"/>
                <a:ea typeface="+mn-ea"/>
                <a:cs typeface="+mn-cs"/>
              </a:rPr>
              <a:t> round or oval infiltrates ranging in size from several millimeters to several centimeters in both lung field</a:t>
            </a:r>
          </a:p>
          <a:p>
            <a:r>
              <a:rPr lang="en-US" sz="1200" u="none" kern="1200" dirty="0" smtClean="0">
                <a:solidFill>
                  <a:schemeClr val="tx1"/>
                </a:solidFill>
                <a:latin typeface="+mn-lt"/>
                <a:ea typeface="+mn-ea"/>
                <a:cs typeface="+mn-cs"/>
              </a:rPr>
              <a:t>infiltrates are migratory and may become confluent in </a:t>
            </a:r>
            <a:r>
              <a:rPr lang="en-US" sz="1200" u="none" kern="1200" dirty="0" err="1" smtClean="0">
                <a:solidFill>
                  <a:schemeClr val="tx1"/>
                </a:solidFill>
                <a:latin typeface="+mn-lt"/>
                <a:ea typeface="+mn-ea"/>
                <a:cs typeface="+mn-cs"/>
              </a:rPr>
              <a:t>perihilar</a:t>
            </a:r>
            <a:r>
              <a:rPr lang="en-US" sz="1200" u="none" kern="1200" dirty="0" smtClean="0">
                <a:solidFill>
                  <a:schemeClr val="tx1"/>
                </a:solidFill>
                <a:latin typeface="+mn-lt"/>
                <a:ea typeface="+mn-ea"/>
                <a:cs typeface="+mn-cs"/>
              </a:rPr>
              <a:t> areas </a:t>
            </a:r>
          </a:p>
          <a:p>
            <a:r>
              <a:rPr lang="en-US" sz="1200" u="none" kern="1200" dirty="0" smtClean="0">
                <a:solidFill>
                  <a:schemeClr val="tx1"/>
                </a:solidFill>
                <a:latin typeface="+mn-lt"/>
                <a:ea typeface="+mn-ea"/>
                <a:cs typeface="+mn-cs"/>
              </a:rPr>
              <a:t>usually clear spontaneously and completely after several weeks</a:t>
            </a:r>
            <a:endParaRPr lang="en-US" u="none"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16</a:t>
            </a:fld>
            <a:endParaRPr lang="en-US"/>
          </a:p>
        </p:txBody>
      </p:sp>
    </p:spTree>
    <p:extLst>
      <p:ext uri="{BB962C8B-B14F-4D97-AF65-F5344CB8AC3E}">
        <p14:creationId xmlns:p14="http://schemas.microsoft.com/office/powerpoint/2010/main" val="228501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Human:</a:t>
            </a:r>
            <a:r>
              <a:rPr lang="en-US" sz="1200" b="0" i="1" kern="1200" baseline="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Ancylostoma</a:t>
            </a:r>
            <a:r>
              <a:rPr lang="en-US" sz="1200" b="0" i="1" kern="120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duodenale</a:t>
            </a:r>
            <a:r>
              <a:rPr lang="en-US" sz="1200" b="0" i="0" kern="1200" dirty="0" smtClean="0">
                <a:solidFill>
                  <a:schemeClr val="tx1"/>
                </a:solidFill>
                <a:effectLst/>
                <a:latin typeface="+mn-lt"/>
                <a:ea typeface="+mn-ea"/>
                <a:cs typeface="+mn-cs"/>
              </a:rPr>
              <a:t> and </a:t>
            </a:r>
            <a:r>
              <a:rPr lang="en-US" sz="1200" b="0" i="1" kern="1200" dirty="0" err="1" smtClean="0">
                <a:solidFill>
                  <a:schemeClr val="tx1"/>
                </a:solidFill>
                <a:effectLst/>
                <a:latin typeface="+mn-lt"/>
                <a:ea typeface="+mn-ea"/>
                <a:cs typeface="+mn-cs"/>
              </a:rPr>
              <a:t>Necator</a:t>
            </a:r>
            <a:r>
              <a:rPr lang="en-US" sz="1200" b="0" i="1" kern="120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americanus</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19</a:t>
            </a:fld>
            <a:endParaRPr lang="en-US"/>
          </a:p>
        </p:txBody>
      </p:sp>
    </p:spTree>
    <p:extLst>
      <p:ext uri="{BB962C8B-B14F-4D97-AF65-F5344CB8AC3E}">
        <p14:creationId xmlns:p14="http://schemas.microsoft.com/office/powerpoint/2010/main" val="1612848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Whetham</a:t>
            </a:r>
            <a:r>
              <a:rPr lang="en-US" sz="1200" b="0" i="0" u="none" strike="noStrike" kern="1200" baseline="0" dirty="0" smtClean="0">
                <a:solidFill>
                  <a:schemeClr val="tx1"/>
                </a:solidFill>
                <a:latin typeface="+mn-lt"/>
                <a:ea typeface="+mn-ea"/>
                <a:cs typeface="+mn-cs"/>
              </a:rPr>
              <a:t> J, Day JN, Armstrong M, </a:t>
            </a:r>
            <a:r>
              <a:rPr lang="en-US" sz="1200" b="0" i="0" u="none" strike="noStrike" kern="1200" baseline="0" dirty="0" err="1" smtClean="0">
                <a:solidFill>
                  <a:schemeClr val="tx1"/>
                </a:solidFill>
                <a:latin typeface="+mn-lt"/>
                <a:ea typeface="+mn-ea"/>
                <a:cs typeface="+mn-cs"/>
              </a:rPr>
              <a:t>Chiodini</a:t>
            </a:r>
            <a:r>
              <a:rPr lang="en-US" sz="1200" b="0" i="0" u="none" strike="noStrike" kern="1200" baseline="0" dirty="0" smtClean="0">
                <a:solidFill>
                  <a:schemeClr val="tx1"/>
                </a:solidFill>
                <a:latin typeface="+mn-lt"/>
                <a:ea typeface="+mn-ea"/>
                <a:cs typeface="+mn-cs"/>
              </a:rPr>
              <a:t> PL, </a:t>
            </a:r>
            <a:r>
              <a:rPr lang="en-US" sz="1200" b="0" i="0" u="none" strike="noStrike" kern="1200" baseline="0" dirty="0" err="1" smtClean="0">
                <a:solidFill>
                  <a:schemeClr val="tx1"/>
                </a:solidFill>
                <a:latin typeface="+mn-lt"/>
                <a:ea typeface="+mn-ea"/>
                <a:cs typeface="+mn-cs"/>
              </a:rPr>
              <a:t>Whitty</a:t>
            </a:r>
            <a:r>
              <a:rPr lang="en-US" sz="1200" b="0" i="0" u="none" strike="noStrike" kern="1200" baseline="0" dirty="0" smtClean="0">
                <a:solidFill>
                  <a:schemeClr val="tx1"/>
                </a:solidFill>
                <a:latin typeface="+mn-lt"/>
                <a:ea typeface="+mn-ea"/>
                <a:cs typeface="+mn-cs"/>
              </a:rPr>
              <a:t> CJ. Investigation</a:t>
            </a:r>
          </a:p>
          <a:p>
            <a:r>
              <a:rPr lang="en-US" sz="1200" b="0" i="0" u="none" strike="noStrike" kern="1200" baseline="0" dirty="0" smtClean="0">
                <a:solidFill>
                  <a:schemeClr val="tx1"/>
                </a:solidFill>
                <a:latin typeface="+mn-lt"/>
                <a:ea typeface="+mn-ea"/>
                <a:cs typeface="+mn-cs"/>
              </a:rPr>
              <a:t>of tropical eosinophilia; assessing a strategy based</a:t>
            </a:r>
          </a:p>
          <a:p>
            <a:r>
              <a:rPr lang="en-US" sz="1200" b="0" i="0" u="none" strike="noStrike" kern="1200" baseline="0" dirty="0" smtClean="0">
                <a:solidFill>
                  <a:schemeClr val="tx1"/>
                </a:solidFill>
                <a:latin typeface="+mn-lt"/>
                <a:ea typeface="+mn-ea"/>
                <a:cs typeface="+mn-cs"/>
              </a:rPr>
              <a:t>on geographical area. J Infect 2003;46:180</a:t>
            </a:r>
            <a:r>
              <a:rPr lang="en-US" sz="1200" b="1" i="0" u="none" strike="noStrike" kern="1200" baseline="0" dirty="0" smtClean="0">
                <a:solidFill>
                  <a:schemeClr val="tx1"/>
                </a:solidFill>
                <a:latin typeface="+mn-lt"/>
                <a:ea typeface="+mn-ea"/>
                <a:cs typeface="+mn-cs"/>
              </a:rPr>
              <a:t>e</a:t>
            </a:r>
            <a:r>
              <a:rPr lang="en-US" sz="1200" b="0" i="0" u="none" strike="noStrike" kern="1200" baseline="0" dirty="0" smtClean="0">
                <a:solidFill>
                  <a:schemeClr val="tx1"/>
                </a:solidFill>
                <a:latin typeface="+mn-lt"/>
                <a:ea typeface="+mn-ea"/>
                <a:cs typeface="+mn-cs"/>
              </a:rPr>
              <a:t>5.</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22</a:t>
            </a:fld>
            <a:endParaRPr lang="en-US"/>
          </a:p>
        </p:txBody>
      </p:sp>
    </p:spTree>
    <p:extLst>
      <p:ext uri="{BB962C8B-B14F-4D97-AF65-F5344CB8AC3E}">
        <p14:creationId xmlns:p14="http://schemas.microsoft.com/office/powerpoint/2010/main" val="2805785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err="1" smtClean="0">
                <a:solidFill>
                  <a:schemeClr val="tx1"/>
                </a:solidFill>
                <a:latin typeface="+mn-lt"/>
                <a:ea typeface="+mn-ea"/>
                <a:cs typeface="+mn-cs"/>
              </a:rPr>
              <a:t>Diethylcarbamazine</a:t>
            </a:r>
            <a:r>
              <a:rPr lang="en-US" sz="1200" b="1" i="0" u="none" strike="noStrike" kern="1200" baseline="0" dirty="0" smtClean="0">
                <a:solidFill>
                  <a:schemeClr val="tx1"/>
                </a:solidFill>
                <a:latin typeface="+mn-lt"/>
                <a:ea typeface="+mn-ea"/>
                <a:cs typeface="+mn-cs"/>
              </a:rPr>
              <a:t> (DEC) and lymphatic </a:t>
            </a:r>
            <a:r>
              <a:rPr lang="en-US" sz="1200" b="1" i="0" u="none" strike="noStrike" kern="1200" baseline="0" dirty="0" err="1" smtClean="0">
                <a:solidFill>
                  <a:schemeClr val="tx1"/>
                </a:solidFill>
                <a:latin typeface="+mn-lt"/>
                <a:ea typeface="+mn-ea"/>
                <a:cs typeface="+mn-cs"/>
              </a:rPr>
              <a:t>filariasis</a:t>
            </a:r>
            <a:r>
              <a:rPr lang="en-US" sz="1200" b="1" i="0" u="none" strike="noStrike" kern="1200" baseline="0" dirty="0" smtClean="0">
                <a:solidFill>
                  <a:schemeClr val="tx1"/>
                </a:solidFill>
                <a:latin typeface="+mn-lt"/>
                <a:ea typeface="+mn-ea"/>
                <a:cs typeface="+mn-cs"/>
              </a:rPr>
              <a:t> and </a:t>
            </a:r>
            <a:r>
              <a:rPr lang="en-US" sz="1200" b="1" i="0" u="none" strike="noStrike" kern="1200" baseline="0" dirty="0" err="1" smtClean="0">
                <a:solidFill>
                  <a:schemeClr val="tx1"/>
                </a:solidFill>
                <a:latin typeface="+mn-lt"/>
                <a:ea typeface="+mn-ea"/>
                <a:cs typeface="+mn-cs"/>
              </a:rPr>
              <a:t>loaisis</a:t>
            </a: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DEC is the treatment of choice for lymphatic </a:t>
            </a:r>
            <a:r>
              <a:rPr lang="en-US" sz="1200" b="0" i="0" u="none" strike="noStrike" kern="1200" baseline="0" dirty="0" err="1" smtClean="0">
                <a:solidFill>
                  <a:schemeClr val="tx1"/>
                </a:solidFill>
                <a:latin typeface="+mn-lt"/>
                <a:ea typeface="+mn-ea"/>
                <a:cs typeface="+mn-cs"/>
              </a:rPr>
              <a:t>filariasis</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loaisis</a:t>
            </a:r>
            <a:r>
              <a:rPr lang="en-US" sz="1200" b="0" i="0" u="none" strike="noStrike" kern="1200" baseline="0" dirty="0" smtClean="0">
                <a:solidFill>
                  <a:schemeClr val="tx1"/>
                </a:solidFill>
                <a:latin typeface="+mn-lt"/>
                <a:ea typeface="+mn-ea"/>
                <a:cs typeface="+mn-cs"/>
              </a:rPr>
              <a:t> but can cause severe reactions including blindness in individuals co-infected with </a:t>
            </a:r>
            <a:r>
              <a:rPr lang="en-US" sz="1200" b="0" i="0" u="none" strike="noStrike" kern="1200" baseline="0" dirty="0" err="1" smtClean="0">
                <a:solidFill>
                  <a:schemeClr val="tx1"/>
                </a:solidFill>
                <a:latin typeface="+mn-lt"/>
                <a:ea typeface="+mn-ea"/>
                <a:cs typeface="+mn-cs"/>
              </a:rPr>
              <a:t>onchocerciasis</a:t>
            </a:r>
            <a:r>
              <a:rPr lang="en-US" sz="1200" b="0" i="0" u="none" strike="noStrike" kern="1200" baseline="0" dirty="0" smtClean="0">
                <a:solidFill>
                  <a:schemeClr val="tx1"/>
                </a:solidFill>
                <a:latin typeface="+mn-lt"/>
                <a:ea typeface="+mn-ea"/>
                <a:cs typeface="+mn-cs"/>
              </a:rPr>
              <a:t>. Onchocerciasis should be excluded by taking skin snips and by giving a test dose of 50 mg DEC. </a:t>
            </a: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onchocerciasis</a:t>
            </a:r>
            <a:r>
              <a:rPr lang="en-US" sz="1200" b="0" i="0" u="none" strike="noStrike" kern="1200" baseline="0" dirty="0" smtClean="0">
                <a:solidFill>
                  <a:schemeClr val="tx1"/>
                </a:solidFill>
                <a:latin typeface="+mn-lt"/>
                <a:ea typeface="+mn-ea"/>
                <a:cs typeface="+mn-cs"/>
              </a:rPr>
              <a:t> is present, this test dose will precipitate a mild </a:t>
            </a:r>
            <a:r>
              <a:rPr lang="en-US" sz="1200" b="0" i="0" u="none" strike="noStrike" kern="1200" baseline="0" dirty="0" err="1" smtClean="0">
                <a:solidFill>
                  <a:schemeClr val="tx1"/>
                </a:solidFill>
                <a:latin typeface="+mn-lt"/>
                <a:ea typeface="+mn-ea"/>
                <a:cs typeface="+mn-cs"/>
              </a:rPr>
              <a:t>Mazzotti</a:t>
            </a:r>
            <a:r>
              <a:rPr lang="en-US" sz="1200" b="0" i="0" u="none" strike="noStrike" kern="1200" baseline="0" dirty="0" smtClean="0">
                <a:solidFill>
                  <a:schemeClr val="tx1"/>
                </a:solidFill>
                <a:latin typeface="+mn-lt"/>
                <a:ea typeface="+mn-ea"/>
                <a:cs typeface="+mn-cs"/>
              </a:rPr>
              <a:t> reaction, consisting of </a:t>
            </a:r>
            <a:r>
              <a:rPr lang="en-US" sz="1200" b="0" i="0" u="none" strike="noStrike" kern="1200" baseline="0" dirty="0" err="1" smtClean="0">
                <a:solidFill>
                  <a:schemeClr val="tx1"/>
                </a:solidFill>
                <a:latin typeface="+mn-lt"/>
                <a:ea typeface="+mn-ea"/>
                <a:cs typeface="+mn-cs"/>
              </a:rPr>
              <a:t>pruritis</a:t>
            </a:r>
            <a:r>
              <a:rPr lang="en-US" sz="1200" b="0" i="0" u="none" strike="noStrike" kern="1200" baseline="0" dirty="0" smtClean="0">
                <a:solidFill>
                  <a:schemeClr val="tx1"/>
                </a:solidFill>
                <a:latin typeface="+mn-lt"/>
                <a:ea typeface="+mn-ea"/>
                <a:cs typeface="+mn-cs"/>
              </a:rPr>
              <a:t> and erythema. Treating with full dose DEC when </a:t>
            </a:r>
            <a:r>
              <a:rPr lang="en-US" sz="1200" b="0" i="0" u="none" strike="noStrike" kern="1200" baseline="0" dirty="0" err="1" smtClean="0">
                <a:solidFill>
                  <a:schemeClr val="tx1"/>
                </a:solidFill>
                <a:latin typeface="+mn-lt"/>
                <a:ea typeface="+mn-ea"/>
                <a:cs typeface="+mn-cs"/>
              </a:rPr>
              <a:t>onchocerciasis</a:t>
            </a:r>
            <a:r>
              <a:rPr lang="en-US" sz="1200" b="0" i="0" u="none" strike="noStrike" kern="1200" baseline="0" dirty="0" smtClean="0">
                <a:solidFill>
                  <a:schemeClr val="tx1"/>
                </a:solidFill>
                <a:latin typeface="+mn-lt"/>
                <a:ea typeface="+mn-ea"/>
                <a:cs typeface="+mn-cs"/>
              </a:rPr>
              <a:t> is present results in a severe reaction with </a:t>
            </a:r>
            <a:r>
              <a:rPr lang="en-US" sz="1200" b="0" i="0" u="none" strike="noStrike" kern="1200" baseline="0" dirty="0" err="1" smtClean="0">
                <a:solidFill>
                  <a:schemeClr val="tx1"/>
                </a:solidFill>
                <a:latin typeface="+mn-lt"/>
                <a:ea typeface="+mn-ea"/>
                <a:cs typeface="+mn-cs"/>
              </a:rPr>
              <a:t>pruritis</a:t>
            </a:r>
            <a:r>
              <a:rPr lang="en-US" sz="1200" b="0" i="0" u="none" strike="noStrike" kern="1200" baseline="0" dirty="0" smtClean="0">
                <a:solidFill>
                  <a:schemeClr val="tx1"/>
                </a:solidFill>
                <a:latin typeface="+mn-lt"/>
                <a:ea typeface="+mn-ea"/>
                <a:cs typeface="+mn-cs"/>
              </a:rPr>
              <a:t>, erythema, hypotension and blindness. Alternatively, presumptive pre-treatment of </a:t>
            </a:r>
            <a:r>
              <a:rPr lang="en-US" sz="1200" b="0" i="0" u="none" strike="noStrike" kern="1200" baseline="0" dirty="0" err="1" smtClean="0">
                <a:solidFill>
                  <a:schemeClr val="tx1"/>
                </a:solidFill>
                <a:latin typeface="+mn-lt"/>
                <a:ea typeface="+mn-ea"/>
                <a:cs typeface="+mn-cs"/>
              </a:rPr>
              <a:t>onchocerciasis</a:t>
            </a:r>
            <a:r>
              <a:rPr lang="en-US" sz="1200" b="0" i="0" u="none" strike="noStrike" kern="1200" baseline="0" dirty="0" smtClean="0">
                <a:solidFill>
                  <a:schemeClr val="tx1"/>
                </a:solidFill>
                <a:latin typeface="+mn-lt"/>
                <a:ea typeface="+mn-ea"/>
                <a:cs typeface="+mn-cs"/>
              </a:rPr>
              <a:t> with </a:t>
            </a:r>
            <a:r>
              <a:rPr lang="en-US" sz="1200" b="0" i="0" u="none" strike="noStrike" kern="1200" baseline="0" dirty="0" err="1" smtClean="0">
                <a:solidFill>
                  <a:schemeClr val="tx1"/>
                </a:solidFill>
                <a:latin typeface="+mn-lt"/>
                <a:ea typeface="+mn-ea"/>
                <a:cs typeface="+mn-cs"/>
              </a:rPr>
              <a:t>ivermectin</a:t>
            </a:r>
            <a:r>
              <a:rPr lang="en-US" sz="1200" b="0" i="0" u="none" strike="noStrike" kern="1200" baseline="0" dirty="0" smtClean="0">
                <a:solidFill>
                  <a:schemeClr val="tx1"/>
                </a:solidFill>
                <a:latin typeface="+mn-lt"/>
                <a:ea typeface="+mn-ea"/>
                <a:cs typeface="+mn-cs"/>
              </a:rPr>
              <a:t> may be undertaken before treating </a:t>
            </a:r>
            <a:r>
              <a:rPr lang="en-US" sz="1200" b="0" i="0" u="none" strike="noStrike" kern="1200" baseline="0" dirty="0" err="1" smtClean="0">
                <a:solidFill>
                  <a:schemeClr val="tx1"/>
                </a:solidFill>
                <a:latin typeface="+mn-lt"/>
                <a:ea typeface="+mn-ea"/>
                <a:cs typeface="+mn-cs"/>
              </a:rPr>
              <a:t>filariasis</a:t>
            </a:r>
            <a:r>
              <a:rPr lang="en-US" sz="1200" b="1" i="0" u="none" strike="noStrike" kern="1200" baseline="0" dirty="0" smtClean="0">
                <a:solidFill>
                  <a:schemeClr val="tx1"/>
                </a:solidFill>
                <a:latin typeface="+mn-lt"/>
                <a:ea typeface="+mn-ea"/>
                <a:cs typeface="+mn-cs"/>
              </a:rPr>
              <a:t>.</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The dose of DEC is 50 mg day 1 increasing by day 4 to 200 mg </a:t>
            </a:r>
            <a:r>
              <a:rPr lang="en-US" sz="1200" b="1" i="0" u="none" strike="noStrike" kern="1200" baseline="0" dirty="0" err="1" smtClean="0">
                <a:solidFill>
                  <a:schemeClr val="tx1"/>
                </a:solidFill>
                <a:latin typeface="+mn-lt"/>
                <a:ea typeface="+mn-ea"/>
                <a:cs typeface="+mn-cs"/>
              </a:rPr>
              <a:t>tds</a:t>
            </a:r>
            <a:r>
              <a:rPr lang="en-US" sz="1200" b="1" i="0" u="none" strike="noStrike" kern="1200" baseline="0" dirty="0" smtClean="0">
                <a:solidFill>
                  <a:schemeClr val="tx1"/>
                </a:solidFill>
                <a:latin typeface="+mn-lt"/>
                <a:ea typeface="+mn-ea"/>
                <a:cs typeface="+mn-cs"/>
              </a:rPr>
              <a:t> for 3 weeks (regimen based on expert opinion only).</a:t>
            </a:r>
          </a:p>
          <a:p>
            <a:r>
              <a:rPr lang="en-US" sz="1200" b="1" i="0" u="none" strike="noStrike" kern="1200" baseline="0" dirty="0" smtClean="0">
                <a:solidFill>
                  <a:schemeClr val="tx1"/>
                </a:solidFill>
                <a:latin typeface="+mn-lt"/>
                <a:ea typeface="+mn-ea"/>
                <a:cs typeface="+mn-cs"/>
              </a:rPr>
              <a:t>A combination of </a:t>
            </a:r>
            <a:r>
              <a:rPr lang="en-US" sz="1200" b="1" i="0" u="none" strike="noStrike" kern="1200" baseline="0" dirty="0" err="1" smtClean="0">
                <a:solidFill>
                  <a:schemeClr val="tx1"/>
                </a:solidFill>
                <a:latin typeface="+mn-lt"/>
                <a:ea typeface="+mn-ea"/>
                <a:cs typeface="+mn-cs"/>
              </a:rPr>
              <a:t>ivermectin</a:t>
            </a:r>
            <a:r>
              <a:rPr lang="en-US" sz="1200" b="1" i="0" u="none" strike="noStrike" kern="1200" baseline="0" dirty="0" smtClean="0">
                <a:solidFill>
                  <a:schemeClr val="tx1"/>
                </a:solidFill>
                <a:latin typeface="+mn-lt"/>
                <a:ea typeface="+mn-ea"/>
                <a:cs typeface="+mn-cs"/>
              </a:rPr>
              <a:t> and albendazole may be used instead of DEC in areas of </a:t>
            </a:r>
            <a:r>
              <a:rPr lang="en-US" sz="1200" b="1" i="0" u="none" strike="noStrike" kern="1200" baseline="0" dirty="0" err="1" smtClean="0">
                <a:solidFill>
                  <a:schemeClr val="tx1"/>
                </a:solidFill>
                <a:latin typeface="+mn-lt"/>
                <a:ea typeface="+mn-ea"/>
                <a:cs typeface="+mn-cs"/>
              </a:rPr>
              <a:t>onchocerciasis</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endemnicity</a:t>
            </a:r>
            <a:r>
              <a:rPr lang="en-US" sz="1200" b="1" i="0" u="none" strike="noStrike" kern="1200" baseline="0" dirty="0" smtClean="0">
                <a:solidFill>
                  <a:schemeClr val="tx1"/>
                </a:solidFill>
                <a:latin typeface="+mn-lt"/>
                <a:ea typeface="+mn-ea"/>
                <a:cs typeface="+mn-cs"/>
              </a:rPr>
              <a:t>.</a:t>
            </a:r>
          </a:p>
          <a:p>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Loa </a:t>
            </a:r>
            <a:r>
              <a:rPr lang="en-US" sz="1200" b="0" i="0" u="none" strike="noStrike" kern="1200" baseline="0" dirty="0" err="1" smtClean="0">
                <a:solidFill>
                  <a:schemeClr val="tx1"/>
                </a:solidFill>
                <a:latin typeface="+mn-lt"/>
                <a:ea typeface="+mn-ea"/>
                <a:cs typeface="+mn-cs"/>
              </a:rPr>
              <a:t>loa</a:t>
            </a:r>
            <a:r>
              <a:rPr lang="en-US" sz="1200" b="0" i="0" u="none" strike="noStrike" kern="1200" baseline="0" dirty="0" smtClean="0">
                <a:solidFill>
                  <a:schemeClr val="tx1"/>
                </a:solidFill>
                <a:latin typeface="+mn-lt"/>
                <a:ea typeface="+mn-ea"/>
                <a:cs typeface="+mn-cs"/>
              </a:rPr>
              <a:t>: additional points</a:t>
            </a:r>
          </a:p>
          <a:p>
            <a:r>
              <a:rPr lang="en-US" sz="1200" b="1" i="0" u="none" strike="noStrike" kern="1200" baseline="0" dirty="0" smtClean="0">
                <a:solidFill>
                  <a:schemeClr val="tx1"/>
                </a:solidFill>
                <a:latin typeface="+mn-lt"/>
                <a:ea typeface="+mn-ea"/>
                <a:cs typeface="+mn-cs"/>
              </a:rPr>
              <a:t>It is important to establish if an individual infected with </a:t>
            </a:r>
            <a:r>
              <a:rPr lang="en-US" sz="1200" b="0" i="0" u="none" strike="noStrike" kern="1200" baseline="0" dirty="0" smtClean="0">
                <a:solidFill>
                  <a:schemeClr val="tx1"/>
                </a:solidFill>
                <a:latin typeface="+mn-lt"/>
                <a:ea typeface="+mn-ea"/>
                <a:cs typeface="+mn-cs"/>
              </a:rPr>
              <a:t>Loa </a:t>
            </a:r>
            <a:r>
              <a:rPr lang="en-US" sz="1200" b="0" i="0" u="none" strike="noStrike" kern="1200" baseline="0" dirty="0" err="1" smtClean="0">
                <a:solidFill>
                  <a:schemeClr val="tx1"/>
                </a:solidFill>
                <a:latin typeface="+mn-lt"/>
                <a:ea typeface="+mn-ea"/>
                <a:cs typeface="+mn-cs"/>
              </a:rPr>
              <a:t>loa</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is </a:t>
            </a:r>
            <a:r>
              <a:rPr lang="en-US" sz="1200" b="1" i="0" u="none" strike="noStrike" kern="1200" baseline="0" dirty="0" err="1" smtClean="0">
                <a:solidFill>
                  <a:schemeClr val="tx1"/>
                </a:solidFill>
                <a:latin typeface="+mn-lt"/>
                <a:ea typeface="+mn-ea"/>
                <a:cs typeface="+mn-cs"/>
              </a:rPr>
              <a:t>microfilaraemic</a:t>
            </a:r>
            <a:r>
              <a:rPr lang="en-US" sz="1200" b="1" i="0" u="none" strike="noStrike" kern="1200" baseline="0" dirty="0" smtClean="0">
                <a:solidFill>
                  <a:schemeClr val="tx1"/>
                </a:solidFill>
                <a:latin typeface="+mn-lt"/>
                <a:ea typeface="+mn-ea"/>
                <a:cs typeface="+mn-cs"/>
              </a:rPr>
              <a:t> before commencing treatment, as </a:t>
            </a:r>
            <a:r>
              <a:rPr lang="en-US" sz="1200" b="0" i="0" u="none" strike="noStrike" kern="1200" baseline="0" dirty="0" smtClean="0">
                <a:solidFill>
                  <a:schemeClr val="tx1"/>
                </a:solidFill>
                <a:latin typeface="+mn-lt"/>
                <a:ea typeface="+mn-ea"/>
                <a:cs typeface="+mn-cs"/>
              </a:rPr>
              <a:t>encephalopathy</a:t>
            </a:r>
            <a:r>
              <a:rPr lang="en-US" sz="1200" b="1" i="0" u="none" strike="noStrike" kern="1200" baseline="0" dirty="0" smtClean="0">
                <a:solidFill>
                  <a:schemeClr val="tx1"/>
                </a:solidFill>
                <a:latin typeface="+mn-lt"/>
                <a:ea typeface="+mn-ea"/>
                <a:cs typeface="+mn-cs"/>
              </a:rPr>
              <a:t>, with a high mortality rate, may develop after treatment with DEC, particularly in individuals with high levels of blood </a:t>
            </a:r>
            <a:r>
              <a:rPr lang="en-US" sz="1200" b="1" i="0" u="none" strike="noStrike" kern="1200" baseline="0" dirty="0" err="1" smtClean="0">
                <a:solidFill>
                  <a:schemeClr val="tx1"/>
                </a:solidFill>
                <a:latin typeface="+mn-lt"/>
                <a:ea typeface="+mn-ea"/>
                <a:cs typeface="+mn-cs"/>
              </a:rPr>
              <a:t>microfilaraemia</a:t>
            </a:r>
            <a:r>
              <a:rPr lang="en-US" sz="1200" b="1" i="0" u="none" strike="noStrike" kern="1200" baseline="0" dirty="0" smtClean="0">
                <a:solidFill>
                  <a:schemeClr val="tx1"/>
                </a:solidFill>
                <a:latin typeface="+mn-lt"/>
                <a:ea typeface="+mn-ea"/>
                <a:cs typeface="+mn-cs"/>
              </a:rPr>
              <a:t> (&gt;8000/ml). If microfilariae are seen on blood film, corticosteroids should be used in conjunction with DEC (expert opinion149). Albendazole and </a:t>
            </a:r>
            <a:r>
              <a:rPr lang="en-US" sz="1200" b="1" i="0" u="none" strike="noStrike" kern="1200" baseline="0" dirty="0" err="1" smtClean="0">
                <a:solidFill>
                  <a:schemeClr val="tx1"/>
                </a:solidFill>
                <a:latin typeface="+mn-lt"/>
                <a:ea typeface="+mn-ea"/>
                <a:cs typeface="+mn-cs"/>
              </a:rPr>
              <a:t>ivermectin</a:t>
            </a:r>
            <a:r>
              <a:rPr lang="en-US" sz="1200" b="1" i="0" u="none" strike="noStrike" kern="1200" baseline="0" dirty="0" smtClean="0">
                <a:solidFill>
                  <a:schemeClr val="tx1"/>
                </a:solidFill>
                <a:latin typeface="+mn-lt"/>
                <a:ea typeface="+mn-ea"/>
                <a:cs typeface="+mn-cs"/>
              </a:rPr>
              <a:t> have been used to reduce </a:t>
            </a:r>
            <a:r>
              <a:rPr lang="en-US" sz="1200" b="1" i="0" u="none" strike="noStrike" kern="1200" baseline="0" dirty="0" err="1" smtClean="0">
                <a:solidFill>
                  <a:schemeClr val="tx1"/>
                </a:solidFill>
                <a:latin typeface="+mn-lt"/>
                <a:ea typeface="+mn-ea"/>
                <a:cs typeface="+mn-cs"/>
              </a:rPr>
              <a:t>microfilarial</a:t>
            </a:r>
            <a:r>
              <a:rPr lang="en-US" sz="1200" b="1" i="0" u="none" strike="noStrike" kern="1200" baseline="0" dirty="0" smtClean="0">
                <a:solidFill>
                  <a:schemeClr val="tx1"/>
                </a:solidFill>
                <a:latin typeface="+mn-lt"/>
                <a:ea typeface="+mn-ea"/>
                <a:cs typeface="+mn-cs"/>
              </a:rPr>
              <a:t> load in these patients, before treating definitively with DEC.</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25</a:t>
            </a:fld>
            <a:endParaRPr lang="en-US"/>
          </a:p>
        </p:txBody>
      </p:sp>
    </p:spTree>
    <p:extLst>
      <p:ext uri="{BB962C8B-B14F-4D97-AF65-F5344CB8AC3E}">
        <p14:creationId xmlns:p14="http://schemas.microsoft.com/office/powerpoint/2010/main" val="2419900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30</a:t>
            </a:fld>
            <a:endParaRPr lang="en-US"/>
          </a:p>
        </p:txBody>
      </p:sp>
    </p:spTree>
    <p:extLst>
      <p:ext uri="{BB962C8B-B14F-4D97-AF65-F5344CB8AC3E}">
        <p14:creationId xmlns:p14="http://schemas.microsoft.com/office/powerpoint/2010/main" val="186229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Many had unexplained eosinophilia</a:t>
            </a:r>
          </a:p>
          <a:p>
            <a:pPr lvl="1"/>
            <a:r>
              <a:rPr lang="en-US" dirty="0" smtClean="0"/>
              <a:t>Strongyloides serology was not routinely performed</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Libman</a:t>
            </a:r>
            <a:r>
              <a:rPr lang="en-U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MD, MacLean JD, </a:t>
            </a:r>
            <a:r>
              <a:rPr lang="en-US" sz="1200" b="0" i="0" u="none" strike="noStrike" kern="1200" baseline="0" dirty="0" err="1" smtClean="0">
                <a:solidFill>
                  <a:schemeClr val="tx1"/>
                </a:solidFill>
                <a:latin typeface="+mn-lt"/>
                <a:ea typeface="+mn-ea"/>
                <a:cs typeface="+mn-cs"/>
              </a:rPr>
              <a:t>Gyorkos</a:t>
            </a:r>
            <a:r>
              <a:rPr lang="en-US" sz="1200" b="0" i="0" u="none" strike="noStrike" kern="1200" baseline="0" dirty="0" smtClean="0">
                <a:solidFill>
                  <a:schemeClr val="tx1"/>
                </a:solidFill>
                <a:latin typeface="+mn-lt"/>
                <a:ea typeface="+mn-ea"/>
                <a:cs typeface="+mn-cs"/>
              </a:rPr>
              <a:t> TW. Screening for </a:t>
            </a:r>
            <a:r>
              <a:rPr lang="en-US" sz="1200" b="0" i="0" u="none" strike="noStrike" kern="1200" baseline="0" dirty="0" err="1" smtClean="0">
                <a:solidFill>
                  <a:schemeClr val="tx1"/>
                </a:solidFill>
                <a:latin typeface="+mn-lt"/>
                <a:ea typeface="+mn-ea"/>
                <a:cs typeface="+mn-cs"/>
              </a:rPr>
              <a:t>schistosomiasis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filariasis</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strongyloidiasis</a:t>
            </a:r>
            <a:r>
              <a:rPr lang="en-US" sz="1200" b="0" i="0" u="none" strike="noStrike" kern="1200" baseline="0" dirty="0" smtClean="0">
                <a:solidFill>
                  <a:schemeClr val="tx1"/>
                </a:solidFill>
                <a:latin typeface="+mn-lt"/>
                <a:ea typeface="+mn-ea"/>
                <a:cs typeface="+mn-cs"/>
              </a:rPr>
              <a:t> among expatriates returning from the tropics. </a:t>
            </a:r>
            <a:r>
              <a:rPr lang="en-US" sz="1200" b="0" i="0" u="none" strike="noStrike" kern="1200" baseline="0" dirty="0" err="1" smtClean="0">
                <a:solidFill>
                  <a:schemeClr val="tx1"/>
                </a:solidFill>
                <a:latin typeface="+mn-lt"/>
                <a:ea typeface="+mn-ea"/>
                <a:cs typeface="+mn-cs"/>
              </a:rPr>
              <a:t>Clin</a:t>
            </a:r>
            <a:r>
              <a:rPr lang="en-US" sz="1200" b="0" i="0" u="none" strike="noStrike" kern="1200" baseline="0" dirty="0" smtClean="0">
                <a:solidFill>
                  <a:schemeClr val="tx1"/>
                </a:solidFill>
                <a:latin typeface="+mn-lt"/>
                <a:ea typeface="+mn-ea"/>
                <a:cs typeface="+mn-cs"/>
              </a:rPr>
              <a:t> Infect Dis 1993;17:353</a:t>
            </a:r>
            <a:r>
              <a:rPr lang="en-US" sz="1200" b="1"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9.</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Any individual spending &gt;6 months in an area where parasitic</a:t>
            </a:r>
          </a:p>
          <a:p>
            <a:r>
              <a:rPr lang="en-US" sz="1200" b="0" i="0" u="none" strike="noStrike" kern="1200" baseline="0" dirty="0" smtClean="0">
                <a:solidFill>
                  <a:schemeClr val="tx1"/>
                </a:solidFill>
                <a:latin typeface="+mn-lt"/>
                <a:ea typeface="+mn-ea"/>
                <a:cs typeface="+mn-cs"/>
              </a:rPr>
              <a:t>disease was endemic was eligible for a routine screen</a:t>
            </a:r>
          </a:p>
          <a:p>
            <a:r>
              <a:rPr lang="en-US" sz="1200" b="0" i="0" u="none" strike="noStrike" kern="1200" baseline="0" dirty="0" smtClean="0">
                <a:solidFill>
                  <a:schemeClr val="tx1"/>
                </a:solidFill>
                <a:latin typeface="+mn-lt"/>
                <a:ea typeface="+mn-ea"/>
                <a:cs typeface="+mn-cs"/>
              </a:rPr>
              <a:t>consisting of a microscopic examination of two stool specimens</a:t>
            </a:r>
          </a:p>
          <a:p>
            <a:r>
              <a:rPr lang="en-US" sz="1200" b="0" i="0" u="none" strike="noStrike" kern="1200" baseline="0" dirty="0" smtClean="0">
                <a:solidFill>
                  <a:schemeClr val="tx1"/>
                </a:solidFill>
                <a:latin typeface="+mn-lt"/>
                <a:ea typeface="+mn-ea"/>
                <a:cs typeface="+mn-cs"/>
              </a:rPr>
              <a:t>obtained &gt;24 hours apart, a urinalysis, and a complete</a:t>
            </a:r>
          </a:p>
          <a:p>
            <a:r>
              <a:rPr lang="en-US" sz="1200" b="0" i="0" u="none" strike="noStrike" kern="1200" baseline="0" dirty="0" smtClean="0">
                <a:solidFill>
                  <a:schemeClr val="tx1"/>
                </a:solidFill>
                <a:latin typeface="+mn-lt"/>
                <a:ea typeface="+mn-ea"/>
                <a:cs typeface="+mn-cs"/>
              </a:rPr>
              <a:t>blood count with manual blood smear and eosinophil count.</a:t>
            </a:r>
          </a:p>
          <a:p>
            <a:r>
              <a:rPr lang="en-US" sz="1200" b="0" i="0" u="none" strike="noStrike" kern="1200" baseline="0" dirty="0" smtClean="0">
                <a:solidFill>
                  <a:schemeClr val="tx1"/>
                </a:solidFill>
                <a:latin typeface="+mn-lt"/>
                <a:ea typeface="+mn-ea"/>
                <a:cs typeface="+mn-cs"/>
              </a:rPr>
              <a:t>Areas of </a:t>
            </a:r>
            <a:r>
              <a:rPr lang="en-US" sz="1200" b="0" i="0" u="none" strike="noStrike" kern="1200" baseline="0" dirty="0" err="1" smtClean="0">
                <a:solidFill>
                  <a:schemeClr val="tx1"/>
                </a:solidFill>
                <a:latin typeface="+mn-lt"/>
                <a:ea typeface="+mn-ea"/>
                <a:cs typeface="+mn-cs"/>
              </a:rPr>
              <a:t>endemicity</a:t>
            </a:r>
            <a:r>
              <a:rPr lang="en-US" sz="1200" b="0" i="0" u="none" strike="noStrike" kern="1200" baseline="0" dirty="0" smtClean="0">
                <a:solidFill>
                  <a:schemeClr val="tx1"/>
                </a:solidFill>
                <a:latin typeface="+mn-lt"/>
                <a:ea typeface="+mn-ea"/>
                <a:cs typeface="+mn-cs"/>
              </a:rPr>
              <a:t> did not include resorts or similar locations</a:t>
            </a:r>
          </a:p>
          <a:p>
            <a:r>
              <a:rPr lang="en-US" sz="1200" b="0" i="0" u="none" strike="noStrike" kern="1200" baseline="0" dirty="0" smtClean="0">
                <a:solidFill>
                  <a:schemeClr val="tx1"/>
                </a:solidFill>
                <a:latin typeface="+mn-lt"/>
                <a:ea typeface="+mn-ea"/>
                <a:cs typeface="+mn-cs"/>
              </a:rPr>
              <a:t>where exposure to parasitic infection was highly unlikely.</a:t>
            </a:r>
          </a:p>
          <a:p>
            <a:r>
              <a:rPr lang="en-US" sz="1200" b="0" i="0" u="none" strike="noStrike" kern="1200" baseline="0" dirty="0" smtClean="0">
                <a:solidFill>
                  <a:schemeClr val="tx1"/>
                </a:solidFill>
                <a:latin typeface="+mn-lt"/>
                <a:ea typeface="+mn-ea"/>
                <a:cs typeface="+mn-cs"/>
              </a:rPr>
              <a:t>All patients who spent time in an area where </a:t>
            </a:r>
            <a:r>
              <a:rPr lang="en-US" sz="1200" b="0" i="0" u="none" strike="noStrike" kern="1200" baseline="0" dirty="0" err="1" smtClean="0">
                <a:solidFill>
                  <a:schemeClr val="tx1"/>
                </a:solidFill>
                <a:latin typeface="+mn-lt"/>
                <a:ea typeface="+mn-ea"/>
                <a:cs typeface="+mn-cs"/>
              </a:rPr>
              <a:t>filaria</a:t>
            </a:r>
            <a:r>
              <a:rPr lang="en-US" sz="1200" b="0" i="0" u="none" strike="noStrike" kern="1200" baseline="0" dirty="0" smtClean="0">
                <a:solidFill>
                  <a:schemeClr val="tx1"/>
                </a:solidFill>
                <a:latin typeface="+mn-lt"/>
                <a:ea typeface="+mn-ea"/>
                <a:cs typeface="+mn-cs"/>
              </a:rPr>
              <a:t> or</a:t>
            </a:r>
          </a:p>
          <a:p>
            <a:r>
              <a:rPr lang="en-US" sz="1200" b="0" i="0" u="none" strike="noStrike" kern="1200" baseline="0" dirty="0" err="1" smtClean="0">
                <a:solidFill>
                  <a:schemeClr val="tx1"/>
                </a:solidFill>
                <a:latin typeface="+mn-lt"/>
                <a:ea typeface="+mn-ea"/>
                <a:cs typeface="+mn-cs"/>
              </a:rPr>
              <a:t>schistosomes</a:t>
            </a:r>
            <a:r>
              <a:rPr lang="en-US" sz="1200" b="0" i="0" u="none" strike="noStrike" kern="1200" baseline="0" dirty="0" smtClean="0">
                <a:solidFill>
                  <a:schemeClr val="tx1"/>
                </a:solidFill>
                <a:latin typeface="+mn-lt"/>
                <a:ea typeface="+mn-ea"/>
                <a:cs typeface="+mn-cs"/>
              </a:rPr>
              <a:t> are endemic were judged to be at risk for infection</a:t>
            </a:r>
          </a:p>
          <a:p>
            <a:r>
              <a:rPr lang="en-US" sz="1200" b="0" i="0" u="none" strike="noStrike" kern="1200" baseline="0" dirty="0" smtClean="0">
                <a:solidFill>
                  <a:schemeClr val="tx1"/>
                </a:solidFill>
                <a:latin typeface="+mn-lt"/>
                <a:ea typeface="+mn-ea"/>
                <a:cs typeface="+mn-cs"/>
              </a:rPr>
              <a:t>with these organisms unless it was determined that there</a:t>
            </a:r>
          </a:p>
          <a:p>
            <a:r>
              <a:rPr lang="en-US" sz="1200" b="0" i="0" u="none" strike="noStrike" kern="1200" baseline="0" dirty="0" smtClean="0">
                <a:solidFill>
                  <a:schemeClr val="tx1"/>
                </a:solidFill>
                <a:latin typeface="+mn-lt"/>
                <a:ea typeface="+mn-ea"/>
                <a:cs typeface="+mn-cs"/>
              </a:rPr>
              <a:t>had been virtually no exposure to the relevant vector. Serological</a:t>
            </a:r>
          </a:p>
          <a:p>
            <a:r>
              <a:rPr lang="en-US" sz="1200" b="0" i="0" u="none" strike="noStrike" kern="1200" baseline="0" dirty="0" smtClean="0">
                <a:solidFill>
                  <a:schemeClr val="tx1"/>
                </a:solidFill>
                <a:latin typeface="+mn-lt"/>
                <a:ea typeface="+mn-ea"/>
                <a:cs typeface="+mn-cs"/>
              </a:rPr>
              <a:t>tests for these organisms were routinely ordered for</a:t>
            </a:r>
          </a:p>
          <a:p>
            <a:r>
              <a:rPr lang="en-US" sz="1200" b="0" i="0" u="none" strike="noStrike" kern="1200" baseline="0" dirty="0" smtClean="0">
                <a:solidFill>
                  <a:schemeClr val="tx1"/>
                </a:solidFill>
                <a:latin typeface="+mn-lt"/>
                <a:ea typeface="+mn-ea"/>
                <a:cs typeface="+mn-cs"/>
              </a:rPr>
              <a:t>those at risk. If any screening test was abnormal, the patient</a:t>
            </a:r>
          </a:p>
          <a:p>
            <a:r>
              <a:rPr lang="en-US" sz="1200" b="0" i="0" u="none" strike="noStrike" kern="1200" baseline="0" dirty="0" smtClean="0">
                <a:solidFill>
                  <a:schemeClr val="tx1"/>
                </a:solidFill>
                <a:latin typeface="+mn-lt"/>
                <a:ea typeface="+mn-ea"/>
                <a:cs typeface="+mn-cs"/>
              </a:rPr>
              <a:t>was asked to return for further testing. If eosinophilia was</a:t>
            </a:r>
          </a:p>
          <a:p>
            <a:r>
              <a:rPr lang="en-US" sz="1200" b="0" i="0" u="none" strike="noStrike" kern="1200" baseline="0" dirty="0" smtClean="0">
                <a:solidFill>
                  <a:schemeClr val="tx1"/>
                </a:solidFill>
                <a:latin typeface="+mn-lt"/>
                <a:ea typeface="+mn-ea"/>
                <a:cs typeface="+mn-cs"/>
              </a:rPr>
              <a:t>present, two additional stool specimens were requested, and</a:t>
            </a:r>
          </a:p>
          <a:p>
            <a:r>
              <a:rPr lang="en-US" sz="1200" b="0" i="0" u="none" strike="noStrike" kern="1200" baseline="0" dirty="0" smtClean="0">
                <a:solidFill>
                  <a:schemeClr val="tx1"/>
                </a:solidFill>
                <a:latin typeface="+mn-lt"/>
                <a:ea typeface="+mn-ea"/>
                <a:cs typeface="+mn-cs"/>
              </a:rPr>
              <a:t>appropriate serological studies were ordered if they had not</a:t>
            </a:r>
          </a:p>
          <a:p>
            <a:r>
              <a:rPr lang="en-US" sz="1200" b="0" i="0" u="none" strike="noStrike" kern="1200" baseline="0" dirty="0" smtClean="0">
                <a:solidFill>
                  <a:schemeClr val="tx1"/>
                </a:solidFill>
                <a:latin typeface="+mn-lt"/>
                <a:ea typeface="+mn-ea"/>
                <a:cs typeface="+mn-cs"/>
              </a:rPr>
              <a:t>been done at the initial screening visit.</a:t>
            </a:r>
          </a:p>
          <a:p>
            <a:endParaRPr lang="en-US" sz="1200" b="0" i="0" u="none" strike="noStrike" kern="1200" baseline="0" dirty="0" smtClean="0">
              <a:solidFill>
                <a:schemeClr val="tx1"/>
              </a:solidFill>
              <a:latin typeface="+mn-lt"/>
              <a:ea typeface="+mn-ea"/>
              <a:cs typeface="+mn-cs"/>
            </a:endParaRPr>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4% without eosinophilia had a parasitic infection</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31</a:t>
            </a:fld>
            <a:endParaRPr lang="en-US"/>
          </a:p>
        </p:txBody>
      </p:sp>
    </p:spTree>
    <p:extLst>
      <p:ext uri="{BB962C8B-B14F-4D97-AF65-F5344CB8AC3E}">
        <p14:creationId xmlns:p14="http://schemas.microsoft.com/office/powerpoint/2010/main" val="1120793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Region of origin</a:t>
            </a:r>
          </a:p>
          <a:p>
            <a:r>
              <a:rPr lang="en-US" sz="1200" b="0" i="0" u="none" strike="noStrike" kern="1200" baseline="0" dirty="0" smtClean="0">
                <a:solidFill>
                  <a:schemeClr val="tx1"/>
                </a:solidFill>
                <a:latin typeface="+mn-lt"/>
                <a:ea typeface="+mn-ea"/>
                <a:cs typeface="+mn-cs"/>
              </a:rPr>
              <a:t>Africa 118 (44)</a:t>
            </a:r>
          </a:p>
          <a:p>
            <a:r>
              <a:rPr lang="en-US" sz="1200" b="0" i="0" u="none" strike="noStrike" kern="1200" baseline="0" dirty="0" smtClean="0">
                <a:solidFill>
                  <a:schemeClr val="tx1"/>
                </a:solidFill>
                <a:latin typeface="+mn-lt"/>
                <a:ea typeface="+mn-ea"/>
                <a:cs typeface="+mn-cs"/>
              </a:rPr>
              <a:t>Eastern Europe 50 (19)</a:t>
            </a:r>
          </a:p>
          <a:p>
            <a:r>
              <a:rPr lang="en-US" sz="1200" b="0" i="0" u="none" strike="noStrike" kern="1200" baseline="0" dirty="0" smtClean="0">
                <a:solidFill>
                  <a:schemeClr val="tx1"/>
                </a:solidFill>
                <a:latin typeface="+mn-lt"/>
                <a:ea typeface="+mn-ea"/>
                <a:cs typeface="+mn-cs"/>
              </a:rPr>
              <a:t>Southeast Asia 35 (13)</a:t>
            </a:r>
          </a:p>
          <a:p>
            <a:r>
              <a:rPr lang="en-US" sz="1200" b="0" i="0" u="none" strike="noStrike" kern="1200" baseline="0" dirty="0" smtClean="0">
                <a:solidFill>
                  <a:schemeClr val="tx1"/>
                </a:solidFill>
                <a:latin typeface="+mn-lt"/>
                <a:ea typeface="+mn-ea"/>
                <a:cs typeface="+mn-cs"/>
              </a:rPr>
              <a:t>Caribbean/Latin America 26 (10)</a:t>
            </a:r>
          </a:p>
          <a:p>
            <a:r>
              <a:rPr lang="en-US" sz="1200" b="0" i="0" u="none" strike="noStrike" kern="1200" baseline="0" dirty="0" smtClean="0">
                <a:solidFill>
                  <a:schemeClr val="tx1"/>
                </a:solidFill>
                <a:latin typeface="+mn-lt"/>
                <a:ea typeface="+mn-ea"/>
                <a:cs typeface="+mn-cs"/>
              </a:rPr>
              <a:t>Middle East 37 (14)</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32</a:t>
            </a:fld>
            <a:endParaRPr lang="en-US"/>
          </a:p>
        </p:txBody>
      </p:sp>
    </p:spTree>
    <p:extLst>
      <p:ext uri="{BB962C8B-B14F-4D97-AF65-F5344CB8AC3E}">
        <p14:creationId xmlns:p14="http://schemas.microsoft.com/office/powerpoint/2010/main" val="1811743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primary outcome was the proportion of participants with clearance of </a:t>
            </a:r>
            <a:r>
              <a:rPr lang="en-US" sz="1200" b="0" i="1" kern="1200" dirty="0" smtClean="0">
                <a:solidFill>
                  <a:schemeClr val="tx1"/>
                </a:solidFill>
                <a:effectLst/>
                <a:latin typeface="+mn-lt"/>
                <a:ea typeface="+mn-ea"/>
                <a:cs typeface="+mn-cs"/>
              </a:rPr>
              <a:t>S </a:t>
            </a:r>
            <a:r>
              <a:rPr lang="en-US" sz="1200" b="0" i="1" kern="1200" dirty="0" err="1" smtClean="0">
                <a:solidFill>
                  <a:schemeClr val="tx1"/>
                </a:solidFill>
                <a:effectLst/>
                <a:latin typeface="+mn-lt"/>
                <a:ea typeface="+mn-ea"/>
                <a:cs typeface="+mn-cs"/>
              </a:rPr>
              <a:t>stercoralis</a:t>
            </a:r>
            <a:r>
              <a:rPr lang="en-US" sz="1200" b="0" i="0" kern="1200" dirty="0" smtClean="0">
                <a:solidFill>
                  <a:schemeClr val="tx1"/>
                </a:solidFill>
                <a:effectLst/>
                <a:latin typeface="+mn-lt"/>
                <a:ea typeface="+mn-ea"/>
                <a:cs typeface="+mn-cs"/>
              </a:rPr>
              <a:t> infection at 12 months, defined by negative agar plate culture or PCR and negative serology or positive serology with a decrease in </a:t>
            </a:r>
            <a:r>
              <a:rPr lang="en-US" sz="1200" b="0" i="0" kern="1200" dirty="0" err="1" smtClean="0">
                <a:solidFill>
                  <a:schemeClr val="tx1"/>
                </a:solidFill>
                <a:effectLst/>
                <a:latin typeface="+mn-lt"/>
                <a:ea typeface="+mn-ea"/>
                <a:cs typeface="+mn-cs"/>
              </a:rPr>
              <a:t>titre</a:t>
            </a:r>
            <a:r>
              <a:rPr lang="en-US" sz="1200" b="0" i="0" kern="1200" dirty="0" smtClean="0">
                <a:solidFill>
                  <a:schemeClr val="tx1"/>
                </a:solidFill>
                <a:effectLst/>
                <a:latin typeface="+mn-lt"/>
                <a:ea typeface="+mn-ea"/>
                <a:cs typeface="+mn-cs"/>
              </a:rPr>
              <a:t> (defined as a decrease of two </a:t>
            </a:r>
            <a:r>
              <a:rPr lang="en-US" sz="1200" b="0" i="0" kern="1200" dirty="0" err="1" smtClean="0">
                <a:solidFill>
                  <a:schemeClr val="tx1"/>
                </a:solidFill>
                <a:effectLst/>
                <a:latin typeface="+mn-lt"/>
                <a:ea typeface="+mn-ea"/>
                <a:cs typeface="+mn-cs"/>
              </a:rPr>
              <a:t>titres</a:t>
            </a:r>
            <a:r>
              <a:rPr lang="en-US" sz="1200" b="0" i="0" kern="1200" dirty="0" smtClean="0">
                <a:solidFill>
                  <a:schemeClr val="tx1"/>
                </a:solidFill>
                <a:effectLst/>
                <a:latin typeface="+mn-lt"/>
                <a:ea typeface="+mn-ea"/>
                <a:cs typeface="+mn-cs"/>
              </a:rPr>
              <a:t> in IFAT, a two-fold reduction of </a:t>
            </a:r>
            <a:r>
              <a:rPr lang="en-US" sz="1200" b="0" i="0" kern="1200" dirty="0" err="1" smtClean="0">
                <a:solidFill>
                  <a:schemeClr val="tx1"/>
                </a:solidFill>
                <a:effectLst/>
                <a:latin typeface="+mn-lt"/>
                <a:ea typeface="+mn-ea"/>
                <a:cs typeface="+mn-cs"/>
              </a:rPr>
              <a:t>normalised</a:t>
            </a:r>
            <a:r>
              <a:rPr lang="en-US" sz="1200" b="0" i="0" kern="1200" dirty="0" smtClean="0">
                <a:solidFill>
                  <a:schemeClr val="tx1"/>
                </a:solidFill>
                <a:effectLst/>
                <a:latin typeface="+mn-lt"/>
                <a:ea typeface="+mn-ea"/>
                <a:cs typeface="+mn-cs"/>
              </a:rPr>
              <a:t> optical density in the case of ELISA).</a:t>
            </a:r>
            <a:r>
              <a:rPr lang="en-US" sz="1200" b="0" i="0" u="none" strike="noStrike" kern="1200" baseline="30000" dirty="0" smtClean="0">
                <a:solidFill>
                  <a:schemeClr val="tx1"/>
                </a:solidFill>
                <a:effectLst/>
                <a:latin typeface="+mn-lt"/>
                <a:ea typeface="+mn-ea"/>
                <a:cs typeface="+mn-cs"/>
                <a:hlinkClick r:id="rId3"/>
              </a:rPr>
              <a:t>11</a:t>
            </a:r>
            <a:endParaRPr lang="en-US" sz="1200" b="0" i="0" u="none" strike="noStrike" kern="1200" baseline="30000" dirty="0" smtClean="0">
              <a:solidFill>
                <a:schemeClr val="tx1"/>
              </a:solidFill>
              <a:effectLst/>
              <a:latin typeface="+mn-lt"/>
              <a:ea typeface="+mn-ea"/>
              <a:cs typeface="+mn-cs"/>
            </a:endParaRPr>
          </a:p>
          <a:p>
            <a:endParaRPr lang="en-US" sz="1200" b="0" i="0" u="none" strike="noStrike" kern="1200" baseline="300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Stool test clearance of </a:t>
            </a:r>
            <a:r>
              <a:rPr lang="en-US" sz="1200" b="0" i="1" kern="1200" dirty="0" smtClean="0">
                <a:solidFill>
                  <a:schemeClr val="tx1"/>
                </a:solidFill>
                <a:effectLst/>
                <a:latin typeface="+mn-lt"/>
                <a:ea typeface="+mn-ea"/>
                <a:cs typeface="+mn-cs"/>
              </a:rPr>
              <a:t>S </a:t>
            </a:r>
            <a:r>
              <a:rPr lang="en-US" sz="1200" b="0" i="1" kern="1200" dirty="0" err="1" smtClean="0">
                <a:solidFill>
                  <a:schemeClr val="tx1"/>
                </a:solidFill>
                <a:effectLst/>
                <a:latin typeface="+mn-lt"/>
                <a:ea typeface="+mn-ea"/>
                <a:cs typeface="+mn-cs"/>
              </a:rPr>
              <a:t>stercoralis</a:t>
            </a:r>
            <a:r>
              <a:rPr lang="en-US" sz="1200" b="0" i="0" kern="1200" dirty="0" smtClean="0">
                <a:solidFill>
                  <a:schemeClr val="tx1"/>
                </a:solidFill>
                <a:effectLst/>
                <a:latin typeface="+mn-lt"/>
                <a:ea typeface="+mn-ea"/>
                <a:cs typeface="+mn-cs"/>
              </a:rPr>
              <a:t> infection was noted in:</a:t>
            </a:r>
          </a:p>
          <a:p>
            <a:r>
              <a:rPr lang="en-US" sz="1200" b="0" i="0" kern="1200" dirty="0" smtClean="0">
                <a:solidFill>
                  <a:schemeClr val="tx1"/>
                </a:solidFill>
                <a:effectLst/>
                <a:latin typeface="+mn-lt"/>
                <a:ea typeface="+mn-ea"/>
                <a:cs typeface="+mn-cs"/>
              </a:rPr>
              <a:t>100% in the single-dose group and </a:t>
            </a:r>
          </a:p>
          <a:p>
            <a:r>
              <a:rPr lang="en-US" sz="1200" b="0" i="0" kern="1200" dirty="0" smtClean="0">
                <a:solidFill>
                  <a:schemeClr val="tx1"/>
                </a:solidFill>
                <a:effectLst/>
                <a:latin typeface="+mn-lt"/>
                <a:ea typeface="+mn-ea"/>
                <a:cs typeface="+mn-cs"/>
              </a:rPr>
              <a:t>98% in the multiple-dose who had positive </a:t>
            </a:r>
            <a:r>
              <a:rPr lang="en-US" sz="1200" b="0" i="0" kern="1200" dirty="0" err="1" smtClean="0">
                <a:solidFill>
                  <a:schemeClr val="tx1"/>
                </a:solidFill>
                <a:effectLst/>
                <a:latin typeface="+mn-lt"/>
                <a:ea typeface="+mn-ea"/>
                <a:cs typeface="+mn-cs"/>
              </a:rPr>
              <a:t>faecal</a:t>
            </a:r>
            <a:r>
              <a:rPr lang="en-US" sz="1200" b="0" i="0" kern="1200" dirty="0" smtClean="0">
                <a:solidFill>
                  <a:schemeClr val="tx1"/>
                </a:solidFill>
                <a:effectLst/>
                <a:latin typeface="+mn-lt"/>
                <a:ea typeface="+mn-ea"/>
                <a:cs typeface="+mn-cs"/>
              </a:rPr>
              <a:t> tests at baseline</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D385FE-6F69-564E-B4B7-5EE13A157A39}" type="slidenum">
              <a:rPr lang="en-US" smtClean="0"/>
              <a:t>38</a:t>
            </a:fld>
            <a:endParaRPr lang="en-US"/>
          </a:p>
        </p:txBody>
      </p:sp>
    </p:spTree>
    <p:extLst>
      <p:ext uri="{BB962C8B-B14F-4D97-AF65-F5344CB8AC3E}">
        <p14:creationId xmlns:p14="http://schemas.microsoft.com/office/powerpoint/2010/main" val="1346602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67M, Laos</a:t>
            </a:r>
          </a:p>
          <a:p>
            <a:r>
              <a:rPr lang="en-US" dirty="0" err="1" smtClean="0"/>
              <a:t>Craniophayngioma</a:t>
            </a:r>
            <a:endParaRPr lang="en-US" dirty="0" smtClean="0"/>
          </a:p>
          <a:p>
            <a:r>
              <a:rPr lang="en-US" dirty="0" smtClean="0"/>
              <a:t>6 weeks</a:t>
            </a:r>
            <a:r>
              <a:rPr lang="en-US" baseline="0" dirty="0" smtClean="0"/>
              <a:t> post starting </a:t>
            </a:r>
            <a:r>
              <a:rPr lang="en-US" baseline="0" dirty="0" err="1" smtClean="0"/>
              <a:t>decadron</a:t>
            </a:r>
            <a:r>
              <a:rPr lang="en-US" baseline="0" dirty="0" smtClean="0"/>
              <a:t> – to ICU with </a:t>
            </a:r>
            <a:r>
              <a:rPr lang="en-US" baseline="0" dirty="0" err="1" smtClean="0"/>
              <a:t>E.Coli</a:t>
            </a:r>
            <a:r>
              <a:rPr lang="en-US" baseline="0" dirty="0" smtClean="0"/>
              <a:t> meningitis</a:t>
            </a:r>
          </a:p>
          <a:p>
            <a:r>
              <a:rPr lang="en-US" dirty="0" smtClean="0"/>
              <a:t>Discharged</a:t>
            </a:r>
            <a:r>
              <a:rPr lang="en-US" baseline="0" dirty="0" smtClean="0"/>
              <a:t> after 2 weeks</a:t>
            </a:r>
          </a:p>
          <a:p>
            <a:r>
              <a:rPr lang="en-US" baseline="0" dirty="0" smtClean="0"/>
              <a:t>1 week later – returns with N/V, bloating, constipation</a:t>
            </a:r>
          </a:p>
          <a:p>
            <a:r>
              <a:rPr lang="en-US" baseline="0" dirty="0" smtClean="0"/>
              <a:t>Develops septic shock in hospital </a:t>
            </a:r>
          </a:p>
          <a:p>
            <a:r>
              <a:rPr lang="en-US" baseline="0" dirty="0" smtClean="0"/>
              <a:t>BAL = </a:t>
            </a:r>
            <a:r>
              <a:rPr lang="en-US" baseline="0" dirty="0" err="1" smtClean="0"/>
              <a:t>strongyloides</a:t>
            </a:r>
            <a:endParaRPr lang="en-US" baseline="0" dirty="0" smtClean="0"/>
          </a:p>
          <a:p>
            <a:r>
              <a:rPr lang="en-US" baseline="0" dirty="0" smtClean="0"/>
              <a:t>Dies despite PO and SQ </a:t>
            </a:r>
            <a:r>
              <a:rPr lang="en-US" baseline="0" dirty="0" err="1" smtClean="0"/>
              <a:t>ivermectin</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39</a:t>
            </a:fld>
            <a:endParaRPr lang="en-US"/>
          </a:p>
        </p:txBody>
      </p:sp>
    </p:spTree>
    <p:extLst>
      <p:ext uri="{BB962C8B-B14F-4D97-AF65-F5344CB8AC3E}">
        <p14:creationId xmlns:p14="http://schemas.microsoft.com/office/powerpoint/2010/main" val="522865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C674214-F334-6344-8571-729E5BD53005}" type="slidenum">
              <a:rPr lang="en-US"/>
              <a:pPr>
                <a:defRPr/>
              </a:pPr>
              <a:t>40</a:t>
            </a:fld>
            <a:endParaRPr lang="en-US"/>
          </a:p>
        </p:txBody>
      </p:sp>
      <p:sp>
        <p:nvSpPr>
          <p:cNvPr id="36866" name="Rectangle 2"/>
          <p:cNvSpPr>
            <a:spLocks noGrp="1" noRot="1" noChangeAspect="1" noChangeArrowheads="1" noTextEdit="1"/>
          </p:cNvSpPr>
          <p:nvPr>
            <p:ph type="sldImg"/>
          </p:nvPr>
        </p:nvSpPr>
        <p:spPr>
          <a:xfrm>
            <a:off x="1138238" y="681038"/>
            <a:ext cx="4581525" cy="3435350"/>
          </a:xfrm>
          <a:ln/>
          <a:extLst>
            <a:ext uri="{FAA26D3D-D897-4be2-8F04-BA451C77F1D7}">
              <ma14:placeholderFlag xmlns:ma14="http://schemas.microsoft.com/office/mac/drawingml/2011/main" val="1"/>
            </a:ext>
          </a:extLst>
        </p:spPr>
      </p:sp>
      <p:sp>
        <p:nvSpPr>
          <p:cNvPr id="36867" name="Rectangle 3"/>
          <p:cNvSpPr>
            <a:spLocks noGrp="1" noChangeArrowheads="1"/>
          </p:cNvSpPr>
          <p:nvPr>
            <p:ph type="body" idx="1"/>
          </p:nvPr>
        </p:nvSpPr>
        <p:spPr>
          <a:xfrm>
            <a:off x="893763" y="4346575"/>
            <a:ext cx="5070475" cy="4122738"/>
          </a:xfrm>
        </p:spPr>
        <p:txBody>
          <a:bodyPr/>
          <a:lstStyle/>
          <a:p>
            <a:pPr eaLnBrk="1" hangingPunct="1">
              <a:defRPr/>
            </a:pPr>
            <a:r>
              <a:rPr lang="en-US" smtClean="0">
                <a:cs typeface="+mn-cs"/>
              </a:rPr>
              <a:t>Cercariae penetrate skin</a:t>
            </a:r>
          </a:p>
          <a:p>
            <a:pPr eaLnBrk="1" hangingPunct="1">
              <a:defRPr/>
            </a:pPr>
            <a:r>
              <a:rPr lang="en-US" smtClean="0">
                <a:cs typeface="+mn-cs"/>
              </a:rPr>
              <a:t>Schistosomula m</a:t>
            </a:r>
            <a:r>
              <a:rPr lang="en-CA" smtClean="0">
                <a:cs typeface="+mn-cs"/>
              </a:rPr>
              <a:t>igrate to the lungs (3-4 days)</a:t>
            </a:r>
            <a:endParaRPr lang="en-US" smtClean="0">
              <a:cs typeface="+mn-cs"/>
            </a:endParaRPr>
          </a:p>
          <a:p>
            <a:pPr eaLnBrk="1" hangingPunct="1">
              <a:defRPr/>
            </a:pPr>
            <a:r>
              <a:rPr lang="en-US" smtClean="0">
                <a:cs typeface="+mn-cs"/>
              </a:rPr>
              <a:t>Enter circulation and migrate </a:t>
            </a:r>
            <a:r>
              <a:rPr lang="en-CA" smtClean="0">
                <a:cs typeface="+mn-cs"/>
              </a:rPr>
              <a:t>to the portal system.</a:t>
            </a:r>
            <a:endParaRPr lang="en-US" smtClean="0">
              <a:cs typeface="+mn-cs"/>
            </a:endParaRPr>
          </a:p>
          <a:p>
            <a:pPr eaLnBrk="1" hangingPunct="1">
              <a:defRPr/>
            </a:pPr>
            <a:r>
              <a:rPr lang="en-US" smtClean="0">
                <a:cs typeface="+mn-cs"/>
              </a:rPr>
              <a:t>Mature to adults i</a:t>
            </a:r>
            <a:r>
              <a:rPr lang="en-CA" smtClean="0">
                <a:cs typeface="+mn-cs"/>
              </a:rPr>
              <a:t>n the hepatic circulation</a:t>
            </a:r>
            <a:endParaRPr lang="en-US" smtClean="0">
              <a:cs typeface="+mn-cs"/>
            </a:endParaRPr>
          </a:p>
          <a:p>
            <a:pPr eaLnBrk="1" hangingPunct="1">
              <a:defRPr/>
            </a:pPr>
            <a:r>
              <a:rPr lang="en-US" smtClean="0">
                <a:cs typeface="+mn-cs"/>
              </a:rPr>
              <a:t>Form pairs and </a:t>
            </a:r>
            <a:r>
              <a:rPr lang="en-CA" smtClean="0">
                <a:cs typeface="+mn-cs"/>
              </a:rPr>
              <a:t>migrate</a:t>
            </a:r>
            <a:r>
              <a:rPr lang="en-US" smtClean="0">
                <a:cs typeface="+mn-cs"/>
              </a:rPr>
              <a:t>:</a:t>
            </a:r>
          </a:p>
          <a:p>
            <a:pPr lvl="1" eaLnBrk="1" hangingPunct="1">
              <a:defRPr/>
            </a:pPr>
            <a:r>
              <a:rPr lang="en-CA" smtClean="0"/>
              <a:t>mesenteric veins (</a:t>
            </a:r>
            <a:r>
              <a:rPr lang="en-CA" i="1" smtClean="0"/>
              <a:t>S.japonicum</a:t>
            </a:r>
            <a:r>
              <a:rPr lang="en-CA" smtClean="0"/>
              <a:t> and </a:t>
            </a:r>
            <a:r>
              <a:rPr lang="en-CA" i="1" smtClean="0"/>
              <a:t>mansoni</a:t>
            </a:r>
            <a:r>
              <a:rPr lang="en-CA" smtClean="0"/>
              <a:t>)</a:t>
            </a:r>
            <a:endParaRPr lang="en-US" smtClean="0"/>
          </a:p>
          <a:p>
            <a:pPr lvl="2" eaLnBrk="1" hangingPunct="1">
              <a:defRPr/>
            </a:pPr>
            <a:r>
              <a:rPr lang="en-US" smtClean="0">
                <a:solidFill>
                  <a:schemeClr val="tx2"/>
                </a:solidFill>
              </a:rPr>
              <a:t>Eggs after 35 days</a:t>
            </a:r>
          </a:p>
          <a:p>
            <a:pPr lvl="2" eaLnBrk="1" hangingPunct="1">
              <a:defRPr/>
            </a:pPr>
            <a:r>
              <a:rPr lang="en-US" smtClean="0"/>
              <a:t>Excreted in stool </a:t>
            </a:r>
          </a:p>
          <a:p>
            <a:pPr lvl="1" eaLnBrk="1" hangingPunct="1">
              <a:defRPr/>
            </a:pPr>
            <a:r>
              <a:rPr lang="en-CA" smtClean="0"/>
              <a:t>vesical plexus (</a:t>
            </a:r>
            <a:r>
              <a:rPr lang="en-CA" i="1" smtClean="0"/>
              <a:t>S.haematobium</a:t>
            </a:r>
            <a:r>
              <a:rPr lang="en-CA" smtClean="0"/>
              <a:t>)</a:t>
            </a:r>
            <a:endParaRPr lang="en-US" smtClean="0"/>
          </a:p>
          <a:p>
            <a:pPr lvl="2" eaLnBrk="1" hangingPunct="1">
              <a:defRPr/>
            </a:pPr>
            <a:r>
              <a:rPr lang="en-US" smtClean="0">
                <a:solidFill>
                  <a:schemeClr val="tx2"/>
                </a:solidFill>
              </a:rPr>
              <a:t>Eggs after </a:t>
            </a:r>
            <a:r>
              <a:rPr lang="en-CA" smtClean="0">
                <a:solidFill>
                  <a:schemeClr val="tx2"/>
                </a:solidFill>
              </a:rPr>
              <a:t>70 days</a:t>
            </a:r>
            <a:endParaRPr lang="en-US" smtClean="0">
              <a:solidFill>
                <a:schemeClr val="tx2"/>
              </a:solidFill>
            </a:endParaRPr>
          </a:p>
          <a:p>
            <a:pPr lvl="2" eaLnBrk="1" hangingPunct="1">
              <a:defRPr/>
            </a:pPr>
            <a:r>
              <a:rPr lang="en-US" smtClean="0"/>
              <a:t>Excreted in </a:t>
            </a:r>
            <a:r>
              <a:rPr lang="en-CA" smtClean="0"/>
              <a:t>urine.</a:t>
            </a:r>
          </a:p>
          <a:p>
            <a:pPr eaLnBrk="1" hangingPunct="1">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23B29-698D-524B-81AA-CDD3C18BB0FF}" type="slidenum">
              <a:rPr lang="en-US" smtClean="0"/>
              <a:t>45</a:t>
            </a:fld>
            <a:endParaRPr lang="en-US"/>
          </a:p>
        </p:txBody>
      </p:sp>
    </p:spTree>
    <p:extLst>
      <p:ext uri="{BB962C8B-B14F-4D97-AF65-F5344CB8AC3E}">
        <p14:creationId xmlns:p14="http://schemas.microsoft.com/office/powerpoint/2010/main" val="1089613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23B29-698D-524B-81AA-CDD3C18BB0FF}" type="slidenum">
              <a:rPr lang="en-US" smtClean="0"/>
              <a:t>46</a:t>
            </a:fld>
            <a:endParaRPr lang="en-US"/>
          </a:p>
        </p:txBody>
      </p:sp>
    </p:spTree>
    <p:extLst>
      <p:ext uri="{BB962C8B-B14F-4D97-AF65-F5344CB8AC3E}">
        <p14:creationId xmlns:p14="http://schemas.microsoft.com/office/powerpoint/2010/main" val="77278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Praziquantel</a:t>
            </a:r>
          </a:p>
          <a:p>
            <a:pPr lvl="1"/>
            <a:r>
              <a:rPr lang="en-US" dirty="0" smtClean="0"/>
              <a:t>40 – 60 mg/kg x one day</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47</a:t>
            </a:fld>
            <a:endParaRPr lang="en-US"/>
          </a:p>
        </p:txBody>
      </p:sp>
    </p:spTree>
    <p:extLst>
      <p:ext uri="{BB962C8B-B14F-4D97-AF65-F5344CB8AC3E}">
        <p14:creationId xmlns:p14="http://schemas.microsoft.com/office/powerpoint/2010/main" val="3923034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5 – 50% of non-traumatic spinal cord injury </a:t>
            </a:r>
          </a:p>
          <a:p>
            <a:r>
              <a:rPr lang="en-US" dirty="0" smtClean="0"/>
              <a:t>In SSA may be due to </a:t>
            </a:r>
            <a:r>
              <a:rPr lang="en-US" dirty="0" err="1" smtClean="0"/>
              <a:t>schistosomiasi</a:t>
            </a:r>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48</a:t>
            </a:fld>
            <a:endParaRPr lang="en-US"/>
          </a:p>
        </p:txBody>
      </p:sp>
    </p:spTree>
    <p:extLst>
      <p:ext uri="{BB962C8B-B14F-4D97-AF65-F5344CB8AC3E}">
        <p14:creationId xmlns:p14="http://schemas.microsoft.com/office/powerpoint/2010/main" val="2129544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5 – 50% of non-traumatic spinal cord injury </a:t>
            </a:r>
          </a:p>
          <a:p>
            <a:r>
              <a:rPr lang="en-US" dirty="0" smtClean="0"/>
              <a:t>In SSA may be due to </a:t>
            </a:r>
            <a:r>
              <a:rPr lang="en-US" dirty="0" err="1" smtClean="0"/>
              <a:t>schistosomiasi</a:t>
            </a:r>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49</a:t>
            </a:fld>
            <a:endParaRPr lang="en-US"/>
          </a:p>
        </p:txBody>
      </p:sp>
    </p:spTree>
    <p:extLst>
      <p:ext uri="{BB962C8B-B14F-4D97-AF65-F5344CB8AC3E}">
        <p14:creationId xmlns:p14="http://schemas.microsoft.com/office/powerpoint/2010/main" val="615450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latin typeface="+mn-lt"/>
                <a:ea typeface="+mn-ea"/>
                <a:cs typeface="+mn-cs"/>
              </a:rPr>
              <a:t>Mansonella</a:t>
            </a:r>
            <a:r>
              <a:rPr lang="en-US" sz="1200" i="0" kern="1200" dirty="0" smtClean="0">
                <a:solidFill>
                  <a:schemeClr val="tx1"/>
                </a:solidFill>
                <a:latin typeface="+mn-lt"/>
                <a:ea typeface="+mn-ea"/>
                <a:cs typeface="+mn-cs"/>
              </a:rPr>
              <a:t> infections are often asymptomatic</a:t>
            </a:r>
          </a:p>
          <a:p>
            <a:r>
              <a:rPr lang="en-US" sz="1200" i="0" kern="1200" dirty="0" smtClean="0">
                <a:solidFill>
                  <a:schemeClr val="tx1"/>
                </a:solidFill>
                <a:latin typeface="+mn-lt"/>
                <a:ea typeface="+mn-ea"/>
                <a:cs typeface="+mn-cs"/>
              </a:rPr>
              <a:t>They can be associated with angioedema (similar to </a:t>
            </a:r>
            <a:r>
              <a:rPr lang="en-US" sz="1200" i="0" kern="1200" dirty="0" err="1" smtClean="0">
                <a:solidFill>
                  <a:schemeClr val="tx1"/>
                </a:solidFill>
                <a:latin typeface="+mn-lt"/>
                <a:ea typeface="+mn-ea"/>
                <a:cs typeface="+mn-cs"/>
              </a:rPr>
              <a:t>Calabar</a:t>
            </a:r>
            <a:r>
              <a:rPr lang="en-US" sz="1200" i="0" kern="1200" dirty="0" smtClean="0">
                <a:solidFill>
                  <a:schemeClr val="tx1"/>
                </a:solidFill>
                <a:latin typeface="+mn-lt"/>
                <a:ea typeface="+mn-ea"/>
                <a:cs typeface="+mn-cs"/>
              </a:rPr>
              <a:t> swellings of </a:t>
            </a:r>
            <a:r>
              <a:rPr lang="en-US" sz="1200" i="0" kern="1200" dirty="0" err="1" smtClean="0">
                <a:solidFill>
                  <a:schemeClr val="tx1"/>
                </a:solidFill>
                <a:latin typeface="+mn-lt"/>
                <a:ea typeface="+mn-ea"/>
                <a:cs typeface="+mn-cs"/>
              </a:rPr>
              <a:t>loaisis</a:t>
            </a:r>
            <a:r>
              <a:rPr lang="en-US" sz="1200" i="0" kern="1200" dirty="0" smtClean="0">
                <a:solidFill>
                  <a:schemeClr val="tx1"/>
                </a:solidFill>
                <a:latin typeface="+mn-lt"/>
                <a:ea typeface="+mn-ea"/>
                <a:cs typeface="+mn-cs"/>
              </a:rPr>
              <a:t>), recurrent pruritic subcutaneous lesions, fever, headaches, arthralgia.</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50</a:t>
            </a:fld>
            <a:endParaRPr lang="en-US"/>
          </a:p>
        </p:txBody>
      </p:sp>
    </p:spTree>
    <p:extLst>
      <p:ext uri="{BB962C8B-B14F-4D97-AF65-F5344CB8AC3E}">
        <p14:creationId xmlns:p14="http://schemas.microsoft.com/office/powerpoint/2010/main" val="2633946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 chest pain and cough were initially managed symptomatically with an analgesic and a cough </a:t>
            </a:r>
            <a:r>
              <a:rPr lang="en-US" dirty="0" err="1" smtClean="0"/>
              <a:t>supressant</a:t>
            </a:r>
            <a:r>
              <a:rPr lang="en-US" dirty="0" smtClean="0"/>
              <a:t>.  However, the symptoms persisted and, after one week, he was referred to a </a:t>
            </a:r>
            <a:r>
              <a:rPr lang="en-US" dirty="0" err="1" smtClean="0"/>
              <a:t>respirologist</a:t>
            </a:r>
            <a:r>
              <a:rPr lang="en-US" dirty="0" smtClean="0"/>
              <a:t> for further investigations and management.  His physical exam was normal.  His CBC revealed marked eosinophilia (6.0 x 10</a:t>
            </a:r>
            <a:r>
              <a:rPr lang="en-US" baseline="30000" dirty="0" smtClean="0"/>
              <a:t>9</a:t>
            </a:r>
            <a:r>
              <a:rPr lang="en-US" dirty="0" smtClean="0"/>
              <a:t>/L).  His CXR documented a right lung infiltrate.  A CT scan confirmed consolidation in the right upper lobe and revealed </a:t>
            </a:r>
            <a:r>
              <a:rPr lang="en-US" dirty="0" err="1" smtClean="0"/>
              <a:t>centrilobular</a:t>
            </a:r>
            <a:r>
              <a:rPr lang="en-US" dirty="0" smtClean="0"/>
              <a:t> nodules in a tree-in-bud pattern,  right </a:t>
            </a:r>
            <a:r>
              <a:rPr lang="en-US" dirty="0" err="1" smtClean="0"/>
              <a:t>hilar</a:t>
            </a:r>
            <a:r>
              <a:rPr lang="en-US" dirty="0" smtClean="0"/>
              <a:t> and </a:t>
            </a:r>
            <a:r>
              <a:rPr lang="en-US" dirty="0" err="1" smtClean="0"/>
              <a:t>mediastinal</a:t>
            </a:r>
            <a:r>
              <a:rPr lang="en-US" dirty="0" smtClean="0"/>
              <a:t> lymphadenopathy and small (&lt;0.5mm) nodules scattered throughout both lungs.</a:t>
            </a:r>
          </a:p>
          <a:p>
            <a:r>
              <a:rPr lang="en-US" dirty="0" smtClean="0"/>
              <a:t> </a:t>
            </a:r>
          </a:p>
          <a:p>
            <a:r>
              <a:rPr lang="en-US" dirty="0" smtClean="0"/>
              <a:t>He underwent </a:t>
            </a:r>
            <a:r>
              <a:rPr lang="en-US" dirty="0" err="1" smtClean="0"/>
              <a:t>bronchoscopic</a:t>
            </a:r>
            <a:r>
              <a:rPr lang="en-US" dirty="0" smtClean="0"/>
              <a:t> alveolar lavage (BAL) and </a:t>
            </a:r>
            <a:r>
              <a:rPr lang="en-US" dirty="0" err="1" smtClean="0"/>
              <a:t>transbronchial</a:t>
            </a:r>
            <a:r>
              <a:rPr lang="en-US" dirty="0" smtClean="0"/>
              <a:t> biopsy.  Cytology of the BAL fluid revealed marked eosinophilia.  Gram stain and </a:t>
            </a:r>
            <a:r>
              <a:rPr lang="en-US" dirty="0" err="1" smtClean="0"/>
              <a:t>calcofluor</a:t>
            </a:r>
            <a:r>
              <a:rPr lang="en-US" dirty="0" smtClean="0"/>
              <a:t> white (fungal) stain were negative.  Histopathology of the biopsy documented non-specific </a:t>
            </a:r>
            <a:r>
              <a:rPr lang="en-US" dirty="0" err="1" smtClean="0"/>
              <a:t>eosinophilic</a:t>
            </a:r>
            <a:r>
              <a:rPr lang="en-US" dirty="0" smtClean="0"/>
              <a:t> bronchitis.  There were no identifiable organisms seen on </a:t>
            </a:r>
            <a:r>
              <a:rPr lang="en-US" dirty="0" err="1" smtClean="0"/>
              <a:t>hematoxylin</a:t>
            </a:r>
            <a:r>
              <a:rPr lang="en-US" dirty="0" smtClean="0"/>
              <a:t> and eosin (H&amp;E), periodic acid–Schiff (PAS), and </a:t>
            </a:r>
            <a:r>
              <a:rPr lang="en-US" dirty="0" err="1" smtClean="0"/>
              <a:t>Grocott</a:t>
            </a:r>
            <a:r>
              <a:rPr lang="en-US" dirty="0" smtClean="0"/>
              <a:t>–</a:t>
            </a:r>
            <a:r>
              <a:rPr lang="en-US" dirty="0" err="1" smtClean="0"/>
              <a:t>Gomori</a:t>
            </a:r>
            <a:r>
              <a:rPr lang="en-US" dirty="0" smtClean="0"/>
              <a:t> </a:t>
            </a:r>
            <a:r>
              <a:rPr lang="en-US" dirty="0" err="1" smtClean="0"/>
              <a:t>methenamine</a:t>
            </a:r>
            <a:r>
              <a:rPr lang="en-US" dirty="0" smtClean="0"/>
              <a:t> silver (GMS) stains of the tissue.  A microbiologic test was performed.  </a:t>
            </a:r>
          </a:p>
          <a:p>
            <a:r>
              <a:rPr lang="en-US" dirty="0" smtClean="0"/>
              <a:t> </a:t>
            </a:r>
          </a:p>
          <a:p>
            <a:r>
              <a:rPr lang="en-US" dirty="0" smtClean="0"/>
              <a:t>What was the diagnosis and how was it made?</a:t>
            </a:r>
          </a:p>
          <a:p>
            <a:endParaRPr lang="en-US" dirty="0"/>
          </a:p>
        </p:txBody>
      </p:sp>
      <p:sp>
        <p:nvSpPr>
          <p:cNvPr id="4" name="Slide Number Placeholder 3"/>
          <p:cNvSpPr>
            <a:spLocks noGrp="1"/>
          </p:cNvSpPr>
          <p:nvPr>
            <p:ph type="sldNum" sz="quarter" idx="10"/>
          </p:nvPr>
        </p:nvSpPr>
        <p:spPr/>
        <p:txBody>
          <a:bodyPr/>
          <a:lstStyle/>
          <a:p>
            <a:fld id="{E05E8D8C-1275-4741-9B4D-EDDD18AA75D6}" type="slidenum">
              <a:rPr lang="en-US" smtClean="0"/>
              <a:t>52</a:t>
            </a:fld>
            <a:endParaRPr lang="en-US"/>
          </a:p>
        </p:txBody>
      </p:sp>
    </p:spTree>
    <p:extLst>
      <p:ext uri="{BB962C8B-B14F-4D97-AF65-F5344CB8AC3E}">
        <p14:creationId xmlns:p14="http://schemas.microsoft.com/office/powerpoint/2010/main" val="3037115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CT scan confirmed consolidation in the right upper lobe and revealed </a:t>
            </a:r>
            <a:r>
              <a:rPr lang="en-US" dirty="0" err="1" smtClean="0"/>
              <a:t>centrilobular</a:t>
            </a:r>
            <a:r>
              <a:rPr lang="en-US" dirty="0" smtClean="0"/>
              <a:t> nodules in a tree-in-bud pattern,  right </a:t>
            </a:r>
            <a:r>
              <a:rPr lang="en-US" dirty="0" err="1" smtClean="0"/>
              <a:t>hilar</a:t>
            </a:r>
            <a:r>
              <a:rPr lang="en-US" dirty="0" smtClean="0"/>
              <a:t> and </a:t>
            </a:r>
            <a:r>
              <a:rPr lang="en-US" dirty="0" err="1" smtClean="0"/>
              <a:t>mediastinal</a:t>
            </a:r>
            <a:r>
              <a:rPr lang="en-US" dirty="0" smtClean="0"/>
              <a:t> lymphadenopathy and small (&lt;0.5mm) nodules scattered throughout both lungs.</a:t>
            </a:r>
          </a:p>
          <a:p>
            <a:endParaRPr lang="en-US" dirty="0"/>
          </a:p>
        </p:txBody>
      </p:sp>
      <p:sp>
        <p:nvSpPr>
          <p:cNvPr id="4" name="Slide Number Placeholder 3"/>
          <p:cNvSpPr>
            <a:spLocks noGrp="1"/>
          </p:cNvSpPr>
          <p:nvPr>
            <p:ph type="sldNum" sz="quarter" idx="10"/>
          </p:nvPr>
        </p:nvSpPr>
        <p:spPr/>
        <p:txBody>
          <a:bodyPr/>
          <a:lstStyle/>
          <a:p>
            <a:fld id="{E05E8D8C-1275-4741-9B4D-EDDD18AA75D6}" type="slidenum">
              <a:rPr lang="en-US" smtClean="0"/>
              <a:t>54</a:t>
            </a:fld>
            <a:endParaRPr lang="en-US"/>
          </a:p>
        </p:txBody>
      </p:sp>
    </p:spTree>
    <p:extLst>
      <p:ext uri="{BB962C8B-B14F-4D97-AF65-F5344CB8AC3E}">
        <p14:creationId xmlns:p14="http://schemas.microsoft.com/office/powerpoint/2010/main" val="24137129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 </a:t>
            </a:r>
            <a:r>
              <a:rPr lang="en-US" sz="1200" kern="1200" dirty="0" err="1" smtClean="0">
                <a:solidFill>
                  <a:schemeClr val="tx1"/>
                </a:solidFill>
                <a:effectLst/>
                <a:latin typeface="+mn-lt"/>
                <a:ea typeface="+mn-ea"/>
                <a:cs typeface="+mn-cs"/>
              </a:rPr>
              <a:t>echinococcal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hooklet</a:t>
            </a:r>
            <a:r>
              <a:rPr lang="en-US" sz="1200" kern="1200" dirty="0" smtClean="0">
                <a:solidFill>
                  <a:schemeClr val="tx1"/>
                </a:solidFill>
                <a:effectLst/>
                <a:latin typeface="+mn-lt"/>
                <a:ea typeface="+mn-ea"/>
                <a:cs typeface="+mn-cs"/>
              </a:rPr>
              <a:t> was seen on a wet prep- </a:t>
            </a:r>
            <a:r>
              <a:rPr lang="en-US" sz="1200" kern="1200" dirty="0" err="1" smtClean="0">
                <a:solidFill>
                  <a:schemeClr val="tx1"/>
                </a:solidFill>
                <a:effectLst/>
                <a:latin typeface="+mn-lt"/>
                <a:ea typeface="+mn-ea"/>
                <a:cs typeface="+mn-cs"/>
              </a:rPr>
              <a:t>aration</a:t>
            </a:r>
            <a:r>
              <a:rPr lang="en-US" sz="1200" kern="1200" dirty="0" smtClean="0">
                <a:solidFill>
                  <a:schemeClr val="tx1"/>
                </a:solidFill>
                <a:effectLst/>
                <a:latin typeface="+mn-lt"/>
                <a:ea typeface="+mn-ea"/>
                <a:cs typeface="+mn-cs"/>
              </a:rPr>
              <a:t> of the patient’s sputum (unstained, 1000x). </a:t>
            </a:r>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60</a:t>
            </a:fld>
            <a:endParaRPr lang="en-US"/>
          </a:p>
        </p:txBody>
      </p:sp>
    </p:spTree>
    <p:extLst>
      <p:ext uri="{BB962C8B-B14F-4D97-AF65-F5344CB8AC3E}">
        <p14:creationId xmlns:p14="http://schemas.microsoft.com/office/powerpoint/2010/main" val="1355257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Microfilaria found on biopsies of lung tissue </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64</a:t>
            </a:fld>
            <a:endParaRPr lang="en-US"/>
          </a:p>
        </p:txBody>
      </p:sp>
    </p:spTree>
    <p:extLst>
      <p:ext uri="{BB962C8B-B14F-4D97-AF65-F5344CB8AC3E}">
        <p14:creationId xmlns:p14="http://schemas.microsoft.com/office/powerpoint/2010/main" val="2057612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Fig 1</a:t>
            </a:r>
            <a:r>
              <a:rPr lang="en-US" sz="1200" b="0" kern="1200" dirty="0" smtClean="0">
                <a:solidFill>
                  <a:schemeClr val="tx1"/>
                </a:solidFill>
                <a:latin typeface="+mn-lt"/>
                <a:ea typeface="+mn-ea"/>
                <a:cs typeface="+mn-cs"/>
              </a:rPr>
              <a:t>  Distribution of </a:t>
            </a:r>
            <a:r>
              <a:rPr lang="en-US" sz="1200" b="0" kern="1200" dirty="0" err="1" smtClean="0">
                <a:solidFill>
                  <a:schemeClr val="tx1"/>
                </a:solidFill>
                <a:latin typeface="+mn-lt"/>
                <a:ea typeface="+mn-ea"/>
                <a:cs typeface="+mn-cs"/>
              </a:rPr>
              <a:t>Wolbachia</a:t>
            </a:r>
            <a:r>
              <a:rPr lang="en-US" sz="1200" b="0" kern="1200" dirty="0" smtClean="0">
                <a:solidFill>
                  <a:schemeClr val="tx1"/>
                </a:solidFill>
                <a:latin typeface="+mn-lt"/>
                <a:ea typeface="+mn-ea"/>
                <a:cs typeface="+mn-cs"/>
              </a:rPr>
              <a:t> in filarial nematodes. Cross section of adult female B. </a:t>
            </a:r>
            <a:r>
              <a:rPr lang="en-US" sz="1200" b="0" kern="1200" dirty="0" err="1" smtClean="0">
                <a:solidFill>
                  <a:schemeClr val="tx1"/>
                </a:solidFill>
                <a:latin typeface="+mn-lt"/>
                <a:ea typeface="+mn-ea"/>
                <a:cs typeface="+mn-cs"/>
              </a:rPr>
              <a:t>malayi</a:t>
            </a:r>
            <a:r>
              <a:rPr lang="en-US" sz="1200" b="0" kern="1200" dirty="0" smtClean="0">
                <a:solidFill>
                  <a:schemeClr val="tx1"/>
                </a:solidFill>
                <a:latin typeface="+mn-lt"/>
                <a:ea typeface="+mn-ea"/>
                <a:cs typeface="+mn-cs"/>
              </a:rPr>
              <a:t> stained with antibody to </a:t>
            </a:r>
            <a:r>
              <a:rPr lang="en-US" sz="1200" b="0" kern="1200" dirty="0" err="1" smtClean="0">
                <a:solidFill>
                  <a:schemeClr val="tx1"/>
                </a:solidFill>
                <a:latin typeface="+mn-lt"/>
                <a:ea typeface="+mn-ea"/>
                <a:cs typeface="+mn-cs"/>
              </a:rPr>
              <a:t>Wolbachia</a:t>
            </a:r>
            <a:r>
              <a:rPr lang="en-US" sz="1200" b="0" kern="1200" dirty="0" smtClean="0">
                <a:solidFill>
                  <a:schemeClr val="tx1"/>
                </a:solidFill>
                <a:latin typeface="+mn-lt"/>
                <a:ea typeface="+mn-ea"/>
                <a:cs typeface="+mn-cs"/>
              </a:rPr>
              <a:t> surface protein (WSP). </a:t>
            </a:r>
            <a:r>
              <a:rPr lang="en-US" sz="1200" b="0" kern="1200" dirty="0" err="1" smtClean="0">
                <a:solidFill>
                  <a:schemeClr val="tx1"/>
                </a:solidFill>
                <a:latin typeface="+mn-lt"/>
                <a:ea typeface="+mn-ea"/>
                <a:cs typeface="+mn-cs"/>
              </a:rPr>
              <a:t>Wolbachia</a:t>
            </a:r>
            <a:r>
              <a:rPr lang="en-US" sz="1200" b="0" kern="1200" dirty="0" smtClean="0">
                <a:solidFill>
                  <a:schemeClr val="tx1"/>
                </a:solidFill>
                <a:latin typeface="+mn-lt"/>
                <a:ea typeface="+mn-ea"/>
                <a:cs typeface="+mn-cs"/>
              </a:rPr>
              <a:t> (red) are present in the lateral cords (LC) and ovaries (O)</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66</a:t>
            </a:fld>
            <a:endParaRPr lang="en-US"/>
          </a:p>
        </p:txBody>
      </p:sp>
    </p:spTree>
    <p:extLst>
      <p:ext uri="{BB962C8B-B14F-4D97-AF65-F5344CB8AC3E}">
        <p14:creationId xmlns:p14="http://schemas.microsoft.com/office/powerpoint/2010/main" val="385821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 describe a case of </a:t>
            </a:r>
            <a:r>
              <a:rPr lang="en-US" dirty="0" err="1" smtClean="0"/>
              <a:t>hypereosinophilic</a:t>
            </a:r>
            <a:r>
              <a:rPr lang="en-US" dirty="0" smtClean="0"/>
              <a:t> syndrome (HES) causing multifocal embolic strokes.</a:t>
            </a:r>
            <a:br>
              <a:rPr lang="en-US" dirty="0" smtClean="0"/>
            </a:br>
            <a:r>
              <a:rPr lang="en-US" dirty="0" smtClean="0"/>
              <a:t/>
            </a:r>
            <a:br>
              <a:rPr lang="en-US" dirty="0" smtClean="0"/>
            </a:br>
            <a:r>
              <a:rPr lang="en-US" dirty="0" smtClean="0"/>
              <a:t>Background:</a:t>
            </a:r>
            <a:br>
              <a:rPr lang="en-US" dirty="0" smtClean="0"/>
            </a:br>
            <a:r>
              <a:rPr lang="en-US" dirty="0" smtClean="0"/>
              <a:t>HES is a rare and </a:t>
            </a:r>
            <a:r>
              <a:rPr lang="en-US" dirty="0" err="1" smtClean="0"/>
              <a:t>heterogenous</a:t>
            </a:r>
            <a:r>
              <a:rPr lang="en-US" dirty="0" smtClean="0"/>
              <a:t> group of disorders. This can be a result of clonal expansion of eosinophilic progenitors (primary eosinophilia), polyclonal expansion of eosinophils in response to cytokine release (secondary eosinophilia) or idiopathic. Neurologic manifestations are relatively rare in these conditions however encephalopathy, strokes and peripheral neuropathy can occur.</a:t>
            </a:r>
            <a:br>
              <a:rPr lang="en-US" dirty="0" smtClean="0"/>
            </a:br>
            <a:r>
              <a:rPr lang="en-US" dirty="0" smtClean="0"/>
              <a:t/>
            </a:r>
            <a:br>
              <a:rPr lang="en-US" dirty="0" smtClean="0"/>
            </a:br>
            <a:r>
              <a:rPr lang="en-US" dirty="0" smtClean="0"/>
              <a:t>Design/Methods:</a:t>
            </a:r>
            <a:br>
              <a:rPr lang="en-US" dirty="0" smtClean="0"/>
            </a:br>
            <a:r>
              <a:rPr lang="en-US" dirty="0" smtClean="0"/>
              <a:t>This is a case report describing neurological complications of </a:t>
            </a:r>
            <a:r>
              <a:rPr lang="en-US" dirty="0" err="1" smtClean="0"/>
              <a:t>hypereosinophilia</a:t>
            </a:r>
            <a:r>
              <a:rPr lang="en-US" dirty="0" smtClean="0"/>
              <a:t> in a patient admitted to a tertiary </a:t>
            </a:r>
            <a:r>
              <a:rPr lang="en-US" dirty="0" err="1" smtClean="0"/>
              <a:t>centre</a:t>
            </a:r>
            <a:r>
              <a:rPr lang="en-US" dirty="0" smtClean="0"/>
              <a:t>.</a:t>
            </a:r>
            <a:br>
              <a:rPr lang="en-US" dirty="0" smtClean="0"/>
            </a:br>
            <a:r>
              <a:rPr lang="en-US" dirty="0" smtClean="0"/>
              <a:t/>
            </a:r>
            <a:br>
              <a:rPr lang="en-US" dirty="0" smtClean="0"/>
            </a:br>
            <a:r>
              <a:rPr lang="en-US" dirty="0" smtClean="0"/>
              <a:t>Results:</a:t>
            </a:r>
            <a:br>
              <a:rPr lang="en-US" dirty="0" smtClean="0"/>
            </a:br>
            <a:r>
              <a:rPr lang="en-US" dirty="0" smtClean="0"/>
              <a:t>A previously healthy 52 year old woman experienced a 10 day history of insidiously progressive confusion with preceding GI upset and diarrhea. On examination, she was afebrile with normal vital signs and a normal neurological examination. Splinter hemorrhages were found in both hands. Bloodwork showed a persistently elevated eosinophil count (4.9X109 cells/L) and MRI revealed multi-focal acute cerebral infarcts.  Flow cytometry revealed a persistently increased population CD4 positive/CD7 negative lymphocytes and T cell </a:t>
            </a:r>
            <a:r>
              <a:rPr lang="en-US" dirty="0" err="1" smtClean="0"/>
              <a:t>clonality</a:t>
            </a:r>
            <a:r>
              <a:rPr lang="en-US" dirty="0" smtClean="0"/>
              <a:t> by PCR was negative.  An echocardiogram revealed cardiac valve inflammatory thickening. Blood cultures were persistently negative as was investigation for parasites, vasculitis and malignancy and a working diagnosis of lymphocyte variant </a:t>
            </a:r>
            <a:r>
              <a:rPr lang="en-US" dirty="0" err="1" smtClean="0"/>
              <a:t>hypereosinophilic</a:t>
            </a:r>
            <a:r>
              <a:rPr lang="en-US" dirty="0" smtClean="0"/>
              <a:t> syndrome  (L-HES) was made.  Treatment with both anticoagulation and corticosteroids were required to prevent further micro-embolic events.  She improved clinically with no recurrent neurologic symptoms at time of follow up</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Serology for parasites included:</a:t>
            </a:r>
          </a:p>
          <a:p>
            <a:r>
              <a:rPr lang="en-US" dirty="0" smtClean="0"/>
              <a:t>1. </a:t>
            </a:r>
            <a:r>
              <a:rPr lang="en-US" dirty="0" err="1" smtClean="0"/>
              <a:t>Filaria</a:t>
            </a:r>
            <a:r>
              <a:rPr lang="en-US" dirty="0" smtClean="0"/>
              <a:t>-borderline positive, OD 0.34 (cutoff 0.30).  Her </a:t>
            </a:r>
            <a:r>
              <a:rPr lang="en-US" dirty="0" err="1" smtClean="0"/>
              <a:t>filaria</a:t>
            </a:r>
            <a:r>
              <a:rPr lang="en-US" dirty="0" smtClean="0"/>
              <a:t> antigen</a:t>
            </a:r>
          </a:p>
          <a:p>
            <a:r>
              <a:rPr lang="en-US" dirty="0" smtClean="0"/>
              <a:t>    at the national reference laboratory in Montreal was negative.</a:t>
            </a:r>
          </a:p>
          <a:p>
            <a:r>
              <a:rPr lang="en-US" dirty="0" smtClean="0"/>
              <a:t>2. Strongyloides-nonreactive.</a:t>
            </a:r>
          </a:p>
          <a:p>
            <a:r>
              <a:rPr lang="en-US" dirty="0" smtClean="0"/>
              <a:t>3. Schistosomiasis-nonreactive.</a:t>
            </a:r>
          </a:p>
          <a:p>
            <a:r>
              <a:rPr lang="en-US" dirty="0" smtClean="0"/>
              <a:t>4. </a:t>
            </a:r>
            <a:r>
              <a:rPr lang="en-US" dirty="0" err="1" smtClean="0"/>
              <a:t>Toxocara</a:t>
            </a:r>
            <a:r>
              <a:rPr lang="en-US" dirty="0" smtClean="0"/>
              <a:t>-nonreactive.</a:t>
            </a:r>
          </a:p>
          <a:p>
            <a:r>
              <a:rPr lang="en-US" dirty="0" smtClean="0"/>
              <a:t>5. </a:t>
            </a:r>
            <a:r>
              <a:rPr lang="en-US" dirty="0" err="1" smtClean="0"/>
              <a:t>Trichinella</a:t>
            </a:r>
            <a:r>
              <a:rPr lang="en-US" dirty="0" smtClean="0"/>
              <a:t>-nonreactive.</a:t>
            </a:r>
          </a:p>
          <a:p>
            <a:endParaRPr lang="en-US" dirty="0" smtClean="0"/>
          </a:p>
          <a:p>
            <a:r>
              <a:rPr lang="en-US" dirty="0" smtClean="0"/>
              <a:t>Additional serology for infectious agents and causes of culture-negative</a:t>
            </a:r>
          </a:p>
          <a:p>
            <a:r>
              <a:rPr lang="en-US" dirty="0" smtClean="0"/>
              <a:t>endocarditis included:</a:t>
            </a:r>
          </a:p>
          <a:p>
            <a:r>
              <a:rPr lang="en-US" dirty="0" smtClean="0"/>
              <a:t>1. </a:t>
            </a:r>
            <a:r>
              <a:rPr lang="en-US" dirty="0" err="1" smtClean="0"/>
              <a:t>Bartonella</a:t>
            </a:r>
            <a:r>
              <a:rPr lang="en-US" dirty="0" smtClean="0"/>
              <a:t> </a:t>
            </a:r>
            <a:r>
              <a:rPr lang="en-US" dirty="0" err="1" smtClean="0"/>
              <a:t>henselae</a:t>
            </a:r>
            <a:r>
              <a:rPr lang="en-US" dirty="0" smtClean="0"/>
              <a:t>-nonreactive.</a:t>
            </a:r>
          </a:p>
          <a:p>
            <a:r>
              <a:rPr lang="en-US" dirty="0" smtClean="0"/>
              <a:t>2. Brucella-nonreactive.</a:t>
            </a:r>
          </a:p>
          <a:p>
            <a:r>
              <a:rPr lang="en-US" dirty="0" smtClean="0"/>
              <a:t>3. </a:t>
            </a:r>
            <a:r>
              <a:rPr lang="en-US" dirty="0" err="1" smtClean="0"/>
              <a:t>Coccidioides</a:t>
            </a:r>
            <a:r>
              <a:rPr lang="en-US" dirty="0" smtClean="0"/>
              <a:t>-nonreactive.</a:t>
            </a:r>
          </a:p>
          <a:p>
            <a:r>
              <a:rPr lang="en-US" dirty="0" smtClean="0"/>
              <a:t/>
            </a:r>
            <a:br>
              <a:rPr lang="en-US" dirty="0" smtClean="0"/>
            </a:br>
            <a:endParaRPr lang="en-US" dirty="0" smtClean="0"/>
          </a:p>
          <a:p>
            <a:r>
              <a:rPr lang="en-US" dirty="0" smtClean="0"/>
              <a:t>Mrs. </a:t>
            </a:r>
            <a:r>
              <a:rPr lang="en-US" dirty="0" err="1" smtClean="0"/>
              <a:t>Svensson</a:t>
            </a:r>
            <a:r>
              <a:rPr lang="en-US" dirty="0" smtClean="0"/>
              <a:t> was born in Sweden, and her travels included several months in</a:t>
            </a:r>
          </a:p>
          <a:p>
            <a:r>
              <a:rPr lang="en-US" dirty="0" smtClean="0"/>
              <a:t>Thailand and Malaysia in 1982; a visit to India and Nepal in 1994, including</a:t>
            </a:r>
          </a:p>
          <a:p>
            <a:r>
              <a:rPr lang="en-US" dirty="0" smtClean="0"/>
              <a:t>the Himalayas for several months; then in 2011, a several week trip to Vietnam</a:t>
            </a:r>
          </a:p>
          <a:p>
            <a:r>
              <a:rPr lang="en-US" dirty="0" smtClean="0"/>
              <a:t>and Cambodia; in June 2014, she had traveled to Mexico; and shortly before</a:t>
            </a:r>
          </a:p>
          <a:p>
            <a:r>
              <a:rPr lang="en-US" dirty="0" smtClean="0"/>
              <a:t>then, a 3-week stay in </a:t>
            </a:r>
            <a:r>
              <a:rPr lang="en-US" dirty="0" err="1" smtClean="0"/>
              <a:t>NCosta</a:t>
            </a:r>
            <a:r>
              <a:rPr lang="en-US" dirty="0" smtClean="0"/>
              <a:t> Rica.</a:t>
            </a:r>
          </a:p>
          <a:p>
            <a:r>
              <a:rPr lang="en-US" dirty="0" smtClean="0"/>
              <a:t/>
            </a:r>
            <a:br>
              <a:rPr lang="en-US" dirty="0" smtClean="0"/>
            </a:br>
            <a:endParaRPr lang="en-US" dirty="0" smtClean="0"/>
          </a:p>
          <a:p>
            <a:r>
              <a:rPr lang="en-US" dirty="0" smtClean="0"/>
              <a:t>he MRI of the head</a:t>
            </a:r>
          </a:p>
          <a:p>
            <a:r>
              <a:rPr lang="en-US" dirty="0" smtClean="0"/>
              <a:t>showed numerous scattered foci of restricted diffusion throughout the cerebral</a:t>
            </a:r>
          </a:p>
          <a:p>
            <a:r>
              <a:rPr lang="en-US" dirty="0" smtClean="0"/>
              <a:t>cortex and subcortical white matter, in keeping with numerous tiny subacute</a:t>
            </a:r>
          </a:p>
          <a:p>
            <a:r>
              <a:rPr lang="en-US" dirty="0" smtClean="0"/>
              <a:t>infarcts likely from an embolic source.  More specifically, the infarcts were</a:t>
            </a:r>
          </a:p>
          <a:p>
            <a:r>
              <a:rPr lang="en-US" dirty="0" smtClean="0"/>
              <a:t>seen in bilateral frontal and parietal distribution, left cerebellum, left</a:t>
            </a:r>
          </a:p>
          <a:p>
            <a:r>
              <a:rPr lang="en-US" dirty="0" smtClean="0"/>
              <a:t>caudate nucleus and possibly bilateral occipital pole lesions.  </a:t>
            </a:r>
          </a:p>
          <a:p>
            <a:r>
              <a:rPr lang="en-US" dirty="0" smtClean="0"/>
              <a:t/>
            </a:r>
            <a:br>
              <a:rPr lang="en-US" dirty="0" smtClean="0"/>
            </a:br>
            <a:endParaRPr lang="en-US" dirty="0" smtClean="0"/>
          </a:p>
          <a:p>
            <a:r>
              <a:rPr lang="en-US" dirty="0" smtClean="0"/>
              <a:t> In addition,</a:t>
            </a:r>
          </a:p>
          <a:p>
            <a:r>
              <a:rPr lang="en-US" dirty="0" smtClean="0"/>
              <a:t>on admission she had a slightly elevated troponin at 0.94, which peaked at</a:t>
            </a:r>
          </a:p>
          <a:p>
            <a:r>
              <a:rPr lang="en-US" dirty="0" smtClean="0"/>
              <a:t>1.13 by 3 a.m. the next day. </a:t>
            </a:r>
          </a:p>
          <a:p>
            <a:r>
              <a:rPr lang="en-US" dirty="0" smtClean="0"/>
              <a:t/>
            </a:r>
            <a:br>
              <a:rPr lang="en-US" dirty="0" smtClean="0"/>
            </a:br>
            <a:endParaRPr lang="en-US" dirty="0" smtClean="0"/>
          </a:p>
          <a:p>
            <a:r>
              <a:rPr lang="en-US" dirty="0" smtClean="0"/>
              <a:t>The consultation and investigations organized by the Cardiology team revealed</a:t>
            </a:r>
          </a:p>
          <a:p>
            <a:r>
              <a:rPr lang="en-US" dirty="0" smtClean="0"/>
              <a:t>thickening of the aortic valve, as well as the </a:t>
            </a:r>
            <a:r>
              <a:rPr lang="en-US" dirty="0" err="1" smtClean="0"/>
              <a:t>metrial</a:t>
            </a:r>
            <a:r>
              <a:rPr lang="en-US" dirty="0" smtClean="0"/>
              <a:t> valve leaflets and</a:t>
            </a:r>
          </a:p>
          <a:p>
            <a:r>
              <a:rPr lang="en-US" dirty="0" smtClean="0"/>
              <a:t>filamentous mobile echo densities attached to the cord immediately below the</a:t>
            </a:r>
          </a:p>
          <a:p>
            <a:r>
              <a:rPr lang="en-US" dirty="0" smtClean="0"/>
              <a:t>tip of the anterior leaflet.  There was also papillary muscle in chordae</a:t>
            </a:r>
          </a:p>
          <a:p>
            <a:r>
              <a:rPr lang="en-US" dirty="0" smtClean="0"/>
              <a:t>thickening indicative of a inflammatory process on transesophageal</a:t>
            </a:r>
          </a:p>
          <a:p>
            <a:r>
              <a:rPr lang="en-US" dirty="0" smtClean="0"/>
              <a:t>echocardiogram.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69</a:t>
            </a:fld>
            <a:endParaRPr lang="en-US"/>
          </a:p>
        </p:txBody>
      </p:sp>
    </p:spTree>
    <p:extLst>
      <p:ext uri="{BB962C8B-B14F-4D97-AF65-F5344CB8AC3E}">
        <p14:creationId xmlns:p14="http://schemas.microsoft.com/office/powerpoint/2010/main" val="370331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 describe a case of </a:t>
            </a:r>
            <a:r>
              <a:rPr lang="en-US" dirty="0" err="1" smtClean="0"/>
              <a:t>hypereosinophilic</a:t>
            </a:r>
            <a:r>
              <a:rPr lang="en-US" dirty="0" smtClean="0"/>
              <a:t> syndrome (HES) causing multifocal embolic strokes.</a:t>
            </a:r>
            <a:br>
              <a:rPr lang="en-US" dirty="0" smtClean="0"/>
            </a:br>
            <a:r>
              <a:rPr lang="en-US" dirty="0" smtClean="0"/>
              <a:t/>
            </a:r>
            <a:br>
              <a:rPr lang="en-US" dirty="0" smtClean="0"/>
            </a:br>
            <a:r>
              <a:rPr lang="en-US" dirty="0" smtClean="0"/>
              <a:t>Background:</a:t>
            </a:r>
            <a:br>
              <a:rPr lang="en-US" dirty="0" smtClean="0"/>
            </a:br>
            <a:r>
              <a:rPr lang="en-US" dirty="0" smtClean="0"/>
              <a:t>HES is a rare and </a:t>
            </a:r>
            <a:r>
              <a:rPr lang="en-US" dirty="0" err="1" smtClean="0"/>
              <a:t>heterogenous</a:t>
            </a:r>
            <a:r>
              <a:rPr lang="en-US" dirty="0" smtClean="0"/>
              <a:t> group of disorders. This can be a result of clonal expansion of eosinophilic progenitors (primary eosinophilia), polyclonal expansion of eosinophils in response to cytokine release (secondary eosinophilia) or idiopathic. Neurologic manifestations are relatively rare in these conditions however encephalopathy, strokes and peripheral neuropathy can occur.</a:t>
            </a:r>
            <a:br>
              <a:rPr lang="en-US" dirty="0" smtClean="0"/>
            </a:br>
            <a:r>
              <a:rPr lang="en-US" dirty="0" smtClean="0"/>
              <a:t/>
            </a:r>
            <a:br>
              <a:rPr lang="en-US" dirty="0" smtClean="0"/>
            </a:br>
            <a:r>
              <a:rPr lang="en-US" dirty="0" smtClean="0"/>
              <a:t>Design/Methods:</a:t>
            </a:r>
            <a:br>
              <a:rPr lang="en-US" dirty="0" smtClean="0"/>
            </a:br>
            <a:r>
              <a:rPr lang="en-US" dirty="0" smtClean="0"/>
              <a:t>This is a case report describing neurological complications of </a:t>
            </a:r>
            <a:r>
              <a:rPr lang="en-US" dirty="0" err="1" smtClean="0"/>
              <a:t>hypereosinophilia</a:t>
            </a:r>
            <a:r>
              <a:rPr lang="en-US" dirty="0" smtClean="0"/>
              <a:t> in a patient admitted to a tertiary </a:t>
            </a:r>
            <a:r>
              <a:rPr lang="en-US" dirty="0" err="1" smtClean="0"/>
              <a:t>centre</a:t>
            </a:r>
            <a:r>
              <a:rPr lang="en-US" dirty="0" smtClean="0"/>
              <a:t>.</a:t>
            </a:r>
            <a:br>
              <a:rPr lang="en-US" dirty="0" smtClean="0"/>
            </a:br>
            <a:r>
              <a:rPr lang="en-US" dirty="0" smtClean="0"/>
              <a:t/>
            </a:r>
            <a:br>
              <a:rPr lang="en-US" dirty="0" smtClean="0"/>
            </a:br>
            <a:r>
              <a:rPr lang="en-US" dirty="0" smtClean="0"/>
              <a:t>Results:</a:t>
            </a:r>
            <a:br>
              <a:rPr lang="en-US" dirty="0" smtClean="0"/>
            </a:br>
            <a:r>
              <a:rPr lang="en-US" dirty="0" smtClean="0"/>
              <a:t>A previously healthy 52 year old woman experienced a 10 day history of insidiously progressive confusion with preceding GI upset and diarrhea. On examination, she was afebrile with normal vital signs and a normal neurological examination. Splinter hemorrhages were found in both hands. Bloodwork showed a persistently elevated eosinophil count (4.9X109 cells/L) and MRI revealed multi-focal acute cerebral infarcts.  Flow cytometry revealed a persistently increased population CD4 positive/CD7 negative lymphocytes and T cell </a:t>
            </a:r>
            <a:r>
              <a:rPr lang="en-US" dirty="0" err="1" smtClean="0"/>
              <a:t>clonality</a:t>
            </a:r>
            <a:r>
              <a:rPr lang="en-US" dirty="0" smtClean="0"/>
              <a:t> by PCR was negative.  An echocardiogram revealed cardiac valve inflammatory thickening. Blood cultures were persistently negative as was investigation for parasites, vasculitis and malignancy and a working diagnosis of lymphocyte variant </a:t>
            </a:r>
            <a:r>
              <a:rPr lang="en-US" dirty="0" err="1" smtClean="0"/>
              <a:t>hypereosinophilic</a:t>
            </a:r>
            <a:r>
              <a:rPr lang="en-US" dirty="0" smtClean="0"/>
              <a:t> syndrome  (L-HES) was made.  Treatment with both anticoagulation and corticosteroids were required to prevent further micro-embolic events.  She improved clinically with no recurrent neurologic symptoms at time of follow up.</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70</a:t>
            </a:fld>
            <a:endParaRPr lang="en-US"/>
          </a:p>
        </p:txBody>
      </p:sp>
    </p:spTree>
    <p:extLst>
      <p:ext uri="{BB962C8B-B14F-4D97-AF65-F5344CB8AC3E}">
        <p14:creationId xmlns:p14="http://schemas.microsoft.com/office/powerpoint/2010/main" val="971515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71</a:t>
            </a:fld>
            <a:endParaRPr lang="en-US"/>
          </a:p>
        </p:txBody>
      </p:sp>
    </p:spTree>
    <p:extLst>
      <p:ext uri="{BB962C8B-B14F-4D97-AF65-F5344CB8AC3E}">
        <p14:creationId xmlns:p14="http://schemas.microsoft.com/office/powerpoint/2010/main" val="15780002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72</a:t>
            </a:fld>
            <a:endParaRPr lang="en-US"/>
          </a:p>
        </p:txBody>
      </p:sp>
    </p:spTree>
    <p:extLst>
      <p:ext uri="{BB962C8B-B14F-4D97-AF65-F5344CB8AC3E}">
        <p14:creationId xmlns:p14="http://schemas.microsoft.com/office/powerpoint/2010/main" val="19224239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73</a:t>
            </a:fld>
            <a:endParaRPr lang="en-US"/>
          </a:p>
        </p:txBody>
      </p:sp>
    </p:spTree>
    <p:extLst>
      <p:ext uri="{BB962C8B-B14F-4D97-AF65-F5344CB8AC3E}">
        <p14:creationId xmlns:p14="http://schemas.microsoft.com/office/powerpoint/2010/main" val="528773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75</a:t>
            </a:fld>
            <a:endParaRPr lang="en-US"/>
          </a:p>
        </p:txBody>
      </p:sp>
    </p:spTree>
    <p:extLst>
      <p:ext uri="{BB962C8B-B14F-4D97-AF65-F5344CB8AC3E}">
        <p14:creationId xmlns:p14="http://schemas.microsoft.com/office/powerpoint/2010/main" val="838729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5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5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54691" name="Rectangle 3"/>
          <p:cNvSpPr>
            <a:spLocks noGrp="1" noChangeArrowheads="1"/>
          </p:cNvSpPr>
          <p:nvPr>
            <p:ph type="body" idx="1"/>
          </p:nvPr>
        </p:nvSpPr>
        <p:spPr/>
        <p:txBody>
          <a:bodyPr/>
          <a:lstStyle/>
          <a:p>
            <a:pPr lvl="1"/>
            <a:r>
              <a:rPr lang="en-US" dirty="0" smtClean="0"/>
              <a:t>In hospital became obtunded</a:t>
            </a:r>
          </a:p>
          <a:p>
            <a:pPr lvl="2"/>
            <a:r>
              <a:rPr lang="en-US" dirty="0" smtClean="0"/>
              <a:t>Unresponsive to verbal stimuli; GCS 8</a:t>
            </a:r>
          </a:p>
          <a:p>
            <a:pPr lvl="1"/>
            <a:r>
              <a:rPr lang="en-US" dirty="0" smtClean="0"/>
              <a:t>Remained afebrile, no meningeal signs</a:t>
            </a:r>
          </a:p>
          <a:p>
            <a:pPr lvl="1"/>
            <a:r>
              <a:rPr lang="en-US" dirty="0" smtClean="0"/>
              <a:t>CT head - normal</a:t>
            </a:r>
          </a:p>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666627" name="Rectangle 3"/>
          <p:cNvSpPr>
            <a:spLocks noGrp="1" noChangeArrowheads="1"/>
          </p:cNvSpPr>
          <p:nvPr>
            <p:ph type="body" idx="1"/>
          </p:nvPr>
        </p:nvSpPr>
        <p:spPr/>
        <p:txBody>
          <a:bodyPr/>
          <a:lstStyle/>
          <a:p>
            <a:r>
              <a:rPr lang="en-US"/>
              <a:t>protein  	0.38 g/L</a:t>
            </a:r>
          </a:p>
          <a:p>
            <a:r>
              <a:rPr lang="en-US"/>
              <a:t>glucose  	3.9 mM-</a:t>
            </a:r>
          </a:p>
          <a:p>
            <a:endParaRPr lang="en-US"/>
          </a:p>
          <a:p>
            <a:r>
              <a:rPr lang="en-US"/>
              <a:t>CSF = 30% eos, 49% lymphs, 16% monos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60835" name="Rectangle 3"/>
          <p:cNvSpPr>
            <a:spLocks noGrp="1" noChangeArrowheads="1"/>
          </p:cNvSpPr>
          <p:nvPr>
            <p:ph type="body" idx="1"/>
          </p:nvPr>
        </p:nvSpPr>
        <p:spPr/>
        <p:txBody>
          <a:bodyPr/>
          <a:lstStyle/>
          <a:p>
            <a:r>
              <a:rPr lang="en-US" sz="2800" dirty="0" smtClean="0"/>
              <a:t>Exposure history</a:t>
            </a:r>
          </a:p>
          <a:p>
            <a:pPr lvl="1"/>
            <a:r>
              <a:rPr lang="en-US" sz="2400" dirty="0" smtClean="0"/>
              <a:t>Lives with parents and 5 year old brother in the beaches district in Toronto</a:t>
            </a:r>
          </a:p>
          <a:p>
            <a:pPr lvl="2"/>
            <a:r>
              <a:rPr lang="en-US" sz="2000" dirty="0" smtClean="0"/>
              <a:t>No pets</a:t>
            </a:r>
          </a:p>
          <a:p>
            <a:pPr lvl="2"/>
            <a:r>
              <a:rPr lang="en-US" sz="2000" dirty="0" smtClean="0"/>
              <a:t>No raw foods, seafood, snails</a:t>
            </a:r>
          </a:p>
          <a:p>
            <a:pPr lvl="1"/>
            <a:r>
              <a:rPr lang="en-US" sz="2400" dirty="0" smtClean="0"/>
              <a:t>Going to summer day camp in Markham</a:t>
            </a:r>
          </a:p>
          <a:p>
            <a:pPr lvl="2"/>
            <a:r>
              <a:rPr lang="en-US" sz="2000" dirty="0" smtClean="0"/>
              <a:t>Swimming in a pool</a:t>
            </a:r>
          </a:p>
          <a:p>
            <a:pPr lvl="2"/>
            <a:r>
              <a:rPr lang="en-US" sz="2000" dirty="0" smtClean="0"/>
              <a:t>Visit farm in Collingwood 2 weeks before symptoms</a:t>
            </a:r>
          </a:p>
          <a:p>
            <a:pPr lvl="1"/>
            <a:r>
              <a:rPr lang="en-US" sz="2400" dirty="0" smtClean="0"/>
              <a:t>Travel history</a:t>
            </a:r>
          </a:p>
          <a:p>
            <a:pPr lvl="2"/>
            <a:r>
              <a:rPr lang="en-US" sz="2000" dirty="0" smtClean="0"/>
              <a:t>UK at age 2</a:t>
            </a:r>
          </a:p>
          <a:p>
            <a:pPr lvl="2"/>
            <a:r>
              <a:rPr lang="en-US" sz="2000" dirty="0" smtClean="0"/>
              <a:t>St Lucia at age 3 – hotel/resort</a:t>
            </a:r>
          </a:p>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6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Rot="1" noChangeAspect="1" noChangeArrowheads="1" noTextEdit="1"/>
          </p:cNvSpPr>
          <p:nvPr>
            <p:ph type="sldImg"/>
          </p:nvPr>
        </p:nvSpPr>
        <p:spPr>
          <a:xfrm>
            <a:off x="1139825" y="681038"/>
            <a:ext cx="4578350" cy="3435350"/>
          </a:xfrm>
          <a:ln/>
          <a:extLst>
            <a:ext uri="{FAA26D3D-D897-4be2-8F04-BA451C77F1D7}">
              <ma14:placeholderFlag xmlns:ma14="http://schemas.microsoft.com/office/mac/drawingml/2011/main" val="1"/>
            </a:ext>
          </a:extLst>
        </p:spPr>
      </p:sp>
      <p:sp>
        <p:nvSpPr>
          <p:cNvPr id="78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diffuse bilateral patchy consolidations and multiple nodules in the peripheral regions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(1) concomitant exposure to DAP, (2) a fever, (3) dyspnea either with increased oxygen requirement, or requiring mechanical ventilation, (4) new infiltrates on chest X-ray or CT, (5) BAL with ＞25% eosinophils, and (6) clinical improvement following discontinuation of DAP.</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2-6</a:t>
            </a:r>
            <a:r>
              <a:rPr lang="en-US" sz="1200" b="0" i="0" kern="1200" baseline="0" dirty="0" smtClean="0">
                <a:solidFill>
                  <a:schemeClr val="tx1"/>
                </a:solidFill>
                <a:effectLst/>
                <a:latin typeface="+mn-lt"/>
                <a:ea typeface="+mn-ea"/>
                <a:cs typeface="+mn-cs"/>
              </a:rPr>
              <a:t> weeks</a:t>
            </a:r>
          </a:p>
          <a:p>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85</a:t>
            </a:fld>
            <a:endParaRPr lang="en-US"/>
          </a:p>
        </p:txBody>
      </p:sp>
    </p:spTree>
    <p:extLst>
      <p:ext uri="{BB962C8B-B14F-4D97-AF65-F5344CB8AC3E}">
        <p14:creationId xmlns:p14="http://schemas.microsoft.com/office/powerpoint/2010/main" val="11729464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Toxic oil syndrome and eosinophilia-myalgia syndrome are two disease entities with similar courses, for which the etiology is associated with the consumption of contaminated food. Both of these entities were described in the 1980s and were epidemic. The epidemic of toxic oil syndrome began in 1981 in Spain. The cause was the consumption of rapeseed oil contaminated with aniline, which was intended for use in industry, but was illegally sold for human consumption. In turn, eosinophilia-myalgia syndrome appeared in 1989 for the first time in the United States. Its presence is associated with the consumption of L-tryptophan, which was a popular nutritional supplement at that time. Probably, contamination of L-tryptophan by 3-(</a:t>
            </a:r>
            <a:r>
              <a:rPr lang="en-US" sz="1200" b="0" i="0" kern="1200" dirty="0" err="1" smtClean="0">
                <a:solidFill>
                  <a:schemeClr val="tx1"/>
                </a:solidFill>
                <a:effectLst/>
                <a:latin typeface="+mn-lt"/>
                <a:ea typeface="+mn-ea"/>
                <a:cs typeface="+mn-cs"/>
              </a:rPr>
              <a:t>phenylamino</a:t>
            </a:r>
            <a:r>
              <a:rPr lang="en-US" sz="1200" b="0" i="0" kern="1200" dirty="0" smtClean="0">
                <a:solidFill>
                  <a:schemeClr val="tx1"/>
                </a:solidFill>
                <a:effectLst/>
                <a:latin typeface="+mn-lt"/>
                <a:ea typeface="+mn-ea"/>
                <a:cs typeface="+mn-cs"/>
              </a:rPr>
              <a:t>)-alanine led to the occurrence of the </a:t>
            </a:r>
            <a:r>
              <a:rPr lang="en-US" sz="1200" b="0" i="0" kern="1200" dirty="0" err="1" smtClean="0">
                <a:solidFill>
                  <a:schemeClr val="tx1"/>
                </a:solidFill>
                <a:effectLst/>
                <a:latin typeface="+mn-lt"/>
                <a:ea typeface="+mn-ea"/>
                <a:cs typeface="+mn-cs"/>
              </a:rPr>
              <a:t>epidemic.N</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86</a:t>
            </a:fld>
            <a:endParaRPr lang="en-US"/>
          </a:p>
        </p:txBody>
      </p:sp>
    </p:spTree>
    <p:extLst>
      <p:ext uri="{BB962C8B-B14F-4D97-AF65-F5344CB8AC3E}">
        <p14:creationId xmlns:p14="http://schemas.microsoft.com/office/powerpoint/2010/main" val="12542955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probiotics described as an “extra-strength concentration” in a boxed blister pack, purchased </a:t>
            </a:r>
            <a:r>
              <a:rPr lang="en-US" dirty="0" err="1" smtClean="0"/>
              <a:t>overthe</a:t>
            </a:r>
            <a:r>
              <a:rPr lang="en-US" dirty="0" smtClean="0"/>
              <a:t>-counter in a Philadelphia metropolitan area pharmacy</a:t>
            </a:r>
          </a:p>
          <a:p>
            <a:endParaRPr lang="en-US" dirty="0" smtClean="0"/>
          </a:p>
          <a:p>
            <a:r>
              <a:rPr lang="en-US" dirty="0" smtClean="0"/>
              <a:t>Anti–IL-5 is now an approved therapy for EGPA. It remains to be seen whether eosinophil-targeted therapy would be helpful in other autoimmune diseases with associated blood eosinophilia.</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90</a:t>
            </a:fld>
            <a:endParaRPr lang="en-US"/>
          </a:p>
        </p:txBody>
      </p:sp>
    </p:spTree>
    <p:extLst>
      <p:ext uri="{BB962C8B-B14F-4D97-AF65-F5344CB8AC3E}">
        <p14:creationId xmlns:p14="http://schemas.microsoft.com/office/powerpoint/2010/main" val="747483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Allen JA, Peterson A, </a:t>
            </a:r>
            <a:r>
              <a:rPr lang="en-US" sz="1200" b="0" i="0" kern="1200" dirty="0" err="1" smtClean="0">
                <a:solidFill>
                  <a:schemeClr val="tx1"/>
                </a:solidFill>
                <a:effectLst/>
                <a:latin typeface="+mn-lt"/>
                <a:ea typeface="+mn-ea"/>
                <a:cs typeface="+mn-cs"/>
              </a:rPr>
              <a:t>Sufit</a:t>
            </a:r>
            <a:r>
              <a:rPr lang="en-US" sz="1200" b="0" i="0" kern="1200" dirty="0" smtClean="0">
                <a:solidFill>
                  <a:schemeClr val="tx1"/>
                </a:solidFill>
                <a:effectLst/>
                <a:latin typeface="+mn-lt"/>
                <a:ea typeface="+mn-ea"/>
                <a:cs typeface="+mn-cs"/>
              </a:rPr>
              <a:t> R, et al. Post-epidemic eosinophilia-myalgia syndrome associated with L-tryptophan. </a:t>
            </a:r>
            <a:r>
              <a:rPr lang="en-US" sz="1200" b="0" i="1" kern="1200" dirty="0" smtClean="0">
                <a:solidFill>
                  <a:schemeClr val="tx1"/>
                </a:solidFill>
                <a:effectLst/>
                <a:latin typeface="+mn-lt"/>
                <a:ea typeface="+mn-ea"/>
                <a:cs typeface="+mn-cs"/>
              </a:rPr>
              <a:t>Arthritis Rheum</a:t>
            </a:r>
            <a:r>
              <a:rPr lang="en-US" sz="1200" b="0" i="0" kern="1200" dirty="0" smtClean="0">
                <a:solidFill>
                  <a:schemeClr val="tx1"/>
                </a:solidFill>
                <a:effectLst/>
                <a:latin typeface="+mn-lt"/>
                <a:ea typeface="+mn-ea"/>
                <a:cs typeface="+mn-cs"/>
              </a:rPr>
              <a:t>. 2011;63(11):3633-3639. doi:10.1002/art.30514</a:t>
            </a:r>
            <a:endParaRPr lang="en-US" dirty="0"/>
          </a:p>
        </p:txBody>
      </p:sp>
      <p:sp>
        <p:nvSpPr>
          <p:cNvPr id="4" name="Slide Number Placeholder 3"/>
          <p:cNvSpPr>
            <a:spLocks noGrp="1"/>
          </p:cNvSpPr>
          <p:nvPr>
            <p:ph type="sldNum" sz="quarter" idx="10"/>
          </p:nvPr>
        </p:nvSpPr>
        <p:spPr/>
        <p:txBody>
          <a:bodyPr/>
          <a:lstStyle/>
          <a:p>
            <a:fld id="{B52541E9-72C5-3A47-8577-D08FC053D80E}" type="slidenum">
              <a:rPr lang="en-US" smtClean="0"/>
              <a:t>91</a:t>
            </a:fld>
            <a:endParaRPr lang="en-US"/>
          </a:p>
        </p:txBody>
      </p:sp>
    </p:spTree>
    <p:extLst>
      <p:ext uri="{BB962C8B-B14F-4D97-AF65-F5344CB8AC3E}">
        <p14:creationId xmlns:p14="http://schemas.microsoft.com/office/powerpoint/2010/main" val="159122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A05B4FA5-C7E8-FD47-9458-A0EDBE1118CF}"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4053218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A05B4FA5-C7E8-FD47-9458-A0EDBE1118CF}"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384219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A05B4FA5-C7E8-FD47-9458-A0EDBE1118CF}"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2502545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A05B4FA5-C7E8-FD47-9458-A0EDBE1118CF}"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6628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A05B4FA5-C7E8-FD47-9458-A0EDBE1118CF}" type="datetimeFigureOut">
              <a:rPr lang="en-US" smtClean="0"/>
              <a:t>9/10/20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2322895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A05B4FA5-C7E8-FD47-9458-A0EDBE1118CF}" type="datetimeFigureOut">
              <a:rPr lang="en-US" smtClean="0"/>
              <a:t>9/10/20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181003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5B4FA5-C7E8-FD47-9458-A0EDBE1118CF}" type="datetimeFigureOut">
              <a:rPr lang="en-US" smtClean="0"/>
              <a:t>9/10/20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1871009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05B4FA5-C7E8-FD47-9458-A0EDBE1118CF}"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1513597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05B4FA5-C7E8-FD47-9458-A0EDBE1118CF}"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706219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A05B4FA5-C7E8-FD47-9458-A0EDBE1118CF}"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1972139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A05B4FA5-C7E8-FD47-9458-A0EDBE1118CF}"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22DA1-7078-7745-BBFD-BB82E167534F}" type="slidenum">
              <a:rPr lang="en-US" smtClean="0"/>
              <a:t>‹#›</a:t>
            </a:fld>
            <a:endParaRPr lang="en-US"/>
          </a:p>
        </p:txBody>
      </p:sp>
    </p:spTree>
    <p:extLst>
      <p:ext uri="{BB962C8B-B14F-4D97-AF65-F5344CB8AC3E}">
        <p14:creationId xmlns:p14="http://schemas.microsoft.com/office/powerpoint/2010/main" val="17744977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5B4FA5-C7E8-FD47-9458-A0EDBE1118CF}" type="datetimeFigureOut">
              <a:rPr lang="en-US" smtClean="0"/>
              <a:t>9/10/20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22DA1-7078-7745-BBFD-BB82E167534F}" type="slidenum">
              <a:rPr lang="en-US" smtClean="0"/>
              <a:t>‹#›</a:t>
            </a:fld>
            <a:endParaRPr lang="en-US"/>
          </a:p>
        </p:txBody>
      </p:sp>
    </p:spTree>
    <p:extLst>
      <p:ext uri="{BB962C8B-B14F-4D97-AF65-F5344CB8AC3E}">
        <p14:creationId xmlns:p14="http://schemas.microsoft.com/office/powerpoint/2010/main" val="2143143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file://localhost/D/%5CPeters%5Cimages%5C2FF427.jpg" TargetMode="External"/><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wm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5.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jpeg"/><Relationship Id="rId6" Type="http://schemas.openxmlformats.org/officeDocument/2006/relationships/image" Target="../media/image53.jpe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image" Target="../media/image56.gi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68.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6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2.tif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wmf"/><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9.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 Id="rId3" Type="http://schemas.openxmlformats.org/officeDocument/2006/relationships/image" Target="../media/image7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2.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000" b="1" dirty="0" smtClean="0"/>
              <a:t>Eosinophilia</a:t>
            </a:r>
            <a:r>
              <a:rPr lang="en-US" dirty="0"/>
              <a:t/>
            </a:r>
            <a:br>
              <a:rPr lang="en-US" dirty="0"/>
            </a:br>
            <a:r>
              <a:rPr lang="en-US" dirty="0" smtClean="0"/>
              <a:t>Wheeze</a:t>
            </a:r>
            <a:r>
              <a:rPr lang="en-US" dirty="0"/>
              <a:t>, </a:t>
            </a:r>
            <a:r>
              <a:rPr lang="en-US" b="1" dirty="0">
                <a:solidFill>
                  <a:srgbClr val="FF0000"/>
                </a:solidFill>
              </a:rPr>
              <a:t>worms</a:t>
            </a:r>
            <a:r>
              <a:rPr lang="en-US" dirty="0"/>
              <a:t>, and weird disease</a:t>
            </a:r>
            <a:br>
              <a:rPr lang="en-US" dirty="0"/>
            </a:br>
            <a:endParaRPr lang="en-US" dirty="0"/>
          </a:p>
        </p:txBody>
      </p:sp>
      <p:sp>
        <p:nvSpPr>
          <p:cNvPr id="3" name="Subtitle 2"/>
          <p:cNvSpPr>
            <a:spLocks noGrp="1"/>
          </p:cNvSpPr>
          <p:nvPr>
            <p:ph type="subTitle" idx="1"/>
          </p:nvPr>
        </p:nvSpPr>
        <p:spPr/>
        <p:txBody>
          <a:bodyPr/>
          <a:lstStyle/>
          <a:p>
            <a:r>
              <a:rPr lang="en-US" dirty="0" smtClean="0"/>
              <a:t>Jan Hajek</a:t>
            </a:r>
            <a:endParaRPr lang="en-US" dirty="0"/>
          </a:p>
        </p:txBody>
      </p:sp>
      <p:sp>
        <p:nvSpPr>
          <p:cNvPr id="4" name="TextBox 3"/>
          <p:cNvSpPr txBox="1"/>
          <p:nvPr/>
        </p:nvSpPr>
        <p:spPr>
          <a:xfrm>
            <a:off x="5440707" y="5924550"/>
            <a:ext cx="3063403" cy="646331"/>
          </a:xfrm>
          <a:prstGeom prst="rect">
            <a:avLst/>
          </a:prstGeom>
          <a:noFill/>
        </p:spPr>
        <p:txBody>
          <a:bodyPr wrap="none" rtlCol="0">
            <a:spAutoFit/>
          </a:bodyPr>
          <a:lstStyle/>
          <a:p>
            <a:r>
              <a:rPr lang="en-US" b="1" dirty="0" smtClean="0"/>
              <a:t>UBC tropical medicine rounds </a:t>
            </a:r>
          </a:p>
          <a:p>
            <a:r>
              <a:rPr lang="en-US" b="1" dirty="0" smtClean="0"/>
              <a:t>Sept 11, 2020</a:t>
            </a:r>
            <a:endParaRPr lang="en-US" b="1" dirty="0" smtClean="0"/>
          </a:p>
        </p:txBody>
      </p:sp>
    </p:spTree>
    <p:extLst>
      <p:ext uri="{BB962C8B-B14F-4D97-AF65-F5344CB8AC3E}">
        <p14:creationId xmlns:p14="http://schemas.microsoft.com/office/powerpoint/2010/main" val="3371796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Outline</a:t>
            </a:r>
            <a:endParaRPr lang="en-US" dirty="0"/>
          </a:p>
        </p:txBody>
      </p:sp>
      <p:sp>
        <p:nvSpPr>
          <p:cNvPr id="3" name="Content Placeholder 2"/>
          <p:cNvSpPr>
            <a:spLocks noGrp="1"/>
          </p:cNvSpPr>
          <p:nvPr>
            <p:ph idx="1"/>
          </p:nvPr>
        </p:nvSpPr>
        <p:spPr/>
        <p:txBody>
          <a:bodyPr>
            <a:normAutofit fontScale="70000" lnSpcReduction="20000"/>
          </a:bodyPr>
          <a:lstStyle/>
          <a:p>
            <a:r>
              <a:rPr lang="en-US" dirty="0"/>
              <a:t>General </a:t>
            </a:r>
            <a:r>
              <a:rPr lang="en-US" dirty="0" smtClean="0"/>
              <a:t>principles</a:t>
            </a:r>
          </a:p>
          <a:p>
            <a:pPr lvl="1"/>
            <a:r>
              <a:rPr lang="en-US" dirty="0" smtClean="0"/>
              <a:t>The eosinophil</a:t>
            </a:r>
          </a:p>
          <a:p>
            <a:pPr lvl="1"/>
            <a:r>
              <a:rPr lang="en-US" dirty="0" smtClean="0"/>
              <a:t>Patient’s </a:t>
            </a:r>
            <a:r>
              <a:rPr lang="en-US" dirty="0" smtClean="0"/>
              <a:t>exposure: Geography, Activities, Timing </a:t>
            </a:r>
          </a:p>
          <a:p>
            <a:pPr lvl="1"/>
            <a:endParaRPr lang="en-US" dirty="0"/>
          </a:p>
          <a:p>
            <a:r>
              <a:rPr lang="en-US" dirty="0" smtClean="0"/>
              <a:t>Think </a:t>
            </a:r>
            <a:r>
              <a:rPr lang="en-US" dirty="0" smtClean="0"/>
              <a:t>multicellular</a:t>
            </a:r>
            <a:r>
              <a:rPr lang="en-US" dirty="0" smtClean="0"/>
              <a:t>, tissue invasive, helminth infection</a:t>
            </a:r>
          </a:p>
          <a:p>
            <a:pPr lvl="1"/>
            <a:r>
              <a:rPr lang="en-US" dirty="0" smtClean="0"/>
              <a:t>Stool </a:t>
            </a:r>
            <a:r>
              <a:rPr lang="en-US" dirty="0" smtClean="0">
                <a:sym typeface="Wingdings"/>
              </a:rPr>
              <a:t> </a:t>
            </a:r>
            <a:r>
              <a:rPr lang="en-US" dirty="0" smtClean="0">
                <a:sym typeface="Wingdings"/>
              </a:rPr>
              <a:t>Hookworm</a:t>
            </a:r>
            <a:endParaRPr lang="en-US" dirty="0" smtClean="0">
              <a:sym typeface="Wingdings"/>
            </a:endParaRPr>
          </a:p>
          <a:p>
            <a:pPr lvl="1"/>
            <a:r>
              <a:rPr lang="en-US" dirty="0" smtClean="0"/>
              <a:t>Serology </a:t>
            </a:r>
            <a:r>
              <a:rPr lang="en-US" dirty="0" smtClean="0">
                <a:sym typeface="Wingdings"/>
              </a:rPr>
              <a:t> </a:t>
            </a:r>
            <a:r>
              <a:rPr lang="en-US" sz="3100" b="1" dirty="0" err="1" smtClean="0"/>
              <a:t>Strongyloides</a:t>
            </a:r>
            <a:r>
              <a:rPr lang="en-US" dirty="0" smtClean="0"/>
              <a:t>, Schistosomiasis, </a:t>
            </a:r>
            <a:r>
              <a:rPr lang="en-US" dirty="0" err="1" smtClean="0"/>
              <a:t>Filaria</a:t>
            </a:r>
            <a:r>
              <a:rPr lang="en-US" dirty="0" smtClean="0"/>
              <a:t>, </a:t>
            </a:r>
            <a:r>
              <a:rPr lang="en-US" dirty="0" err="1" smtClean="0"/>
              <a:t>Toxocara</a:t>
            </a:r>
            <a:endParaRPr lang="en-US" dirty="0" smtClean="0"/>
          </a:p>
          <a:p>
            <a:endParaRPr lang="en-US" dirty="0" smtClean="0"/>
          </a:p>
          <a:p>
            <a:r>
              <a:rPr lang="en-US" dirty="0" smtClean="0"/>
              <a:t>Cases - eosinophilia syndromes</a:t>
            </a:r>
          </a:p>
          <a:p>
            <a:pPr lvl="1"/>
            <a:r>
              <a:rPr lang="en-US" dirty="0" smtClean="0"/>
              <a:t>Respiratory – Eosinophilic pneumonia</a:t>
            </a:r>
          </a:p>
          <a:p>
            <a:pPr lvl="1"/>
            <a:r>
              <a:rPr lang="en-US" dirty="0"/>
              <a:t>Cardiac </a:t>
            </a:r>
            <a:r>
              <a:rPr lang="mr-IN" dirty="0"/>
              <a:t>–</a:t>
            </a:r>
            <a:r>
              <a:rPr lang="en-US" dirty="0"/>
              <a:t> Eosinophilic endocarditis </a:t>
            </a:r>
          </a:p>
          <a:p>
            <a:pPr lvl="1"/>
            <a:r>
              <a:rPr lang="en-US" dirty="0" smtClean="0"/>
              <a:t>Neurologic – Eosinophilic </a:t>
            </a:r>
            <a:r>
              <a:rPr lang="en-US" dirty="0" smtClean="0"/>
              <a:t>meningitis</a:t>
            </a:r>
          </a:p>
          <a:p>
            <a:pPr lvl="1"/>
            <a:r>
              <a:rPr lang="en-US" dirty="0" smtClean="0"/>
              <a:t>Intestinal </a:t>
            </a:r>
            <a:r>
              <a:rPr lang="mr-IN" dirty="0" smtClean="0"/>
              <a:t>–</a:t>
            </a:r>
            <a:r>
              <a:rPr lang="en-US" dirty="0" smtClean="0"/>
              <a:t> Eosinophilic enteritis </a:t>
            </a:r>
            <a:endParaRPr lang="en-US" dirty="0" smtClean="0"/>
          </a:p>
        </p:txBody>
      </p:sp>
    </p:spTree>
    <p:extLst>
      <p:ext uri="{BB962C8B-B14F-4D97-AF65-F5344CB8AC3E}">
        <p14:creationId xmlns:p14="http://schemas.microsoft.com/office/powerpoint/2010/main" val="212533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Eosinophilia</a:t>
            </a:r>
          </a:p>
        </p:txBody>
      </p:sp>
      <p:sp>
        <p:nvSpPr>
          <p:cNvPr id="3" name="Content Placeholder 2"/>
          <p:cNvSpPr>
            <a:spLocks noGrp="1"/>
          </p:cNvSpPr>
          <p:nvPr>
            <p:ph idx="1"/>
          </p:nvPr>
        </p:nvSpPr>
        <p:spPr/>
        <p:txBody>
          <a:bodyPr>
            <a:normAutofit fontScale="92500" lnSpcReduction="20000"/>
          </a:bodyPr>
          <a:lstStyle/>
          <a:p>
            <a:r>
              <a:rPr lang="en-US" dirty="0"/>
              <a:t>D</a:t>
            </a:r>
            <a:r>
              <a:rPr lang="en-US" dirty="0" smtClean="0"/>
              <a:t>egree </a:t>
            </a:r>
            <a:r>
              <a:rPr lang="en-US" dirty="0"/>
              <a:t>of </a:t>
            </a:r>
            <a:r>
              <a:rPr lang="en-US" dirty="0" smtClean="0"/>
              <a:t>eosinophilia:</a:t>
            </a:r>
          </a:p>
          <a:p>
            <a:pPr lvl="1"/>
            <a:r>
              <a:rPr lang="en-US" dirty="0"/>
              <a:t>M</a:t>
            </a:r>
            <a:r>
              <a:rPr lang="en-US" dirty="0" smtClean="0"/>
              <a:t>ild 		500- 1,500 </a:t>
            </a:r>
            <a:r>
              <a:rPr lang="en-US" dirty="0"/>
              <a:t>cells</a:t>
            </a:r>
            <a:r>
              <a:rPr lang="en-US" dirty="0" smtClean="0"/>
              <a:t>/</a:t>
            </a:r>
            <a:r>
              <a:rPr lang="el-GR" dirty="0" smtClean="0"/>
              <a:t>μl</a:t>
            </a:r>
            <a:r>
              <a:rPr lang="en-CA" dirty="0" smtClean="0"/>
              <a:t> </a:t>
            </a:r>
            <a:endParaRPr lang="en-US" dirty="0" smtClean="0"/>
          </a:p>
          <a:p>
            <a:pPr lvl="1"/>
            <a:r>
              <a:rPr lang="en-US" dirty="0" smtClean="0"/>
              <a:t>Moderate </a:t>
            </a:r>
            <a:r>
              <a:rPr lang="en-US" dirty="0"/>
              <a:t>	</a:t>
            </a:r>
            <a:r>
              <a:rPr lang="en-US" dirty="0" smtClean="0"/>
              <a:t>1,500 </a:t>
            </a:r>
            <a:r>
              <a:rPr lang="mr-IN" dirty="0" smtClean="0"/>
              <a:t>–</a:t>
            </a:r>
            <a:r>
              <a:rPr lang="en-US" dirty="0" smtClean="0"/>
              <a:t> 5,000 </a:t>
            </a:r>
            <a:r>
              <a:rPr lang="en-US" dirty="0"/>
              <a:t>cells</a:t>
            </a:r>
            <a:r>
              <a:rPr lang="en-US" dirty="0" smtClean="0"/>
              <a:t>/</a:t>
            </a:r>
            <a:r>
              <a:rPr lang="el-GR" dirty="0" smtClean="0"/>
              <a:t>μl</a:t>
            </a:r>
            <a:endParaRPr lang="en-CA" dirty="0" smtClean="0"/>
          </a:p>
          <a:p>
            <a:pPr lvl="1"/>
            <a:r>
              <a:rPr lang="en-US" dirty="0" smtClean="0"/>
              <a:t>Severe </a:t>
            </a:r>
            <a:r>
              <a:rPr lang="en-US" dirty="0"/>
              <a:t>	</a:t>
            </a:r>
            <a:r>
              <a:rPr lang="en-US" dirty="0" smtClean="0"/>
              <a:t>	&gt;</a:t>
            </a:r>
            <a:r>
              <a:rPr lang="en-US" dirty="0" smtClean="0"/>
              <a:t>5,000 </a:t>
            </a:r>
            <a:r>
              <a:rPr lang="en-US" dirty="0"/>
              <a:t>cells</a:t>
            </a:r>
            <a:r>
              <a:rPr lang="en-US" dirty="0" smtClean="0"/>
              <a:t>/</a:t>
            </a:r>
            <a:r>
              <a:rPr lang="el-GR" dirty="0" smtClean="0"/>
              <a:t>μl</a:t>
            </a:r>
            <a:endParaRPr lang="en-CA" dirty="0"/>
          </a:p>
          <a:p>
            <a:endParaRPr lang="en-US" dirty="0" smtClean="0"/>
          </a:p>
          <a:p>
            <a:r>
              <a:rPr lang="en-US" dirty="0" smtClean="0"/>
              <a:t>Tissue dwelling cells </a:t>
            </a:r>
          </a:p>
          <a:p>
            <a:r>
              <a:rPr lang="en-US" dirty="0" smtClean="0"/>
              <a:t>Variation by steroids and stress response</a:t>
            </a:r>
          </a:p>
          <a:p>
            <a:pPr lvl="1"/>
            <a:r>
              <a:rPr lang="en-US" sz="2600" dirty="0" smtClean="0"/>
              <a:t>Sepsis (bacterial, viral, malaria) </a:t>
            </a:r>
            <a:r>
              <a:rPr lang="en-US" sz="2600" dirty="0" smtClean="0"/>
              <a:t>lower eosinophil counts</a:t>
            </a:r>
            <a:endParaRPr lang="en-US" dirty="0"/>
          </a:p>
          <a:p>
            <a:r>
              <a:rPr lang="en-US" sz="3000" dirty="0" smtClean="0"/>
              <a:t>Activated eosinophils, </a:t>
            </a:r>
            <a:r>
              <a:rPr lang="en-US" sz="3000" i="1" dirty="0" smtClean="0"/>
              <a:t>from </a:t>
            </a:r>
            <a:r>
              <a:rPr lang="en-US" sz="3000" b="1" i="1" dirty="0" smtClean="0"/>
              <a:t>any</a:t>
            </a:r>
            <a:r>
              <a:rPr lang="en-US" sz="3000" i="1" dirty="0" smtClean="0"/>
              <a:t> underlying cause</a:t>
            </a:r>
            <a:r>
              <a:rPr lang="en-US" sz="3000" dirty="0" smtClean="0"/>
              <a:t>, can cause tissue damage </a:t>
            </a:r>
            <a:r>
              <a:rPr lang="en-US" sz="3000" dirty="0" smtClean="0">
                <a:sym typeface="Wingdings"/>
              </a:rPr>
              <a:t> </a:t>
            </a:r>
            <a:r>
              <a:rPr lang="en-US" sz="3000" b="1" dirty="0" smtClean="0">
                <a:sym typeface="Wingdings"/>
              </a:rPr>
              <a:t>HES </a:t>
            </a:r>
            <a:endParaRPr lang="en-US" sz="3000" b="1" dirty="0" smtClean="0"/>
          </a:p>
        </p:txBody>
      </p:sp>
    </p:spTree>
    <p:extLst>
      <p:ext uri="{BB962C8B-B14F-4D97-AF65-F5344CB8AC3E}">
        <p14:creationId xmlns:p14="http://schemas.microsoft.com/office/powerpoint/2010/main" val="5465952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Eosinophils </a:t>
            </a:r>
            <a:br>
              <a:rPr lang="en-US" dirty="0" smtClean="0"/>
            </a:br>
            <a:r>
              <a:rPr lang="en-US" dirty="0" smtClean="0"/>
              <a:t>General principles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sp>
        <p:nvSpPr>
          <p:cNvPr id="8" name="TextBox 7"/>
          <p:cNvSpPr txBox="1"/>
          <p:nvPr/>
        </p:nvSpPr>
        <p:spPr>
          <a:xfrm>
            <a:off x="6263161" y="2871630"/>
            <a:ext cx="2880839" cy="3600986"/>
          </a:xfrm>
          <a:prstGeom prst="rect">
            <a:avLst/>
          </a:prstGeom>
          <a:noFill/>
        </p:spPr>
        <p:txBody>
          <a:bodyPr wrap="square" rtlCol="0">
            <a:spAutoFit/>
          </a:bodyPr>
          <a:lstStyle/>
          <a:p>
            <a:r>
              <a:rPr lang="en-US" sz="2400" b="1" dirty="0" smtClean="0"/>
              <a:t>Th2 response </a:t>
            </a:r>
          </a:p>
          <a:p>
            <a:r>
              <a:rPr lang="en-US" sz="2400" b="1" dirty="0" smtClean="0"/>
              <a:t>IL-5 </a:t>
            </a:r>
            <a:r>
              <a:rPr lang="en-US" sz="2400" dirty="0" smtClean="0"/>
              <a:t>“activator</a:t>
            </a:r>
            <a:r>
              <a:rPr lang="en-US" sz="2400" dirty="0" smtClean="0"/>
              <a:t>”</a:t>
            </a:r>
          </a:p>
          <a:p>
            <a:r>
              <a:rPr lang="en-US" sz="2400" dirty="0"/>
              <a:t>- a</a:t>
            </a:r>
            <a:r>
              <a:rPr lang="en-US" sz="2400" dirty="0" smtClean="0"/>
              <a:t>lso IL-3, GM-CSF</a:t>
            </a:r>
            <a:endParaRPr lang="en-US" sz="2400" dirty="0" smtClean="0"/>
          </a:p>
          <a:p>
            <a:endParaRPr lang="en-US" sz="2400" b="1" dirty="0"/>
          </a:p>
          <a:p>
            <a:r>
              <a:rPr lang="en-US" sz="2400" b="1" dirty="0" smtClean="0"/>
              <a:t>Granules:</a:t>
            </a:r>
          </a:p>
          <a:p>
            <a:r>
              <a:rPr lang="en-US" dirty="0" smtClean="0"/>
              <a:t>- Cationic </a:t>
            </a:r>
            <a:r>
              <a:rPr lang="en-US" dirty="0"/>
              <a:t>granule </a:t>
            </a:r>
            <a:r>
              <a:rPr lang="en-US" dirty="0" smtClean="0"/>
              <a:t>proteins</a:t>
            </a:r>
          </a:p>
          <a:p>
            <a:r>
              <a:rPr lang="en-US" dirty="0" smtClean="0"/>
              <a:t>- Major basic protein</a:t>
            </a:r>
          </a:p>
          <a:p>
            <a:r>
              <a:rPr lang="en-US" dirty="0" smtClean="0"/>
              <a:t>- Eosinophil peroxidase</a:t>
            </a:r>
          </a:p>
          <a:p>
            <a:r>
              <a:rPr lang="en-US" dirty="0" smtClean="0"/>
              <a:t>- Charcot-Leyden </a:t>
            </a:r>
            <a:r>
              <a:rPr lang="en-US" dirty="0"/>
              <a:t>crystal </a:t>
            </a:r>
            <a:endParaRPr lang="en-US" dirty="0" smtClean="0"/>
          </a:p>
          <a:p>
            <a:r>
              <a:rPr lang="en-US" dirty="0" smtClean="0"/>
              <a:t>   protein</a:t>
            </a:r>
            <a:endParaRPr lang="en-US" dirty="0"/>
          </a:p>
          <a:p>
            <a:endParaRPr lang="en-US" dirty="0"/>
          </a:p>
        </p:txBody>
      </p:sp>
      <p:pic>
        <p:nvPicPr>
          <p:cNvPr id="4" name="Picture 3"/>
          <p:cNvPicPr>
            <a:picLocks noChangeAspect="1"/>
          </p:cNvPicPr>
          <p:nvPr/>
        </p:nvPicPr>
        <p:blipFill>
          <a:blip r:embed="rId3"/>
          <a:stretch>
            <a:fillRect/>
          </a:stretch>
        </p:blipFill>
        <p:spPr>
          <a:xfrm>
            <a:off x="770207" y="2500736"/>
            <a:ext cx="5179948" cy="3419443"/>
          </a:xfrm>
          <a:prstGeom prst="rect">
            <a:avLst/>
          </a:prstGeom>
        </p:spPr>
      </p:pic>
    </p:spTree>
    <p:extLst>
      <p:ext uri="{BB962C8B-B14F-4D97-AF65-F5344CB8AC3E}">
        <p14:creationId xmlns:p14="http://schemas.microsoft.com/office/powerpoint/2010/main" val="1576150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Charcot-Leyden crystal protein (</a:t>
            </a:r>
            <a:r>
              <a:rPr lang="en-US" dirty="0" smtClean="0"/>
              <a:t>galectin-10)</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098" name="Picture 2" descr="harcot–Leyden crystals | Medical Laboratori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3974" y="1600200"/>
            <a:ext cx="7176052" cy="4895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594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661533"/>
          </a:xfrm>
        </p:spPr>
        <p:txBody>
          <a:bodyPr>
            <a:normAutofit fontScale="90000"/>
          </a:bodyPr>
          <a:lstStyle/>
          <a:p>
            <a:pPr algn="l"/>
            <a:r>
              <a:rPr lang="en-US" dirty="0" smtClean="0"/>
              <a:t> </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dirty="0" smtClean="0"/>
              <a:t>Phagocytosis </a:t>
            </a:r>
          </a:p>
          <a:p>
            <a:pPr marL="457200" indent="-457200">
              <a:buFont typeface="+mj-lt"/>
              <a:buAutoNum type="arabicPeriod"/>
            </a:pPr>
            <a:r>
              <a:rPr lang="en-US" sz="2400" dirty="0" smtClean="0"/>
              <a:t>Degranulation </a:t>
            </a:r>
          </a:p>
          <a:p>
            <a:pPr marL="457200" indent="-457200">
              <a:buFont typeface="+mj-lt"/>
              <a:buAutoNum type="arabicPeriod"/>
            </a:pPr>
            <a:r>
              <a:rPr lang="en-US" sz="2400" b="1" dirty="0" err="1" smtClean="0"/>
              <a:t>ETosis</a:t>
            </a:r>
            <a:r>
              <a:rPr lang="en-US" sz="2400" dirty="0"/>
              <a:t> </a:t>
            </a:r>
            <a:r>
              <a:rPr lang="en-US" sz="2400" dirty="0" smtClean="0"/>
              <a:t>- </a:t>
            </a:r>
            <a:r>
              <a:rPr lang="en-US" sz="2000" dirty="0" smtClean="0"/>
              <a:t>Regulated </a:t>
            </a:r>
            <a:r>
              <a:rPr lang="en-US" sz="2000" b="1" dirty="0"/>
              <a:t>E</a:t>
            </a:r>
            <a:r>
              <a:rPr lang="en-US" sz="2000" dirty="0"/>
              <a:t>xtracellular </a:t>
            </a:r>
            <a:r>
              <a:rPr lang="en-US" sz="2000" b="1" dirty="0"/>
              <a:t>T</a:t>
            </a:r>
            <a:r>
              <a:rPr lang="en-US" sz="2000" dirty="0"/>
              <a:t>rap cell </a:t>
            </a:r>
            <a:r>
              <a:rPr lang="en-US" sz="2000" dirty="0" smtClean="0"/>
              <a:t>death</a:t>
            </a:r>
          </a:p>
          <a:p>
            <a:pPr marL="857250" lvl="1" indent="-457200"/>
            <a:r>
              <a:rPr lang="en-US" sz="1600" dirty="0" smtClean="0"/>
              <a:t>(release of DNA and antimicrobial proteins)</a:t>
            </a:r>
            <a:endParaRPr lang="en-US" sz="1600"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82662" y="3649410"/>
            <a:ext cx="3517435" cy="274546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5296" y="420169"/>
            <a:ext cx="8588829" cy="896002"/>
          </a:xfrm>
          <a:prstGeom prst="rect">
            <a:avLst/>
          </a:prstGeom>
        </p:spPr>
      </p:pic>
      <p:sp>
        <p:nvSpPr>
          <p:cNvPr id="6" name="Rectangle 5"/>
          <p:cNvSpPr/>
          <p:nvPr/>
        </p:nvSpPr>
        <p:spPr>
          <a:xfrm>
            <a:off x="5400097" y="6255001"/>
            <a:ext cx="3474028" cy="369332"/>
          </a:xfrm>
          <a:prstGeom prst="rect">
            <a:avLst/>
          </a:prstGeom>
        </p:spPr>
        <p:txBody>
          <a:bodyPr wrap="none">
            <a:spAutoFit/>
          </a:bodyPr>
          <a:lstStyle/>
          <a:p>
            <a:r>
              <a:rPr lang="is-IS" i="1">
                <a:solidFill>
                  <a:srgbClr val="1A1A1A"/>
                </a:solidFill>
                <a:latin typeface="acumin-pro" charset="0"/>
              </a:rPr>
              <a:t>Blood</a:t>
            </a:r>
            <a:r>
              <a:rPr lang="is-IS">
                <a:solidFill>
                  <a:srgbClr val="1A1A1A"/>
                </a:solidFill>
                <a:latin typeface="acumin-pro" charset="0"/>
              </a:rPr>
              <a:t> (2018) 132 (20): 2183–2187.</a:t>
            </a:r>
            <a:endParaRPr lang="en-US" dirty="0"/>
          </a:p>
        </p:txBody>
      </p:sp>
    </p:spTree>
    <p:extLst>
      <p:ext uri="{BB962C8B-B14F-4D97-AF65-F5344CB8AC3E}">
        <p14:creationId xmlns:p14="http://schemas.microsoft.com/office/powerpoint/2010/main" val="281436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Differential </a:t>
            </a:r>
            <a:endParaRPr lang="en-US" dirty="0"/>
          </a:p>
        </p:txBody>
      </p:sp>
      <p:sp>
        <p:nvSpPr>
          <p:cNvPr id="3" name="Content Placeholder 2"/>
          <p:cNvSpPr>
            <a:spLocks noGrp="1"/>
          </p:cNvSpPr>
          <p:nvPr>
            <p:ph idx="1"/>
          </p:nvPr>
        </p:nvSpPr>
        <p:spPr>
          <a:xfrm>
            <a:off x="457200" y="1600200"/>
            <a:ext cx="8686800" cy="4525963"/>
          </a:xfrm>
        </p:spPr>
        <p:txBody>
          <a:bodyPr>
            <a:normAutofit fontScale="92500" lnSpcReduction="20000"/>
          </a:bodyPr>
          <a:lstStyle/>
          <a:p>
            <a:r>
              <a:rPr lang="en-US" dirty="0" smtClean="0"/>
              <a:t>Wheeze</a:t>
            </a:r>
          </a:p>
          <a:p>
            <a:pPr lvl="1"/>
            <a:r>
              <a:rPr lang="en-US" dirty="0" smtClean="0"/>
              <a:t>Allergy </a:t>
            </a:r>
          </a:p>
          <a:p>
            <a:pPr lvl="2"/>
            <a:r>
              <a:rPr lang="en-US" dirty="0" smtClean="0"/>
              <a:t>Asthma, eczema </a:t>
            </a:r>
            <a:r>
              <a:rPr lang="en-US" dirty="0" smtClean="0"/>
              <a:t>and </a:t>
            </a:r>
            <a:r>
              <a:rPr lang="en-US" dirty="0" smtClean="0"/>
              <a:t>hypersensitivity (</a:t>
            </a:r>
            <a:r>
              <a:rPr lang="en-US" b="1" dirty="0" smtClean="0"/>
              <a:t>medications</a:t>
            </a:r>
            <a:r>
              <a:rPr lang="en-US" dirty="0" smtClean="0"/>
              <a:t>) </a:t>
            </a:r>
          </a:p>
          <a:p>
            <a:endParaRPr lang="en-US" dirty="0" smtClean="0"/>
          </a:p>
          <a:p>
            <a:r>
              <a:rPr lang="en-US" dirty="0" smtClean="0"/>
              <a:t>Worms</a:t>
            </a:r>
          </a:p>
          <a:p>
            <a:pPr lvl="1"/>
            <a:r>
              <a:rPr lang="en-US" dirty="0" smtClean="0"/>
              <a:t>Tissue invasive, multicellular </a:t>
            </a:r>
            <a:r>
              <a:rPr lang="en-US" dirty="0" err="1" smtClean="0"/>
              <a:t>helminths</a:t>
            </a:r>
            <a:endParaRPr lang="en-US" dirty="0" smtClean="0"/>
          </a:p>
          <a:p>
            <a:endParaRPr lang="en-US" dirty="0" smtClean="0"/>
          </a:p>
          <a:p>
            <a:r>
              <a:rPr lang="en-US" dirty="0" smtClean="0"/>
              <a:t>Weird disease</a:t>
            </a:r>
          </a:p>
          <a:p>
            <a:pPr lvl="1"/>
            <a:r>
              <a:rPr lang="en-US" dirty="0"/>
              <a:t>Eosinophilic </a:t>
            </a:r>
            <a:r>
              <a:rPr lang="en-US" dirty="0" err="1"/>
              <a:t>granulomatosis</a:t>
            </a:r>
            <a:r>
              <a:rPr lang="en-US" dirty="0"/>
              <a:t> with </a:t>
            </a:r>
            <a:r>
              <a:rPr lang="en-US" dirty="0" err="1" smtClean="0"/>
              <a:t>polyangiitis</a:t>
            </a:r>
            <a:r>
              <a:rPr lang="en-US" dirty="0" smtClean="0"/>
              <a:t> (EGPA)</a:t>
            </a:r>
          </a:p>
          <a:p>
            <a:pPr lvl="1"/>
            <a:r>
              <a:rPr lang="en-US" dirty="0" err="1" smtClean="0"/>
              <a:t>Hypereosinophilic</a:t>
            </a:r>
            <a:r>
              <a:rPr lang="en-US" dirty="0" smtClean="0"/>
              <a:t> syndrome (HES)</a:t>
            </a:r>
            <a:endParaRPr lang="en-US" dirty="0"/>
          </a:p>
        </p:txBody>
      </p:sp>
    </p:spTree>
    <p:extLst>
      <p:ext uri="{BB962C8B-B14F-4D97-AF65-F5344CB8AC3E}">
        <p14:creationId xmlns:p14="http://schemas.microsoft.com/office/powerpoint/2010/main" val="333997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Differential </a:t>
            </a:r>
            <a:endParaRPr lang="en-US" dirty="0"/>
          </a:p>
        </p:txBody>
      </p:sp>
      <p:sp>
        <p:nvSpPr>
          <p:cNvPr id="3" name="Content Placeholder 2"/>
          <p:cNvSpPr>
            <a:spLocks noGrp="1"/>
          </p:cNvSpPr>
          <p:nvPr>
            <p:ph idx="1"/>
          </p:nvPr>
        </p:nvSpPr>
        <p:spPr>
          <a:xfrm>
            <a:off x="457200" y="1600200"/>
            <a:ext cx="8686800" cy="4525963"/>
          </a:xfrm>
        </p:spPr>
        <p:txBody>
          <a:bodyPr>
            <a:normAutofit fontScale="92500" lnSpcReduction="20000"/>
          </a:bodyPr>
          <a:lstStyle/>
          <a:p>
            <a:r>
              <a:rPr lang="en-US" dirty="0" smtClean="0"/>
              <a:t>Wheeze</a:t>
            </a:r>
          </a:p>
          <a:p>
            <a:pPr lvl="1"/>
            <a:r>
              <a:rPr lang="en-US" dirty="0" smtClean="0"/>
              <a:t>Allergy </a:t>
            </a:r>
          </a:p>
          <a:p>
            <a:pPr lvl="2"/>
            <a:r>
              <a:rPr lang="en-US" dirty="0" smtClean="0"/>
              <a:t>Asthma, eczema </a:t>
            </a:r>
            <a:r>
              <a:rPr lang="en-US" dirty="0" smtClean="0"/>
              <a:t>and </a:t>
            </a:r>
            <a:r>
              <a:rPr lang="en-US" dirty="0" smtClean="0"/>
              <a:t>hypersensitivity (</a:t>
            </a:r>
            <a:r>
              <a:rPr lang="en-US" b="1" dirty="0" smtClean="0"/>
              <a:t>medications</a:t>
            </a:r>
            <a:r>
              <a:rPr lang="en-US" dirty="0" smtClean="0"/>
              <a:t>) </a:t>
            </a:r>
          </a:p>
          <a:p>
            <a:endParaRPr lang="en-US" dirty="0" smtClean="0"/>
          </a:p>
          <a:p>
            <a:r>
              <a:rPr lang="en-US" dirty="0" smtClean="0"/>
              <a:t>Worms</a:t>
            </a:r>
          </a:p>
          <a:p>
            <a:pPr lvl="1"/>
            <a:r>
              <a:rPr lang="en-US" dirty="0" smtClean="0"/>
              <a:t>Tissue invasive, multicellular </a:t>
            </a:r>
            <a:r>
              <a:rPr lang="en-US" dirty="0" err="1" smtClean="0"/>
              <a:t>helminths</a:t>
            </a:r>
            <a:endParaRPr lang="en-US" dirty="0" smtClean="0"/>
          </a:p>
          <a:p>
            <a:endParaRPr lang="en-US" dirty="0" smtClean="0"/>
          </a:p>
          <a:p>
            <a:r>
              <a:rPr lang="en-US" dirty="0" smtClean="0"/>
              <a:t>Weird disease</a:t>
            </a:r>
          </a:p>
          <a:p>
            <a:pPr lvl="1"/>
            <a:r>
              <a:rPr lang="en-US" dirty="0"/>
              <a:t>Eosinophilic </a:t>
            </a:r>
            <a:r>
              <a:rPr lang="en-US" dirty="0" err="1"/>
              <a:t>granulomatosis</a:t>
            </a:r>
            <a:r>
              <a:rPr lang="en-US" dirty="0"/>
              <a:t> with </a:t>
            </a:r>
            <a:r>
              <a:rPr lang="en-US" dirty="0" err="1" smtClean="0"/>
              <a:t>polyangiitis</a:t>
            </a:r>
            <a:r>
              <a:rPr lang="en-US" dirty="0" smtClean="0"/>
              <a:t> (EGPA)</a:t>
            </a:r>
          </a:p>
          <a:p>
            <a:pPr lvl="1"/>
            <a:r>
              <a:rPr lang="en-US" dirty="0" err="1" smtClean="0"/>
              <a:t>Hypereosinophilic</a:t>
            </a:r>
            <a:r>
              <a:rPr lang="en-US" dirty="0" smtClean="0"/>
              <a:t> syndrome (HES)</a:t>
            </a:r>
            <a:endParaRPr lang="en-US" dirty="0"/>
          </a:p>
        </p:txBody>
      </p:sp>
      <p:sp>
        <p:nvSpPr>
          <p:cNvPr id="4" name="Oval 3"/>
          <p:cNvSpPr/>
          <p:nvPr/>
        </p:nvSpPr>
        <p:spPr>
          <a:xfrm>
            <a:off x="295421" y="5239265"/>
            <a:ext cx="7261412" cy="886898"/>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842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r>
              <a:rPr lang="en-US" dirty="0"/>
              <a:t> </a:t>
            </a:r>
            <a:r>
              <a:rPr lang="en-US" dirty="0" smtClean="0"/>
              <a:t/>
            </a:r>
            <a:br>
              <a:rPr lang="en-US" dirty="0" smtClean="0"/>
            </a:br>
            <a:r>
              <a:rPr lang="en-US" dirty="0" smtClean="0"/>
              <a:t>Hematology perspective</a:t>
            </a:r>
            <a:r>
              <a:rPr lang="mr-IN"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sym typeface="Wingdings"/>
              </a:rPr>
              <a:t>Bone marrow biopsy:</a:t>
            </a:r>
          </a:p>
          <a:p>
            <a:pPr lvl="1">
              <a:buFont typeface="Wingdings" charset="2"/>
              <a:buChar char="à"/>
            </a:pPr>
            <a:r>
              <a:rPr lang="en-US" dirty="0" smtClean="0">
                <a:sym typeface="Wingdings"/>
              </a:rPr>
              <a:t> Cytogenetics and flow cytometry </a:t>
            </a:r>
          </a:p>
          <a:p>
            <a:pPr marL="914400" lvl="1" indent="-514350">
              <a:buFont typeface="+mj-lt"/>
              <a:buAutoNum type="arabicPeriod"/>
            </a:pPr>
            <a:r>
              <a:rPr lang="en-US" dirty="0" smtClean="0">
                <a:sym typeface="Wingdings"/>
              </a:rPr>
              <a:t>Screen for myeloid neoplasms </a:t>
            </a:r>
          </a:p>
          <a:p>
            <a:pPr marL="1314450" lvl="2" indent="-514350"/>
            <a:r>
              <a:rPr lang="en-US" dirty="0" smtClean="0">
                <a:sym typeface="Wingdings"/>
              </a:rPr>
              <a:t>e.g., </a:t>
            </a:r>
            <a:r>
              <a:rPr lang="en-US" dirty="0" smtClean="0">
                <a:sym typeface="Wingdings"/>
              </a:rPr>
              <a:t>FIP1-PDGFR gene rearrangements</a:t>
            </a:r>
          </a:p>
          <a:p>
            <a:pPr marL="1314450" lvl="2" indent="-514350"/>
            <a:r>
              <a:rPr lang="en-US" dirty="0" smtClean="0">
                <a:sym typeface="Wingdings"/>
              </a:rPr>
              <a:t>May see increased B12 and </a:t>
            </a:r>
            <a:r>
              <a:rPr lang="en-US" dirty="0" err="1" smtClean="0">
                <a:sym typeface="Wingdings"/>
              </a:rPr>
              <a:t>tryptase</a:t>
            </a:r>
            <a:r>
              <a:rPr lang="en-US" dirty="0" smtClean="0">
                <a:sym typeface="Wingdings"/>
              </a:rPr>
              <a:t> levels </a:t>
            </a:r>
          </a:p>
          <a:p>
            <a:pPr marL="914400" lvl="1" indent="-514350">
              <a:buFont typeface="+mj-lt"/>
              <a:buAutoNum type="arabicPeriod"/>
            </a:pPr>
            <a:r>
              <a:rPr lang="en-US" dirty="0" smtClean="0">
                <a:sym typeface="Wingdings"/>
              </a:rPr>
              <a:t>Screen for abnormal </a:t>
            </a:r>
            <a:r>
              <a:rPr lang="en-US" dirty="0" err="1" smtClean="0">
                <a:sym typeface="Wingdings"/>
              </a:rPr>
              <a:t>Tcell</a:t>
            </a:r>
            <a:r>
              <a:rPr lang="en-US" dirty="0" err="1" smtClean="0">
                <a:sym typeface="Wingdings"/>
              </a:rPr>
              <a:t>s</a:t>
            </a:r>
            <a:r>
              <a:rPr lang="en-US" dirty="0" smtClean="0">
                <a:sym typeface="Wingdings"/>
              </a:rPr>
              <a:t> </a:t>
            </a:r>
          </a:p>
          <a:p>
            <a:pPr marL="1314450" lvl="2" indent="-514350"/>
            <a:r>
              <a:rPr lang="en-US" dirty="0">
                <a:sym typeface="Wingdings"/>
              </a:rPr>
              <a:t>e</a:t>
            </a:r>
            <a:r>
              <a:rPr lang="en-US" dirty="0" smtClean="0">
                <a:sym typeface="Wingdings"/>
              </a:rPr>
              <a:t>.g., CD3-CD4+ </a:t>
            </a:r>
            <a:r>
              <a:rPr lang="en-US" dirty="0" err="1" smtClean="0">
                <a:sym typeface="Wingdings"/>
              </a:rPr>
              <a:t>Tcells</a:t>
            </a:r>
            <a:r>
              <a:rPr lang="en-US" dirty="0" smtClean="0">
                <a:sym typeface="Wingdings"/>
              </a:rPr>
              <a:t> </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4598" y="132521"/>
            <a:ext cx="2819402" cy="1613648"/>
          </a:xfrm>
          <a:prstGeom prst="rect">
            <a:avLst/>
          </a:prstGeom>
        </p:spPr>
      </p:pic>
    </p:spTree>
    <p:extLst>
      <p:ext uri="{BB962C8B-B14F-4D97-AF65-F5344CB8AC3E}">
        <p14:creationId xmlns:p14="http://schemas.microsoft.com/office/powerpoint/2010/main" val="1324379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a:t>Wheeze, worms, and weird </a:t>
            </a:r>
            <a:r>
              <a:rPr lang="en-US" dirty="0" smtClean="0"/>
              <a:t>disease</a:t>
            </a:r>
            <a:endParaRPr lang="en-US" dirty="0"/>
          </a:p>
        </p:txBody>
      </p:sp>
      <p:sp>
        <p:nvSpPr>
          <p:cNvPr id="3" name="Content Placeholder 2"/>
          <p:cNvSpPr>
            <a:spLocks noGrp="1"/>
          </p:cNvSpPr>
          <p:nvPr>
            <p:ph idx="1"/>
          </p:nvPr>
        </p:nvSpPr>
        <p:spPr/>
        <p:txBody>
          <a:bodyPr>
            <a:normAutofit/>
          </a:bodyPr>
          <a:lstStyle/>
          <a:p>
            <a:r>
              <a:rPr lang="en-US" dirty="0" smtClean="0"/>
              <a:t>Worms</a:t>
            </a:r>
          </a:p>
          <a:p>
            <a:pPr lvl="1"/>
            <a:r>
              <a:rPr lang="en-US" dirty="0" smtClean="0"/>
              <a:t>Tissue invasive, multicellular </a:t>
            </a:r>
            <a:r>
              <a:rPr lang="en-US" dirty="0" err="1" smtClean="0"/>
              <a:t>helminths</a:t>
            </a:r>
            <a:endParaRPr lang="en-US" dirty="0" smtClean="0"/>
          </a:p>
          <a:p>
            <a:endParaRPr lang="en-US" dirty="0"/>
          </a:p>
          <a:p>
            <a:endParaRPr lang="en-US" dirty="0" smtClean="0"/>
          </a:p>
        </p:txBody>
      </p:sp>
      <p:sp>
        <p:nvSpPr>
          <p:cNvPr id="4" name="Oval 3"/>
          <p:cNvSpPr/>
          <p:nvPr/>
        </p:nvSpPr>
        <p:spPr>
          <a:xfrm>
            <a:off x="130729" y="1417638"/>
            <a:ext cx="7261412" cy="1523999"/>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3271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r>
              <a:rPr lang="en-US" dirty="0"/>
              <a:t> </a:t>
            </a:r>
            <a:r>
              <a:rPr lang="en-US" dirty="0" smtClean="0"/>
              <a:t/>
            </a:r>
            <a:br>
              <a:rPr lang="en-US" dirty="0" smtClean="0"/>
            </a:br>
            <a:r>
              <a:rPr lang="en-US" dirty="0" smtClean="0"/>
              <a:t>Classification of parasites</a:t>
            </a:r>
            <a:endParaRPr lang="en-US" dirty="0"/>
          </a:p>
        </p:txBody>
      </p:sp>
      <p:sp>
        <p:nvSpPr>
          <p:cNvPr id="3" name="Content Placeholder 2"/>
          <p:cNvSpPr>
            <a:spLocks noGrp="1"/>
          </p:cNvSpPr>
          <p:nvPr>
            <p:ph idx="1"/>
          </p:nvPr>
        </p:nvSpPr>
        <p:spPr>
          <a:xfrm>
            <a:off x="457199" y="1600200"/>
            <a:ext cx="8475743" cy="4525963"/>
          </a:xfrm>
        </p:spPr>
        <p:txBody>
          <a:bodyPr numCol="2">
            <a:normAutofit/>
          </a:bodyPr>
          <a:lstStyle/>
          <a:p>
            <a:r>
              <a:rPr lang="en-US" dirty="0" smtClean="0"/>
              <a:t>Multicellular </a:t>
            </a:r>
            <a:r>
              <a:rPr lang="en-US" sz="2600" b="1" dirty="0" smtClean="0"/>
              <a:t>(Helminths)</a:t>
            </a:r>
          </a:p>
          <a:p>
            <a:pPr lvl="1"/>
            <a:r>
              <a:rPr lang="en-US" dirty="0" smtClean="0"/>
              <a:t>Nematodes</a:t>
            </a:r>
          </a:p>
          <a:p>
            <a:pPr lvl="1"/>
            <a:r>
              <a:rPr lang="en-US" dirty="0" err="1" smtClean="0"/>
              <a:t>Cestodes</a:t>
            </a:r>
            <a:endParaRPr lang="en-US" dirty="0" smtClean="0"/>
          </a:p>
          <a:p>
            <a:pPr lvl="1"/>
            <a:r>
              <a:rPr lang="en-US" dirty="0" err="1" smtClean="0"/>
              <a:t>Trematodes</a:t>
            </a:r>
            <a:endParaRPr lang="en-US" dirty="0" smtClean="0"/>
          </a:p>
          <a:p>
            <a:endParaRPr lang="en-US" dirty="0" smtClean="0"/>
          </a:p>
          <a:p>
            <a:endParaRPr lang="en-US" dirty="0"/>
          </a:p>
          <a:p>
            <a:endParaRPr lang="en-US" dirty="0" smtClean="0"/>
          </a:p>
          <a:p>
            <a:endParaRPr lang="en-US" dirty="0" smtClean="0"/>
          </a:p>
          <a:p>
            <a:pPr marL="0" indent="0">
              <a:buNone/>
            </a:pPr>
            <a:r>
              <a:rPr lang="en-US" dirty="0" smtClean="0"/>
              <a:t>	Unicellular </a:t>
            </a:r>
            <a:r>
              <a:rPr lang="en-US" sz="2400" b="1" dirty="0" smtClean="0"/>
              <a:t>(Protozoa)</a:t>
            </a:r>
          </a:p>
          <a:p>
            <a:pPr lvl="1"/>
            <a:r>
              <a:rPr lang="en-US" dirty="0" smtClean="0"/>
              <a:t>Intestinal (enteric)</a:t>
            </a:r>
          </a:p>
          <a:p>
            <a:pPr lvl="1"/>
            <a:r>
              <a:rPr lang="en-US" dirty="0" smtClean="0"/>
              <a:t>Tissue (non-enteric)</a:t>
            </a:r>
          </a:p>
          <a:p>
            <a:endParaRPr lang="en-US" dirty="0"/>
          </a:p>
        </p:txBody>
      </p:sp>
      <p:sp>
        <p:nvSpPr>
          <p:cNvPr id="5" name="TextBox 4"/>
          <p:cNvSpPr txBox="1"/>
          <p:nvPr/>
        </p:nvSpPr>
        <p:spPr>
          <a:xfrm>
            <a:off x="1065221" y="4464170"/>
            <a:ext cx="7312130" cy="2092881"/>
          </a:xfrm>
          <a:prstGeom prst="rect">
            <a:avLst/>
          </a:prstGeom>
          <a:solidFill>
            <a:schemeClr val="tx1"/>
          </a:solidFill>
        </p:spPr>
        <p:txBody>
          <a:bodyPr wrap="none" rtlCol="0">
            <a:spAutoFit/>
          </a:bodyPr>
          <a:lstStyle/>
          <a:p>
            <a:r>
              <a:rPr lang="en-US" sz="2800" dirty="0" smtClean="0">
                <a:solidFill>
                  <a:schemeClr val="bg1"/>
                </a:solidFill>
              </a:rPr>
              <a:t>In general:</a:t>
            </a:r>
          </a:p>
          <a:p>
            <a:r>
              <a:rPr lang="en-US" sz="2800" dirty="0" smtClean="0">
                <a:solidFill>
                  <a:schemeClr val="bg1"/>
                </a:solidFill>
              </a:rPr>
              <a:t>	</a:t>
            </a:r>
            <a:r>
              <a:rPr lang="en-US" sz="2800" dirty="0" err="1" smtClean="0">
                <a:solidFill>
                  <a:schemeClr val="bg1"/>
                </a:solidFill>
              </a:rPr>
              <a:t>Helminths</a:t>
            </a:r>
            <a:r>
              <a:rPr lang="en-US" sz="2800" dirty="0" smtClean="0">
                <a:solidFill>
                  <a:schemeClr val="bg1"/>
                </a:solidFill>
              </a:rPr>
              <a:t> do not replicate in the host</a:t>
            </a:r>
          </a:p>
          <a:p>
            <a:r>
              <a:rPr lang="en-US" sz="2800" dirty="0">
                <a:solidFill>
                  <a:schemeClr val="bg1"/>
                </a:solidFill>
              </a:rPr>
              <a:t>	</a:t>
            </a:r>
            <a:r>
              <a:rPr lang="en-US" sz="2800" dirty="0" smtClean="0">
                <a:solidFill>
                  <a:schemeClr val="bg1"/>
                </a:solidFill>
              </a:rPr>
              <a:t>Helminths have limited life-span to </a:t>
            </a:r>
            <a:r>
              <a:rPr lang="en-US" sz="2800" dirty="0" smtClean="0">
                <a:solidFill>
                  <a:schemeClr val="bg1"/>
                </a:solidFill>
              </a:rPr>
              <a:t>(&lt; 5 years)</a:t>
            </a:r>
            <a:endParaRPr lang="en-US" sz="2800" dirty="0" smtClean="0">
              <a:solidFill>
                <a:schemeClr val="bg1"/>
              </a:solidFill>
            </a:endParaRPr>
          </a:p>
          <a:p>
            <a:r>
              <a:rPr lang="en-US" sz="2800" dirty="0">
                <a:solidFill>
                  <a:schemeClr val="bg1"/>
                </a:solidFill>
              </a:rPr>
              <a:t>	</a:t>
            </a:r>
            <a:r>
              <a:rPr lang="en-US" sz="2800" dirty="0" smtClean="0">
                <a:solidFill>
                  <a:schemeClr val="bg1"/>
                </a:solidFill>
              </a:rPr>
              <a:t>	- important exceptions….</a:t>
            </a:r>
          </a:p>
          <a:p>
            <a:endParaRPr lang="en-US" dirty="0"/>
          </a:p>
        </p:txBody>
      </p:sp>
    </p:spTree>
    <p:extLst>
      <p:ext uri="{BB962C8B-B14F-4D97-AF65-F5344CB8AC3E}">
        <p14:creationId xmlns:p14="http://schemas.microsoft.com/office/powerpoint/2010/main" val="542404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Multicellular (</a:t>
            </a:r>
            <a:r>
              <a:rPr lang="en-US" dirty="0" err="1" smtClean="0"/>
              <a:t>Helminths</a:t>
            </a:r>
            <a:r>
              <a:rPr lang="en-US" dirty="0" smtClean="0"/>
              <a:t>)</a:t>
            </a:r>
            <a:endParaRPr lang="en-US" dirty="0"/>
          </a:p>
        </p:txBody>
      </p:sp>
      <p:sp>
        <p:nvSpPr>
          <p:cNvPr id="3" name="Content Placeholder 2"/>
          <p:cNvSpPr>
            <a:spLocks noGrp="1"/>
          </p:cNvSpPr>
          <p:nvPr>
            <p:ph idx="1"/>
          </p:nvPr>
        </p:nvSpPr>
        <p:spPr>
          <a:xfrm>
            <a:off x="457200" y="1600200"/>
            <a:ext cx="8229600" cy="4394131"/>
          </a:xfrm>
        </p:spPr>
        <p:txBody>
          <a:bodyPr numCol="2">
            <a:normAutofit fontScale="77500" lnSpcReduction="20000"/>
          </a:bodyPr>
          <a:lstStyle/>
          <a:p>
            <a:r>
              <a:rPr lang="en-US" b="1" dirty="0" smtClean="0"/>
              <a:t>Nematodes</a:t>
            </a:r>
          </a:p>
          <a:p>
            <a:pPr lvl="1"/>
            <a:endParaRPr lang="en-US" sz="400" dirty="0" smtClean="0"/>
          </a:p>
          <a:p>
            <a:pPr lvl="1"/>
            <a:r>
              <a:rPr lang="en-US" dirty="0" smtClean="0"/>
              <a:t>Intestinal</a:t>
            </a:r>
          </a:p>
          <a:p>
            <a:pPr lvl="2"/>
            <a:r>
              <a:rPr lang="en-US" dirty="0" err="1" smtClean="0"/>
              <a:t>Ascaris</a:t>
            </a:r>
            <a:endParaRPr lang="en-US" dirty="0"/>
          </a:p>
          <a:p>
            <a:pPr lvl="2"/>
            <a:r>
              <a:rPr lang="en-US" dirty="0" smtClean="0"/>
              <a:t>Hookworm</a:t>
            </a:r>
          </a:p>
          <a:p>
            <a:pPr lvl="2"/>
            <a:r>
              <a:rPr lang="en-US" dirty="0" smtClean="0"/>
              <a:t>Strongyloides</a:t>
            </a:r>
          </a:p>
          <a:p>
            <a:pPr lvl="2"/>
            <a:r>
              <a:rPr lang="en-US" dirty="0" smtClean="0"/>
              <a:t>Whipworm, Pinworm</a:t>
            </a:r>
          </a:p>
          <a:p>
            <a:pPr lvl="1"/>
            <a:endParaRPr lang="en-US" sz="1100" dirty="0" smtClean="0"/>
          </a:p>
          <a:p>
            <a:pPr lvl="1"/>
            <a:r>
              <a:rPr lang="en-US" dirty="0" smtClean="0"/>
              <a:t>Tissue and blood</a:t>
            </a:r>
          </a:p>
          <a:p>
            <a:pPr lvl="2"/>
            <a:r>
              <a:rPr lang="en-US" dirty="0"/>
              <a:t>Strongyloides</a:t>
            </a:r>
          </a:p>
          <a:p>
            <a:pPr lvl="2"/>
            <a:r>
              <a:rPr lang="en-US" dirty="0" err="1" smtClean="0"/>
              <a:t>Trichinella</a:t>
            </a:r>
            <a:endParaRPr lang="en-US" dirty="0" smtClean="0"/>
          </a:p>
          <a:p>
            <a:pPr lvl="2"/>
            <a:r>
              <a:rPr lang="en-US" dirty="0" err="1" smtClean="0"/>
              <a:t>Toxocara</a:t>
            </a:r>
            <a:endParaRPr lang="en-US" dirty="0" smtClean="0"/>
          </a:p>
          <a:p>
            <a:pPr lvl="2"/>
            <a:r>
              <a:rPr lang="en-US" dirty="0" err="1" smtClean="0"/>
              <a:t>Filaria</a:t>
            </a:r>
            <a:endParaRPr lang="en-US" dirty="0" smtClean="0"/>
          </a:p>
          <a:p>
            <a:pPr lvl="2"/>
            <a:r>
              <a:rPr lang="en-US" dirty="0" err="1" smtClean="0"/>
              <a:t>Angiostrongylus</a:t>
            </a:r>
            <a:endParaRPr lang="en-US" dirty="0" smtClean="0"/>
          </a:p>
          <a:p>
            <a:endParaRPr lang="en-US" b="1" dirty="0" smtClean="0"/>
          </a:p>
          <a:p>
            <a:r>
              <a:rPr lang="en-US" b="1" dirty="0" err="1" smtClean="0"/>
              <a:t>Cestodes</a:t>
            </a:r>
            <a:r>
              <a:rPr lang="en-US" dirty="0" smtClean="0"/>
              <a:t> (Tapeworm) </a:t>
            </a:r>
          </a:p>
          <a:p>
            <a:pPr lvl="2"/>
            <a:r>
              <a:rPr lang="en-US" dirty="0" smtClean="0"/>
              <a:t>Dog</a:t>
            </a:r>
          </a:p>
          <a:p>
            <a:pPr lvl="2"/>
            <a:r>
              <a:rPr lang="en-US" dirty="0" smtClean="0"/>
              <a:t>Pork</a:t>
            </a:r>
          </a:p>
          <a:p>
            <a:pPr lvl="2"/>
            <a:r>
              <a:rPr lang="en-US" dirty="0" smtClean="0"/>
              <a:t>Beef</a:t>
            </a:r>
          </a:p>
          <a:p>
            <a:pPr lvl="2"/>
            <a:r>
              <a:rPr lang="en-US" dirty="0" smtClean="0"/>
              <a:t>Fish</a:t>
            </a:r>
          </a:p>
          <a:p>
            <a:pPr lvl="2"/>
            <a:endParaRPr lang="en-US" sz="400" dirty="0" smtClean="0"/>
          </a:p>
          <a:p>
            <a:pPr lvl="2"/>
            <a:endParaRPr lang="en-US" sz="400" dirty="0"/>
          </a:p>
          <a:p>
            <a:pPr lvl="2"/>
            <a:endParaRPr lang="en-US" sz="400" dirty="0" smtClean="0"/>
          </a:p>
          <a:p>
            <a:pPr lvl="2"/>
            <a:endParaRPr lang="en-US" sz="400" dirty="0" smtClean="0"/>
          </a:p>
          <a:p>
            <a:pPr lvl="1"/>
            <a:endParaRPr lang="en-US" dirty="0" smtClean="0"/>
          </a:p>
          <a:p>
            <a:r>
              <a:rPr lang="en-US" b="1" dirty="0" err="1" smtClean="0"/>
              <a:t>Trematodes</a:t>
            </a:r>
            <a:r>
              <a:rPr lang="en-US" dirty="0" smtClean="0"/>
              <a:t> (Flukes)</a:t>
            </a:r>
          </a:p>
          <a:p>
            <a:pPr lvl="2"/>
            <a:r>
              <a:rPr lang="en-US" dirty="0" smtClean="0"/>
              <a:t>Schistosomiasis</a:t>
            </a:r>
          </a:p>
          <a:p>
            <a:pPr lvl="2"/>
            <a:r>
              <a:rPr lang="en-US" dirty="0" smtClean="0"/>
              <a:t>Foodborne </a:t>
            </a:r>
          </a:p>
          <a:p>
            <a:pPr marL="1246188" lvl="3" indent="-234950"/>
            <a:r>
              <a:rPr lang="en-US" sz="2200" dirty="0" smtClean="0"/>
              <a:t>Liver</a:t>
            </a:r>
          </a:p>
          <a:p>
            <a:pPr marL="1246188" lvl="3" indent="-234950"/>
            <a:r>
              <a:rPr lang="en-US" sz="2200" dirty="0" smtClean="0"/>
              <a:t>Lung</a:t>
            </a:r>
          </a:p>
          <a:p>
            <a:pPr marL="1246188" lvl="3" indent="-234950"/>
            <a:r>
              <a:rPr lang="en-US" sz="2200" dirty="0" smtClean="0"/>
              <a:t>Intestinal</a:t>
            </a:r>
            <a:endParaRPr lang="en-US" sz="2200" dirty="0"/>
          </a:p>
          <a:p>
            <a:pPr lvl="2"/>
            <a:endParaRPr lang="en-US" dirty="0" smtClean="0"/>
          </a:p>
        </p:txBody>
      </p:sp>
    </p:spTree>
    <p:extLst>
      <p:ext uri="{BB962C8B-B14F-4D97-AF65-F5344CB8AC3E}">
        <p14:creationId xmlns:p14="http://schemas.microsoft.com/office/powerpoint/2010/main" val="5546858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General principles</a:t>
            </a:r>
            <a:br>
              <a:rPr lang="en-US" dirty="0" smtClean="0"/>
            </a:br>
            <a:r>
              <a:rPr lang="en-US" dirty="0" smtClean="0"/>
              <a:t>Not all parasites cause eosinophilia</a:t>
            </a:r>
            <a:endParaRPr lang="en-US" dirty="0"/>
          </a:p>
        </p:txBody>
      </p:sp>
      <p:sp>
        <p:nvSpPr>
          <p:cNvPr id="3" name="Content Placeholder 2"/>
          <p:cNvSpPr>
            <a:spLocks noGrp="1"/>
          </p:cNvSpPr>
          <p:nvPr>
            <p:ph idx="1"/>
          </p:nvPr>
        </p:nvSpPr>
        <p:spPr/>
        <p:txBody>
          <a:bodyPr/>
          <a:lstStyle/>
          <a:p>
            <a:r>
              <a:rPr lang="en-US" dirty="0" smtClean="0"/>
              <a:t>Infections with cysts sequester antigen</a:t>
            </a:r>
          </a:p>
          <a:p>
            <a:pPr lvl="1"/>
            <a:r>
              <a:rPr lang="en-US" dirty="0" err="1" smtClean="0"/>
              <a:t>Echinococcus</a:t>
            </a:r>
            <a:endParaRPr lang="en-US" dirty="0" smtClean="0"/>
          </a:p>
          <a:p>
            <a:pPr lvl="1"/>
            <a:r>
              <a:rPr lang="en-US" dirty="0" err="1" smtClean="0"/>
              <a:t>Cysticercosis</a:t>
            </a:r>
            <a:endParaRPr lang="en-US" dirty="0" smtClean="0"/>
          </a:p>
          <a:p>
            <a:pPr lvl="1"/>
            <a:endParaRPr lang="en-US" dirty="0"/>
          </a:p>
          <a:p>
            <a:r>
              <a:rPr lang="en-US" dirty="0"/>
              <a:t>N</a:t>
            </a:r>
            <a:r>
              <a:rPr lang="en-US" dirty="0" smtClean="0"/>
              <a:t>on-invasive intestinal </a:t>
            </a:r>
            <a:r>
              <a:rPr lang="en-US" dirty="0"/>
              <a:t>helminths</a:t>
            </a:r>
            <a:endParaRPr lang="en-US" dirty="0" smtClean="0"/>
          </a:p>
          <a:p>
            <a:pPr lvl="1"/>
            <a:r>
              <a:rPr lang="en-US" dirty="0" err="1" smtClean="0"/>
              <a:t>Ascaris</a:t>
            </a:r>
            <a:r>
              <a:rPr lang="en-US" dirty="0" smtClean="0"/>
              <a:t> </a:t>
            </a:r>
            <a:r>
              <a:rPr lang="en-US" sz="2400" dirty="0" smtClean="0"/>
              <a:t>(</a:t>
            </a:r>
            <a:r>
              <a:rPr lang="en-US" sz="2400" dirty="0"/>
              <a:t>other than </a:t>
            </a:r>
            <a:r>
              <a:rPr lang="en-US" sz="2400" dirty="0" smtClean="0"/>
              <a:t>initial period </a:t>
            </a:r>
            <a:r>
              <a:rPr lang="en-US" sz="2400" dirty="0"/>
              <a:t>of acute infection</a:t>
            </a:r>
            <a:r>
              <a:rPr lang="en-US" sz="2400" dirty="0" smtClean="0"/>
              <a:t>)</a:t>
            </a:r>
          </a:p>
          <a:p>
            <a:pPr lvl="1"/>
            <a:r>
              <a:rPr lang="en-US" dirty="0" smtClean="0"/>
              <a:t>Pinworm </a:t>
            </a:r>
          </a:p>
          <a:p>
            <a:pPr lvl="1"/>
            <a:r>
              <a:rPr lang="en-US" dirty="0" err="1" smtClean="0"/>
              <a:t>Diphylobothrium</a:t>
            </a:r>
            <a:r>
              <a:rPr lang="en-US" dirty="0" smtClean="0"/>
              <a:t> </a:t>
            </a:r>
            <a:r>
              <a:rPr lang="en-US" dirty="0" err="1" smtClean="0"/>
              <a:t>latum</a:t>
            </a:r>
            <a:r>
              <a:rPr lang="en-US" dirty="0" smtClean="0"/>
              <a:t> </a:t>
            </a:r>
            <a:endParaRPr lang="en-US" dirty="0"/>
          </a:p>
        </p:txBody>
      </p:sp>
    </p:spTree>
    <p:extLst>
      <p:ext uri="{BB962C8B-B14F-4D97-AF65-F5344CB8AC3E}">
        <p14:creationId xmlns:p14="http://schemas.microsoft.com/office/powerpoint/2010/main" val="1826626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Eosinophilia </a:t>
            </a:r>
            <a:r>
              <a:rPr lang="en-US" dirty="0" smtClean="0"/>
              <a:t/>
            </a:r>
            <a:br>
              <a:rPr lang="en-US" dirty="0" smtClean="0"/>
            </a:br>
            <a:r>
              <a:rPr lang="en-US" dirty="0" smtClean="0"/>
              <a:t>2 </a:t>
            </a:r>
            <a:r>
              <a:rPr lang="en-US" i="1" dirty="0" smtClean="0"/>
              <a:t>exceptional </a:t>
            </a:r>
            <a:r>
              <a:rPr lang="en-US" dirty="0" smtClean="0"/>
              <a:t>protozoa</a:t>
            </a:r>
            <a:endParaRPr lang="en-US" dirty="0"/>
          </a:p>
        </p:txBody>
      </p:sp>
      <p:sp>
        <p:nvSpPr>
          <p:cNvPr id="3" name="Content Placeholder 2"/>
          <p:cNvSpPr>
            <a:spLocks noGrp="1"/>
          </p:cNvSpPr>
          <p:nvPr>
            <p:ph idx="1"/>
          </p:nvPr>
        </p:nvSpPr>
        <p:spPr/>
        <p:txBody>
          <a:bodyPr numCol="2">
            <a:normAutofit fontScale="92500" lnSpcReduction="10000"/>
          </a:bodyPr>
          <a:lstStyle/>
          <a:p>
            <a:r>
              <a:rPr lang="en-US" dirty="0" smtClean="0"/>
              <a:t>Enteric</a:t>
            </a:r>
            <a:endParaRPr lang="en-US" dirty="0"/>
          </a:p>
          <a:p>
            <a:pPr marL="971550" lvl="1" indent="-514350">
              <a:buFont typeface="+mj-lt"/>
              <a:buAutoNum type="arabicPeriod"/>
            </a:pPr>
            <a:r>
              <a:rPr lang="en-US" dirty="0" smtClean="0"/>
              <a:t>E. </a:t>
            </a:r>
            <a:r>
              <a:rPr lang="en-US" dirty="0" err="1" smtClean="0"/>
              <a:t>histolytica</a:t>
            </a:r>
            <a:endParaRPr lang="en-US" dirty="0" smtClean="0"/>
          </a:p>
          <a:p>
            <a:pPr marL="971550" lvl="1" indent="-514350">
              <a:buFont typeface="+mj-lt"/>
              <a:buAutoNum type="arabicPeriod"/>
            </a:pPr>
            <a:r>
              <a:rPr lang="en-US" dirty="0" smtClean="0"/>
              <a:t>Giardia </a:t>
            </a:r>
            <a:r>
              <a:rPr lang="en-US" dirty="0" err="1" smtClean="0"/>
              <a:t>lamblia</a:t>
            </a:r>
            <a:endParaRPr lang="en-US" dirty="0" smtClean="0"/>
          </a:p>
          <a:p>
            <a:pPr marL="971550" lvl="1" indent="-514350">
              <a:buFont typeface="+mj-lt"/>
              <a:buAutoNum type="arabicPeriod"/>
            </a:pPr>
            <a:r>
              <a:rPr lang="en-US" dirty="0" smtClean="0"/>
              <a:t>Cryptosporidium</a:t>
            </a:r>
          </a:p>
          <a:p>
            <a:pPr marL="971550" lvl="1" indent="-514350">
              <a:buFont typeface="+mj-lt"/>
              <a:buAutoNum type="arabicPeriod"/>
            </a:pPr>
            <a:r>
              <a:rPr lang="en-US" dirty="0" err="1" smtClean="0"/>
              <a:t>Cyclospora</a:t>
            </a:r>
            <a:r>
              <a:rPr lang="en-US" dirty="0" smtClean="0"/>
              <a:t> </a:t>
            </a:r>
          </a:p>
          <a:p>
            <a:pPr marL="971550" lvl="1" indent="-514350">
              <a:buFont typeface="+mj-lt"/>
              <a:buAutoNum type="arabicPeriod"/>
            </a:pPr>
            <a:r>
              <a:rPr lang="en-US" dirty="0" err="1" smtClean="0"/>
              <a:t>Isospora</a:t>
            </a:r>
            <a:r>
              <a:rPr lang="en-US" dirty="0" smtClean="0"/>
              <a:t> belli</a:t>
            </a:r>
          </a:p>
          <a:p>
            <a:pPr marL="971550" lvl="1" indent="-514350">
              <a:buFont typeface="+mj-lt"/>
              <a:buAutoNum type="arabicPeriod"/>
            </a:pPr>
            <a:r>
              <a:rPr lang="en-US" dirty="0" smtClean="0"/>
              <a:t>D. </a:t>
            </a:r>
            <a:r>
              <a:rPr lang="en-US" dirty="0" err="1" smtClean="0"/>
              <a:t>fragilis</a:t>
            </a:r>
            <a:endParaRPr lang="en-US" dirty="0" smtClean="0"/>
          </a:p>
          <a:p>
            <a:pPr marL="971550" lvl="1" indent="-514350">
              <a:buFont typeface="+mj-lt"/>
              <a:buAutoNum type="arabicPeriod"/>
            </a:pPr>
            <a:r>
              <a:rPr lang="en-US" dirty="0" smtClean="0"/>
              <a:t>B. </a:t>
            </a:r>
            <a:r>
              <a:rPr lang="en-US" dirty="0" err="1" smtClean="0"/>
              <a:t>hominis</a:t>
            </a:r>
            <a:endParaRPr lang="en-US" dirty="0" smtClean="0"/>
          </a:p>
          <a:p>
            <a:pPr marL="971550" lvl="1" indent="-514350">
              <a:buFont typeface="+mj-lt"/>
              <a:buAutoNum type="arabicPeriod"/>
            </a:pPr>
            <a:r>
              <a:rPr lang="en-US" dirty="0" err="1" smtClean="0"/>
              <a:t>Microsporidia</a:t>
            </a:r>
            <a:endParaRPr lang="en-US" dirty="0" smtClean="0"/>
          </a:p>
          <a:p>
            <a:endParaRPr lang="en-US" dirty="0" smtClean="0"/>
          </a:p>
          <a:p>
            <a:r>
              <a:rPr lang="en-US" dirty="0" smtClean="0"/>
              <a:t>Non-enteric	</a:t>
            </a:r>
          </a:p>
          <a:p>
            <a:pPr marL="914400" lvl="1" indent="-514350">
              <a:buFont typeface="+mj-lt"/>
              <a:buAutoNum type="arabicPeriod"/>
            </a:pPr>
            <a:r>
              <a:rPr lang="en-US" dirty="0" err="1" smtClean="0"/>
              <a:t>Toxoplasmodium</a:t>
            </a:r>
            <a:r>
              <a:rPr lang="en-US" dirty="0" smtClean="0"/>
              <a:t> spp.</a:t>
            </a:r>
          </a:p>
          <a:p>
            <a:pPr marL="914400" lvl="1" indent="-514350">
              <a:buFont typeface="+mj-lt"/>
              <a:buAutoNum type="arabicPeriod"/>
            </a:pPr>
            <a:r>
              <a:rPr lang="en-US" dirty="0" smtClean="0"/>
              <a:t>Plasmodium spp.</a:t>
            </a:r>
          </a:p>
          <a:p>
            <a:pPr marL="914400" lvl="1" indent="-514350">
              <a:buFont typeface="+mj-lt"/>
              <a:buAutoNum type="arabicPeriod"/>
            </a:pPr>
            <a:r>
              <a:rPr lang="en-US" dirty="0" err="1" smtClean="0"/>
              <a:t>Babesia</a:t>
            </a:r>
            <a:endParaRPr lang="en-US" dirty="0" smtClean="0"/>
          </a:p>
          <a:p>
            <a:pPr marL="914400" lvl="1" indent="-514350">
              <a:buFont typeface="+mj-lt"/>
              <a:buAutoNum type="arabicPeriod"/>
            </a:pPr>
            <a:r>
              <a:rPr lang="en-US" dirty="0" err="1" smtClean="0"/>
              <a:t>Leishmania</a:t>
            </a:r>
            <a:endParaRPr lang="en-US" dirty="0" smtClean="0"/>
          </a:p>
          <a:p>
            <a:pPr marL="914400" lvl="1" indent="-514350">
              <a:buFont typeface="+mj-lt"/>
              <a:buAutoNum type="arabicPeriod"/>
            </a:pPr>
            <a:r>
              <a:rPr lang="en-US" dirty="0" err="1" smtClean="0"/>
              <a:t>Trypanosoma</a:t>
            </a:r>
            <a:endParaRPr lang="en-US" dirty="0" smtClean="0"/>
          </a:p>
          <a:p>
            <a:pPr marL="914400" lvl="1" indent="-514350">
              <a:buFont typeface="+mj-lt"/>
              <a:buAutoNum type="arabicPeriod"/>
            </a:pPr>
            <a:r>
              <a:rPr lang="en-US" dirty="0" err="1" smtClean="0"/>
              <a:t>Trichomonas</a:t>
            </a:r>
            <a:r>
              <a:rPr lang="en-US" dirty="0" smtClean="0"/>
              <a:t> </a:t>
            </a:r>
          </a:p>
          <a:p>
            <a:pPr marL="914400" lvl="1" indent="-514350">
              <a:buFont typeface="+mj-lt"/>
              <a:buAutoNum type="arabicPeriod"/>
            </a:pPr>
            <a:r>
              <a:rPr lang="en-US" dirty="0" smtClean="0"/>
              <a:t>Free-living amoebas</a:t>
            </a:r>
          </a:p>
          <a:p>
            <a:pPr marL="914400" lvl="1" indent="-514350">
              <a:buFont typeface="+mj-lt"/>
              <a:buAutoNum type="arabicPeriod"/>
            </a:pPr>
            <a:r>
              <a:rPr lang="en-US" dirty="0" err="1" smtClean="0"/>
              <a:t>Microsporidia</a:t>
            </a:r>
            <a:endParaRPr lang="en-US" dirty="0"/>
          </a:p>
          <a:p>
            <a:pPr marL="800100" lvl="2" indent="0">
              <a:buNone/>
            </a:pPr>
            <a:endParaRPr lang="en-US" dirty="0"/>
          </a:p>
        </p:txBody>
      </p:sp>
      <p:sp>
        <p:nvSpPr>
          <p:cNvPr id="4" name="Oval 3"/>
          <p:cNvSpPr/>
          <p:nvPr/>
        </p:nvSpPr>
        <p:spPr>
          <a:xfrm>
            <a:off x="0" y="3910611"/>
            <a:ext cx="4516981" cy="816134"/>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3867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General principles</a:t>
            </a:r>
            <a:br>
              <a:rPr lang="en-US" dirty="0" smtClean="0"/>
            </a:br>
            <a:r>
              <a:rPr lang="en-US" dirty="0" smtClean="0"/>
              <a:t>Importance of </a:t>
            </a:r>
            <a:r>
              <a:rPr lang="en-US" b="1" dirty="0" smtClean="0"/>
              <a:t>timing</a:t>
            </a:r>
            <a:endParaRPr lang="en-US" b="1" dirty="0"/>
          </a:p>
        </p:txBody>
      </p:sp>
      <p:sp>
        <p:nvSpPr>
          <p:cNvPr id="3" name="Content Placeholder 2"/>
          <p:cNvSpPr>
            <a:spLocks noGrp="1"/>
          </p:cNvSpPr>
          <p:nvPr>
            <p:ph idx="1"/>
          </p:nvPr>
        </p:nvSpPr>
        <p:spPr/>
        <p:txBody>
          <a:bodyPr>
            <a:normAutofit fontScale="70000" lnSpcReduction="20000"/>
          </a:bodyPr>
          <a:lstStyle/>
          <a:p>
            <a:r>
              <a:rPr lang="en-US" dirty="0"/>
              <a:t>Eosinophilia </a:t>
            </a:r>
            <a:r>
              <a:rPr lang="en-US" dirty="0" smtClean="0"/>
              <a:t>typically occurs during the tissue migration</a:t>
            </a:r>
          </a:p>
          <a:p>
            <a:endParaRPr lang="en-US" dirty="0" smtClean="0"/>
          </a:p>
          <a:p>
            <a:r>
              <a:rPr lang="en-US" b="1" i="1" dirty="0" err="1"/>
              <a:t>P</a:t>
            </a:r>
            <a:r>
              <a:rPr lang="en-US" b="1" i="1" dirty="0" err="1" smtClean="0"/>
              <a:t>repatent</a:t>
            </a:r>
            <a:r>
              <a:rPr lang="en-US" dirty="0" smtClean="0"/>
              <a:t> period</a:t>
            </a:r>
            <a:r>
              <a:rPr lang="en-US" dirty="0"/>
              <a:t> </a:t>
            </a:r>
            <a:r>
              <a:rPr lang="en-US" dirty="0" smtClean="0"/>
              <a:t>for intestinal worms </a:t>
            </a:r>
          </a:p>
          <a:p>
            <a:pPr lvl="1"/>
            <a:r>
              <a:rPr lang="en-US" dirty="0"/>
              <a:t>T</a:t>
            </a:r>
            <a:r>
              <a:rPr lang="en-US" dirty="0" smtClean="0"/>
              <a:t>ime </a:t>
            </a:r>
            <a:r>
              <a:rPr lang="en-US" dirty="0"/>
              <a:t>from infection </a:t>
            </a:r>
            <a:r>
              <a:rPr lang="en-US" dirty="0" smtClean="0">
                <a:sym typeface="Wingdings"/>
              </a:rPr>
              <a:t> </a:t>
            </a:r>
            <a:r>
              <a:rPr lang="en-US" dirty="0" smtClean="0"/>
              <a:t>detection </a:t>
            </a:r>
            <a:r>
              <a:rPr lang="en-US" dirty="0"/>
              <a:t>of organism in clinical </a:t>
            </a:r>
            <a:r>
              <a:rPr lang="en-US" dirty="0" smtClean="0"/>
              <a:t>samples</a:t>
            </a:r>
          </a:p>
          <a:p>
            <a:pPr lvl="1"/>
            <a:r>
              <a:rPr lang="en-US" dirty="0"/>
              <a:t>S</a:t>
            </a:r>
            <a:r>
              <a:rPr lang="en-US" dirty="0" smtClean="0"/>
              <a:t>tool </a:t>
            </a:r>
            <a:r>
              <a:rPr lang="en-US" dirty="0"/>
              <a:t>O&amp;P is </a:t>
            </a:r>
            <a:r>
              <a:rPr lang="en-US" dirty="0" smtClean="0"/>
              <a:t>negative </a:t>
            </a:r>
          </a:p>
          <a:p>
            <a:pPr lvl="1"/>
            <a:r>
              <a:rPr lang="en-US" dirty="0" smtClean="0"/>
              <a:t>By </a:t>
            </a:r>
            <a:r>
              <a:rPr lang="en-US" dirty="0"/>
              <a:t>the time the parasite reaches the gut lumen and stool microscopy becomes positive, eosinophilia may have </a:t>
            </a:r>
            <a:r>
              <a:rPr lang="en-US" dirty="0" smtClean="0"/>
              <a:t>resolved</a:t>
            </a:r>
          </a:p>
          <a:p>
            <a:endParaRPr lang="en-US" dirty="0" smtClean="0"/>
          </a:p>
          <a:p>
            <a:r>
              <a:rPr lang="en-US" dirty="0" smtClean="0"/>
              <a:t>Tissue invasive or wandering </a:t>
            </a:r>
            <a:r>
              <a:rPr lang="en-US" dirty="0" smtClean="0"/>
              <a:t>worms, e.g.:</a:t>
            </a:r>
            <a:endParaRPr lang="en-US" dirty="0" smtClean="0"/>
          </a:p>
          <a:p>
            <a:pPr lvl="1"/>
            <a:r>
              <a:rPr lang="en-US" dirty="0" smtClean="0"/>
              <a:t>Loa </a:t>
            </a:r>
            <a:r>
              <a:rPr lang="en-US" dirty="0" err="1" smtClean="0"/>
              <a:t>loa</a:t>
            </a:r>
            <a:endParaRPr lang="en-US" dirty="0" smtClean="0"/>
          </a:p>
          <a:p>
            <a:pPr lvl="1"/>
            <a:r>
              <a:rPr lang="en-US" dirty="0" err="1" smtClean="0"/>
              <a:t>Gnathostoma</a:t>
            </a:r>
            <a:endParaRPr lang="en-US" dirty="0" smtClean="0"/>
          </a:p>
          <a:p>
            <a:pPr lvl="1"/>
            <a:r>
              <a:rPr lang="en-US" dirty="0" err="1" smtClean="0"/>
              <a:t>Trichinella</a:t>
            </a:r>
            <a:endParaRPr lang="en-US" dirty="0" smtClean="0"/>
          </a:p>
          <a:p>
            <a:pPr lvl="1"/>
            <a:r>
              <a:rPr lang="en-US" dirty="0" err="1" smtClean="0"/>
              <a:t>Toxocara</a:t>
            </a:r>
            <a:endParaRPr lang="en-US" dirty="0" smtClean="0"/>
          </a:p>
          <a:p>
            <a:pPr lvl="1"/>
            <a:endParaRPr lang="en-US" dirty="0"/>
          </a:p>
          <a:p>
            <a:endParaRPr lang="en-US" dirty="0" smtClean="0"/>
          </a:p>
          <a:p>
            <a:pPr marL="0" indent="0">
              <a:buNone/>
            </a:pPr>
            <a:endParaRPr lang="en-US" dirty="0" smtClean="0"/>
          </a:p>
        </p:txBody>
      </p:sp>
    </p:spTree>
    <p:extLst>
      <p:ext uri="{BB962C8B-B14F-4D97-AF65-F5344CB8AC3E}">
        <p14:creationId xmlns:p14="http://schemas.microsoft.com/office/powerpoint/2010/main" val="325988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cs typeface="Times New Roman" charset="0"/>
              </a:rPr>
              <a:t>Eosinophilia</a:t>
            </a:r>
            <a:br>
              <a:rPr lang="en-US" dirty="0" smtClean="0">
                <a:cs typeface="Times New Roman" charset="0"/>
              </a:rPr>
            </a:br>
            <a:r>
              <a:rPr lang="en-US" dirty="0" smtClean="0">
                <a:cs typeface="Times New Roman" charset="0"/>
              </a:rPr>
              <a:t>Löeffler </a:t>
            </a:r>
            <a:r>
              <a:rPr lang="en-US" dirty="0">
                <a:cs typeface="Times New Roman" charset="0"/>
              </a:rPr>
              <a:t>Syndrome (Pneumonitis)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a:xfrm>
            <a:off x="457200" y="1767876"/>
            <a:ext cx="3413991" cy="4358287"/>
          </a:xfrm>
          <a:prstGeom prst="rect">
            <a:avLst/>
          </a:prstGeom>
          <a:noFill/>
        </p:spPr>
      </p:pic>
      <p:sp>
        <p:nvSpPr>
          <p:cNvPr id="5" name="Rectangle 4"/>
          <p:cNvSpPr/>
          <p:nvPr/>
        </p:nvSpPr>
        <p:spPr>
          <a:xfrm>
            <a:off x="4284281" y="2333196"/>
            <a:ext cx="4572000" cy="2308324"/>
          </a:xfrm>
          <a:prstGeom prst="rect">
            <a:avLst/>
          </a:prstGeom>
        </p:spPr>
        <p:txBody>
          <a:bodyPr>
            <a:spAutoFit/>
          </a:bodyPr>
          <a:lstStyle/>
          <a:p>
            <a:pPr>
              <a:spcBef>
                <a:spcPct val="50000"/>
              </a:spcBef>
            </a:pPr>
            <a:r>
              <a:rPr lang="en-US" sz="2400" dirty="0">
                <a:latin typeface="Arial" charset="0"/>
                <a:cs typeface="Times New Roman" charset="0"/>
              </a:rPr>
              <a:t>Pneumonitis: </a:t>
            </a:r>
            <a:br>
              <a:rPr lang="en-US" sz="2400" dirty="0">
                <a:latin typeface="Arial" charset="0"/>
                <a:cs typeface="Times New Roman" charset="0"/>
              </a:rPr>
            </a:br>
            <a:r>
              <a:rPr lang="en-US" sz="2400" dirty="0" smtClean="0">
                <a:latin typeface="Arial" charset="0"/>
                <a:cs typeface="Times New Roman" charset="0"/>
              </a:rPr>
              <a:t>Occurs: </a:t>
            </a:r>
            <a:r>
              <a:rPr lang="en-US" sz="2400" dirty="0" smtClean="0">
                <a:latin typeface="Arial" charset="0"/>
                <a:cs typeface="Times New Roman" charset="0"/>
              </a:rPr>
              <a:t>1</a:t>
            </a:r>
            <a:r>
              <a:rPr lang="en-US" sz="2400" dirty="0" smtClean="0">
                <a:latin typeface="Arial" charset="0"/>
                <a:cs typeface="Arial" charset="0"/>
              </a:rPr>
              <a:t>–2 week</a:t>
            </a:r>
            <a:r>
              <a:rPr lang="en-US" sz="2400" dirty="0" smtClean="0">
                <a:latin typeface="Arial" charset="0"/>
                <a:cs typeface="Times New Roman" charset="0"/>
              </a:rPr>
              <a:t> after infection</a:t>
            </a:r>
            <a:r>
              <a:rPr lang="en-US" sz="2400" dirty="0">
                <a:latin typeface="Arial" charset="0"/>
                <a:cs typeface="Times New Roman" charset="0"/>
              </a:rPr>
              <a:t/>
            </a:r>
            <a:br>
              <a:rPr lang="en-US" sz="2400" dirty="0">
                <a:latin typeface="Arial" charset="0"/>
                <a:cs typeface="Times New Roman" charset="0"/>
              </a:rPr>
            </a:br>
            <a:r>
              <a:rPr lang="en-US" sz="2400" dirty="0" smtClean="0">
                <a:latin typeface="Arial" charset="0"/>
                <a:cs typeface="Times New Roman" charset="0"/>
              </a:rPr>
              <a:t>Lasts:    </a:t>
            </a:r>
            <a:r>
              <a:rPr lang="en-US" sz="2400" dirty="0" smtClean="0">
                <a:latin typeface="Arial" charset="0"/>
                <a:cs typeface="Times New Roman" charset="0"/>
              </a:rPr>
              <a:t>≈ 3 </a:t>
            </a:r>
            <a:r>
              <a:rPr lang="en-US" sz="2400" dirty="0" smtClean="0">
                <a:latin typeface="Arial" charset="0"/>
                <a:cs typeface="Times New Roman" charset="0"/>
              </a:rPr>
              <a:t>weeks</a:t>
            </a:r>
            <a:endParaRPr lang="en-US" sz="2400" dirty="0" smtClean="0">
              <a:latin typeface="Arial" charset="0"/>
              <a:cs typeface="Times New Roman" charset="0"/>
            </a:endParaRPr>
          </a:p>
          <a:p>
            <a:pPr>
              <a:spcBef>
                <a:spcPct val="50000"/>
              </a:spcBef>
            </a:pPr>
            <a:endParaRPr lang="en-US" sz="2400" dirty="0">
              <a:latin typeface="Arial" charset="0"/>
              <a:cs typeface="Times New Roman" charset="0"/>
            </a:endParaRPr>
          </a:p>
          <a:p>
            <a:pPr>
              <a:spcBef>
                <a:spcPct val="50000"/>
              </a:spcBef>
            </a:pPr>
            <a:r>
              <a:rPr lang="en-US" sz="2400" dirty="0" smtClean="0">
                <a:latin typeface="Arial" charset="0"/>
                <a:cs typeface="Times New Roman" charset="0"/>
              </a:rPr>
              <a:t>Pre</a:t>
            </a:r>
            <a:r>
              <a:rPr lang="en-US" sz="2400" dirty="0">
                <a:latin typeface="Arial" charset="0"/>
                <a:cs typeface="Times New Roman" charset="0"/>
              </a:rPr>
              <a:t>-patency: </a:t>
            </a:r>
            <a:r>
              <a:rPr lang="en-US" sz="2400" dirty="0" smtClean="0">
                <a:latin typeface="Arial" charset="0"/>
                <a:cs typeface="Times New Roman" charset="0"/>
              </a:rPr>
              <a:t>2 months</a:t>
            </a:r>
            <a:endParaRPr lang="en-US" sz="2400" dirty="0">
              <a:latin typeface="Arial" charset="0"/>
              <a:cs typeface="Times New Roman" charset="0"/>
            </a:endParaRPr>
          </a:p>
        </p:txBody>
      </p:sp>
    </p:spTree>
    <p:extLst>
      <p:ext uri="{BB962C8B-B14F-4D97-AF65-F5344CB8AC3E}">
        <p14:creationId xmlns:p14="http://schemas.microsoft.com/office/powerpoint/2010/main" val="793868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Geohelminths</a:t>
            </a:r>
            <a:br>
              <a:rPr lang="en-US" dirty="0" smtClean="0"/>
            </a:br>
            <a:r>
              <a:rPr lang="en-US" dirty="0" smtClean="0"/>
              <a:t>Intestinal nematodes</a:t>
            </a:r>
            <a:endParaRPr lang="en-US" dirty="0"/>
          </a:p>
        </p:txBody>
      </p:sp>
      <p:sp>
        <p:nvSpPr>
          <p:cNvPr id="3" name="Content Placeholder 2"/>
          <p:cNvSpPr>
            <a:spLocks noGrp="1"/>
          </p:cNvSpPr>
          <p:nvPr>
            <p:ph idx="1"/>
          </p:nvPr>
        </p:nvSpPr>
        <p:spPr>
          <a:xfrm>
            <a:off x="457200" y="1896582"/>
            <a:ext cx="8229600" cy="4525963"/>
          </a:xfrm>
        </p:spPr>
        <p:txBody>
          <a:bodyPr/>
          <a:lstStyle/>
          <a:p>
            <a:pPr marL="0" indent="0">
              <a:buNone/>
            </a:pPr>
            <a:r>
              <a:rPr lang="en-US" dirty="0" smtClean="0"/>
              <a:t> </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0070" y="4449287"/>
            <a:ext cx="2063669" cy="2203816"/>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5551" y="1714020"/>
            <a:ext cx="1787707" cy="2324019"/>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6605" y="1714020"/>
            <a:ext cx="1900133" cy="2540178"/>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5991" y="1714020"/>
            <a:ext cx="1622534" cy="2258738"/>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81339" y="4273780"/>
            <a:ext cx="1762800" cy="2217416"/>
          </a:xfrm>
          <a:prstGeom prst="rect">
            <a:avLst/>
          </a:prstGeom>
        </p:spPr>
      </p:pic>
      <p:sp>
        <p:nvSpPr>
          <p:cNvPr id="11" name="Oval 10"/>
          <p:cNvSpPr/>
          <p:nvPr/>
        </p:nvSpPr>
        <p:spPr>
          <a:xfrm>
            <a:off x="981325" y="1512835"/>
            <a:ext cx="1917200" cy="1660099"/>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3477860" y="1483462"/>
            <a:ext cx="1917200" cy="1838519"/>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6365551" y="1321104"/>
            <a:ext cx="1016556" cy="115095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026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Human vs Animal round worms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b="1" i="1" dirty="0" err="1" smtClean="0"/>
              <a:t>Ascardis</a:t>
            </a:r>
            <a:r>
              <a:rPr lang="en-US" sz="2800" b="1" i="1" dirty="0" smtClean="0"/>
              <a:t> </a:t>
            </a:r>
          </a:p>
          <a:p>
            <a:pPr marL="0" indent="0">
              <a:buNone/>
            </a:pPr>
            <a:r>
              <a:rPr lang="en-US" sz="2800" i="1" dirty="0"/>
              <a:t>	</a:t>
            </a:r>
            <a:r>
              <a:rPr lang="en-US" sz="2800" i="1" dirty="0" err="1" smtClean="0"/>
              <a:t>Ascaris</a:t>
            </a:r>
            <a:r>
              <a:rPr lang="en-US" sz="2800" i="1" dirty="0" smtClean="0"/>
              <a:t> </a:t>
            </a:r>
            <a:r>
              <a:rPr lang="en-US" sz="2800" i="1" dirty="0" err="1" smtClean="0"/>
              <a:t>lumbricoides</a:t>
            </a:r>
            <a:r>
              <a:rPr lang="en-US" sz="2800" i="1" dirty="0" smtClean="0"/>
              <a:t> </a:t>
            </a:r>
            <a:endParaRPr lang="en-CA" sz="2800" i="1" dirty="0" smtClean="0">
              <a:sym typeface="Wingdings"/>
            </a:endParaRPr>
          </a:p>
          <a:p>
            <a:endParaRPr lang="en-CA" sz="2800" i="1" dirty="0">
              <a:sym typeface="Wingdings"/>
            </a:endParaRPr>
          </a:p>
          <a:p>
            <a:endParaRPr lang="en-US" sz="2800" i="1" dirty="0" smtClean="0"/>
          </a:p>
          <a:p>
            <a:pPr marL="514350" indent="-514350">
              <a:buFont typeface="+mj-lt"/>
              <a:buAutoNum type="arabicPeriod" startAt="2"/>
            </a:pPr>
            <a:r>
              <a:rPr lang="en-US" sz="2800" b="1" i="1" dirty="0" smtClean="0"/>
              <a:t>Hookworm</a:t>
            </a:r>
          </a:p>
          <a:p>
            <a:pPr marL="0" indent="0">
              <a:buNone/>
            </a:pPr>
            <a:r>
              <a:rPr lang="en-US" sz="2800" i="1" dirty="0"/>
              <a:t>	</a:t>
            </a:r>
            <a:r>
              <a:rPr lang="en-US" sz="2800" i="1" dirty="0" err="1" smtClean="0"/>
              <a:t>Ancylostoma</a:t>
            </a:r>
            <a:r>
              <a:rPr lang="en-US" sz="2800" i="1" dirty="0" smtClean="0"/>
              <a:t> </a:t>
            </a:r>
            <a:r>
              <a:rPr lang="en-US" sz="2800" i="1" dirty="0" err="1" smtClean="0"/>
              <a:t>duodenale</a:t>
            </a:r>
            <a:r>
              <a:rPr lang="en-US" sz="2800" i="1" dirty="0" smtClean="0"/>
              <a:t> </a:t>
            </a:r>
            <a:endParaRPr lang="en-CA" sz="2800" i="1" dirty="0" smtClean="0">
              <a:sym typeface="Wingdings"/>
            </a:endParaRPr>
          </a:p>
          <a:p>
            <a:pPr lvl="1"/>
            <a:endParaRPr lang="en-US" sz="2000" i="1" dirty="0"/>
          </a:p>
        </p:txBody>
      </p:sp>
    </p:spTree>
    <p:extLst>
      <p:ext uri="{BB962C8B-B14F-4D97-AF65-F5344CB8AC3E}">
        <p14:creationId xmlns:p14="http://schemas.microsoft.com/office/powerpoint/2010/main" val="870728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Human vs Animal round worms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i="1" dirty="0" err="1" smtClean="0"/>
              <a:t>Ascarids</a:t>
            </a:r>
            <a:endParaRPr lang="en-US" sz="2800" i="1" dirty="0" smtClean="0"/>
          </a:p>
          <a:p>
            <a:pPr marL="0" indent="0">
              <a:buNone/>
            </a:pPr>
            <a:r>
              <a:rPr lang="en-US" sz="2800" i="1" dirty="0"/>
              <a:t>	</a:t>
            </a:r>
            <a:r>
              <a:rPr lang="en-US" sz="2800" i="1" dirty="0" err="1" smtClean="0"/>
              <a:t>Ascaris</a:t>
            </a:r>
            <a:r>
              <a:rPr lang="en-US" sz="2800" i="1" dirty="0" smtClean="0"/>
              <a:t> </a:t>
            </a:r>
            <a:r>
              <a:rPr lang="en-US" sz="2800" i="1" dirty="0" err="1" smtClean="0"/>
              <a:t>lumbricoides</a:t>
            </a:r>
            <a:r>
              <a:rPr lang="en-US" sz="2800" i="1" dirty="0" smtClean="0"/>
              <a:t> </a:t>
            </a:r>
            <a:r>
              <a:rPr lang="en-US" sz="2800" i="1" dirty="0" smtClean="0">
                <a:sym typeface="Wingdings"/>
              </a:rPr>
              <a:t> </a:t>
            </a:r>
            <a:r>
              <a:rPr lang="en-US" sz="2800" i="1" dirty="0" err="1"/>
              <a:t>Toxocara</a:t>
            </a:r>
            <a:r>
              <a:rPr lang="en-US" sz="2800" i="1" dirty="0"/>
              <a:t> </a:t>
            </a:r>
            <a:r>
              <a:rPr lang="en-US" sz="2800" i="1" dirty="0" err="1"/>
              <a:t>canis</a:t>
            </a:r>
            <a:endParaRPr lang="en-US" sz="2800" i="1" dirty="0" smtClean="0"/>
          </a:p>
          <a:p>
            <a:pPr marL="457200" lvl="1" indent="0">
              <a:buNone/>
            </a:pPr>
            <a:r>
              <a:rPr lang="en-CA" sz="2000" i="1" dirty="0" smtClean="0"/>
              <a:t> </a:t>
            </a:r>
          </a:p>
          <a:p>
            <a:pPr lvl="1"/>
            <a:endParaRPr lang="en-US" sz="2000" i="1" dirty="0"/>
          </a:p>
          <a:p>
            <a:endParaRPr lang="en-US" sz="2800" i="1" dirty="0" smtClean="0"/>
          </a:p>
          <a:p>
            <a:pPr marL="514350" indent="-514350">
              <a:buFont typeface="+mj-lt"/>
              <a:buAutoNum type="arabicPeriod" startAt="2"/>
            </a:pPr>
            <a:r>
              <a:rPr lang="en-US" sz="2800" i="1" dirty="0" smtClean="0"/>
              <a:t>Hookworm</a:t>
            </a:r>
          </a:p>
          <a:p>
            <a:pPr marL="0" indent="0">
              <a:buNone/>
            </a:pPr>
            <a:r>
              <a:rPr lang="en-US" sz="2800" i="1" dirty="0"/>
              <a:t>	</a:t>
            </a:r>
            <a:r>
              <a:rPr lang="en-US" sz="2800" i="1" dirty="0" err="1" smtClean="0"/>
              <a:t>Ancylostoma</a:t>
            </a:r>
            <a:r>
              <a:rPr lang="en-US" sz="2800" i="1" dirty="0" smtClean="0"/>
              <a:t> </a:t>
            </a:r>
            <a:r>
              <a:rPr lang="en-US" sz="2800" i="1" dirty="0" err="1" smtClean="0"/>
              <a:t>duodenale</a:t>
            </a:r>
            <a:r>
              <a:rPr lang="en-US" sz="2800" i="1" dirty="0" smtClean="0"/>
              <a:t> </a:t>
            </a:r>
            <a:r>
              <a:rPr lang="en-US" sz="2800" i="1" dirty="0" smtClean="0">
                <a:sym typeface="Wingdings"/>
              </a:rPr>
              <a:t> Ancylostoma </a:t>
            </a:r>
            <a:r>
              <a:rPr lang="en-US" sz="2800" i="1" dirty="0" err="1" smtClean="0">
                <a:sym typeface="Wingdings"/>
              </a:rPr>
              <a:t>caninum</a:t>
            </a:r>
            <a:endParaRPr lang="en-US" sz="2800" i="1" dirty="0" smtClean="0">
              <a:sym typeface="Wingdings"/>
            </a:endParaRPr>
          </a:p>
          <a:p>
            <a:pPr lvl="1"/>
            <a:endParaRPr lang="en-US" sz="2000" i="1" dirty="0" smtClean="0"/>
          </a:p>
        </p:txBody>
      </p:sp>
    </p:spTree>
    <p:extLst>
      <p:ext uri="{BB962C8B-B14F-4D97-AF65-F5344CB8AC3E}">
        <p14:creationId xmlns:p14="http://schemas.microsoft.com/office/powerpoint/2010/main" val="2127600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Human vs Animal round worms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i="1" dirty="0" err="1" smtClean="0"/>
              <a:t>Ascarids</a:t>
            </a:r>
            <a:endParaRPr lang="en-US" sz="2800" i="1" dirty="0" smtClean="0"/>
          </a:p>
          <a:p>
            <a:pPr marL="0" indent="0">
              <a:buNone/>
            </a:pPr>
            <a:r>
              <a:rPr lang="en-US" sz="2800" i="1" dirty="0"/>
              <a:t>	</a:t>
            </a:r>
            <a:r>
              <a:rPr lang="en-US" sz="2800" i="1" dirty="0" err="1" smtClean="0"/>
              <a:t>Ascaris</a:t>
            </a:r>
            <a:r>
              <a:rPr lang="en-US" sz="2800" i="1" dirty="0" smtClean="0"/>
              <a:t> </a:t>
            </a:r>
            <a:r>
              <a:rPr lang="en-US" sz="2800" i="1" dirty="0" err="1" smtClean="0"/>
              <a:t>lumbricoides</a:t>
            </a:r>
            <a:r>
              <a:rPr lang="en-US" sz="2800" i="1" dirty="0" smtClean="0"/>
              <a:t> </a:t>
            </a:r>
            <a:r>
              <a:rPr lang="en-US" sz="2800" i="1" dirty="0" smtClean="0">
                <a:sym typeface="Wingdings"/>
              </a:rPr>
              <a:t> </a:t>
            </a:r>
            <a:r>
              <a:rPr lang="en-US" sz="2800" i="1" dirty="0" err="1"/>
              <a:t>Toxocara</a:t>
            </a:r>
            <a:r>
              <a:rPr lang="en-US" sz="2800" i="1" dirty="0"/>
              <a:t> </a:t>
            </a:r>
            <a:r>
              <a:rPr lang="en-US" sz="2800" i="1" dirty="0" err="1"/>
              <a:t>canis</a:t>
            </a:r>
            <a:endParaRPr lang="en-US" sz="2800" i="1" dirty="0" smtClean="0"/>
          </a:p>
          <a:p>
            <a:pPr lvl="1"/>
            <a:r>
              <a:rPr lang="en-US" sz="2000" i="1" dirty="0" smtClean="0"/>
              <a:t>Human ascariasis </a:t>
            </a:r>
            <a:r>
              <a:rPr lang="mr-IN" sz="2000" i="1" dirty="0" smtClean="0"/>
              <a:t>–</a:t>
            </a:r>
            <a:r>
              <a:rPr lang="en-US" sz="2000" i="1" dirty="0" smtClean="0"/>
              <a:t> passes through lungs and stays in intestines </a:t>
            </a:r>
          </a:p>
          <a:p>
            <a:pPr lvl="1"/>
            <a:r>
              <a:rPr lang="en-US" sz="2000" i="1" dirty="0" smtClean="0"/>
              <a:t>Animal </a:t>
            </a:r>
            <a:r>
              <a:rPr lang="en-US" sz="2000" i="1" dirty="0" smtClean="0">
                <a:sym typeface="Wingdings"/>
              </a:rPr>
              <a:t> migrates  Visceral and </a:t>
            </a:r>
            <a:r>
              <a:rPr lang="en-US" sz="2000" i="1" dirty="0" err="1" smtClean="0">
                <a:sym typeface="Wingdings"/>
              </a:rPr>
              <a:t>Ocuar</a:t>
            </a:r>
            <a:r>
              <a:rPr lang="en-US" sz="2000" i="1" dirty="0" smtClean="0">
                <a:sym typeface="Wingdings"/>
              </a:rPr>
              <a:t> </a:t>
            </a:r>
            <a:r>
              <a:rPr lang="en-US" sz="2000" i="1" dirty="0" smtClean="0"/>
              <a:t>Larva </a:t>
            </a:r>
            <a:r>
              <a:rPr lang="en-US" sz="2000" i="1" dirty="0" err="1" smtClean="0"/>
              <a:t>migrans</a:t>
            </a:r>
            <a:r>
              <a:rPr lang="en-US" sz="2000" i="1" dirty="0" smtClean="0"/>
              <a:t>  (VLM, OLM)</a:t>
            </a:r>
            <a:endParaRPr lang="en-US" sz="2000" i="1" dirty="0"/>
          </a:p>
          <a:p>
            <a:endParaRPr lang="en-US" sz="2800" i="1" dirty="0" smtClean="0"/>
          </a:p>
          <a:p>
            <a:pPr marL="514350" indent="-514350">
              <a:buFont typeface="+mj-lt"/>
              <a:buAutoNum type="arabicPeriod" startAt="2"/>
            </a:pPr>
            <a:r>
              <a:rPr lang="en-US" sz="2800" i="1" dirty="0" smtClean="0"/>
              <a:t>Hookworm </a:t>
            </a:r>
          </a:p>
          <a:p>
            <a:pPr marL="0" indent="0">
              <a:buNone/>
            </a:pPr>
            <a:r>
              <a:rPr lang="en-US" sz="2800" i="1" dirty="0"/>
              <a:t>	</a:t>
            </a:r>
            <a:r>
              <a:rPr lang="en-US" sz="2800" i="1" dirty="0" err="1" smtClean="0"/>
              <a:t>Ancylostoma</a:t>
            </a:r>
            <a:r>
              <a:rPr lang="en-US" sz="2800" i="1" dirty="0" smtClean="0"/>
              <a:t> </a:t>
            </a:r>
            <a:r>
              <a:rPr lang="en-US" sz="2800" i="1" dirty="0" err="1" smtClean="0"/>
              <a:t>duodenale</a:t>
            </a:r>
            <a:r>
              <a:rPr lang="en-US" sz="2800" i="1" dirty="0" smtClean="0"/>
              <a:t> </a:t>
            </a:r>
            <a:r>
              <a:rPr lang="en-US" sz="2800" i="1" dirty="0" smtClean="0">
                <a:sym typeface="Wingdings"/>
              </a:rPr>
              <a:t> Ancylostoma </a:t>
            </a:r>
            <a:r>
              <a:rPr lang="en-US" sz="2800" i="1" dirty="0" err="1" smtClean="0">
                <a:sym typeface="Wingdings"/>
              </a:rPr>
              <a:t>caninum</a:t>
            </a:r>
            <a:endParaRPr lang="en-US" sz="2800" i="1" dirty="0" smtClean="0">
              <a:sym typeface="Wingdings"/>
            </a:endParaRPr>
          </a:p>
          <a:p>
            <a:pPr lvl="1"/>
            <a:r>
              <a:rPr lang="en-US" sz="2000" i="1" dirty="0" smtClean="0">
                <a:sym typeface="Wingdings"/>
              </a:rPr>
              <a:t>Human hookworm </a:t>
            </a:r>
            <a:r>
              <a:rPr lang="mr-IN" sz="2000" i="1" dirty="0" smtClean="0">
                <a:sym typeface="Wingdings"/>
              </a:rPr>
              <a:t>–</a:t>
            </a:r>
            <a:r>
              <a:rPr lang="en-US" sz="2000" i="1" dirty="0" smtClean="0">
                <a:sym typeface="Wingdings"/>
              </a:rPr>
              <a:t> passes through lings and stays in intestines  </a:t>
            </a:r>
          </a:p>
          <a:p>
            <a:pPr lvl="1"/>
            <a:r>
              <a:rPr lang="en-US" sz="2000" i="1" dirty="0" smtClean="0">
                <a:sym typeface="Wingdings"/>
              </a:rPr>
              <a:t>Animal  migrates  Cutaneous larva </a:t>
            </a:r>
            <a:r>
              <a:rPr lang="en-US" sz="2000" i="1" dirty="0" err="1" smtClean="0">
                <a:sym typeface="Wingdings"/>
              </a:rPr>
              <a:t>migrans</a:t>
            </a:r>
            <a:endParaRPr lang="en-US" sz="2000" i="1" dirty="0" smtClean="0">
              <a:sym typeface="Wingdings"/>
            </a:endParaRPr>
          </a:p>
          <a:p>
            <a:pPr lvl="1"/>
            <a:endParaRPr lang="en-US" sz="2000" i="1" dirty="0"/>
          </a:p>
        </p:txBody>
      </p:sp>
    </p:spTree>
    <p:extLst>
      <p:ext uri="{BB962C8B-B14F-4D97-AF65-F5344CB8AC3E}">
        <p14:creationId xmlns:p14="http://schemas.microsoft.com/office/powerpoint/2010/main" val="1123650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General principles</a:t>
            </a:r>
            <a:br>
              <a:rPr lang="en-US" dirty="0" smtClean="0"/>
            </a:br>
            <a:r>
              <a:rPr lang="en-US" dirty="0" smtClean="0"/>
              <a:t>Importance of patient group</a:t>
            </a:r>
            <a:endParaRPr lang="en-US" dirty="0"/>
          </a:p>
        </p:txBody>
      </p:sp>
      <p:sp>
        <p:nvSpPr>
          <p:cNvPr id="3" name="Content Placeholder 2"/>
          <p:cNvSpPr>
            <a:spLocks noGrp="1"/>
          </p:cNvSpPr>
          <p:nvPr>
            <p:ph idx="1"/>
          </p:nvPr>
        </p:nvSpPr>
        <p:spPr/>
        <p:txBody>
          <a:bodyPr>
            <a:normAutofit fontScale="92500"/>
          </a:bodyPr>
          <a:lstStyle/>
          <a:p>
            <a:r>
              <a:rPr lang="en-US" b="1" dirty="0" smtClean="0"/>
              <a:t>Immigrants</a:t>
            </a:r>
            <a:endParaRPr lang="en-US" dirty="0"/>
          </a:p>
          <a:p>
            <a:pPr lvl="1"/>
            <a:r>
              <a:rPr lang="en-US" dirty="0" smtClean="0"/>
              <a:t>May be longstanding infections</a:t>
            </a:r>
          </a:p>
          <a:p>
            <a:pPr lvl="1"/>
            <a:r>
              <a:rPr lang="en-US" dirty="0"/>
              <a:t>L</a:t>
            </a:r>
            <a:r>
              <a:rPr lang="en-US" dirty="0" smtClean="0"/>
              <a:t>arger burden of infection with chronic complications</a:t>
            </a:r>
          </a:p>
          <a:p>
            <a:pPr marL="457200" lvl="1" indent="0">
              <a:buNone/>
            </a:pPr>
            <a:r>
              <a:rPr lang="en-US" dirty="0" smtClean="0">
                <a:sym typeface="Wingdings"/>
              </a:rPr>
              <a:t> </a:t>
            </a:r>
            <a:r>
              <a:rPr lang="en-US" dirty="0">
                <a:sym typeface="Wingdings"/>
              </a:rPr>
              <a:t>P</a:t>
            </a:r>
            <a:r>
              <a:rPr lang="en-US" dirty="0" smtClean="0"/>
              <a:t>ortal hypertension with chronic schistosomiasis </a:t>
            </a:r>
          </a:p>
          <a:p>
            <a:endParaRPr lang="en-US" dirty="0"/>
          </a:p>
          <a:p>
            <a:r>
              <a:rPr lang="en-US" b="1" dirty="0" err="1" smtClean="0"/>
              <a:t>Travellers</a:t>
            </a:r>
            <a:endParaRPr lang="en-US" dirty="0"/>
          </a:p>
          <a:p>
            <a:pPr lvl="1"/>
            <a:r>
              <a:rPr lang="en-US" dirty="0"/>
              <a:t>M</a:t>
            </a:r>
            <a:r>
              <a:rPr lang="en-US" dirty="0" smtClean="0"/>
              <a:t>ay be newly infected </a:t>
            </a:r>
          </a:p>
          <a:p>
            <a:pPr lvl="1"/>
            <a:r>
              <a:rPr lang="en-US" dirty="0"/>
              <a:t>I</a:t>
            </a:r>
            <a:r>
              <a:rPr lang="en-US" dirty="0" smtClean="0"/>
              <a:t>ntense inflammatory response, but few organisms</a:t>
            </a:r>
          </a:p>
          <a:p>
            <a:pPr marL="457200" lvl="1" indent="0">
              <a:buNone/>
            </a:pPr>
            <a:r>
              <a:rPr lang="en-US" dirty="0" smtClean="0">
                <a:sym typeface="Wingdings"/>
              </a:rPr>
              <a:t></a:t>
            </a:r>
            <a:r>
              <a:rPr lang="en-US" dirty="0" smtClean="0"/>
              <a:t>Katayama </a:t>
            </a:r>
            <a:r>
              <a:rPr lang="en-US" dirty="0"/>
              <a:t>syndrome </a:t>
            </a:r>
            <a:r>
              <a:rPr lang="en-US" dirty="0" smtClean="0"/>
              <a:t>with acute schistosomiasis</a:t>
            </a:r>
          </a:p>
        </p:txBody>
      </p:sp>
    </p:spTree>
    <p:extLst>
      <p:ext uri="{BB962C8B-B14F-4D97-AF65-F5344CB8AC3E}">
        <p14:creationId xmlns:p14="http://schemas.microsoft.com/office/powerpoint/2010/main" val="26102688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General principles</a:t>
            </a:r>
            <a:br>
              <a:rPr lang="en-US" dirty="0" smtClean="0"/>
            </a:br>
            <a:r>
              <a:rPr lang="en-US" dirty="0" smtClean="0"/>
              <a:t>Importance of patient group/region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endParaRPr lang="en-US" dirty="0"/>
          </a:p>
        </p:txBody>
      </p:sp>
      <p:pic>
        <p:nvPicPr>
          <p:cNvPr id="4" name="Picture 9" descr="D:\Peters\images\2FF427.jpg"/>
          <p:cNvPicPr>
            <a:picLocks noChangeAspect="1" noChangeArrowheads="1"/>
          </p:cNvPicPr>
          <p:nvPr/>
        </p:nvPicPr>
        <p:blipFill>
          <a:blip r:embed="rId3" r:link="rId4" cstate="screen">
            <a:extLst>
              <a:ext uri="{28A0092B-C50C-407E-A947-70E740481C1C}">
                <a14:useLocalDpi xmlns:a14="http://schemas.microsoft.com/office/drawing/2010/main"/>
              </a:ext>
            </a:extLst>
          </a:blip>
          <a:srcRect/>
          <a:stretch>
            <a:fillRect/>
          </a:stretch>
        </p:blipFill>
        <p:spPr>
          <a:xfrm>
            <a:off x="457200" y="2422140"/>
            <a:ext cx="4001860" cy="2619821"/>
          </a:xfrm>
          <a:prstGeom prst="rect">
            <a:avLst/>
          </a:prstGeom>
          <a:noFill/>
          <a:ln>
            <a:solidFill>
              <a:schemeClr val="bg1"/>
            </a:solidFill>
            <a:miter lim="800000"/>
            <a:headEnd/>
            <a:tailEnd/>
          </a:ln>
        </p:spPr>
      </p:pic>
      <p:pic>
        <p:nvPicPr>
          <p:cNvPr id="5" name="Picture 4"/>
          <p:cNvPicPr>
            <a:picLocks noChangeAspect="1"/>
          </p:cNvPicPr>
          <p:nvPr/>
        </p:nvPicPr>
        <p:blipFill>
          <a:blip r:embed="rId5"/>
          <a:stretch>
            <a:fillRect/>
          </a:stretch>
        </p:blipFill>
        <p:spPr>
          <a:xfrm>
            <a:off x="5019382" y="2527361"/>
            <a:ext cx="3238500" cy="2514600"/>
          </a:xfrm>
          <a:prstGeom prst="rect">
            <a:avLst/>
          </a:prstGeom>
        </p:spPr>
      </p:pic>
    </p:spTree>
    <p:extLst>
      <p:ext uri="{BB962C8B-B14F-4D97-AF65-F5344CB8AC3E}">
        <p14:creationId xmlns:p14="http://schemas.microsoft.com/office/powerpoint/2010/main" val="2286885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Guess the parasite by the map…</a:t>
            </a: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6" name="Picture 5"/>
          <p:cNvPicPr>
            <a:picLocks noChangeAspect="1"/>
          </p:cNvPicPr>
          <p:nvPr/>
        </p:nvPicPr>
        <p:blipFill>
          <a:blip r:embed="rId2"/>
          <a:stretch>
            <a:fillRect/>
          </a:stretch>
        </p:blipFill>
        <p:spPr>
          <a:xfrm>
            <a:off x="649604" y="1600200"/>
            <a:ext cx="7611008" cy="4807977"/>
          </a:xfrm>
          <a:prstGeom prst="rect">
            <a:avLst/>
          </a:prstGeom>
        </p:spPr>
      </p:pic>
      <p:sp>
        <p:nvSpPr>
          <p:cNvPr id="5" name="Folded Corner 4"/>
          <p:cNvSpPr/>
          <p:nvPr/>
        </p:nvSpPr>
        <p:spPr>
          <a:xfrm>
            <a:off x="2073498" y="1600200"/>
            <a:ext cx="4536013" cy="853369"/>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144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Guess the parasite by the map…</a:t>
            </a: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6" name="Picture 5"/>
          <p:cNvPicPr>
            <a:picLocks noChangeAspect="1"/>
          </p:cNvPicPr>
          <p:nvPr/>
        </p:nvPicPr>
        <p:blipFill>
          <a:blip r:embed="rId2"/>
          <a:stretch>
            <a:fillRect/>
          </a:stretch>
        </p:blipFill>
        <p:spPr>
          <a:xfrm>
            <a:off x="649604" y="1600200"/>
            <a:ext cx="7611008" cy="4807977"/>
          </a:xfrm>
          <a:prstGeom prst="rect">
            <a:avLst/>
          </a:prstGeom>
        </p:spPr>
      </p:pic>
      <p:sp>
        <p:nvSpPr>
          <p:cNvPr id="7" name="Folded Corner 6"/>
          <p:cNvSpPr/>
          <p:nvPr/>
        </p:nvSpPr>
        <p:spPr>
          <a:xfrm>
            <a:off x="2073498" y="1600200"/>
            <a:ext cx="4536013" cy="853369"/>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a:solidFill>
                  <a:schemeClr val="tx1"/>
                </a:solidFill>
              </a:rPr>
              <a:t>Onchocerciasis </a:t>
            </a:r>
          </a:p>
        </p:txBody>
      </p:sp>
    </p:spTree>
    <p:extLst>
      <p:ext uri="{BB962C8B-B14F-4D97-AF65-F5344CB8AC3E}">
        <p14:creationId xmlns:p14="http://schemas.microsoft.com/office/powerpoint/2010/main" val="37925203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Importance of geography…</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stretch>
            <a:fillRect/>
          </a:stretch>
        </p:blipFill>
        <p:spPr>
          <a:xfrm>
            <a:off x="4598026" y="2282025"/>
            <a:ext cx="3613355" cy="425922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7776" y="1837621"/>
            <a:ext cx="3448150" cy="4703626"/>
          </a:xfrm>
          <a:prstGeom prst="rect">
            <a:avLst/>
          </a:prstGeom>
        </p:spPr>
      </p:pic>
      <p:sp>
        <p:nvSpPr>
          <p:cNvPr id="7" name="Folded Corner 6"/>
          <p:cNvSpPr/>
          <p:nvPr/>
        </p:nvSpPr>
        <p:spPr>
          <a:xfrm>
            <a:off x="707776" y="1837621"/>
            <a:ext cx="3448150" cy="1061696"/>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err="1" smtClean="0">
                <a:solidFill>
                  <a:schemeClr val="tx1"/>
                </a:solidFill>
              </a:rPr>
              <a:t>Onchocerca</a:t>
            </a:r>
            <a:r>
              <a:rPr lang="en-US" sz="4000" b="1" dirty="0" smtClean="0">
                <a:solidFill>
                  <a:schemeClr val="tx1"/>
                </a:solidFill>
              </a:rPr>
              <a:t> </a:t>
            </a:r>
            <a:endParaRPr lang="en-US" sz="4000" b="1" dirty="0">
              <a:solidFill>
                <a:schemeClr val="tx1"/>
              </a:solidFill>
            </a:endParaRPr>
          </a:p>
        </p:txBody>
      </p:sp>
      <p:sp>
        <p:nvSpPr>
          <p:cNvPr id="8" name="Folded Corner 7"/>
          <p:cNvSpPr/>
          <p:nvPr/>
        </p:nvSpPr>
        <p:spPr>
          <a:xfrm>
            <a:off x="4598025" y="1837621"/>
            <a:ext cx="3613355" cy="1061696"/>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smtClean="0">
                <a:solidFill>
                  <a:schemeClr val="tx1"/>
                </a:solidFill>
              </a:rPr>
              <a:t>Loa </a:t>
            </a:r>
            <a:r>
              <a:rPr lang="en-US" sz="4000" b="1" dirty="0" err="1" smtClean="0">
                <a:solidFill>
                  <a:schemeClr val="tx1"/>
                </a:solidFill>
              </a:rPr>
              <a:t>loa</a:t>
            </a:r>
            <a:endParaRPr lang="en-US" sz="4000" b="1" dirty="0">
              <a:solidFill>
                <a:schemeClr val="tx1"/>
              </a:solidFill>
            </a:endParaRPr>
          </a:p>
        </p:txBody>
      </p:sp>
    </p:spTree>
    <p:extLst>
      <p:ext uri="{BB962C8B-B14F-4D97-AF65-F5344CB8AC3E}">
        <p14:creationId xmlns:p14="http://schemas.microsoft.com/office/powerpoint/2010/main" val="15519248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Eosinophilia</a:t>
            </a:r>
            <a:br>
              <a:rPr lang="en-US" dirty="0"/>
            </a:br>
            <a:r>
              <a:rPr lang="en-US" dirty="0"/>
              <a:t>Importance of geography…</a:t>
            </a: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b="-4026"/>
          <a:stretch/>
        </p:blipFill>
        <p:spPr>
          <a:xfrm>
            <a:off x="315516" y="1889225"/>
            <a:ext cx="8645477" cy="4717960"/>
          </a:xfrm>
          <a:prstGeom prst="rect">
            <a:avLst/>
          </a:prstGeom>
        </p:spPr>
      </p:pic>
      <p:sp>
        <p:nvSpPr>
          <p:cNvPr id="5" name="Folded Corner 4"/>
          <p:cNvSpPr/>
          <p:nvPr/>
        </p:nvSpPr>
        <p:spPr>
          <a:xfrm>
            <a:off x="2453957" y="1889225"/>
            <a:ext cx="4588492" cy="853369"/>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smtClean="0">
                <a:solidFill>
                  <a:schemeClr val="tx1"/>
                </a:solidFill>
              </a:rPr>
              <a:t>Lymphatic </a:t>
            </a:r>
            <a:r>
              <a:rPr lang="en-US" sz="4000" b="1" dirty="0" err="1" smtClean="0">
                <a:solidFill>
                  <a:schemeClr val="tx1"/>
                </a:solidFill>
              </a:rPr>
              <a:t>Filariasis</a:t>
            </a:r>
            <a:endParaRPr lang="en-US" sz="4000" b="1" dirty="0">
              <a:solidFill>
                <a:schemeClr val="tx1"/>
              </a:solidFill>
            </a:endParaRPr>
          </a:p>
        </p:txBody>
      </p:sp>
    </p:spTree>
    <p:extLst>
      <p:ext uri="{BB962C8B-B14F-4D97-AF65-F5344CB8AC3E}">
        <p14:creationId xmlns:p14="http://schemas.microsoft.com/office/powerpoint/2010/main" val="1591001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a:t>
            </a:r>
            <a:br>
              <a:rPr lang="en-US" dirty="0" smtClean="0"/>
            </a:br>
            <a:r>
              <a:rPr lang="en-US" dirty="0" smtClean="0"/>
              <a:t>Importance of exposures…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2"/>
          <a:stretch>
            <a:fillRect/>
          </a:stretch>
        </p:blipFill>
        <p:spPr>
          <a:xfrm>
            <a:off x="2764355" y="3976168"/>
            <a:ext cx="3615290" cy="2393220"/>
          </a:xfrm>
          <a:prstGeom prst="rect">
            <a:avLst/>
          </a:prstGeom>
        </p:spPr>
      </p:pic>
      <p:pic>
        <p:nvPicPr>
          <p:cNvPr id="5" name="Picture 4"/>
          <p:cNvPicPr>
            <a:picLocks noChangeAspect="1"/>
          </p:cNvPicPr>
          <p:nvPr/>
        </p:nvPicPr>
        <p:blipFill>
          <a:blip r:embed="rId3"/>
          <a:stretch>
            <a:fillRect/>
          </a:stretch>
        </p:blipFill>
        <p:spPr>
          <a:xfrm>
            <a:off x="1643690" y="1600200"/>
            <a:ext cx="2928310" cy="2193406"/>
          </a:xfrm>
          <a:prstGeom prst="rect">
            <a:avLst/>
          </a:prstGeom>
        </p:spPr>
      </p:pic>
      <p:pic>
        <p:nvPicPr>
          <p:cNvPr id="2050" name="Picture 2" descr="mage result for giant African snail"/>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68590" y="1714664"/>
            <a:ext cx="2444140" cy="196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6555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74638"/>
            <a:ext cx="9144000" cy="3085475"/>
          </a:xfrm>
          <a:prstGeom prst="rect">
            <a:avLst/>
          </a:prstGeom>
        </p:spPr>
      </p:pic>
      <p:pic>
        <p:nvPicPr>
          <p:cNvPr id="1026" name="Picture 2" descr="elated ima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12533" y="3863181"/>
            <a:ext cx="3318933" cy="24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939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 </a:t>
            </a:r>
            <a:br>
              <a:rPr lang="en-US" dirty="0" smtClean="0"/>
            </a:br>
            <a:r>
              <a:rPr lang="en-US" dirty="0" smtClean="0"/>
              <a:t>Screening for parasites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What is common</a:t>
            </a:r>
          </a:p>
          <a:p>
            <a:pPr lvl="1"/>
            <a:r>
              <a:rPr lang="en-US" dirty="0" smtClean="0"/>
              <a:t>Intestinal nematodes (hookworm) </a:t>
            </a:r>
            <a:r>
              <a:rPr lang="en-US" dirty="0" smtClean="0">
                <a:sym typeface="Wingdings"/>
              </a:rPr>
              <a:t> </a:t>
            </a:r>
            <a:r>
              <a:rPr lang="en-US" dirty="0" smtClean="0"/>
              <a:t>Stool O&amp;P</a:t>
            </a:r>
          </a:p>
          <a:p>
            <a:endParaRPr lang="en-US" dirty="0"/>
          </a:p>
          <a:p>
            <a:r>
              <a:rPr lang="en-US" dirty="0" smtClean="0"/>
              <a:t>What not to miss</a:t>
            </a:r>
          </a:p>
          <a:p>
            <a:pPr lvl="1"/>
            <a:r>
              <a:rPr lang="en-US" b="1" dirty="0" err="1" smtClean="0"/>
              <a:t>Strongyloides</a:t>
            </a:r>
            <a:r>
              <a:rPr lang="en-US" dirty="0" smtClean="0"/>
              <a:t> </a:t>
            </a:r>
            <a:r>
              <a:rPr lang="en-US" dirty="0" smtClean="0">
                <a:sym typeface="Wingdings"/>
              </a:rPr>
              <a:t> </a:t>
            </a:r>
            <a:r>
              <a:rPr lang="en-US" dirty="0" smtClean="0"/>
              <a:t>serology </a:t>
            </a:r>
          </a:p>
          <a:p>
            <a:pPr lvl="1"/>
            <a:r>
              <a:rPr lang="en-US" dirty="0" err="1" smtClean="0"/>
              <a:t>Schistosomiasis</a:t>
            </a:r>
            <a:r>
              <a:rPr lang="en-US" dirty="0" smtClean="0"/>
              <a:t> </a:t>
            </a:r>
            <a:r>
              <a:rPr lang="en-US" dirty="0" smtClean="0">
                <a:sym typeface="Wingdings"/>
              </a:rPr>
              <a:t> </a:t>
            </a:r>
            <a:r>
              <a:rPr lang="en-US" dirty="0" smtClean="0"/>
              <a:t>serology</a:t>
            </a:r>
          </a:p>
          <a:p>
            <a:pPr lvl="1"/>
            <a:r>
              <a:rPr lang="en-US" dirty="0" smtClean="0"/>
              <a:t>+/- </a:t>
            </a:r>
            <a:r>
              <a:rPr lang="en-US" dirty="0" err="1" smtClean="0"/>
              <a:t>Filaria</a:t>
            </a:r>
            <a:r>
              <a:rPr lang="en-US" dirty="0" smtClean="0"/>
              <a:t>, </a:t>
            </a:r>
            <a:r>
              <a:rPr lang="en-US" dirty="0" err="1" smtClean="0"/>
              <a:t>Toxocara</a:t>
            </a:r>
            <a:r>
              <a:rPr lang="en-US" dirty="0" smtClean="0"/>
              <a:t> </a:t>
            </a:r>
          </a:p>
          <a:p>
            <a:endParaRPr lang="en-US" dirty="0" smtClean="0"/>
          </a:p>
          <a:p>
            <a:endParaRPr lang="en-US" dirty="0" smtClean="0"/>
          </a:p>
          <a:p>
            <a:r>
              <a:rPr lang="en-US" dirty="0"/>
              <a:t>Further testing based on:</a:t>
            </a:r>
          </a:p>
          <a:p>
            <a:pPr lvl="2"/>
            <a:r>
              <a:rPr lang="en-US" dirty="0"/>
              <a:t>Exposure history</a:t>
            </a:r>
          </a:p>
          <a:p>
            <a:pPr lvl="2"/>
            <a:r>
              <a:rPr lang="en-US" dirty="0"/>
              <a:t>Clinical presentation</a:t>
            </a:r>
          </a:p>
          <a:p>
            <a:endParaRPr lang="en-US" dirty="0"/>
          </a:p>
        </p:txBody>
      </p:sp>
      <p:sp>
        <p:nvSpPr>
          <p:cNvPr id="5" name="Oval 4"/>
          <p:cNvSpPr/>
          <p:nvPr/>
        </p:nvSpPr>
        <p:spPr>
          <a:xfrm>
            <a:off x="457200" y="2979597"/>
            <a:ext cx="5346589" cy="441148"/>
          </a:xfrm>
          <a:prstGeom prst="ellipse">
            <a:avLst/>
          </a:prstGeom>
          <a:noFill/>
          <a:ln w="381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688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 </a:t>
            </a:r>
            <a:br>
              <a:rPr lang="en-US" dirty="0" smtClean="0"/>
            </a:br>
            <a:r>
              <a:rPr lang="en-US" sz="3100" dirty="0"/>
              <a:t>I</a:t>
            </a:r>
            <a:r>
              <a:rPr lang="en-US" sz="3100" dirty="0" smtClean="0"/>
              <a:t>n context with refugee screening recommendations</a:t>
            </a:r>
            <a:endParaRPr lang="en-US" sz="3100" dirty="0"/>
          </a:p>
        </p:txBody>
      </p:sp>
      <p:sp>
        <p:nvSpPr>
          <p:cNvPr id="3" name="Content Placeholder 2"/>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9798" y="1417638"/>
            <a:ext cx="8331093" cy="2188921"/>
          </a:xfrm>
          <a:prstGeom prst="rect">
            <a:avLst/>
          </a:prstGeom>
        </p:spPr>
      </p:pic>
      <p:sp>
        <p:nvSpPr>
          <p:cNvPr id="8" name="TextBox 7"/>
          <p:cNvSpPr txBox="1"/>
          <p:nvPr/>
        </p:nvSpPr>
        <p:spPr>
          <a:xfrm>
            <a:off x="7349833" y="6136778"/>
            <a:ext cx="1232429" cy="369332"/>
          </a:xfrm>
          <a:prstGeom prst="rect">
            <a:avLst/>
          </a:prstGeom>
          <a:noFill/>
        </p:spPr>
        <p:txBody>
          <a:bodyPr wrap="none" rtlCol="0">
            <a:spAutoFit/>
          </a:bodyPr>
          <a:lstStyle/>
          <a:p>
            <a:r>
              <a:rPr lang="en-US" dirty="0" smtClean="0"/>
              <a:t>CMAJ 2011</a:t>
            </a:r>
            <a:endParaRPr lang="en-US" dirty="0"/>
          </a:p>
        </p:txBody>
      </p:sp>
      <p:pic>
        <p:nvPicPr>
          <p:cNvPr id="9" name="Picture 8"/>
          <p:cNvPicPr>
            <a:picLocks noChangeAspect="1"/>
          </p:cNvPicPr>
          <p:nvPr/>
        </p:nvPicPr>
        <p:blipFill>
          <a:blip r:embed="rId4"/>
          <a:stretch>
            <a:fillRect/>
          </a:stretch>
        </p:blipFill>
        <p:spPr>
          <a:xfrm>
            <a:off x="0" y="3606559"/>
            <a:ext cx="9144000" cy="2109445"/>
          </a:xfrm>
          <a:prstGeom prst="rect">
            <a:avLst/>
          </a:prstGeom>
        </p:spPr>
      </p:pic>
    </p:spTree>
    <p:extLst>
      <p:ext uri="{BB962C8B-B14F-4D97-AF65-F5344CB8AC3E}">
        <p14:creationId xmlns:p14="http://schemas.microsoft.com/office/powerpoint/2010/main" val="7345024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Asymptomatic eosinophilia </a:t>
            </a:r>
            <a:r>
              <a:rPr lang="en-US" dirty="0"/>
              <a:t/>
            </a:r>
            <a:br>
              <a:rPr lang="en-US" dirty="0"/>
            </a:br>
            <a:r>
              <a:rPr lang="en-US" dirty="0"/>
              <a:t>McGill tropical medicine </a:t>
            </a:r>
            <a:r>
              <a:rPr lang="en-US" dirty="0" smtClean="0"/>
              <a:t>clinic review</a:t>
            </a:r>
            <a:endParaRPr lang="en-US" dirty="0"/>
          </a:p>
        </p:txBody>
      </p:sp>
      <p:sp>
        <p:nvSpPr>
          <p:cNvPr id="3" name="Content Placeholder 2"/>
          <p:cNvSpPr>
            <a:spLocks noGrp="1"/>
          </p:cNvSpPr>
          <p:nvPr>
            <p:ph idx="1"/>
          </p:nvPr>
        </p:nvSpPr>
        <p:spPr>
          <a:xfrm>
            <a:off x="457200" y="1600200"/>
            <a:ext cx="8229600" cy="4417235"/>
          </a:xfrm>
        </p:spPr>
        <p:txBody>
          <a:bodyPr>
            <a:normAutofit fontScale="92500" lnSpcReduction="20000"/>
          </a:bodyPr>
          <a:lstStyle/>
          <a:p>
            <a:r>
              <a:rPr lang="en-US" dirty="0" smtClean="0"/>
              <a:t>Retrospective review of 1,605 individuals </a:t>
            </a:r>
            <a:r>
              <a:rPr lang="en-US" dirty="0"/>
              <a:t>returning from </a:t>
            </a:r>
            <a:r>
              <a:rPr lang="en-US" dirty="0" smtClean="0"/>
              <a:t>&gt; 6 month trip to tropics</a:t>
            </a:r>
          </a:p>
          <a:p>
            <a:pPr lvl="1"/>
            <a:r>
              <a:rPr lang="en-US" dirty="0" smtClean="0"/>
              <a:t>10</a:t>
            </a:r>
            <a:r>
              <a:rPr lang="en-US" dirty="0"/>
              <a:t>% had an eosinophil count of &gt;450/</a:t>
            </a:r>
            <a:r>
              <a:rPr lang="en-US" dirty="0" smtClean="0"/>
              <a:t>mm</a:t>
            </a:r>
            <a:r>
              <a:rPr lang="en-US" baseline="30000" dirty="0" smtClean="0"/>
              <a:t>3</a:t>
            </a:r>
            <a:endParaRPr lang="en-US" dirty="0"/>
          </a:p>
          <a:p>
            <a:pPr lvl="1"/>
            <a:endParaRPr lang="en-US" dirty="0" smtClean="0"/>
          </a:p>
          <a:p>
            <a:pPr lvl="1"/>
            <a:r>
              <a:rPr lang="en-US" dirty="0" smtClean="0"/>
              <a:t>14% with eosinophilia had a parasitic infection</a:t>
            </a:r>
          </a:p>
          <a:p>
            <a:pPr lvl="1"/>
            <a:r>
              <a:rPr lang="en-US" b="1" dirty="0" smtClean="0"/>
              <a:t>4% without eosinophilia had a parasitic infection </a:t>
            </a:r>
          </a:p>
          <a:p>
            <a:pPr lvl="2"/>
            <a:r>
              <a:rPr lang="en-US" dirty="0" smtClean="0"/>
              <a:t>Sensitivity of eosinophilia for parasitic </a:t>
            </a:r>
            <a:r>
              <a:rPr lang="en-US" dirty="0"/>
              <a:t>infection = 38</a:t>
            </a:r>
            <a:r>
              <a:rPr lang="en-US" dirty="0" smtClean="0"/>
              <a:t>%</a:t>
            </a:r>
          </a:p>
          <a:p>
            <a:pPr lvl="1"/>
            <a:endParaRPr lang="en-US" dirty="0"/>
          </a:p>
          <a:p>
            <a:r>
              <a:rPr lang="en-US" dirty="0" smtClean="0"/>
              <a:t>Problem:</a:t>
            </a:r>
          </a:p>
          <a:p>
            <a:pPr lvl="1"/>
            <a:r>
              <a:rPr lang="en-US" dirty="0" smtClean="0"/>
              <a:t>Many had unexplained eosinophilia</a:t>
            </a:r>
          </a:p>
          <a:p>
            <a:pPr lvl="1"/>
            <a:r>
              <a:rPr lang="en-US" dirty="0" smtClean="0"/>
              <a:t>Strongyloides serology was not routinely performed</a:t>
            </a:r>
            <a:endParaRPr lang="en-US" dirty="0"/>
          </a:p>
        </p:txBody>
      </p:sp>
      <p:sp>
        <p:nvSpPr>
          <p:cNvPr id="4" name="TextBox 3"/>
          <p:cNvSpPr txBox="1"/>
          <p:nvPr/>
        </p:nvSpPr>
        <p:spPr>
          <a:xfrm>
            <a:off x="6215352" y="6247665"/>
            <a:ext cx="2109772" cy="369332"/>
          </a:xfrm>
          <a:prstGeom prst="rect">
            <a:avLst/>
          </a:prstGeom>
          <a:noFill/>
        </p:spPr>
        <p:txBody>
          <a:bodyPr wrap="none" rtlCol="0">
            <a:spAutoFit/>
          </a:bodyPr>
          <a:lstStyle/>
          <a:p>
            <a:r>
              <a:rPr lang="en-US" dirty="0" err="1" smtClean="0"/>
              <a:t>Libman</a:t>
            </a:r>
            <a:r>
              <a:rPr lang="en-US" dirty="0" smtClean="0"/>
              <a:t> et al. CID ‘93</a:t>
            </a:r>
            <a:endParaRPr lang="en-US" dirty="0"/>
          </a:p>
        </p:txBody>
      </p:sp>
      <p:sp>
        <p:nvSpPr>
          <p:cNvPr id="5" name="TextBox 4"/>
          <p:cNvSpPr txBox="1"/>
          <p:nvPr/>
        </p:nvSpPr>
        <p:spPr>
          <a:xfrm>
            <a:off x="857381" y="4786329"/>
            <a:ext cx="7429237" cy="1231106"/>
          </a:xfrm>
          <a:prstGeom prst="rect">
            <a:avLst/>
          </a:prstGeom>
          <a:solidFill>
            <a:schemeClr val="tx1"/>
          </a:solidFill>
        </p:spPr>
        <p:txBody>
          <a:bodyPr wrap="square" rtlCol="0">
            <a:spAutoFit/>
          </a:bodyPr>
          <a:lstStyle/>
          <a:p>
            <a:r>
              <a:rPr lang="en-US" sz="2800" dirty="0" smtClean="0">
                <a:solidFill>
                  <a:schemeClr val="bg1"/>
                </a:solidFill>
              </a:rPr>
              <a:t>Normal eosinophil count does NOT rule out a </a:t>
            </a:r>
          </a:p>
          <a:p>
            <a:r>
              <a:rPr lang="en-US" sz="2800" dirty="0">
                <a:solidFill>
                  <a:schemeClr val="bg1"/>
                </a:solidFill>
              </a:rPr>
              <a:t>p</a:t>
            </a:r>
            <a:r>
              <a:rPr lang="en-US" sz="2800" dirty="0" smtClean="0">
                <a:solidFill>
                  <a:schemeClr val="bg1"/>
                </a:solidFill>
              </a:rPr>
              <a:t>otentially serious </a:t>
            </a:r>
            <a:r>
              <a:rPr lang="en-US" sz="2800" dirty="0" err="1" smtClean="0">
                <a:solidFill>
                  <a:schemeClr val="bg1"/>
                </a:solidFill>
              </a:rPr>
              <a:t>helminth</a:t>
            </a:r>
            <a:r>
              <a:rPr lang="en-US" sz="2800" dirty="0" smtClean="0">
                <a:solidFill>
                  <a:schemeClr val="bg1"/>
                </a:solidFill>
              </a:rPr>
              <a:t> infection</a:t>
            </a:r>
          </a:p>
          <a:p>
            <a:endParaRPr lang="en-US" dirty="0"/>
          </a:p>
        </p:txBody>
      </p:sp>
    </p:spTree>
    <p:extLst>
      <p:ext uri="{BB962C8B-B14F-4D97-AF65-F5344CB8AC3E}">
        <p14:creationId xmlns:p14="http://schemas.microsoft.com/office/powerpoint/2010/main" val="4649054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Asymptomatic eosinophilia </a:t>
            </a:r>
            <a:br>
              <a:rPr lang="en-US" dirty="0"/>
            </a:br>
            <a:r>
              <a:rPr lang="en-US" dirty="0" smtClean="0"/>
              <a:t>Boston medicine </a:t>
            </a:r>
            <a:r>
              <a:rPr lang="en-US" dirty="0"/>
              <a:t>clinic review</a:t>
            </a:r>
          </a:p>
        </p:txBody>
      </p:sp>
      <p:sp>
        <p:nvSpPr>
          <p:cNvPr id="3" name="Content Placeholder 2"/>
          <p:cNvSpPr>
            <a:spLocks noGrp="1"/>
          </p:cNvSpPr>
          <p:nvPr>
            <p:ph idx="1"/>
          </p:nvPr>
        </p:nvSpPr>
        <p:spPr/>
        <p:txBody>
          <a:bodyPr>
            <a:normAutofit/>
          </a:bodyPr>
          <a:lstStyle/>
          <a:p>
            <a:r>
              <a:rPr lang="en-US" dirty="0"/>
              <a:t>Retrospective review of </a:t>
            </a:r>
            <a:r>
              <a:rPr lang="en-US" dirty="0" smtClean="0"/>
              <a:t>2,224 refugees</a:t>
            </a:r>
          </a:p>
          <a:p>
            <a:pPr marL="0" indent="0">
              <a:buNone/>
            </a:pPr>
            <a:endParaRPr lang="en-US" sz="1300" dirty="0" smtClean="0"/>
          </a:p>
          <a:p>
            <a:pPr lvl="1"/>
            <a:r>
              <a:rPr lang="en-US" dirty="0" smtClean="0"/>
              <a:t>12% </a:t>
            </a:r>
            <a:r>
              <a:rPr lang="en-US" dirty="0"/>
              <a:t>had an eosinophil count of &gt;450/</a:t>
            </a:r>
            <a:r>
              <a:rPr lang="en-US" dirty="0" smtClean="0"/>
              <a:t>mm</a:t>
            </a:r>
            <a:r>
              <a:rPr lang="en-US" baseline="30000" dirty="0" smtClean="0"/>
              <a:t>3</a:t>
            </a:r>
            <a:endParaRPr lang="en-US" dirty="0" smtClean="0"/>
          </a:p>
          <a:p>
            <a:pPr lvl="1"/>
            <a:endParaRPr lang="en-US" dirty="0" smtClean="0"/>
          </a:p>
          <a:p>
            <a:pPr lvl="1"/>
            <a:r>
              <a:rPr lang="en-US" dirty="0" smtClean="0"/>
              <a:t>115 patients had serology for </a:t>
            </a:r>
            <a:r>
              <a:rPr lang="en-US" i="1" dirty="0" err="1"/>
              <a:t>S</a:t>
            </a:r>
            <a:r>
              <a:rPr lang="en-US" i="1" dirty="0" err="1" smtClean="0"/>
              <a:t>trongyloides</a:t>
            </a:r>
            <a:endParaRPr lang="en-US" i="1" dirty="0" smtClean="0"/>
          </a:p>
          <a:p>
            <a:pPr lvl="2"/>
            <a:r>
              <a:rPr lang="en-US" sz="2800" dirty="0" smtClean="0"/>
              <a:t>39% were positive </a:t>
            </a:r>
          </a:p>
          <a:p>
            <a:pPr lvl="2"/>
            <a:r>
              <a:rPr lang="en-US" sz="2800" dirty="0" smtClean="0"/>
              <a:t>0% had </a:t>
            </a:r>
            <a:r>
              <a:rPr lang="en-US" sz="2800" dirty="0" err="1" smtClean="0"/>
              <a:t>strongyloides</a:t>
            </a:r>
            <a:r>
              <a:rPr lang="en-US" sz="2800" dirty="0" smtClean="0"/>
              <a:t> in their stool</a:t>
            </a:r>
            <a:endParaRPr lang="en-US" sz="2800" dirty="0"/>
          </a:p>
        </p:txBody>
      </p:sp>
      <p:sp>
        <p:nvSpPr>
          <p:cNvPr id="4" name="TextBox 3"/>
          <p:cNvSpPr txBox="1"/>
          <p:nvPr/>
        </p:nvSpPr>
        <p:spPr>
          <a:xfrm>
            <a:off x="895887" y="5172640"/>
            <a:ext cx="7429237" cy="1231106"/>
          </a:xfrm>
          <a:prstGeom prst="rect">
            <a:avLst/>
          </a:prstGeom>
          <a:solidFill>
            <a:schemeClr val="tx1"/>
          </a:solidFill>
        </p:spPr>
        <p:txBody>
          <a:bodyPr wrap="square" rtlCol="0">
            <a:spAutoFit/>
          </a:bodyPr>
          <a:lstStyle/>
          <a:p>
            <a:r>
              <a:rPr lang="en-US" sz="2800" dirty="0" smtClean="0">
                <a:solidFill>
                  <a:schemeClr val="bg1"/>
                </a:solidFill>
              </a:rPr>
              <a:t>Stool O&amp;P is NOT at a sensitive test for </a:t>
            </a:r>
            <a:r>
              <a:rPr lang="en-US" sz="2800" i="1" dirty="0" err="1" smtClean="0">
                <a:solidFill>
                  <a:schemeClr val="bg1"/>
                </a:solidFill>
              </a:rPr>
              <a:t>Strongyloides</a:t>
            </a:r>
            <a:endParaRPr lang="en-US" sz="2800" i="1" dirty="0" smtClean="0">
              <a:solidFill>
                <a:schemeClr val="bg1"/>
              </a:solidFill>
            </a:endParaRPr>
          </a:p>
          <a:p>
            <a:endParaRPr lang="en-US" dirty="0"/>
          </a:p>
        </p:txBody>
      </p:sp>
    </p:spTree>
    <p:extLst>
      <p:ext uri="{BB962C8B-B14F-4D97-AF65-F5344CB8AC3E}">
        <p14:creationId xmlns:p14="http://schemas.microsoft.com/office/powerpoint/2010/main" val="2507987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Strongyloides</a:t>
            </a:r>
            <a:br>
              <a:rPr lang="en-US" dirty="0"/>
            </a:br>
            <a:r>
              <a:rPr lang="en-US" dirty="0" smtClean="0"/>
              <a:t>Auto-infection…</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5" name="Picture 4"/>
          <p:cNvPicPr>
            <a:picLocks noChangeAspect="1"/>
          </p:cNvPicPr>
          <p:nvPr/>
        </p:nvPicPr>
        <p:blipFill>
          <a:blip r:embed="rId2"/>
          <a:stretch>
            <a:fillRect/>
          </a:stretch>
        </p:blipFill>
        <p:spPr>
          <a:xfrm>
            <a:off x="2539733" y="1865410"/>
            <a:ext cx="4362546" cy="4260753"/>
          </a:xfrm>
          <a:prstGeom prst="rect">
            <a:avLst/>
          </a:prstGeom>
        </p:spPr>
      </p:pic>
      <p:sp>
        <p:nvSpPr>
          <p:cNvPr id="6" name="Rectangle 5"/>
          <p:cNvSpPr/>
          <p:nvPr/>
        </p:nvSpPr>
        <p:spPr>
          <a:xfrm>
            <a:off x="6023122" y="6179731"/>
            <a:ext cx="2902244" cy="369332"/>
          </a:xfrm>
          <a:prstGeom prst="rect">
            <a:avLst/>
          </a:prstGeom>
        </p:spPr>
        <p:txBody>
          <a:bodyPr wrap="none">
            <a:spAutoFit/>
          </a:bodyPr>
          <a:lstStyle/>
          <a:p>
            <a:r>
              <a:rPr lang="en-US" dirty="0"/>
              <a:t>Mahon and </a:t>
            </a:r>
            <a:r>
              <a:rPr lang="en-US" dirty="0" err="1"/>
              <a:t>Manuselis</a:t>
            </a:r>
            <a:r>
              <a:rPr lang="en-US" dirty="0"/>
              <a:t>, 2000.</a:t>
            </a:r>
          </a:p>
        </p:txBody>
      </p:sp>
    </p:spTree>
    <p:extLst>
      <p:ext uri="{BB962C8B-B14F-4D97-AF65-F5344CB8AC3E}">
        <p14:creationId xmlns:p14="http://schemas.microsoft.com/office/powerpoint/2010/main" val="9689930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Strongyloides</a:t>
            </a:r>
            <a:br>
              <a:rPr lang="en-US" dirty="0" smtClean="0"/>
            </a:br>
            <a:r>
              <a:rPr lang="en-US" dirty="0" smtClean="0"/>
              <a:t>Cutaneous larva </a:t>
            </a:r>
            <a:r>
              <a:rPr lang="en-US" dirty="0" err="1" smtClean="0"/>
              <a:t>currens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6" name="Picture 5"/>
          <p:cNvPicPr>
            <a:picLocks noChangeAspect="1"/>
          </p:cNvPicPr>
          <p:nvPr/>
        </p:nvPicPr>
        <p:blipFill>
          <a:blip r:embed="rId2"/>
          <a:stretch>
            <a:fillRect/>
          </a:stretch>
        </p:blipFill>
        <p:spPr>
          <a:xfrm>
            <a:off x="5121567" y="1637707"/>
            <a:ext cx="3565233" cy="4772812"/>
          </a:xfrm>
          <a:prstGeom prst="rect">
            <a:avLst/>
          </a:prstGeom>
        </p:spPr>
      </p:pic>
      <p:sp>
        <p:nvSpPr>
          <p:cNvPr id="5" name="TextBox 4"/>
          <p:cNvSpPr txBox="1"/>
          <p:nvPr/>
        </p:nvSpPr>
        <p:spPr>
          <a:xfrm>
            <a:off x="312235" y="1884556"/>
            <a:ext cx="4728116" cy="1477328"/>
          </a:xfrm>
          <a:prstGeom prst="rect">
            <a:avLst/>
          </a:prstGeom>
          <a:noFill/>
        </p:spPr>
        <p:txBody>
          <a:bodyPr wrap="square" rtlCol="0">
            <a:spAutoFit/>
          </a:bodyPr>
          <a:lstStyle/>
          <a:p>
            <a:r>
              <a:rPr lang="en-US" dirty="0" smtClean="0"/>
              <a:t>42M </a:t>
            </a:r>
          </a:p>
          <a:p>
            <a:pPr marL="285750" indent="-285750">
              <a:buFont typeface="Arial" charset="0"/>
              <a:buChar char="•"/>
            </a:pPr>
            <a:r>
              <a:rPr lang="en-US" dirty="0" smtClean="0"/>
              <a:t>Immigrated from Vietnam 20 years ago</a:t>
            </a:r>
          </a:p>
          <a:p>
            <a:pPr marL="285750" indent="-285750">
              <a:buFont typeface="Arial" charset="0"/>
              <a:buChar char="•"/>
            </a:pPr>
            <a:r>
              <a:rPr lang="en-US" dirty="0"/>
              <a:t>S</a:t>
            </a:r>
            <a:r>
              <a:rPr lang="en-US" dirty="0" smtClean="0"/>
              <a:t>teroids for brain </a:t>
            </a:r>
            <a:r>
              <a:rPr lang="en-US" dirty="0" err="1" smtClean="0"/>
              <a:t>mets</a:t>
            </a:r>
            <a:r>
              <a:rPr lang="en-US" dirty="0" smtClean="0"/>
              <a:t> from lung cancer </a:t>
            </a:r>
          </a:p>
          <a:p>
            <a:pPr marL="285750" indent="-285750">
              <a:buFont typeface="Arial" charset="0"/>
              <a:buChar char="•"/>
            </a:pPr>
            <a:r>
              <a:rPr lang="en-US" dirty="0" smtClean="0"/>
              <a:t>Started to get an itchy </a:t>
            </a:r>
            <a:r>
              <a:rPr lang="en-US" dirty="0" smtClean="0"/>
              <a:t>rash</a:t>
            </a:r>
            <a:endParaRPr lang="en-US" dirty="0" smtClean="0"/>
          </a:p>
          <a:p>
            <a:pPr marL="285750" indent="-285750">
              <a:buFont typeface="Arial" charset="0"/>
              <a:buChar char="•"/>
            </a:pPr>
            <a:r>
              <a:rPr lang="en-US" dirty="0" smtClean="0"/>
              <a:t>Bronchoscopy showed incidental finding </a:t>
            </a:r>
            <a:r>
              <a:rPr lang="en-US" dirty="0" smtClean="0"/>
              <a:t>of</a:t>
            </a:r>
            <a:r>
              <a:rPr lang="mr-IN" dirty="0" smtClean="0"/>
              <a:t>…</a:t>
            </a:r>
            <a:endParaRPr lang="en-US" dirty="0" smtClean="0"/>
          </a:p>
        </p:txBody>
      </p:sp>
      <p:pic>
        <p:nvPicPr>
          <p:cNvPr id="4098" name="Picture 2" descr="ever ignore an elevated eosinophil count - especially in travellers, immigrant"/>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9350" y="3404566"/>
            <a:ext cx="3693886" cy="290415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a:off x="3294743" y="2917371"/>
            <a:ext cx="3131551" cy="1547185"/>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59040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err="1"/>
              <a:t>Strongyloides</a:t>
            </a:r>
            <a:r>
              <a:rPr lang="en-US" dirty="0"/>
              <a:t/>
            </a:r>
            <a:br>
              <a:rPr lang="en-US" dirty="0"/>
            </a:br>
            <a:r>
              <a:rPr lang="en-US" dirty="0"/>
              <a:t>Recognition of the risk</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1866828"/>
            <a:ext cx="5689600" cy="14097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6742" y="3543156"/>
            <a:ext cx="4241800" cy="3125306"/>
          </a:xfrm>
          <a:prstGeom prst="rect">
            <a:avLst/>
          </a:prstGeom>
        </p:spPr>
      </p:pic>
      <p:sp>
        <p:nvSpPr>
          <p:cNvPr id="9" name="TextBox 8"/>
          <p:cNvSpPr txBox="1"/>
          <p:nvPr/>
        </p:nvSpPr>
        <p:spPr>
          <a:xfrm>
            <a:off x="6818083" y="6212646"/>
            <a:ext cx="1868717" cy="369332"/>
          </a:xfrm>
          <a:prstGeom prst="rect">
            <a:avLst/>
          </a:prstGeom>
          <a:noFill/>
        </p:spPr>
        <p:txBody>
          <a:bodyPr wrap="none" rtlCol="0">
            <a:spAutoFit/>
          </a:bodyPr>
          <a:lstStyle/>
          <a:p>
            <a:r>
              <a:rPr lang="en-US" dirty="0" smtClean="0"/>
              <a:t>JAMA DERM 2019</a:t>
            </a:r>
            <a:endParaRPr lang="en-US" dirty="0"/>
          </a:p>
        </p:txBody>
      </p:sp>
    </p:spTree>
    <p:extLst>
      <p:ext uri="{BB962C8B-B14F-4D97-AF65-F5344CB8AC3E}">
        <p14:creationId xmlns:p14="http://schemas.microsoft.com/office/powerpoint/2010/main" val="298030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Risk of </a:t>
            </a:r>
            <a:r>
              <a:rPr lang="en-US" dirty="0" err="1" smtClean="0"/>
              <a:t>hyperinfection</a:t>
            </a:r>
            <a:r>
              <a:rPr lang="en-US" dirty="0" smtClean="0"/>
              <a:t>/disseminated disease</a:t>
            </a:r>
          </a:p>
          <a:p>
            <a:pPr lvl="1"/>
            <a:r>
              <a:rPr lang="en-US" dirty="0" smtClean="0"/>
              <a:t>Steroids!</a:t>
            </a:r>
          </a:p>
          <a:p>
            <a:pPr lvl="1"/>
            <a:r>
              <a:rPr lang="en-US" dirty="0" smtClean="0"/>
              <a:t>Steroids </a:t>
            </a:r>
            <a:r>
              <a:rPr lang="en-US" dirty="0" smtClean="0"/>
              <a:t>and sepsis </a:t>
            </a:r>
            <a:r>
              <a:rPr lang="mr-IN" dirty="0" smtClean="0"/>
              <a:t>–</a:t>
            </a:r>
            <a:r>
              <a:rPr lang="en-US" dirty="0" smtClean="0"/>
              <a:t> suppress eosinophil count</a:t>
            </a:r>
            <a:r>
              <a:rPr lang="mr-IN" dirty="0" smtClean="0"/>
              <a:t>…</a:t>
            </a:r>
            <a:endParaRPr lang="en-US" dirty="0" smtClean="0"/>
          </a:p>
          <a:p>
            <a:endParaRPr lang="en-US" dirty="0" smtClean="0"/>
          </a:p>
          <a:p>
            <a:r>
              <a:rPr lang="en-US" sz="2800" i="1" dirty="0" smtClean="0"/>
              <a:t>Screening/treating persons who were residents of tropical countries for </a:t>
            </a:r>
            <a:r>
              <a:rPr lang="en-US" sz="2800" i="1" dirty="0" err="1" smtClean="0"/>
              <a:t>strongyloides</a:t>
            </a:r>
            <a:r>
              <a:rPr lang="en-US" sz="2800" i="1" dirty="0" smtClean="0"/>
              <a:t> is considered mandatory prior to immunosuppression</a:t>
            </a:r>
          </a:p>
          <a:p>
            <a:endParaRPr lang="en-US" sz="2800" i="1" dirty="0" smtClean="0"/>
          </a:p>
          <a:p>
            <a:r>
              <a:rPr lang="en-US" sz="2800" i="1" dirty="0" smtClean="0"/>
              <a:t>There </a:t>
            </a:r>
            <a:r>
              <a:rPr lang="en-US" sz="2800" i="1" dirty="0"/>
              <a:t>is no evidence to support that a “test and treat” strategy is superior or more cost-effective compared to empiric administration of </a:t>
            </a:r>
            <a:r>
              <a:rPr lang="en-US" sz="2800" i="1" dirty="0" err="1"/>
              <a:t>ivermectin</a:t>
            </a:r>
            <a:r>
              <a:rPr lang="en-US" sz="2800" i="1" dirty="0"/>
              <a:t> to at risk individuals about to undergo immune suppression</a:t>
            </a:r>
            <a:endParaRPr lang="en-US" sz="2800" i="1" dirty="0" smtClean="0"/>
          </a:p>
          <a:p>
            <a:endParaRPr lang="en-US" dirty="0" smtClean="0"/>
          </a:p>
          <a:p>
            <a:endParaRPr lang="en-US" dirty="0"/>
          </a:p>
        </p:txBody>
      </p:sp>
      <p:sp>
        <p:nvSpPr>
          <p:cNvPr id="4" name="TextBox 3"/>
          <p:cNvSpPr txBox="1"/>
          <p:nvPr/>
        </p:nvSpPr>
        <p:spPr>
          <a:xfrm>
            <a:off x="7493000" y="6308725"/>
            <a:ext cx="1480726" cy="369332"/>
          </a:xfrm>
          <a:prstGeom prst="rect">
            <a:avLst/>
          </a:prstGeom>
          <a:noFill/>
        </p:spPr>
        <p:txBody>
          <a:bodyPr wrap="none" rtlCol="0">
            <a:spAutoFit/>
          </a:bodyPr>
          <a:lstStyle/>
          <a:p>
            <a:r>
              <a:rPr lang="en-US" dirty="0" smtClean="0"/>
              <a:t>CATMAT 2016</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250134"/>
            <a:ext cx="5835073" cy="1192008"/>
          </a:xfrm>
          <a:prstGeom prst="rect">
            <a:avLst/>
          </a:prstGeom>
          <a:ln w="38100">
            <a:solidFill>
              <a:schemeClr val="tx1"/>
            </a:solidFill>
          </a:ln>
        </p:spPr>
      </p:pic>
      <p:sp>
        <p:nvSpPr>
          <p:cNvPr id="6" name="Title 5"/>
          <p:cNvSpPr>
            <a:spLocks noGrp="1"/>
          </p:cNvSpPr>
          <p:nvPr>
            <p:ph type="title"/>
          </p:nvPr>
        </p:nvSpPr>
        <p:spPr/>
        <p:txBody>
          <a:bodyPr/>
          <a:lstStyle/>
          <a:p>
            <a:r>
              <a:rPr lang="en-US" dirty="0" smtClean="0"/>
              <a:t> </a:t>
            </a:r>
            <a:endParaRPr lang="en-US" dirty="0"/>
          </a:p>
        </p:txBody>
      </p:sp>
    </p:spTree>
    <p:extLst>
      <p:ext uri="{BB962C8B-B14F-4D97-AF65-F5344CB8AC3E}">
        <p14:creationId xmlns:p14="http://schemas.microsoft.com/office/powerpoint/2010/main" val="22320580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Strongyloides</a:t>
            </a:r>
            <a:br>
              <a:rPr lang="en-US" dirty="0" smtClean="0"/>
            </a:br>
            <a:r>
              <a:rPr lang="en-US" dirty="0" smtClean="0"/>
              <a:t>Treatment (</a:t>
            </a:r>
            <a:r>
              <a:rPr lang="en-US" dirty="0" err="1" smtClean="0"/>
              <a:t>ivermectin</a:t>
            </a:r>
            <a:r>
              <a:rPr lang="en-US" dirty="0" smtClean="0"/>
              <a:t>)</a:t>
            </a:r>
            <a:endParaRPr lang="en-US" dirty="0"/>
          </a:p>
        </p:txBody>
      </p:sp>
      <p:sp>
        <p:nvSpPr>
          <p:cNvPr id="3" name="Content Placeholder 2"/>
          <p:cNvSpPr>
            <a:spLocks noGrp="1"/>
          </p:cNvSpPr>
          <p:nvPr>
            <p:ph idx="1"/>
          </p:nvPr>
        </p:nvSpPr>
        <p:spPr>
          <a:xfrm>
            <a:off x="476440" y="1561712"/>
            <a:ext cx="8229600" cy="4467613"/>
          </a:xfrm>
        </p:spPr>
        <p:txBody>
          <a:bodyPr>
            <a:normAutofit lnSpcReduction="10000"/>
          </a:bodyPr>
          <a:lstStyle/>
          <a:p>
            <a:r>
              <a:rPr lang="en-US" sz="2400" dirty="0"/>
              <a:t>U</a:t>
            </a:r>
            <a:r>
              <a:rPr lang="en-US" sz="2400" dirty="0" smtClean="0"/>
              <a:t>ncomplicated:</a:t>
            </a:r>
            <a:endParaRPr lang="en-US" sz="2400" dirty="0"/>
          </a:p>
          <a:p>
            <a:pPr marL="914400" lvl="1" indent="-457200">
              <a:buAutoNum type="arabicPeriod"/>
            </a:pPr>
            <a:r>
              <a:rPr lang="en-US" sz="2000" dirty="0" err="1"/>
              <a:t>I</a:t>
            </a:r>
            <a:r>
              <a:rPr lang="en-US" sz="2000" dirty="0" err="1" smtClean="0"/>
              <a:t>vermectin</a:t>
            </a:r>
            <a:r>
              <a:rPr lang="en-US" sz="2000" dirty="0"/>
              <a:t>, </a:t>
            </a:r>
            <a:r>
              <a:rPr lang="en-US" sz="2000" dirty="0" smtClean="0"/>
              <a:t>0.2 mg/kg</a:t>
            </a:r>
            <a:r>
              <a:rPr lang="en-US" sz="2000" dirty="0"/>
              <a:t>, </a:t>
            </a:r>
            <a:r>
              <a:rPr lang="en-US" sz="2000" dirty="0" smtClean="0"/>
              <a:t>for </a:t>
            </a:r>
            <a:r>
              <a:rPr lang="en-US" sz="2000" dirty="0" smtClean="0"/>
              <a:t>2 days.</a:t>
            </a:r>
          </a:p>
          <a:p>
            <a:pPr marL="914400" lvl="1" indent="-457200">
              <a:buAutoNum type="arabicPeriod"/>
            </a:pPr>
            <a:r>
              <a:rPr lang="en-US" sz="2000" dirty="0" smtClean="0"/>
              <a:t>(Albendazole</a:t>
            </a:r>
            <a:r>
              <a:rPr lang="en-US" sz="2000" dirty="0"/>
              <a:t>, 400 mg, </a:t>
            </a:r>
            <a:r>
              <a:rPr lang="en-US" sz="2000" dirty="0" smtClean="0"/>
              <a:t>BID for </a:t>
            </a:r>
            <a:r>
              <a:rPr lang="en-US" sz="2000" dirty="0" smtClean="0"/>
              <a:t>7 days)</a:t>
            </a:r>
          </a:p>
          <a:p>
            <a:pPr marL="0" indent="0">
              <a:buNone/>
            </a:pPr>
            <a:endParaRPr lang="en-US" sz="2400" dirty="0"/>
          </a:p>
          <a:p>
            <a:r>
              <a:rPr lang="en-US" sz="2400" dirty="0" smtClean="0"/>
              <a:t>Complicated (</a:t>
            </a:r>
            <a:r>
              <a:rPr lang="en-US" sz="2400" dirty="0" err="1" smtClean="0"/>
              <a:t>Hyperinfection</a:t>
            </a:r>
            <a:r>
              <a:rPr lang="en-US" sz="2400" dirty="0" smtClean="0"/>
              <a:t> or disseminated):</a:t>
            </a:r>
            <a:endParaRPr lang="en-US" sz="2400" dirty="0"/>
          </a:p>
          <a:p>
            <a:pPr marL="914400" lvl="1" indent="-457200">
              <a:buFont typeface="+mj-lt"/>
              <a:buAutoNum type="arabicPeriod"/>
            </a:pPr>
            <a:r>
              <a:rPr lang="en-US" sz="2000" dirty="0" smtClean="0"/>
              <a:t>Oral</a:t>
            </a:r>
          </a:p>
          <a:p>
            <a:pPr marL="857250" lvl="2" indent="0">
              <a:buNone/>
            </a:pPr>
            <a:r>
              <a:rPr lang="en-US" sz="2000" dirty="0" err="1"/>
              <a:t>I</a:t>
            </a:r>
            <a:r>
              <a:rPr lang="en-US" sz="2000" dirty="0" err="1" smtClean="0"/>
              <a:t>vermectin</a:t>
            </a:r>
            <a:r>
              <a:rPr lang="en-US" sz="2000" dirty="0" smtClean="0"/>
              <a:t>, 0.2 </a:t>
            </a:r>
            <a:r>
              <a:rPr lang="en-US" sz="2000" dirty="0" smtClean="0"/>
              <a:t>mg/kg/day, until </a:t>
            </a:r>
            <a:r>
              <a:rPr lang="en-US" sz="2000" dirty="0" smtClean="0"/>
              <a:t>negative stool exam persists for 2 weeks;</a:t>
            </a:r>
          </a:p>
          <a:p>
            <a:pPr marL="857250" lvl="2" indent="0">
              <a:buNone/>
            </a:pPr>
            <a:endParaRPr lang="en-US" sz="1400" dirty="0" smtClean="0"/>
          </a:p>
          <a:p>
            <a:pPr marL="914400" lvl="1" indent="-457200">
              <a:buFont typeface="+mj-lt"/>
              <a:buAutoNum type="arabicPeriod"/>
            </a:pPr>
            <a:r>
              <a:rPr lang="en-US" sz="2000" dirty="0" smtClean="0"/>
              <a:t>Subcutaneous </a:t>
            </a:r>
          </a:p>
          <a:p>
            <a:pPr marL="457200" lvl="1" indent="0">
              <a:buNone/>
            </a:pPr>
            <a:r>
              <a:rPr lang="en-US" sz="1600" dirty="0"/>
              <a:t>	</a:t>
            </a:r>
            <a:r>
              <a:rPr lang="en-US" sz="2000" dirty="0" smtClean="0"/>
              <a:t>Patients </a:t>
            </a:r>
            <a:r>
              <a:rPr lang="en-US" sz="2000" dirty="0"/>
              <a:t>unable </a:t>
            </a:r>
            <a:r>
              <a:rPr lang="en-US" sz="2000" dirty="0" smtClean="0"/>
              <a:t>to tolerate orally or deteriorating clinical status</a:t>
            </a:r>
          </a:p>
          <a:p>
            <a:pPr marL="857250" lvl="2" indent="0">
              <a:buNone/>
            </a:pPr>
            <a:r>
              <a:rPr lang="en-US" sz="2000" dirty="0" smtClean="0"/>
              <a:t>	</a:t>
            </a:r>
            <a:r>
              <a:rPr lang="en-US" sz="2000" dirty="0" err="1" smtClean="0"/>
              <a:t>Ivermectin</a:t>
            </a:r>
            <a:r>
              <a:rPr lang="en-US" sz="2000" dirty="0" smtClean="0"/>
              <a:t>, 0.2 </a:t>
            </a:r>
            <a:r>
              <a:rPr lang="en-US" sz="2000" dirty="0"/>
              <a:t>mg/</a:t>
            </a:r>
            <a:r>
              <a:rPr lang="en-US" sz="2000" dirty="0" smtClean="0"/>
              <a:t>kg/day, SQ, </a:t>
            </a:r>
            <a:r>
              <a:rPr lang="en-US" sz="2000" dirty="0"/>
              <a:t>divided doses, </a:t>
            </a:r>
            <a:r>
              <a:rPr lang="en-US" sz="2000" dirty="0" smtClean="0"/>
              <a:t>each arm</a:t>
            </a:r>
            <a:r>
              <a:rPr lang="en-US" sz="2000" dirty="0"/>
              <a:t>, until </a:t>
            </a:r>
            <a:r>
              <a:rPr lang="en-US" sz="2000" dirty="0" smtClean="0"/>
              <a:t>	negative </a:t>
            </a:r>
            <a:r>
              <a:rPr lang="en-US" sz="2000" dirty="0"/>
              <a:t>stool exam </a:t>
            </a:r>
            <a:r>
              <a:rPr lang="en-US" sz="2000" dirty="0" smtClean="0"/>
              <a:t>persists for </a:t>
            </a:r>
            <a:r>
              <a:rPr lang="en-US" sz="2000" dirty="0"/>
              <a:t>2 weeks or until </a:t>
            </a:r>
            <a:r>
              <a:rPr lang="en-US" sz="2000" dirty="0" smtClean="0"/>
              <a:t>can tolerate PO</a:t>
            </a:r>
            <a:endParaRPr lang="en-US" sz="2000" dirty="0"/>
          </a:p>
        </p:txBody>
      </p:sp>
    </p:spTree>
    <p:extLst>
      <p:ext uri="{BB962C8B-B14F-4D97-AF65-F5344CB8AC3E}">
        <p14:creationId xmlns:p14="http://schemas.microsoft.com/office/powerpoint/2010/main" val="896845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Strongyloides</a:t>
            </a:r>
            <a:br>
              <a:rPr lang="en-US" dirty="0" smtClean="0"/>
            </a:br>
            <a:r>
              <a:rPr lang="en-US" dirty="0" smtClean="0"/>
              <a:t>RCT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309 randomized</a:t>
            </a:r>
          </a:p>
          <a:p>
            <a:pPr lvl="1"/>
            <a:r>
              <a:rPr lang="en-US" dirty="0" smtClean="0"/>
              <a:t>50% positive stool tests; the rest on basis of serology) </a:t>
            </a:r>
          </a:p>
          <a:p>
            <a:r>
              <a:rPr lang="en-US" dirty="0" smtClean="0"/>
              <a:t>Treatment</a:t>
            </a:r>
          </a:p>
          <a:p>
            <a:pPr lvl="1"/>
            <a:r>
              <a:rPr lang="en-US" dirty="0" smtClean="0"/>
              <a:t>Single </a:t>
            </a:r>
            <a:r>
              <a:rPr lang="en-US" dirty="0"/>
              <a:t>dose (day 1) </a:t>
            </a:r>
            <a:r>
              <a:rPr lang="en-US" b="1" dirty="0"/>
              <a:t>vs </a:t>
            </a:r>
            <a:r>
              <a:rPr lang="en-US" dirty="0"/>
              <a:t>4-dose (day 1,2 and 15,16)</a:t>
            </a:r>
          </a:p>
          <a:p>
            <a:endParaRPr lang="en-US" dirty="0" smtClean="0"/>
          </a:p>
          <a:p>
            <a:r>
              <a:rPr lang="en-US" dirty="0" smtClean="0"/>
              <a:t>Clearances at 12 month follow-up (230 patients completed)</a:t>
            </a:r>
          </a:p>
          <a:p>
            <a:pPr lvl="1"/>
            <a:r>
              <a:rPr lang="en-US" dirty="0" smtClean="0"/>
              <a:t>86% single dose vs </a:t>
            </a:r>
            <a:r>
              <a:rPr lang="en-US" dirty="0"/>
              <a:t> </a:t>
            </a:r>
            <a:r>
              <a:rPr lang="en-US" dirty="0" smtClean="0"/>
              <a:t>85% 4-dose</a:t>
            </a:r>
          </a:p>
          <a:p>
            <a:pPr lvl="1"/>
            <a:r>
              <a:rPr lang="en-US" dirty="0" smtClean="0"/>
              <a:t>100% vs 96% for stool clearance  </a:t>
            </a:r>
            <a:endParaRPr lang="en-US" dirty="0"/>
          </a:p>
        </p:txBody>
      </p:sp>
      <p:sp>
        <p:nvSpPr>
          <p:cNvPr id="4" name="TextBox 3"/>
          <p:cNvSpPr txBox="1"/>
          <p:nvPr/>
        </p:nvSpPr>
        <p:spPr>
          <a:xfrm>
            <a:off x="7914807" y="5591175"/>
            <a:ext cx="1039772" cy="300082"/>
          </a:xfrm>
          <a:prstGeom prst="rect">
            <a:avLst/>
          </a:prstGeom>
          <a:noFill/>
        </p:spPr>
        <p:txBody>
          <a:bodyPr wrap="none" rtlCol="0">
            <a:spAutoFit/>
          </a:bodyPr>
          <a:lstStyle/>
          <a:p>
            <a:r>
              <a:rPr lang="en-US" sz="1350"/>
              <a:t>Lancet 2019</a:t>
            </a:r>
            <a:endParaRPr lang="en-US" sz="1350"/>
          </a:p>
        </p:txBody>
      </p:sp>
    </p:spTree>
    <p:extLst>
      <p:ext uri="{BB962C8B-B14F-4D97-AF65-F5344CB8AC3E}">
        <p14:creationId xmlns:p14="http://schemas.microsoft.com/office/powerpoint/2010/main" val="14899152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Strongyloides</a:t>
            </a:r>
            <a:br>
              <a:rPr lang="en-US" dirty="0"/>
            </a:br>
            <a:r>
              <a:rPr lang="en-US" dirty="0"/>
              <a:t>Recognition of the risk</a:t>
            </a: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stretch>
            <a:fillRect/>
          </a:stretch>
        </p:blipFill>
        <p:spPr>
          <a:xfrm>
            <a:off x="0" y="2059108"/>
            <a:ext cx="9144000" cy="3464109"/>
          </a:xfrm>
          <a:prstGeom prst="rect">
            <a:avLst/>
          </a:prstGeom>
        </p:spPr>
      </p:pic>
      <p:sp>
        <p:nvSpPr>
          <p:cNvPr id="5" name="TextBox 4"/>
          <p:cNvSpPr txBox="1"/>
          <p:nvPr/>
        </p:nvSpPr>
        <p:spPr>
          <a:xfrm>
            <a:off x="6360522" y="6206838"/>
            <a:ext cx="2326278" cy="369332"/>
          </a:xfrm>
          <a:prstGeom prst="rect">
            <a:avLst/>
          </a:prstGeom>
          <a:noFill/>
        </p:spPr>
        <p:txBody>
          <a:bodyPr wrap="none" rtlCol="0">
            <a:spAutoFit/>
          </a:bodyPr>
          <a:lstStyle/>
          <a:p>
            <a:r>
              <a:rPr lang="en-US" dirty="0" smtClean="0"/>
              <a:t>Leung et al. AJTMH ‘08</a:t>
            </a:r>
            <a:endParaRPr lang="en-US" dirty="0"/>
          </a:p>
        </p:txBody>
      </p:sp>
      <p:pic>
        <p:nvPicPr>
          <p:cNvPr id="6" name="Picture 5"/>
          <p:cNvPicPr>
            <a:picLocks noChangeAspect="1"/>
          </p:cNvPicPr>
          <p:nvPr/>
        </p:nvPicPr>
        <p:blipFill>
          <a:blip r:embed="rId4"/>
          <a:stretch>
            <a:fillRect/>
          </a:stretch>
        </p:blipFill>
        <p:spPr>
          <a:xfrm>
            <a:off x="6304533" y="274638"/>
            <a:ext cx="2382267" cy="1784470"/>
          </a:xfrm>
          <a:prstGeom prst="rect">
            <a:avLst/>
          </a:prstGeom>
        </p:spPr>
      </p:pic>
      <p:sp>
        <p:nvSpPr>
          <p:cNvPr id="7" name="TextBox 6"/>
          <p:cNvSpPr txBox="1"/>
          <p:nvPr/>
        </p:nvSpPr>
        <p:spPr>
          <a:xfrm>
            <a:off x="931844" y="5775476"/>
            <a:ext cx="5200078" cy="461665"/>
          </a:xfrm>
          <a:prstGeom prst="rect">
            <a:avLst/>
          </a:prstGeom>
          <a:solidFill>
            <a:schemeClr val="tx1"/>
          </a:solidFill>
        </p:spPr>
        <p:txBody>
          <a:bodyPr wrap="none" rtlCol="0">
            <a:spAutoFit/>
          </a:bodyPr>
          <a:lstStyle/>
          <a:p>
            <a:r>
              <a:rPr lang="en-US" sz="2400" b="1" dirty="0" smtClean="0">
                <a:solidFill>
                  <a:schemeClr val="bg1"/>
                </a:solidFill>
              </a:rPr>
              <a:t>SQ </a:t>
            </a:r>
            <a:r>
              <a:rPr lang="en-US" sz="2400" b="1" dirty="0" err="1" smtClean="0">
                <a:solidFill>
                  <a:schemeClr val="bg1"/>
                </a:solidFill>
              </a:rPr>
              <a:t>ivermectin</a:t>
            </a:r>
            <a:r>
              <a:rPr lang="en-US" sz="2400" b="1" dirty="0" smtClean="0">
                <a:solidFill>
                  <a:schemeClr val="bg1"/>
                </a:solidFill>
              </a:rPr>
              <a:t> (from veterinarian clinic)</a:t>
            </a:r>
            <a:endParaRPr lang="en-US" sz="2400" b="1" dirty="0">
              <a:solidFill>
                <a:schemeClr val="bg1"/>
              </a:solidFill>
            </a:endParaRPr>
          </a:p>
        </p:txBody>
      </p:sp>
    </p:spTree>
    <p:extLst>
      <p:ext uri="{BB962C8B-B14F-4D97-AF65-F5344CB8AC3E}">
        <p14:creationId xmlns:p14="http://schemas.microsoft.com/office/powerpoint/2010/main" val="12441584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l">
              <a:defRPr/>
            </a:pPr>
            <a:r>
              <a:rPr lang="en-US" dirty="0"/>
              <a:t>Schistosomiasis</a:t>
            </a:r>
            <a:endParaRPr lang="en-CA" dirty="0" smtClean="0">
              <a:cs typeface="+mj-cs"/>
            </a:endParaRPr>
          </a:p>
        </p:txBody>
      </p:sp>
      <p:sp>
        <p:nvSpPr>
          <p:cNvPr id="35843" name="Rectangle 3"/>
          <p:cNvSpPr>
            <a:spLocks noGrp="1" noChangeArrowheads="1"/>
          </p:cNvSpPr>
          <p:nvPr>
            <p:ph type="body" idx="1"/>
          </p:nvPr>
        </p:nvSpPr>
        <p:spPr/>
        <p:txBody>
          <a:bodyPr/>
          <a:lstStyle/>
          <a:p>
            <a:pPr eaLnBrk="1" hangingPunct="1">
              <a:defRPr/>
            </a:pPr>
            <a:endParaRPr lang="en-CA" dirty="0" smtClean="0">
              <a:cs typeface="+mn-cs"/>
            </a:endParaRPr>
          </a:p>
        </p:txBody>
      </p:sp>
      <p:pic>
        <p:nvPicPr>
          <p:cNvPr id="23556" name="Picture 5" descr="water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84526" y="1600200"/>
            <a:ext cx="2735262" cy="2062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descr="lake-malawi-0067-003b-WM"/>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84526" y="4213806"/>
            <a:ext cx="3045074" cy="18520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r="2713"/>
          <a:stretch>
            <a:fillRect/>
          </a:stretch>
        </p:blipFill>
        <p:spPr bwMode="auto">
          <a:xfrm>
            <a:off x="672123" y="1600200"/>
            <a:ext cx="3931148" cy="47401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7149715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Schistosomiasis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17638"/>
            <a:ext cx="9144000" cy="5342467"/>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8000" y="1600199"/>
            <a:ext cx="6096000" cy="400051"/>
          </a:xfrm>
          <a:prstGeom prst="rect">
            <a:avLst/>
          </a:prstGeom>
        </p:spPr>
      </p:pic>
      <p:cxnSp>
        <p:nvCxnSpPr>
          <p:cNvPr id="7" name="Straight Arrow Connector 6"/>
          <p:cNvCxnSpPr/>
          <p:nvPr/>
        </p:nvCxnSpPr>
        <p:spPr>
          <a:xfrm flipH="1">
            <a:off x="3676650" y="2000250"/>
            <a:ext cx="4000500" cy="704850"/>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53626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Schistosomiasis</a:t>
            </a:r>
            <a:br>
              <a:rPr lang="en-US" dirty="0" smtClean="0"/>
            </a:br>
            <a:r>
              <a:rPr lang="en-US" dirty="0" smtClean="0"/>
              <a:t>Clinical presentations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Acute:</a:t>
            </a:r>
          </a:p>
          <a:p>
            <a:r>
              <a:rPr lang="en-US" dirty="0" smtClean="0"/>
              <a:t>Swimmer’s </a:t>
            </a:r>
            <a:r>
              <a:rPr lang="en-US" dirty="0" smtClean="0"/>
              <a:t>itch (</a:t>
            </a:r>
            <a:r>
              <a:rPr lang="en-US" dirty="0" err="1" smtClean="0"/>
              <a:t>cercarial</a:t>
            </a:r>
            <a:r>
              <a:rPr lang="en-US" dirty="0" smtClean="0"/>
              <a:t> dermatitis)</a:t>
            </a:r>
          </a:p>
          <a:p>
            <a:pPr lvl="1"/>
            <a:r>
              <a:rPr lang="en-US" dirty="0" smtClean="0"/>
              <a:t>Hours after swimming </a:t>
            </a:r>
          </a:p>
          <a:p>
            <a:r>
              <a:rPr lang="en-US" dirty="0" smtClean="0"/>
              <a:t>Katayama fever (acute </a:t>
            </a:r>
            <a:r>
              <a:rPr lang="en-US" dirty="0" err="1" smtClean="0"/>
              <a:t>schistosomiasis</a:t>
            </a:r>
            <a:r>
              <a:rPr lang="en-US" dirty="0" smtClean="0"/>
              <a:t>)</a:t>
            </a:r>
          </a:p>
          <a:p>
            <a:pPr lvl="1"/>
            <a:r>
              <a:rPr lang="en-US" dirty="0" smtClean="0"/>
              <a:t>2 – 8 weeks </a:t>
            </a:r>
          </a:p>
          <a:p>
            <a:endParaRPr lang="en-US" dirty="0"/>
          </a:p>
          <a:p>
            <a:pPr marL="0" indent="0">
              <a:buNone/>
            </a:pPr>
            <a:r>
              <a:rPr lang="en-US" b="1" dirty="0" smtClean="0"/>
              <a:t>Chronic:</a:t>
            </a:r>
            <a:endParaRPr lang="en-US" b="1" dirty="0" smtClean="0"/>
          </a:p>
          <a:p>
            <a:pPr lvl="1"/>
            <a:r>
              <a:rPr lang="en-US" dirty="0" smtClean="0"/>
              <a:t>Months - Years</a:t>
            </a:r>
          </a:p>
          <a:p>
            <a:pPr marL="971550" lvl="1" indent="-514350">
              <a:buFont typeface="+mj-lt"/>
              <a:buAutoNum type="arabicPeriod"/>
            </a:pPr>
            <a:r>
              <a:rPr lang="en-US" dirty="0" smtClean="0"/>
              <a:t>Intestinal </a:t>
            </a:r>
          </a:p>
          <a:p>
            <a:pPr marL="971550" lvl="1" indent="-514350">
              <a:buFont typeface="+mj-lt"/>
              <a:buAutoNum type="arabicPeriod"/>
            </a:pPr>
            <a:r>
              <a:rPr lang="en-US" dirty="0" smtClean="0"/>
              <a:t>Hepatic</a:t>
            </a:r>
          </a:p>
          <a:p>
            <a:pPr marL="971550" lvl="1" indent="-514350">
              <a:buFont typeface="+mj-lt"/>
              <a:buAutoNum type="arabicPeriod"/>
            </a:pPr>
            <a:r>
              <a:rPr lang="en-US" dirty="0" err="1" smtClean="0"/>
              <a:t>Genito</a:t>
            </a:r>
            <a:r>
              <a:rPr lang="en-US" dirty="0" smtClean="0"/>
              <a:t>-Urinary</a:t>
            </a:r>
            <a:endParaRPr lang="en-US" dirty="0"/>
          </a:p>
        </p:txBody>
      </p:sp>
    </p:spTree>
    <p:extLst>
      <p:ext uri="{BB962C8B-B14F-4D97-AF65-F5344CB8AC3E}">
        <p14:creationId xmlns:p14="http://schemas.microsoft.com/office/powerpoint/2010/main" val="11511614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Pulmonary nodules and eosinophilia </a:t>
            </a:r>
            <a:endParaRPr lang="en-US" dirty="0"/>
          </a:p>
        </p:txBody>
      </p:sp>
      <p:sp>
        <p:nvSpPr>
          <p:cNvPr id="3" name="Content Placeholder 2"/>
          <p:cNvSpPr>
            <a:spLocks noGrp="1"/>
          </p:cNvSpPr>
          <p:nvPr>
            <p:ph idx="1"/>
          </p:nvPr>
        </p:nvSpPr>
        <p:spPr>
          <a:xfrm>
            <a:off x="628650" y="2226468"/>
            <a:ext cx="7886700" cy="4259392"/>
          </a:xfrm>
        </p:spPr>
        <p:txBody>
          <a:bodyPr>
            <a:normAutofit fontScale="70000" lnSpcReduction="20000"/>
          </a:bodyPr>
          <a:lstStyle/>
          <a:p>
            <a:r>
              <a:rPr lang="en-US" dirty="0" smtClean="0"/>
              <a:t>2 women, </a:t>
            </a:r>
            <a:r>
              <a:rPr lang="en-US" b="1" dirty="0" smtClean="0"/>
              <a:t>travelled to Uganda </a:t>
            </a:r>
            <a:r>
              <a:rPr lang="en-US" dirty="0" smtClean="0"/>
              <a:t>for studies  </a:t>
            </a:r>
            <a:r>
              <a:rPr lang="en-US" dirty="0" smtClean="0"/>
              <a:t>(</a:t>
            </a:r>
            <a:r>
              <a:rPr lang="en-US" dirty="0" smtClean="0"/>
              <a:t>January </a:t>
            </a:r>
            <a:r>
              <a:rPr lang="mr-IN" dirty="0" smtClean="0"/>
              <a:t>–</a:t>
            </a:r>
            <a:r>
              <a:rPr lang="en-US" dirty="0" smtClean="0"/>
              <a:t> April 2018)</a:t>
            </a:r>
          </a:p>
          <a:p>
            <a:pPr lvl="1"/>
            <a:r>
              <a:rPr lang="en-US" dirty="0" smtClean="0"/>
              <a:t>Both developed </a:t>
            </a:r>
            <a:r>
              <a:rPr lang="en-US" b="1" dirty="0" smtClean="0"/>
              <a:t>fever and chest </a:t>
            </a:r>
            <a:r>
              <a:rPr lang="en-US" b="1" dirty="0" smtClean="0"/>
              <a:t>pain </a:t>
            </a:r>
            <a:r>
              <a:rPr lang="en-US" dirty="0" smtClean="0"/>
              <a:t>1 </a:t>
            </a:r>
            <a:r>
              <a:rPr lang="en-US" dirty="0" smtClean="0"/>
              <a:t>month after return </a:t>
            </a:r>
          </a:p>
          <a:p>
            <a:pPr lvl="1"/>
            <a:r>
              <a:rPr lang="en-US" dirty="0" smtClean="0"/>
              <a:t>Both had </a:t>
            </a:r>
            <a:r>
              <a:rPr lang="en-US" b="1" dirty="0" smtClean="0"/>
              <a:t>eosinophilia</a:t>
            </a:r>
            <a:r>
              <a:rPr lang="en-US" dirty="0" smtClean="0"/>
              <a:t> (5.2 and 4.2)</a:t>
            </a:r>
          </a:p>
          <a:p>
            <a:pPr lvl="1"/>
            <a:r>
              <a:rPr lang="en-US" dirty="0" smtClean="0"/>
              <a:t>Both had </a:t>
            </a:r>
            <a:r>
              <a:rPr lang="en-US" b="1" dirty="0" smtClean="0"/>
              <a:t>abnormal CT chest</a:t>
            </a:r>
            <a:r>
              <a:rPr lang="mr-IN" dirty="0" smtClean="0"/>
              <a:t>…</a:t>
            </a:r>
            <a:r>
              <a:rPr lang="en-CA" dirty="0" smtClean="0"/>
              <a:t>.. </a:t>
            </a:r>
            <a:endParaRPr lang="en-US" dirty="0" smtClean="0"/>
          </a:p>
          <a:p>
            <a:pPr marL="685800" lvl="2" indent="0">
              <a:buNone/>
            </a:pPr>
            <a:endParaRPr lang="en-US" dirty="0"/>
          </a:p>
          <a:p>
            <a:r>
              <a:rPr lang="en-US" dirty="0" smtClean="0"/>
              <a:t>22F</a:t>
            </a:r>
          </a:p>
          <a:p>
            <a:pPr lvl="1"/>
            <a:r>
              <a:rPr lang="en-US" dirty="0" smtClean="0"/>
              <a:t>Symptoms started late April </a:t>
            </a:r>
          </a:p>
          <a:p>
            <a:pPr lvl="2"/>
            <a:r>
              <a:rPr lang="en-US" dirty="0" smtClean="0"/>
              <a:t>Admitted and BAL May 18 	</a:t>
            </a:r>
            <a:r>
              <a:rPr lang="en-US" dirty="0" smtClean="0">
                <a:sym typeface="Wingdings"/>
              </a:rPr>
              <a:t> CT chest = pulmonary nodules </a:t>
            </a:r>
            <a:endParaRPr lang="en-US" dirty="0" smtClean="0"/>
          </a:p>
          <a:p>
            <a:pPr lvl="2"/>
            <a:endParaRPr lang="en-US" dirty="0" smtClean="0"/>
          </a:p>
          <a:p>
            <a:r>
              <a:rPr lang="en-US" dirty="0" smtClean="0"/>
              <a:t>20F</a:t>
            </a:r>
          </a:p>
          <a:p>
            <a:pPr lvl="1"/>
            <a:r>
              <a:rPr lang="en-US" dirty="0" smtClean="0"/>
              <a:t>Symptoms started early May</a:t>
            </a:r>
          </a:p>
          <a:p>
            <a:pPr lvl="2"/>
            <a:r>
              <a:rPr lang="en-US" dirty="0" smtClean="0"/>
              <a:t>Admitted and BAL May 28	--&gt; CT chest = pulmonary nodules </a:t>
            </a:r>
          </a:p>
          <a:p>
            <a:pPr marL="342900" lvl="1" indent="0">
              <a:buNone/>
            </a:pPr>
            <a:endParaRPr lang="en-US" dirty="0"/>
          </a:p>
          <a:p>
            <a:endParaRPr lang="en-US" dirty="0" smtClean="0"/>
          </a:p>
        </p:txBody>
      </p:sp>
    </p:spTree>
    <p:extLst>
      <p:ext uri="{BB962C8B-B14F-4D97-AF65-F5344CB8AC3E}">
        <p14:creationId xmlns:p14="http://schemas.microsoft.com/office/powerpoint/2010/main" val="2388383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20F </a:t>
            </a:r>
            <a:br>
              <a:rPr lang="en-US" dirty="0" smtClean="0"/>
            </a:br>
            <a:r>
              <a:rPr lang="en-US" dirty="0" smtClean="0"/>
              <a:t>CT chest May 2018</a:t>
            </a:r>
            <a:endParaRPr lang="en-CA" dirty="0"/>
          </a:p>
        </p:txBody>
      </p:sp>
      <p:sp>
        <p:nvSpPr>
          <p:cNvPr id="3" name="Content Placeholder 2"/>
          <p:cNvSpPr>
            <a:spLocks noGrp="1"/>
          </p:cNvSpPr>
          <p:nvPr>
            <p:ph idx="1"/>
          </p:nvPr>
        </p:nvSpPr>
        <p:spPr/>
        <p:txBody>
          <a:bodyPr/>
          <a:lstStyle/>
          <a:p>
            <a:r>
              <a:rPr lang="en-CA" dirty="0" smtClean="0"/>
              <a:t> </a:t>
            </a:r>
            <a:endParaRPr lang="en-CA" dirty="0"/>
          </a:p>
        </p:txBody>
      </p:sp>
      <p:pic>
        <p:nvPicPr>
          <p:cNvPr id="717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75009" y="1829300"/>
            <a:ext cx="4230443" cy="3412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72000" y="1829300"/>
            <a:ext cx="4396991" cy="3412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151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Pulmonary nodules and eosinophilia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 women, travelled to Uganda for studies January 20 </a:t>
            </a:r>
            <a:r>
              <a:rPr lang="mr-IN" dirty="0" smtClean="0"/>
              <a:t>–</a:t>
            </a:r>
            <a:r>
              <a:rPr lang="en-US" dirty="0" smtClean="0"/>
              <a:t> April 20, 2018</a:t>
            </a:r>
          </a:p>
          <a:p>
            <a:pPr lvl="1"/>
            <a:r>
              <a:rPr lang="en-US" dirty="0" smtClean="0"/>
              <a:t>Both developed fever, chest pain and SOB after return </a:t>
            </a:r>
          </a:p>
          <a:p>
            <a:pPr lvl="1"/>
            <a:endParaRPr lang="en-US" dirty="0" smtClean="0"/>
          </a:p>
          <a:p>
            <a:pPr lvl="1"/>
            <a:r>
              <a:rPr lang="en-US" dirty="0" smtClean="0"/>
              <a:t>22F</a:t>
            </a:r>
          </a:p>
          <a:p>
            <a:pPr lvl="2"/>
            <a:r>
              <a:rPr lang="en-US" dirty="0" smtClean="0"/>
              <a:t>Symptoms started end of April </a:t>
            </a:r>
          </a:p>
          <a:p>
            <a:pPr lvl="3"/>
            <a:r>
              <a:rPr lang="en-US" dirty="0" smtClean="0"/>
              <a:t>Admitted and BAL May 18</a:t>
            </a:r>
          </a:p>
          <a:p>
            <a:pPr lvl="2"/>
            <a:r>
              <a:rPr lang="en-US" b="1" dirty="0" smtClean="0"/>
              <a:t>Schistosomiasis Serology</a:t>
            </a:r>
            <a:r>
              <a:rPr lang="en-US" dirty="0" smtClean="0"/>
              <a:t>:	May 16	</a:t>
            </a:r>
            <a:r>
              <a:rPr lang="en-US" b="1" dirty="0" smtClean="0"/>
              <a:t>NEG</a:t>
            </a:r>
            <a:r>
              <a:rPr lang="en-US" dirty="0" smtClean="0"/>
              <a:t> 	(Eosinophils 5.2)</a:t>
            </a:r>
          </a:p>
          <a:p>
            <a:pPr marL="685800" lvl="2" indent="0">
              <a:buNone/>
            </a:pPr>
            <a:r>
              <a:rPr lang="en-US" dirty="0" smtClean="0"/>
              <a:t>		</a:t>
            </a:r>
          </a:p>
          <a:p>
            <a:pPr lvl="1"/>
            <a:r>
              <a:rPr lang="en-US" dirty="0" smtClean="0"/>
              <a:t>20F</a:t>
            </a:r>
          </a:p>
          <a:p>
            <a:pPr lvl="2"/>
            <a:r>
              <a:rPr lang="en-US" dirty="0" smtClean="0"/>
              <a:t>Symptoms started early May	</a:t>
            </a:r>
          </a:p>
          <a:p>
            <a:pPr lvl="3"/>
            <a:r>
              <a:rPr lang="en-US" dirty="0" smtClean="0"/>
              <a:t>Admitted and BAL May 28</a:t>
            </a:r>
          </a:p>
          <a:p>
            <a:pPr lvl="2"/>
            <a:r>
              <a:rPr lang="en-US" b="1" dirty="0" smtClean="0"/>
              <a:t>Schistosomiasis Serology:</a:t>
            </a:r>
            <a:r>
              <a:rPr lang="en-US" dirty="0" smtClean="0"/>
              <a:t> 	May 28 	</a:t>
            </a:r>
            <a:r>
              <a:rPr lang="en-US" b="1" dirty="0" smtClean="0"/>
              <a:t>NEG </a:t>
            </a:r>
            <a:r>
              <a:rPr lang="en-US" dirty="0"/>
              <a:t>	</a:t>
            </a:r>
            <a:r>
              <a:rPr lang="en-US" dirty="0" smtClean="0"/>
              <a:t>(Eosinophils 4.2)</a:t>
            </a:r>
          </a:p>
          <a:p>
            <a:pPr marL="685800" lvl="2" indent="0">
              <a:buNone/>
            </a:pPr>
            <a:r>
              <a:rPr lang="en-US" b="1" dirty="0" smtClean="0"/>
              <a:t>		</a:t>
            </a:r>
            <a:endParaRPr lang="en-US" dirty="0"/>
          </a:p>
          <a:p>
            <a:pPr lvl="2"/>
            <a:endParaRPr lang="en-US" dirty="0" smtClean="0"/>
          </a:p>
          <a:p>
            <a:pPr marL="342900" lvl="1" indent="0">
              <a:buNone/>
            </a:pPr>
            <a:endParaRPr lang="en-US" dirty="0"/>
          </a:p>
          <a:p>
            <a:endParaRPr lang="en-US" dirty="0" smtClean="0"/>
          </a:p>
        </p:txBody>
      </p:sp>
    </p:spTree>
    <p:extLst>
      <p:ext uri="{BB962C8B-B14F-4D97-AF65-F5344CB8AC3E}">
        <p14:creationId xmlns:p14="http://schemas.microsoft.com/office/powerpoint/2010/main" val="21294046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Pulmonary nodules and eosinophilia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2 women, travelled to Uganda for studies January 20 </a:t>
            </a:r>
            <a:r>
              <a:rPr lang="mr-IN" dirty="0" smtClean="0"/>
              <a:t>–</a:t>
            </a:r>
            <a:r>
              <a:rPr lang="en-US" dirty="0" smtClean="0"/>
              <a:t> April 20, 2018</a:t>
            </a:r>
          </a:p>
          <a:p>
            <a:pPr lvl="1"/>
            <a:r>
              <a:rPr lang="en-US" dirty="0" smtClean="0"/>
              <a:t>Both developed fever, chest pain and SOB after return </a:t>
            </a:r>
          </a:p>
          <a:p>
            <a:pPr lvl="1"/>
            <a:endParaRPr lang="en-US" dirty="0" smtClean="0"/>
          </a:p>
          <a:p>
            <a:pPr lvl="1"/>
            <a:r>
              <a:rPr lang="en-US" dirty="0" smtClean="0"/>
              <a:t>22F</a:t>
            </a:r>
          </a:p>
          <a:p>
            <a:pPr lvl="2"/>
            <a:r>
              <a:rPr lang="en-US" dirty="0" smtClean="0"/>
              <a:t>Symptoms started end of April </a:t>
            </a:r>
          </a:p>
          <a:p>
            <a:pPr lvl="3"/>
            <a:r>
              <a:rPr lang="en-US" dirty="0" smtClean="0"/>
              <a:t>Admitted and BAL May 18</a:t>
            </a:r>
          </a:p>
          <a:p>
            <a:pPr lvl="2"/>
            <a:r>
              <a:rPr lang="en-US" dirty="0" smtClean="0"/>
              <a:t>Serology:	May 16	NEG. 	(Eosinophils 5.2)</a:t>
            </a:r>
          </a:p>
          <a:p>
            <a:pPr marL="685800" lvl="2" indent="0">
              <a:buNone/>
            </a:pPr>
            <a:r>
              <a:rPr lang="en-US" dirty="0" smtClean="0"/>
              <a:t>		</a:t>
            </a:r>
            <a:r>
              <a:rPr lang="en-US" dirty="0" smtClean="0"/>
              <a:t>		July </a:t>
            </a:r>
            <a:r>
              <a:rPr lang="en-US" dirty="0" smtClean="0"/>
              <a:t>16	NEG</a:t>
            </a:r>
          </a:p>
          <a:p>
            <a:pPr marL="685800" lvl="2" indent="0">
              <a:buNone/>
            </a:pPr>
            <a:r>
              <a:rPr lang="en-US" b="1" dirty="0" smtClean="0"/>
              <a:t>		</a:t>
            </a:r>
            <a:r>
              <a:rPr lang="en-US" b="1" dirty="0" smtClean="0"/>
              <a:t>		Sept </a:t>
            </a:r>
            <a:r>
              <a:rPr lang="en-US" b="1" dirty="0" smtClean="0"/>
              <a:t>5	POS</a:t>
            </a:r>
          </a:p>
          <a:p>
            <a:pPr lvl="1"/>
            <a:endParaRPr lang="en-US" dirty="0" smtClean="0"/>
          </a:p>
          <a:p>
            <a:pPr lvl="1"/>
            <a:r>
              <a:rPr lang="en-US" dirty="0" smtClean="0"/>
              <a:t>20F</a:t>
            </a:r>
          </a:p>
          <a:p>
            <a:pPr lvl="2"/>
            <a:r>
              <a:rPr lang="en-US" dirty="0" smtClean="0"/>
              <a:t>Symptoms started early May	</a:t>
            </a:r>
          </a:p>
          <a:p>
            <a:pPr lvl="3"/>
            <a:r>
              <a:rPr lang="en-US" dirty="0" smtClean="0"/>
              <a:t>Admitted and BAL May 28</a:t>
            </a:r>
          </a:p>
          <a:p>
            <a:pPr lvl="2"/>
            <a:r>
              <a:rPr lang="en-US" dirty="0" smtClean="0"/>
              <a:t>Serology: 	May 28 	NEG</a:t>
            </a:r>
            <a:r>
              <a:rPr lang="en-US" dirty="0"/>
              <a:t>	</a:t>
            </a:r>
            <a:r>
              <a:rPr lang="en-US" dirty="0" smtClean="0"/>
              <a:t>(Eosinophils 4.2)</a:t>
            </a:r>
          </a:p>
          <a:p>
            <a:pPr marL="685800" lvl="2" indent="0">
              <a:buNone/>
            </a:pPr>
            <a:r>
              <a:rPr lang="en-US" b="1" dirty="0" smtClean="0"/>
              <a:t>		</a:t>
            </a:r>
            <a:r>
              <a:rPr lang="en-US" b="1" dirty="0" smtClean="0"/>
              <a:t>		July </a:t>
            </a:r>
            <a:r>
              <a:rPr lang="en-US" b="1" dirty="0" smtClean="0"/>
              <a:t>13	POS</a:t>
            </a:r>
          </a:p>
          <a:p>
            <a:pPr marL="685800" lvl="2" indent="0">
              <a:buNone/>
            </a:pPr>
            <a:endParaRPr lang="en-US" dirty="0"/>
          </a:p>
          <a:p>
            <a:pPr lvl="2"/>
            <a:endParaRPr lang="en-US" dirty="0" smtClean="0"/>
          </a:p>
          <a:p>
            <a:pPr marL="342900" lvl="1" indent="0">
              <a:buNone/>
            </a:pPr>
            <a:endParaRPr lang="en-US" dirty="0"/>
          </a:p>
          <a:p>
            <a:endParaRPr lang="en-US" dirty="0" smtClean="0"/>
          </a:p>
        </p:txBody>
      </p:sp>
    </p:spTree>
    <p:extLst>
      <p:ext uri="{BB962C8B-B14F-4D97-AF65-F5344CB8AC3E}">
        <p14:creationId xmlns:p14="http://schemas.microsoft.com/office/powerpoint/2010/main" val="15487845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Schistosomiasis</a:t>
            </a:r>
            <a:br>
              <a:rPr lang="en-US" dirty="0" smtClean="0"/>
            </a:br>
            <a:r>
              <a:rPr lang="en-US" dirty="0" smtClean="0"/>
              <a:t>Treatment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grpSp>
        <p:nvGrpSpPr>
          <p:cNvPr id="10" name="Group 9"/>
          <p:cNvGrpSpPr/>
          <p:nvPr/>
        </p:nvGrpSpPr>
        <p:grpSpPr>
          <a:xfrm>
            <a:off x="3723953" y="1201514"/>
            <a:ext cx="4306437" cy="4995191"/>
            <a:chOff x="2499735" y="1345165"/>
            <a:chExt cx="4306437" cy="4995191"/>
          </a:xfrm>
        </p:grpSpPr>
        <p:pic>
          <p:nvPicPr>
            <p:cNvPr id="4"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r="2713"/>
            <a:stretch>
              <a:fillRect/>
            </a:stretch>
          </p:blipFill>
          <p:spPr bwMode="auto">
            <a:xfrm>
              <a:off x="2499735" y="1600200"/>
              <a:ext cx="3931148" cy="47401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7" name="Oval 6"/>
            <p:cNvSpPr/>
            <p:nvPr/>
          </p:nvSpPr>
          <p:spPr>
            <a:xfrm rot="2069218">
              <a:off x="2680433" y="1345165"/>
              <a:ext cx="1367585" cy="2771357"/>
            </a:xfrm>
            <a:prstGeom prst="ellipse">
              <a:avLst/>
            </a:prstGeom>
            <a:no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rot="2069218">
              <a:off x="4531388" y="1748993"/>
              <a:ext cx="2274784" cy="3558077"/>
            </a:xfrm>
            <a:prstGeom prst="ellipse">
              <a:avLst/>
            </a:prstGeom>
            <a:no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Box 8"/>
          <p:cNvSpPr txBox="1"/>
          <p:nvPr/>
        </p:nvSpPr>
        <p:spPr>
          <a:xfrm>
            <a:off x="457200" y="1600200"/>
            <a:ext cx="2535971" cy="2739211"/>
          </a:xfrm>
          <a:prstGeom prst="rect">
            <a:avLst/>
          </a:prstGeom>
          <a:noFill/>
        </p:spPr>
        <p:txBody>
          <a:bodyPr wrap="none" rtlCol="0">
            <a:spAutoFit/>
          </a:bodyPr>
          <a:lstStyle/>
          <a:p>
            <a:r>
              <a:rPr lang="en-US" sz="2800" b="1" dirty="0" smtClean="0"/>
              <a:t>Praziquantel</a:t>
            </a:r>
          </a:p>
          <a:p>
            <a:endParaRPr lang="en-US" sz="2400" dirty="0" smtClean="0"/>
          </a:p>
          <a:p>
            <a:r>
              <a:rPr lang="en-US" sz="2400" dirty="0" smtClean="0"/>
              <a:t>Only active against</a:t>
            </a:r>
          </a:p>
          <a:p>
            <a:r>
              <a:rPr lang="en-US" sz="2400" dirty="0" smtClean="0"/>
              <a:t>	</a:t>
            </a:r>
            <a:r>
              <a:rPr lang="en-US" sz="2400" b="1" dirty="0" smtClean="0"/>
              <a:t>adult worms</a:t>
            </a:r>
          </a:p>
          <a:p>
            <a:endParaRPr lang="en-US" sz="2400" dirty="0" smtClean="0"/>
          </a:p>
          <a:p>
            <a:r>
              <a:rPr lang="en-US" sz="2400" dirty="0" smtClean="0"/>
              <a:t>Not active against </a:t>
            </a:r>
          </a:p>
          <a:p>
            <a:r>
              <a:rPr lang="en-US" sz="2400" dirty="0"/>
              <a:t>e</a:t>
            </a:r>
            <a:r>
              <a:rPr lang="en-US" sz="2400" dirty="0" smtClean="0"/>
              <a:t>arlier stages </a:t>
            </a:r>
            <a:endParaRPr lang="en-US" sz="2400" dirty="0"/>
          </a:p>
        </p:txBody>
      </p:sp>
      <p:cxnSp>
        <p:nvCxnSpPr>
          <p:cNvPr id="12" name="Straight Arrow Connector 11"/>
          <p:cNvCxnSpPr/>
          <p:nvPr/>
        </p:nvCxnSpPr>
        <p:spPr>
          <a:xfrm flipV="1">
            <a:off x="2655175" y="2655641"/>
            <a:ext cx="1068778" cy="4041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2347329" y="3944974"/>
            <a:ext cx="3078464" cy="1715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12023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Schistosomiasis</a:t>
            </a:r>
            <a:br>
              <a:rPr lang="en-US" dirty="0" smtClean="0"/>
            </a:br>
            <a:r>
              <a:rPr lang="en-US" dirty="0" smtClean="0"/>
              <a:t>Why screen if asymptomatic?</a:t>
            </a:r>
            <a:endParaRPr lang="en-US" dirty="0"/>
          </a:p>
        </p:txBody>
      </p:sp>
      <p:sp>
        <p:nvSpPr>
          <p:cNvPr id="3" name="Content Placeholder 2"/>
          <p:cNvSpPr>
            <a:spLocks noGrp="1"/>
          </p:cNvSpPr>
          <p:nvPr>
            <p:ph idx="1"/>
          </p:nvPr>
        </p:nvSpPr>
        <p:spPr/>
        <p:txBody>
          <a:bodyPr>
            <a:normAutofit/>
          </a:bodyPr>
          <a:lstStyle/>
          <a:p>
            <a:r>
              <a:rPr lang="en-US" sz="2800" dirty="0" smtClean="0"/>
              <a:t>Traveler, left Africa, completely asymptomatic, just positive serology</a:t>
            </a:r>
            <a:r>
              <a:rPr lang="mr-IN" sz="2800" dirty="0" smtClean="0"/>
              <a:t>…</a:t>
            </a:r>
            <a:endParaRPr lang="en-CA" sz="2800" dirty="0" smtClean="0"/>
          </a:p>
          <a:p>
            <a:endParaRPr lang="en-US" sz="2800" dirty="0"/>
          </a:p>
        </p:txBody>
      </p:sp>
    </p:spTree>
    <p:extLst>
      <p:ext uri="{BB962C8B-B14F-4D97-AF65-F5344CB8AC3E}">
        <p14:creationId xmlns:p14="http://schemas.microsoft.com/office/powerpoint/2010/main" val="11780381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Schistosomiasis</a:t>
            </a:r>
            <a:br>
              <a:rPr lang="en-US" dirty="0" smtClean="0"/>
            </a:br>
            <a:r>
              <a:rPr lang="en-US" dirty="0" smtClean="0"/>
              <a:t>Why screen if asymptomatic?</a:t>
            </a:r>
            <a:endParaRPr lang="en-US" dirty="0"/>
          </a:p>
        </p:txBody>
      </p:sp>
      <p:sp>
        <p:nvSpPr>
          <p:cNvPr id="3" name="Content Placeholder 2"/>
          <p:cNvSpPr>
            <a:spLocks noGrp="1"/>
          </p:cNvSpPr>
          <p:nvPr>
            <p:ph idx="1"/>
          </p:nvPr>
        </p:nvSpPr>
        <p:spPr/>
        <p:txBody>
          <a:bodyPr>
            <a:normAutofit/>
          </a:bodyPr>
          <a:lstStyle/>
          <a:p>
            <a:r>
              <a:rPr lang="en-US" sz="2800" dirty="0" smtClean="0"/>
              <a:t>Adults can live for 10 years and lay eggs </a:t>
            </a:r>
          </a:p>
          <a:p>
            <a:r>
              <a:rPr lang="en-US" sz="2800" dirty="0" smtClean="0"/>
              <a:t>Rarely </a:t>
            </a:r>
            <a:r>
              <a:rPr lang="en-US" sz="2800" dirty="0"/>
              <a:t>a</a:t>
            </a:r>
            <a:r>
              <a:rPr lang="en-US" sz="2800" dirty="0" smtClean="0"/>
              <a:t>berrant migration of eggs (to CNS)</a:t>
            </a:r>
          </a:p>
          <a:p>
            <a:pPr lvl="1"/>
            <a:r>
              <a:rPr lang="en-US" sz="2400" dirty="0" smtClean="0"/>
              <a:t>Prevent complications even in those with few organisms</a:t>
            </a:r>
          </a:p>
          <a:p>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91077" y="3682772"/>
            <a:ext cx="2246475" cy="2260829"/>
          </a:xfrm>
          <a:prstGeom prst="rect">
            <a:avLst/>
          </a:prstGeom>
        </p:spPr>
      </p:pic>
      <p:sp>
        <p:nvSpPr>
          <p:cNvPr id="6" name="TextBox 5"/>
          <p:cNvSpPr txBox="1"/>
          <p:nvPr/>
        </p:nvSpPr>
        <p:spPr>
          <a:xfrm>
            <a:off x="2280085" y="5864553"/>
            <a:ext cx="3157467" cy="523220"/>
          </a:xfrm>
          <a:prstGeom prst="rect">
            <a:avLst/>
          </a:prstGeom>
          <a:noFill/>
        </p:spPr>
        <p:txBody>
          <a:bodyPr wrap="none" rtlCol="0">
            <a:spAutoFit/>
          </a:bodyPr>
          <a:lstStyle/>
          <a:p>
            <a:r>
              <a:rPr lang="en-US" sz="2800" b="1" smtClean="0"/>
              <a:t>CNS schistosomiasis</a:t>
            </a:r>
            <a:endParaRPr lang="en-US" sz="2800" b="1" dirty="0"/>
          </a:p>
        </p:txBody>
      </p:sp>
    </p:spTree>
    <p:extLst>
      <p:ext uri="{BB962C8B-B14F-4D97-AF65-F5344CB8AC3E}">
        <p14:creationId xmlns:p14="http://schemas.microsoft.com/office/powerpoint/2010/main" val="6340470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Filariasis</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Lymphatic </a:t>
            </a:r>
            <a:r>
              <a:rPr lang="en-US" dirty="0" err="1" smtClean="0"/>
              <a:t>filariasis</a:t>
            </a:r>
            <a:endParaRPr lang="en-US" dirty="0" smtClean="0"/>
          </a:p>
          <a:p>
            <a:pPr marL="914400" lvl="1" indent="-514350"/>
            <a:r>
              <a:rPr lang="en-US" dirty="0" err="1" smtClean="0"/>
              <a:t>Wuchereria</a:t>
            </a:r>
            <a:r>
              <a:rPr lang="en-US" dirty="0" smtClean="0"/>
              <a:t> </a:t>
            </a:r>
            <a:r>
              <a:rPr lang="en-US" dirty="0" err="1" smtClean="0"/>
              <a:t>bancrofti</a:t>
            </a:r>
            <a:r>
              <a:rPr lang="en-US" dirty="0" smtClean="0"/>
              <a:t> (90%)</a:t>
            </a:r>
          </a:p>
          <a:p>
            <a:pPr marL="914400" lvl="1" indent="-514350"/>
            <a:r>
              <a:rPr lang="en-US" dirty="0" err="1" smtClean="0"/>
              <a:t>Brugia</a:t>
            </a:r>
            <a:r>
              <a:rPr lang="en-US" dirty="0" smtClean="0"/>
              <a:t> </a:t>
            </a:r>
            <a:r>
              <a:rPr lang="en-US" dirty="0" err="1" smtClean="0"/>
              <a:t>malayi</a:t>
            </a:r>
            <a:r>
              <a:rPr lang="en-US" dirty="0" smtClean="0"/>
              <a:t>, </a:t>
            </a:r>
            <a:r>
              <a:rPr lang="en-US" dirty="0" err="1" smtClean="0"/>
              <a:t>Brugia</a:t>
            </a:r>
            <a:r>
              <a:rPr lang="en-US" dirty="0" smtClean="0"/>
              <a:t> </a:t>
            </a:r>
            <a:r>
              <a:rPr lang="en-US" dirty="0" err="1" smtClean="0"/>
              <a:t>timori</a:t>
            </a:r>
            <a:endParaRPr lang="en-US" dirty="0" smtClean="0"/>
          </a:p>
          <a:p>
            <a:pPr marL="400050" lvl="1" indent="0">
              <a:buNone/>
            </a:pPr>
            <a:endParaRPr lang="en-US" dirty="0" smtClean="0"/>
          </a:p>
          <a:p>
            <a:pPr marL="514350" indent="-514350">
              <a:buFont typeface="+mj-lt"/>
              <a:buAutoNum type="arabicPeriod"/>
            </a:pPr>
            <a:r>
              <a:rPr lang="en-US" dirty="0" smtClean="0"/>
              <a:t>Onchocerciasis</a:t>
            </a:r>
            <a:endParaRPr lang="en-US" dirty="0"/>
          </a:p>
          <a:p>
            <a:pPr lvl="1"/>
            <a:r>
              <a:rPr lang="en-US" dirty="0" smtClean="0"/>
              <a:t>West Africa; River blindness</a:t>
            </a:r>
          </a:p>
          <a:p>
            <a:pPr marL="457200" lvl="1" indent="0">
              <a:buNone/>
            </a:pPr>
            <a:endParaRPr lang="en-US" dirty="0" smtClean="0"/>
          </a:p>
          <a:p>
            <a:pPr marL="514350" indent="-514350">
              <a:buFont typeface="+mj-lt"/>
              <a:buAutoNum type="arabicPeriod"/>
            </a:pPr>
            <a:r>
              <a:rPr lang="en-US" dirty="0" err="1" smtClean="0"/>
              <a:t>Loasis</a:t>
            </a:r>
            <a:endParaRPr lang="en-US" dirty="0" smtClean="0"/>
          </a:p>
          <a:p>
            <a:pPr lvl="1"/>
            <a:r>
              <a:rPr lang="en-US" dirty="0" smtClean="0"/>
              <a:t>West Africa; Eye worm</a:t>
            </a:r>
          </a:p>
          <a:p>
            <a:pPr marL="457200" lvl="1" indent="0">
              <a:buNone/>
            </a:pPr>
            <a:endParaRPr lang="en-US" dirty="0" smtClean="0"/>
          </a:p>
          <a:p>
            <a:pPr marL="457200" indent="-457200">
              <a:buFont typeface="+mj-lt"/>
              <a:buAutoNum type="arabicPeriod"/>
            </a:pPr>
            <a:r>
              <a:rPr lang="en-US" sz="2400" dirty="0" smtClean="0"/>
              <a:t>Mansonella </a:t>
            </a:r>
            <a:r>
              <a:rPr lang="en-US" sz="2400" dirty="0" err="1" smtClean="0"/>
              <a:t>perstans</a:t>
            </a:r>
            <a:endParaRPr lang="en-US" sz="2400" dirty="0"/>
          </a:p>
        </p:txBody>
      </p:sp>
    </p:spTree>
    <p:extLst>
      <p:ext uri="{BB962C8B-B14F-4D97-AF65-F5344CB8AC3E}">
        <p14:creationId xmlns:p14="http://schemas.microsoft.com/office/powerpoint/2010/main" val="4993226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err="1" smtClean="0"/>
              <a:t>Filariasis</a:t>
            </a:r>
            <a:r>
              <a:rPr lang="en-US" dirty="0" smtClean="0"/>
              <a:t> </a:t>
            </a:r>
            <a:br>
              <a:rPr lang="en-US" dirty="0" smtClean="0"/>
            </a:br>
            <a:r>
              <a:rPr lang="en-US" dirty="0" err="1" smtClean="0"/>
              <a:t>Diagnotic</a:t>
            </a:r>
            <a:r>
              <a:rPr lang="en-US" dirty="0" smtClean="0"/>
              <a:t> tests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Blood smear</a:t>
            </a:r>
          </a:p>
          <a:p>
            <a:pPr lvl="1"/>
            <a:r>
              <a:rPr lang="en-US" dirty="0" smtClean="0"/>
              <a:t>Millipore filter</a:t>
            </a:r>
          </a:p>
          <a:p>
            <a:endParaRPr lang="en-US" dirty="0" smtClean="0"/>
          </a:p>
          <a:p>
            <a:endParaRPr lang="en-US" dirty="0"/>
          </a:p>
          <a:p>
            <a:r>
              <a:rPr lang="en-US" dirty="0" smtClean="0"/>
              <a:t>Skin snips</a:t>
            </a:r>
          </a:p>
          <a:p>
            <a:endParaRPr lang="en-US" dirty="0" smtClean="0"/>
          </a:p>
          <a:p>
            <a:endParaRPr lang="en-US" dirty="0"/>
          </a:p>
          <a:p>
            <a:r>
              <a:rPr lang="en-US" b="1" dirty="0" smtClean="0"/>
              <a:t>Serology</a:t>
            </a:r>
            <a:r>
              <a:rPr lang="en-US" dirty="0"/>
              <a:t> </a:t>
            </a:r>
            <a:r>
              <a:rPr lang="en-US" dirty="0" smtClean="0"/>
              <a:t>(McGill, NIH) </a:t>
            </a:r>
          </a:p>
          <a:p>
            <a:r>
              <a:rPr lang="en-US" b="1" dirty="0" smtClean="0"/>
              <a:t>Antigen detection </a:t>
            </a:r>
            <a:r>
              <a:rPr lang="en-US" dirty="0" smtClean="0"/>
              <a:t>(McGill, NIH)</a:t>
            </a:r>
            <a:endParaRPr lang="en-US" dirty="0"/>
          </a:p>
        </p:txBody>
      </p:sp>
      <p:pic>
        <p:nvPicPr>
          <p:cNvPr id="4" name="Picture 3"/>
          <p:cNvPicPr>
            <a:picLocks noChangeAspect="1"/>
          </p:cNvPicPr>
          <p:nvPr/>
        </p:nvPicPr>
        <p:blipFill>
          <a:blip r:embed="rId2"/>
          <a:stretch>
            <a:fillRect/>
          </a:stretch>
        </p:blipFill>
        <p:spPr>
          <a:xfrm>
            <a:off x="4290608" y="1471843"/>
            <a:ext cx="1519993" cy="1519993"/>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27156" y="3273422"/>
            <a:ext cx="1753060" cy="128557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3695" y="4782715"/>
            <a:ext cx="1433283" cy="1716401"/>
          </a:xfrm>
          <a:prstGeom prst="rect">
            <a:avLst/>
          </a:prstGeom>
        </p:spPr>
      </p:pic>
    </p:spTree>
    <p:extLst>
      <p:ext uri="{BB962C8B-B14F-4D97-AF65-F5344CB8AC3E}">
        <p14:creationId xmlns:p14="http://schemas.microsoft.com/office/powerpoint/2010/main" val="26296511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r>
              <a:rPr lang="en-US" dirty="0" smtClean="0"/>
              <a:t>1 </a:t>
            </a:r>
            <a:r>
              <a:rPr lang="en-US" dirty="0"/>
              <a:t/>
            </a:r>
            <a:br>
              <a:rPr lang="en-US" dirty="0"/>
            </a:br>
            <a:r>
              <a:rPr lang="en-US" dirty="0"/>
              <a:t>Eosinophilic pneumonia</a:t>
            </a:r>
          </a:p>
        </p:txBody>
      </p:sp>
      <p:sp>
        <p:nvSpPr>
          <p:cNvPr id="3" name="Content Placeholder 2"/>
          <p:cNvSpPr>
            <a:spLocks noGrp="1"/>
          </p:cNvSpPr>
          <p:nvPr>
            <p:ph idx="1"/>
          </p:nvPr>
        </p:nvSpPr>
        <p:spPr/>
        <p:txBody>
          <a:bodyPr>
            <a:normAutofit lnSpcReduction="10000"/>
          </a:bodyPr>
          <a:lstStyle/>
          <a:p>
            <a:r>
              <a:rPr lang="en-US" dirty="0" smtClean="0"/>
              <a:t>45M,  Korean, previously well</a:t>
            </a:r>
          </a:p>
          <a:p>
            <a:r>
              <a:rPr lang="en-US" dirty="0" err="1"/>
              <a:t>P</a:t>
            </a:r>
            <a:r>
              <a:rPr lang="en-US" dirty="0" err="1" smtClean="0"/>
              <a:t>leuritic</a:t>
            </a:r>
            <a:r>
              <a:rPr lang="en-US" dirty="0" smtClean="0"/>
              <a:t> </a:t>
            </a:r>
            <a:r>
              <a:rPr lang="en-US" dirty="0"/>
              <a:t>chest pain and a dry </a:t>
            </a:r>
            <a:r>
              <a:rPr lang="en-US" dirty="0" smtClean="0"/>
              <a:t>cough</a:t>
            </a:r>
          </a:p>
          <a:p>
            <a:pPr lvl="1"/>
            <a:r>
              <a:rPr lang="en-US" dirty="0" smtClean="0"/>
              <a:t>No fever</a:t>
            </a:r>
          </a:p>
          <a:p>
            <a:pPr lvl="1"/>
            <a:r>
              <a:rPr lang="en-US" dirty="0" smtClean="0"/>
              <a:t>No rash</a:t>
            </a:r>
          </a:p>
          <a:p>
            <a:pPr lvl="1"/>
            <a:r>
              <a:rPr lang="en-US" dirty="0" smtClean="0"/>
              <a:t>No </a:t>
            </a:r>
            <a:r>
              <a:rPr lang="en-US" dirty="0" err="1" smtClean="0"/>
              <a:t>arthalgias</a:t>
            </a:r>
            <a:endParaRPr lang="en-US" dirty="0" smtClean="0"/>
          </a:p>
          <a:p>
            <a:endParaRPr lang="en-US" dirty="0" smtClean="0"/>
          </a:p>
          <a:p>
            <a:endParaRPr lang="en-US" dirty="0"/>
          </a:p>
          <a:p>
            <a:r>
              <a:rPr lang="en-US" dirty="0" smtClean="0"/>
              <a:t>Began </a:t>
            </a:r>
            <a:r>
              <a:rPr lang="en-US" dirty="0"/>
              <a:t>1</a:t>
            </a:r>
            <a:r>
              <a:rPr lang="en-US" dirty="0" smtClean="0"/>
              <a:t> </a:t>
            </a:r>
            <a:r>
              <a:rPr lang="en-US" dirty="0" smtClean="0"/>
              <a:t>week after returning from trip to Northern Mexico</a:t>
            </a:r>
          </a:p>
          <a:p>
            <a:endParaRPr lang="en-US" dirty="0"/>
          </a:p>
        </p:txBody>
      </p:sp>
    </p:spTree>
    <p:extLst>
      <p:ext uri="{BB962C8B-B14F-4D97-AF65-F5344CB8AC3E}">
        <p14:creationId xmlns:p14="http://schemas.microsoft.com/office/powerpoint/2010/main" val="22506339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1</a:t>
            </a:r>
            <a:br>
              <a:rPr lang="en-US" dirty="0" smtClean="0"/>
            </a:br>
            <a:r>
              <a:rPr lang="en-US" dirty="0" smtClean="0"/>
              <a:t>Eosinophilic pneumonia</a:t>
            </a:r>
            <a:endParaRPr lang="en-US" dirty="0"/>
          </a:p>
        </p:txBody>
      </p:sp>
      <p:sp>
        <p:nvSpPr>
          <p:cNvPr id="3" name="Content Placeholder 2"/>
          <p:cNvSpPr>
            <a:spLocks noGrp="1"/>
          </p:cNvSpPr>
          <p:nvPr>
            <p:ph idx="1"/>
          </p:nvPr>
        </p:nvSpPr>
        <p:spPr/>
        <p:txBody>
          <a:bodyPr>
            <a:normAutofit/>
          </a:bodyPr>
          <a:lstStyle/>
          <a:p>
            <a:endParaRPr lang="en-US" dirty="0"/>
          </a:p>
          <a:p>
            <a:r>
              <a:rPr lang="en-US" dirty="0" smtClean="0"/>
              <a:t>Exam: Normal </a:t>
            </a:r>
          </a:p>
          <a:p>
            <a:r>
              <a:rPr lang="en-US" dirty="0" smtClean="0"/>
              <a:t>Labs:  Eosinophilia </a:t>
            </a:r>
            <a:r>
              <a:rPr lang="en-US" dirty="0"/>
              <a:t>(6.0 x 10</a:t>
            </a:r>
            <a:r>
              <a:rPr lang="en-US" baseline="30000" dirty="0"/>
              <a:t>9</a:t>
            </a:r>
            <a:r>
              <a:rPr lang="en-US" dirty="0"/>
              <a:t>/L</a:t>
            </a:r>
            <a:r>
              <a:rPr lang="en-US" dirty="0" smtClean="0"/>
              <a:t>)</a:t>
            </a:r>
            <a:endParaRPr lang="en-US" dirty="0"/>
          </a:p>
          <a:p>
            <a:endParaRPr lang="en-US" dirty="0" smtClean="0"/>
          </a:p>
          <a:p>
            <a:r>
              <a:rPr lang="en-US" dirty="0" smtClean="0"/>
              <a:t>CXR:  </a:t>
            </a:r>
            <a:r>
              <a:rPr lang="en-US" dirty="0"/>
              <a:t>right lung </a:t>
            </a:r>
            <a:r>
              <a:rPr lang="en-US" dirty="0" smtClean="0"/>
              <a:t>infiltrate</a:t>
            </a:r>
          </a:p>
          <a:p>
            <a:pPr marL="0" indent="0">
              <a:buNone/>
            </a:pPr>
            <a:endParaRPr lang="en-US" dirty="0"/>
          </a:p>
          <a:p>
            <a:endParaRPr lang="en-US" dirty="0"/>
          </a:p>
        </p:txBody>
      </p:sp>
    </p:spTree>
    <p:extLst>
      <p:ext uri="{BB962C8B-B14F-4D97-AF65-F5344CB8AC3E}">
        <p14:creationId xmlns:p14="http://schemas.microsoft.com/office/powerpoint/2010/main" val="15995894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r>
              <a:rPr lang="en-US" dirty="0" smtClean="0"/>
              <a:t>1</a:t>
            </a:r>
            <a:r>
              <a:rPr lang="en-US" dirty="0"/>
              <a:t/>
            </a:r>
            <a:br>
              <a:rPr lang="en-US" dirty="0"/>
            </a:br>
            <a:r>
              <a:rPr lang="en-US" dirty="0"/>
              <a:t>Eosinophilic pneumonia</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010215"/>
            <a:ext cx="4466914" cy="4358242"/>
          </a:xfrm>
          <a:prstGeom prst="rect">
            <a:avLst/>
          </a:prstGeom>
        </p:spPr>
      </p:pic>
      <p:pic>
        <p:nvPicPr>
          <p:cNvPr id="4" name="Content Placeholder 3"/>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t="-331" b="197"/>
          <a:stretch/>
        </p:blipFill>
        <p:spPr>
          <a:xfrm>
            <a:off x="4837581" y="2010215"/>
            <a:ext cx="4306419" cy="4312093"/>
          </a:xfrm>
        </p:spPr>
      </p:pic>
    </p:spTree>
    <p:extLst>
      <p:ext uri="{BB962C8B-B14F-4D97-AF65-F5344CB8AC3E}">
        <p14:creationId xmlns:p14="http://schemas.microsoft.com/office/powerpoint/2010/main" val="5393032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r>
              <a:rPr lang="en-US" dirty="0" smtClean="0"/>
              <a:t>1</a:t>
            </a:r>
            <a:r>
              <a:rPr lang="en-US" dirty="0"/>
              <a:t/>
            </a:r>
            <a:br>
              <a:rPr lang="en-US" dirty="0"/>
            </a:br>
            <a:r>
              <a:rPr lang="en-US" dirty="0"/>
              <a:t>Eosinophilic pneumonia</a:t>
            </a:r>
          </a:p>
        </p:txBody>
      </p:sp>
      <p:sp>
        <p:nvSpPr>
          <p:cNvPr id="3" name="Content Placeholder 2"/>
          <p:cNvSpPr>
            <a:spLocks noGrp="1"/>
          </p:cNvSpPr>
          <p:nvPr>
            <p:ph idx="1"/>
          </p:nvPr>
        </p:nvSpPr>
        <p:spPr/>
        <p:txBody>
          <a:bodyPr>
            <a:normAutofit fontScale="92500"/>
          </a:bodyPr>
          <a:lstStyle/>
          <a:p>
            <a:r>
              <a:rPr lang="en-US" dirty="0" smtClean="0"/>
              <a:t>Bronchoscopy (BAL)</a:t>
            </a:r>
          </a:p>
          <a:p>
            <a:pPr lvl="1"/>
            <a:r>
              <a:rPr lang="en-US" dirty="0" smtClean="0"/>
              <a:t>Cytology: marked eosinophilia</a:t>
            </a:r>
            <a:endParaRPr lang="en-US" dirty="0"/>
          </a:p>
          <a:p>
            <a:pPr lvl="2"/>
            <a:r>
              <a:rPr lang="en-US" dirty="0" smtClean="0"/>
              <a:t>Gram stain, AFB, </a:t>
            </a:r>
            <a:r>
              <a:rPr lang="en-US" dirty="0" err="1" smtClean="0"/>
              <a:t>calcofluor</a:t>
            </a:r>
            <a:r>
              <a:rPr lang="en-US" dirty="0" smtClean="0"/>
              <a:t> </a:t>
            </a:r>
            <a:r>
              <a:rPr lang="en-US" dirty="0"/>
              <a:t>white </a:t>
            </a:r>
            <a:r>
              <a:rPr lang="en-US" dirty="0" smtClean="0"/>
              <a:t>stain: negative</a:t>
            </a:r>
          </a:p>
          <a:p>
            <a:pPr lvl="1"/>
            <a:r>
              <a:rPr lang="en-US" dirty="0" smtClean="0"/>
              <a:t>Histopathology: non</a:t>
            </a:r>
            <a:r>
              <a:rPr lang="en-US" dirty="0"/>
              <a:t>-specific eosinophilic </a:t>
            </a:r>
            <a:r>
              <a:rPr lang="en-US" dirty="0" smtClean="0"/>
              <a:t>bronchitis</a:t>
            </a:r>
          </a:p>
          <a:p>
            <a:pPr lvl="2"/>
            <a:r>
              <a:rPr lang="en-US" dirty="0" smtClean="0"/>
              <a:t>H&amp;E, Gram, AFB, PAS, GMS stains negative </a:t>
            </a:r>
          </a:p>
          <a:p>
            <a:pPr marL="457200" lvl="1" indent="0">
              <a:buNone/>
            </a:pPr>
            <a:endParaRPr lang="en-US" dirty="0" smtClean="0"/>
          </a:p>
          <a:p>
            <a:r>
              <a:rPr lang="en-US" dirty="0" smtClean="0"/>
              <a:t>A </a:t>
            </a:r>
            <a:r>
              <a:rPr lang="en-US" dirty="0"/>
              <a:t>microbiologic test was performed.  </a:t>
            </a:r>
          </a:p>
          <a:p>
            <a:r>
              <a:rPr lang="en-US" dirty="0"/>
              <a:t>What was the diagnosis and how was it made?</a:t>
            </a:r>
          </a:p>
          <a:p>
            <a:endParaRPr lang="en-US" dirty="0"/>
          </a:p>
        </p:txBody>
      </p:sp>
    </p:spTree>
    <p:extLst>
      <p:ext uri="{BB962C8B-B14F-4D97-AF65-F5344CB8AC3E}">
        <p14:creationId xmlns:p14="http://schemas.microsoft.com/office/powerpoint/2010/main" val="22625382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5 days, cultures were identified on blood agar plates….</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1986" y="1989453"/>
            <a:ext cx="7203629" cy="4420630"/>
          </a:xfrm>
          <a:prstGeom prst="rect">
            <a:avLst/>
          </a:prstGeom>
        </p:spPr>
      </p:pic>
    </p:spTree>
    <p:extLst>
      <p:ext uri="{BB962C8B-B14F-4D97-AF65-F5344CB8AC3E}">
        <p14:creationId xmlns:p14="http://schemas.microsoft.com/office/powerpoint/2010/main" val="245521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smtClean="0"/>
              <a:t>Coccidioides</a:t>
            </a:r>
            <a:r>
              <a:rPr lang="en-US" dirty="0" smtClean="0"/>
              <a:t> </a:t>
            </a:r>
            <a:br>
              <a:rPr lang="en-US" dirty="0" smtClean="0"/>
            </a:br>
            <a:r>
              <a:rPr lang="en-US" dirty="0" smtClean="0"/>
              <a:t>Valley Fever…</a:t>
            </a:r>
            <a:endParaRPr lang="en-US" dirty="0"/>
          </a:p>
        </p:txBody>
      </p:sp>
      <p:pic>
        <p:nvPicPr>
          <p:cNvPr id="4" name="Picture 3"/>
          <p:cNvPicPr>
            <a:picLocks noChangeAspect="1"/>
          </p:cNvPicPr>
          <p:nvPr/>
        </p:nvPicPr>
        <p:blipFill>
          <a:blip r:embed="rId2"/>
          <a:stretch>
            <a:fillRect/>
          </a:stretch>
        </p:blipFill>
        <p:spPr>
          <a:xfrm>
            <a:off x="291700" y="1793562"/>
            <a:ext cx="3810000" cy="4635500"/>
          </a:xfrm>
          <a:prstGeom prst="rect">
            <a:avLst/>
          </a:prstGeom>
        </p:spPr>
      </p:pic>
      <p:pic>
        <p:nvPicPr>
          <p:cNvPr id="5" name="Picture 4"/>
          <p:cNvPicPr>
            <a:picLocks noChangeAspect="1"/>
          </p:cNvPicPr>
          <p:nvPr/>
        </p:nvPicPr>
        <p:blipFill>
          <a:blip r:embed="rId3"/>
          <a:stretch>
            <a:fillRect/>
          </a:stretch>
        </p:blipFill>
        <p:spPr>
          <a:xfrm>
            <a:off x="5147528" y="1961627"/>
            <a:ext cx="2789566" cy="4219512"/>
          </a:xfrm>
          <a:prstGeom prst="rect">
            <a:avLst/>
          </a:prstGeom>
        </p:spPr>
      </p:pic>
    </p:spTree>
    <p:extLst>
      <p:ext uri="{BB962C8B-B14F-4D97-AF65-F5344CB8AC3E}">
        <p14:creationId xmlns:p14="http://schemas.microsoft.com/office/powerpoint/2010/main" val="4279499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pulmonary eosinophilia</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Drug reactions</a:t>
            </a:r>
            <a:endParaRPr lang="en-US" b="1" dirty="0"/>
          </a:p>
          <a:p>
            <a:r>
              <a:rPr lang="en-US" b="1" dirty="0" smtClean="0"/>
              <a:t>Infections</a:t>
            </a:r>
          </a:p>
          <a:p>
            <a:pPr lvl="1"/>
            <a:r>
              <a:rPr lang="en-US" dirty="0" smtClean="0"/>
              <a:t>Parasitic </a:t>
            </a:r>
          </a:p>
          <a:p>
            <a:pPr lvl="2"/>
            <a:r>
              <a:rPr lang="en-US" b="1" dirty="0"/>
              <a:t>Transpulmonary passage </a:t>
            </a:r>
            <a:r>
              <a:rPr lang="en-US" b="1" dirty="0" smtClean="0"/>
              <a:t>(</a:t>
            </a:r>
            <a:r>
              <a:rPr lang="en-US" b="1" dirty="0" err="1" smtClean="0"/>
              <a:t>ascaris</a:t>
            </a:r>
            <a:r>
              <a:rPr lang="en-US" b="1" dirty="0" smtClean="0"/>
              <a:t>)</a:t>
            </a:r>
          </a:p>
          <a:p>
            <a:pPr lvl="2"/>
            <a:r>
              <a:rPr lang="en-US" b="1" dirty="0" smtClean="0"/>
              <a:t>Pulmonary parenchymal invasion (</a:t>
            </a:r>
            <a:r>
              <a:rPr lang="en-US" b="1" dirty="0" err="1" smtClean="0"/>
              <a:t>paragonimus</a:t>
            </a:r>
            <a:r>
              <a:rPr lang="en-US" b="1" dirty="0" smtClean="0"/>
              <a:t>, schistosomiasis)</a:t>
            </a:r>
          </a:p>
          <a:p>
            <a:pPr lvl="2"/>
            <a:r>
              <a:rPr lang="en-US" b="1" dirty="0" smtClean="0"/>
              <a:t>Heavy </a:t>
            </a:r>
            <a:r>
              <a:rPr lang="en-US" b="1" dirty="0" err="1" smtClean="0"/>
              <a:t>hematogenous</a:t>
            </a:r>
            <a:r>
              <a:rPr lang="en-US" b="1" dirty="0" smtClean="0"/>
              <a:t> seeding (</a:t>
            </a:r>
            <a:r>
              <a:rPr lang="en-US" b="1" dirty="0" err="1" smtClean="0"/>
              <a:t>strongyloides</a:t>
            </a:r>
            <a:r>
              <a:rPr lang="en-US" b="1" dirty="0" smtClean="0"/>
              <a:t>)</a:t>
            </a:r>
          </a:p>
          <a:p>
            <a:pPr lvl="2"/>
            <a:r>
              <a:rPr lang="en-US" b="1" dirty="0" smtClean="0"/>
              <a:t>Tropical pulmonary eosinophilia </a:t>
            </a:r>
            <a:endParaRPr lang="en-US" dirty="0" smtClean="0"/>
          </a:p>
          <a:p>
            <a:pPr lvl="1"/>
            <a:r>
              <a:rPr lang="en-US" dirty="0" smtClean="0"/>
              <a:t>Fungal</a:t>
            </a:r>
          </a:p>
          <a:p>
            <a:pPr lvl="2"/>
            <a:r>
              <a:rPr lang="en-US" dirty="0" err="1" smtClean="0"/>
              <a:t>Coccidioides</a:t>
            </a:r>
            <a:endParaRPr lang="en-US" dirty="0" smtClean="0"/>
          </a:p>
          <a:p>
            <a:pPr lvl="2"/>
            <a:r>
              <a:rPr lang="en-US" dirty="0" smtClean="0"/>
              <a:t>ABPA</a:t>
            </a:r>
          </a:p>
          <a:p>
            <a:r>
              <a:rPr lang="en-US" b="1" dirty="0" smtClean="0"/>
              <a:t>Other </a:t>
            </a:r>
          </a:p>
          <a:p>
            <a:pPr lvl="1"/>
            <a:r>
              <a:rPr lang="en-US" dirty="0" smtClean="0"/>
              <a:t>Acute eosinophilic </a:t>
            </a:r>
            <a:r>
              <a:rPr lang="en-US" dirty="0" err="1" smtClean="0"/>
              <a:t>penumonia</a:t>
            </a:r>
            <a:endParaRPr lang="en-US" dirty="0" smtClean="0"/>
          </a:p>
          <a:p>
            <a:pPr lvl="1"/>
            <a:r>
              <a:rPr lang="en-US" dirty="0"/>
              <a:t>Eosinophilic </a:t>
            </a:r>
            <a:r>
              <a:rPr lang="en-US" dirty="0" smtClean="0"/>
              <a:t>granulomatosis </a:t>
            </a:r>
            <a:r>
              <a:rPr lang="en-US" dirty="0"/>
              <a:t>with </a:t>
            </a:r>
            <a:r>
              <a:rPr lang="en-US" dirty="0" err="1"/>
              <a:t>polyangiitis</a:t>
            </a:r>
            <a:r>
              <a:rPr lang="en-US" dirty="0"/>
              <a:t> (EGPA)</a:t>
            </a:r>
            <a:endParaRPr lang="en-US" dirty="0" smtClean="0"/>
          </a:p>
        </p:txBody>
      </p:sp>
    </p:spTree>
    <p:extLst>
      <p:ext uri="{BB962C8B-B14F-4D97-AF65-F5344CB8AC3E}">
        <p14:creationId xmlns:p14="http://schemas.microsoft.com/office/powerpoint/2010/main" val="42250357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Causes of Pulmonary Eosinophilia</a:t>
            </a:r>
            <a:br>
              <a:rPr lang="en-US" dirty="0"/>
            </a:br>
            <a:r>
              <a:rPr lang="en-US" i="1" dirty="0" err="1" smtClean="0"/>
              <a:t>Paragonomiasis</a:t>
            </a:r>
            <a:endParaRPr lang="en-US" i="1" dirty="0"/>
          </a:p>
        </p:txBody>
      </p:sp>
      <p:pic>
        <p:nvPicPr>
          <p:cNvPr id="4"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6598" t="9239" r="7752" b="28161"/>
          <a:stretch/>
        </p:blipFill>
        <p:spPr bwMode="auto">
          <a:xfrm>
            <a:off x="457200" y="1621017"/>
            <a:ext cx="4732846" cy="2878012"/>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566422" y="4378232"/>
            <a:ext cx="1934519" cy="2371368"/>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19366" y="4531802"/>
            <a:ext cx="2580502" cy="2064228"/>
          </a:xfrm>
          <a:prstGeom prst="rect">
            <a:avLst/>
          </a:prstGeom>
        </p:spPr>
      </p:pic>
      <p:pic>
        <p:nvPicPr>
          <p:cNvPr id="6" name="Picture 2" descr="mage result for eating raw crabs paragonimiasi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29537" y="4149964"/>
            <a:ext cx="3619612" cy="244606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age result for canoe trip missouri river montana"/>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58137" y="1942122"/>
            <a:ext cx="2928663" cy="193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6697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Spot diagnosis</a:t>
            </a:r>
            <a:br>
              <a:rPr lang="en-US" dirty="0" smtClean="0"/>
            </a:br>
            <a:r>
              <a:rPr lang="en-US" dirty="0" smtClean="0"/>
              <a:t>Cough, eosinophilia, abnormal CT...</a:t>
            </a:r>
            <a:endParaRPr lang="en-US" dirty="0"/>
          </a:p>
        </p:txBody>
      </p:sp>
      <p:sp>
        <p:nvSpPr>
          <p:cNvPr id="3" name="Content Placeholder 2"/>
          <p:cNvSpPr>
            <a:spLocks noGrp="1"/>
          </p:cNvSpPr>
          <p:nvPr>
            <p:ph idx="1"/>
          </p:nvPr>
        </p:nvSpPr>
        <p:spPr/>
        <p:txBody>
          <a:bodyPr/>
          <a:lstStyle/>
          <a:p>
            <a:pPr marL="0" indent="0">
              <a:buNone/>
            </a:pPr>
            <a:r>
              <a:rPr lang="en-US" dirty="0" smtClean="0"/>
              <a:t> </a:t>
            </a:r>
          </a:p>
          <a:p>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8254" y="2157408"/>
            <a:ext cx="2558546" cy="3749010"/>
          </a:xfrm>
          <a:prstGeom prst="rect">
            <a:avLst/>
          </a:prstGeom>
        </p:spPr>
      </p:pic>
      <p:pic>
        <p:nvPicPr>
          <p:cNvPr id="5" name="Picture 4"/>
          <p:cNvPicPr>
            <a:picLocks noChangeAspect="1"/>
          </p:cNvPicPr>
          <p:nvPr/>
        </p:nvPicPr>
        <p:blipFill>
          <a:blip r:embed="rId4"/>
          <a:stretch>
            <a:fillRect/>
          </a:stretch>
        </p:blipFill>
        <p:spPr>
          <a:xfrm>
            <a:off x="457200" y="1951994"/>
            <a:ext cx="5073358" cy="3165775"/>
          </a:xfrm>
          <a:prstGeom prst="rect">
            <a:avLst/>
          </a:prstGeom>
        </p:spPr>
      </p:pic>
      <p:sp>
        <p:nvSpPr>
          <p:cNvPr id="7" name="TextBox 6"/>
          <p:cNvSpPr txBox="1"/>
          <p:nvPr/>
        </p:nvSpPr>
        <p:spPr>
          <a:xfrm>
            <a:off x="2096688" y="5351657"/>
            <a:ext cx="4071522" cy="523220"/>
          </a:xfrm>
          <a:prstGeom prst="rect">
            <a:avLst/>
          </a:prstGeom>
          <a:noFill/>
        </p:spPr>
        <p:txBody>
          <a:bodyPr wrap="none" rtlCol="0">
            <a:spAutoFit/>
          </a:bodyPr>
          <a:lstStyle/>
          <a:p>
            <a:r>
              <a:rPr lang="en-US" sz="2800" dirty="0" smtClean="0"/>
              <a:t>And salty-tasting sputum…</a:t>
            </a:r>
            <a:endParaRPr lang="en-US" sz="2800" dirty="0"/>
          </a:p>
        </p:txBody>
      </p:sp>
    </p:spTree>
    <p:extLst>
      <p:ext uri="{BB962C8B-B14F-4D97-AF65-F5344CB8AC3E}">
        <p14:creationId xmlns:p14="http://schemas.microsoft.com/office/powerpoint/2010/main" val="119353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2 </a:t>
            </a:r>
            <a:br>
              <a:rPr lang="en-US" dirty="0" smtClean="0"/>
            </a:br>
            <a:r>
              <a:rPr lang="en-US" dirty="0" smtClean="0"/>
              <a:t>Refugee from Sri Lanka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62M </a:t>
            </a:r>
          </a:p>
          <a:p>
            <a:pPr lvl="1"/>
            <a:r>
              <a:rPr lang="en-US" dirty="0" smtClean="0"/>
              <a:t>Immigrated from Sri Lanka to Canada Oct 2017</a:t>
            </a:r>
          </a:p>
          <a:p>
            <a:r>
              <a:rPr lang="en-US" dirty="0" smtClean="0"/>
              <a:t>Cough and shortness of breath</a:t>
            </a:r>
          </a:p>
          <a:p>
            <a:pPr lvl="1"/>
            <a:r>
              <a:rPr lang="en-US" dirty="0"/>
              <a:t>Chest x-ray clear lung fields</a:t>
            </a:r>
          </a:p>
          <a:p>
            <a:r>
              <a:rPr lang="en-US" dirty="0" smtClean="0"/>
              <a:t>Eosinophil count = 11,000! </a:t>
            </a:r>
            <a:endParaRPr lang="en-US" dirty="0"/>
          </a:p>
          <a:p>
            <a:endParaRPr lang="en-US" dirty="0" smtClean="0"/>
          </a:p>
          <a:p>
            <a:pPr marL="0" indent="0">
              <a:buNone/>
            </a:pPr>
            <a:endParaRPr lang="en-US" dirty="0"/>
          </a:p>
          <a:p>
            <a:pPr marL="0" indent="0">
              <a:buNone/>
            </a:pPr>
            <a:endParaRPr lang="en-US" dirty="0" smtClean="0"/>
          </a:p>
          <a:p>
            <a:pPr marL="0" indent="0">
              <a:buNone/>
            </a:pPr>
            <a:r>
              <a:rPr lang="en-US" dirty="0"/>
              <a:t> </a:t>
            </a:r>
            <a:endParaRPr lang="en-US" dirty="0" smtClean="0"/>
          </a:p>
        </p:txBody>
      </p:sp>
    </p:spTree>
    <p:extLst>
      <p:ext uri="{BB962C8B-B14F-4D97-AF65-F5344CB8AC3E}">
        <p14:creationId xmlns:p14="http://schemas.microsoft.com/office/powerpoint/2010/main" val="5546889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2</a:t>
            </a:r>
            <a:br>
              <a:rPr lang="en-US" dirty="0" smtClean="0"/>
            </a:br>
            <a:r>
              <a:rPr lang="en-US" dirty="0" smtClean="0"/>
              <a:t>Refugee from Sri Lanka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62M </a:t>
            </a:r>
          </a:p>
          <a:p>
            <a:pPr lvl="1"/>
            <a:r>
              <a:rPr lang="en-US" dirty="0" smtClean="0"/>
              <a:t>Immigrated from Sri Lanka to Canada Oct 2017</a:t>
            </a:r>
          </a:p>
          <a:p>
            <a:r>
              <a:rPr lang="en-US" dirty="0" smtClean="0"/>
              <a:t>Cough and shortness of breath</a:t>
            </a:r>
          </a:p>
          <a:p>
            <a:pPr lvl="1"/>
            <a:r>
              <a:rPr lang="en-US" dirty="0"/>
              <a:t>Chest x-ray clear lung fields</a:t>
            </a:r>
          </a:p>
          <a:p>
            <a:r>
              <a:rPr lang="en-US" dirty="0" smtClean="0"/>
              <a:t>Eosinophil count = 11,000! </a:t>
            </a:r>
            <a:endParaRPr lang="en-US" dirty="0"/>
          </a:p>
          <a:p>
            <a:endParaRPr lang="en-US" dirty="0" smtClean="0"/>
          </a:p>
          <a:p>
            <a:r>
              <a:rPr lang="en-US" dirty="0" smtClean="0"/>
              <a:t>Stool O and P					negative (</a:t>
            </a:r>
            <a:r>
              <a:rPr lang="en-US" dirty="0" err="1" smtClean="0"/>
              <a:t>Blastocystis</a:t>
            </a:r>
            <a:r>
              <a:rPr lang="en-US" dirty="0" smtClean="0"/>
              <a:t>)</a:t>
            </a:r>
          </a:p>
          <a:p>
            <a:r>
              <a:rPr lang="en-US" i="1" dirty="0" err="1" smtClean="0"/>
              <a:t>Strongyloides</a:t>
            </a:r>
            <a:r>
              <a:rPr lang="en-US" dirty="0" smtClean="0"/>
              <a:t> serology 		negative </a:t>
            </a:r>
          </a:p>
          <a:p>
            <a:r>
              <a:rPr lang="en-US" dirty="0" smtClean="0"/>
              <a:t>Schistosomiasis serology	negative</a:t>
            </a:r>
          </a:p>
          <a:p>
            <a:pPr marL="0" indent="0">
              <a:buNone/>
            </a:pPr>
            <a:r>
              <a:rPr lang="en-US" dirty="0"/>
              <a:t> </a:t>
            </a:r>
            <a:r>
              <a:rPr lang="en-US" dirty="0" smtClean="0"/>
              <a:t> </a:t>
            </a:r>
          </a:p>
        </p:txBody>
      </p:sp>
    </p:spTree>
    <p:extLst>
      <p:ext uri="{BB962C8B-B14F-4D97-AF65-F5344CB8AC3E}">
        <p14:creationId xmlns:p14="http://schemas.microsoft.com/office/powerpoint/2010/main" val="19924210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2</a:t>
            </a:r>
            <a:br>
              <a:rPr lang="en-US" dirty="0" smtClean="0"/>
            </a:br>
            <a:r>
              <a:rPr lang="en-US" dirty="0" smtClean="0"/>
              <a:t>Refugee from Sri Lanka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62M </a:t>
            </a:r>
          </a:p>
          <a:p>
            <a:pPr lvl="1"/>
            <a:r>
              <a:rPr lang="en-US" dirty="0" smtClean="0"/>
              <a:t>Immigrated from Sri Lanka to Canada Oct 2017</a:t>
            </a:r>
          </a:p>
          <a:p>
            <a:r>
              <a:rPr lang="en-US" dirty="0" smtClean="0"/>
              <a:t>Cough and shortness of breath</a:t>
            </a:r>
          </a:p>
          <a:p>
            <a:pPr lvl="1"/>
            <a:r>
              <a:rPr lang="en-US" dirty="0"/>
              <a:t>Chest x-ray clear lung fields</a:t>
            </a:r>
          </a:p>
          <a:p>
            <a:r>
              <a:rPr lang="en-US" dirty="0" smtClean="0"/>
              <a:t>Eosinophil count = 11,000! </a:t>
            </a:r>
            <a:endParaRPr lang="en-US" dirty="0"/>
          </a:p>
          <a:p>
            <a:endParaRPr lang="en-US" dirty="0" smtClean="0"/>
          </a:p>
          <a:p>
            <a:r>
              <a:rPr lang="en-US" dirty="0" smtClean="0"/>
              <a:t>Stool O and P					negative (</a:t>
            </a:r>
            <a:r>
              <a:rPr lang="en-US" dirty="0" err="1" smtClean="0"/>
              <a:t>Blastocystis</a:t>
            </a:r>
            <a:r>
              <a:rPr lang="en-US" dirty="0" smtClean="0"/>
              <a:t>)</a:t>
            </a:r>
          </a:p>
          <a:p>
            <a:r>
              <a:rPr lang="en-US" i="1" dirty="0" err="1" smtClean="0"/>
              <a:t>Strongyloides</a:t>
            </a:r>
            <a:r>
              <a:rPr lang="en-US" dirty="0" smtClean="0"/>
              <a:t> serology 		negative </a:t>
            </a:r>
          </a:p>
          <a:p>
            <a:r>
              <a:rPr lang="en-US" dirty="0" smtClean="0"/>
              <a:t>Schistosomiasis serology</a:t>
            </a:r>
            <a:r>
              <a:rPr lang="en-US" smtClean="0"/>
              <a:t>	negative</a:t>
            </a:r>
          </a:p>
          <a:p>
            <a:r>
              <a:rPr lang="en-US" smtClean="0"/>
              <a:t>Filaria</a:t>
            </a:r>
            <a:r>
              <a:rPr lang="en-US" dirty="0" smtClean="0"/>
              <a:t> serology 				positive! </a:t>
            </a:r>
          </a:p>
        </p:txBody>
      </p:sp>
    </p:spTree>
    <p:extLst>
      <p:ext uri="{BB962C8B-B14F-4D97-AF65-F5344CB8AC3E}">
        <p14:creationId xmlns:p14="http://schemas.microsoft.com/office/powerpoint/2010/main" val="143567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Tropical pulmonary eosinophilia</a:t>
            </a:r>
            <a:endParaRPr lang="en-US" dirty="0"/>
          </a:p>
        </p:txBody>
      </p:sp>
      <p:sp>
        <p:nvSpPr>
          <p:cNvPr id="3" name="Content Placeholder 2"/>
          <p:cNvSpPr>
            <a:spLocks noGrp="1"/>
          </p:cNvSpPr>
          <p:nvPr>
            <p:ph idx="1"/>
          </p:nvPr>
        </p:nvSpPr>
        <p:spPr/>
        <p:txBody>
          <a:bodyPr>
            <a:normAutofit/>
          </a:bodyPr>
          <a:lstStyle/>
          <a:p>
            <a:r>
              <a:rPr lang="en-US" dirty="0" smtClean="0"/>
              <a:t>Hypersensitivity response to microfilaria within the lung</a:t>
            </a:r>
          </a:p>
          <a:p>
            <a:r>
              <a:rPr lang="en-US" dirty="0" smtClean="0"/>
              <a:t>Characteristics:</a:t>
            </a:r>
          </a:p>
          <a:p>
            <a:pPr lvl="1"/>
            <a:r>
              <a:rPr lang="en-US" dirty="0"/>
              <a:t>Respiratory symptoms that mimic asthma</a:t>
            </a:r>
          </a:p>
          <a:p>
            <a:pPr lvl="1"/>
            <a:r>
              <a:rPr lang="en-US" dirty="0" smtClean="0"/>
              <a:t>Marked eosinophilia </a:t>
            </a:r>
          </a:p>
          <a:p>
            <a:pPr lvl="1"/>
            <a:r>
              <a:rPr lang="en-US" dirty="0" smtClean="0"/>
              <a:t>High anti-filarial antibodies</a:t>
            </a:r>
          </a:p>
          <a:p>
            <a:pPr lvl="1"/>
            <a:r>
              <a:rPr lang="en-US" dirty="0"/>
              <a:t>Negative blood microfilaria</a:t>
            </a:r>
          </a:p>
          <a:p>
            <a:pPr lvl="1"/>
            <a:r>
              <a:rPr lang="en-US" dirty="0" smtClean="0"/>
              <a:t>Rapid response to DEC</a:t>
            </a:r>
          </a:p>
          <a:p>
            <a:pPr lvl="1"/>
            <a:endParaRPr lang="en-US" dirty="0"/>
          </a:p>
        </p:txBody>
      </p:sp>
    </p:spTree>
    <p:extLst>
      <p:ext uri="{BB962C8B-B14F-4D97-AF65-F5344CB8AC3E}">
        <p14:creationId xmlns:p14="http://schemas.microsoft.com/office/powerpoint/2010/main" val="1672849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grpSp>
        <p:nvGrpSpPr>
          <p:cNvPr id="6" name="Group 5"/>
          <p:cNvGrpSpPr/>
          <p:nvPr/>
        </p:nvGrpSpPr>
        <p:grpSpPr>
          <a:xfrm>
            <a:off x="2281077" y="523640"/>
            <a:ext cx="4877478" cy="4143375"/>
            <a:chOff x="3346315" y="183053"/>
            <a:chExt cx="4823687" cy="4143375"/>
          </a:xfrm>
        </p:grpSpPr>
        <p:grpSp>
          <p:nvGrpSpPr>
            <p:cNvPr id="5" name="Group 4"/>
            <p:cNvGrpSpPr/>
            <p:nvPr/>
          </p:nvGrpSpPr>
          <p:grpSpPr>
            <a:xfrm>
              <a:off x="3346315" y="183053"/>
              <a:ext cx="4823687" cy="4143375"/>
              <a:chOff x="3346315" y="183053"/>
              <a:chExt cx="4823687" cy="4143375"/>
            </a:xfrm>
          </p:grpSpPr>
          <p:pic>
            <p:nvPicPr>
              <p:cNvPr id="1030" name="Picture 6" descr="elated imag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282"/>
              <a:stretch/>
            </p:blipFill>
            <p:spPr bwMode="auto">
              <a:xfrm>
                <a:off x="3346315" y="183053"/>
                <a:ext cx="4823687" cy="41433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019198" y="3513779"/>
                <a:ext cx="1150804" cy="6793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Rectangle 3"/>
            <p:cNvSpPr/>
            <p:nvPr/>
          </p:nvSpPr>
          <p:spPr>
            <a:xfrm>
              <a:off x="3421196" y="3643372"/>
              <a:ext cx="1150804" cy="6793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Picture 2" descr="elated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545" y="4375860"/>
            <a:ext cx="3476625" cy="2085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who.int/lymphatic_filariasis/RTI-International-Nguyen-Minh-Duc-2018-310.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05461" y="4375860"/>
            <a:ext cx="3476966" cy="2243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8003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err="1" smtClean="0"/>
              <a:t>Filaria</a:t>
            </a:r>
            <a:r>
              <a:rPr lang="en-US" dirty="0" smtClean="0"/>
              <a:t> and </a:t>
            </a:r>
            <a:r>
              <a:rPr lang="en-US" dirty="0" err="1" smtClean="0"/>
              <a:t>Wolbachia</a:t>
            </a:r>
            <a:endParaRPr lang="en-US" dirty="0"/>
          </a:p>
        </p:txBody>
      </p:sp>
      <p:sp>
        <p:nvSpPr>
          <p:cNvPr id="3" name="Content Placeholder 2"/>
          <p:cNvSpPr>
            <a:spLocks noGrp="1"/>
          </p:cNvSpPr>
          <p:nvPr>
            <p:ph idx="1"/>
          </p:nvPr>
        </p:nvSpPr>
        <p:spPr/>
        <p:txBody>
          <a:bodyPr/>
          <a:lstStyle/>
          <a:p>
            <a:pPr marL="0" indent="0">
              <a:buNone/>
            </a:pPr>
            <a:endParaRPr lang="en-US" dirty="0"/>
          </a:p>
          <a:p>
            <a:r>
              <a:rPr lang="en-US" dirty="0" err="1" smtClean="0"/>
              <a:t>Wolbachia</a:t>
            </a:r>
            <a:r>
              <a:rPr lang="en-US" dirty="0" smtClean="0"/>
              <a:t> is a bacterial </a:t>
            </a:r>
            <a:r>
              <a:rPr lang="en-US" dirty="0" err="1" smtClean="0"/>
              <a:t>endosymbiont</a:t>
            </a:r>
            <a:endParaRPr lang="en-US" dirty="0" smtClean="0"/>
          </a:p>
          <a:p>
            <a:endParaRPr lang="en-US" dirty="0" smtClean="0"/>
          </a:p>
          <a:p>
            <a:r>
              <a:rPr lang="en-US" dirty="0" err="1" smtClean="0"/>
              <a:t>Doxycline</a:t>
            </a:r>
            <a:r>
              <a:rPr lang="en-US" dirty="0" smtClean="0"/>
              <a:t> 200mg/day x 6-12 weeks</a:t>
            </a:r>
          </a:p>
          <a:p>
            <a:pPr lvl="1"/>
            <a:r>
              <a:rPr lang="en-US" dirty="0" smtClean="0"/>
              <a:t>Lymphatic </a:t>
            </a:r>
            <a:r>
              <a:rPr lang="en-US" dirty="0" err="1" smtClean="0"/>
              <a:t>filariasis</a:t>
            </a:r>
            <a:endParaRPr lang="en-US" dirty="0" smtClean="0"/>
          </a:p>
          <a:p>
            <a:pPr lvl="1"/>
            <a:r>
              <a:rPr lang="en-US" dirty="0" smtClean="0"/>
              <a:t>Onchocerciasis</a:t>
            </a:r>
          </a:p>
          <a:p>
            <a:pPr lvl="1"/>
            <a:endParaRPr lang="en-US"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2264" y="0"/>
            <a:ext cx="1993609" cy="2124032"/>
          </a:xfrm>
          <a:prstGeom prst="rect">
            <a:avLst/>
          </a:prstGeom>
        </p:spPr>
      </p:pic>
    </p:spTree>
    <p:extLst>
      <p:ext uri="{BB962C8B-B14F-4D97-AF65-F5344CB8AC3E}">
        <p14:creationId xmlns:p14="http://schemas.microsoft.com/office/powerpoint/2010/main" val="16121370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r>
              <a:rPr lang="en-US" dirty="0" smtClean="0"/>
              <a:t>RCT of 72 people with lymphatic </a:t>
            </a:r>
            <a:r>
              <a:rPr lang="en-US" dirty="0" err="1" smtClean="0"/>
              <a:t>filariasis</a:t>
            </a:r>
            <a:r>
              <a:rPr lang="en-US" dirty="0" smtClean="0"/>
              <a:t> in Tanzania </a:t>
            </a:r>
          </a:p>
          <a:p>
            <a:r>
              <a:rPr lang="en-US" dirty="0" smtClean="0"/>
              <a:t>8 weeks of doxycycline </a:t>
            </a:r>
          </a:p>
          <a:p>
            <a:pPr lvl="1"/>
            <a:r>
              <a:rPr lang="en-US" dirty="0" smtClean="0"/>
              <a:t>Cleared </a:t>
            </a:r>
            <a:r>
              <a:rPr lang="en-US" dirty="0" err="1" smtClean="0"/>
              <a:t>microfilaremia</a:t>
            </a:r>
            <a:endParaRPr lang="en-US" dirty="0" smtClean="0"/>
          </a:p>
          <a:p>
            <a:pPr lvl="1"/>
            <a:r>
              <a:rPr lang="en-US" dirty="0" smtClean="0"/>
              <a:t>Reduced the number of adult worms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274638"/>
            <a:ext cx="8648700" cy="1638300"/>
          </a:xfrm>
          <a:prstGeom prst="rect">
            <a:avLst/>
          </a:prstGeom>
        </p:spPr>
      </p:pic>
    </p:spTree>
    <p:extLst>
      <p:ext uri="{BB962C8B-B14F-4D97-AF65-F5344CB8AC3E}">
        <p14:creationId xmlns:p14="http://schemas.microsoft.com/office/powerpoint/2010/main" val="19623205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2</a:t>
            </a:r>
            <a:br>
              <a:rPr lang="en-US" dirty="0" smtClean="0"/>
            </a:br>
            <a:r>
              <a:rPr lang="en-US" dirty="0" smtClean="0"/>
              <a:t>Refugee from Sri Lanka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62M from Sri Lanka </a:t>
            </a:r>
          </a:p>
          <a:p>
            <a:pPr lvl="1"/>
            <a:r>
              <a:rPr lang="en-US" dirty="0" smtClean="0"/>
              <a:t>Cough and shortness of breath, normal CT chest</a:t>
            </a:r>
          </a:p>
          <a:p>
            <a:pPr lvl="1"/>
            <a:r>
              <a:rPr lang="en-US" dirty="0" smtClean="0"/>
              <a:t>Eosinophilia, high </a:t>
            </a:r>
            <a:r>
              <a:rPr lang="en-US" dirty="0" err="1" smtClean="0"/>
              <a:t>IgE</a:t>
            </a:r>
            <a:r>
              <a:rPr lang="en-US" dirty="0" smtClean="0"/>
              <a:t> and positive </a:t>
            </a:r>
            <a:r>
              <a:rPr lang="en-US" dirty="0" err="1" smtClean="0"/>
              <a:t>filaria</a:t>
            </a:r>
            <a:r>
              <a:rPr lang="en-US" dirty="0" smtClean="0"/>
              <a:t> serology </a:t>
            </a:r>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r>
              <a:rPr lang="en-US" dirty="0"/>
              <a:t> </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94207276"/>
              </p:ext>
            </p:extLst>
          </p:nvPr>
        </p:nvGraphicFramePr>
        <p:xfrm>
          <a:off x="457200" y="3072383"/>
          <a:ext cx="7882128" cy="3785617"/>
        </p:xfrm>
        <a:graphic>
          <a:graphicData uri="http://schemas.openxmlformats.org/presentationml/2006/ole">
            <mc:AlternateContent xmlns:mc="http://schemas.openxmlformats.org/markup-compatibility/2006">
              <mc:Choice xmlns:v="urn:schemas-microsoft-com:vml" Requires="v">
                <p:oleObj spid="_x0000_s6152" name="Chart" r:id="rId3" imgW="8893329" imgH="5089739" progId="Excel.Chart.8">
                  <p:embed/>
                </p:oleObj>
              </mc:Choice>
              <mc:Fallback>
                <p:oleObj name="Chart" r:id="rId3" imgW="8893329" imgH="5089739"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072383"/>
                        <a:ext cx="7882128" cy="3785617"/>
                      </a:xfrm>
                      <a:prstGeom prst="rect">
                        <a:avLst/>
                      </a:prstGeom>
                      <a:noFill/>
                      <a:ln>
                        <a:noFill/>
                      </a:ln>
                      <a:extLst/>
                    </p:spPr>
                  </p:pic>
                </p:oleObj>
              </mc:Fallback>
            </mc:AlternateContent>
          </a:graphicData>
        </a:graphic>
      </p:graphicFrame>
      <p:sp>
        <p:nvSpPr>
          <p:cNvPr id="5" name="TextBox 6"/>
          <p:cNvSpPr txBox="1">
            <a:spLocks noChangeArrowheads="1"/>
          </p:cNvSpPr>
          <p:nvPr/>
        </p:nvSpPr>
        <p:spPr bwMode="auto">
          <a:xfrm>
            <a:off x="3755398" y="3514541"/>
            <a:ext cx="479689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x-none" sz="1800" dirty="0"/>
              <a:t>Starts </a:t>
            </a:r>
            <a:r>
              <a:rPr lang="en-US" altLang="x-none" sz="1800" b="1" dirty="0"/>
              <a:t>DOXYCYCLINE</a:t>
            </a:r>
            <a:r>
              <a:rPr lang="en-US" altLang="x-none" sz="1800" dirty="0"/>
              <a:t> 100mg BID x 12 weeks</a:t>
            </a:r>
          </a:p>
          <a:p>
            <a:pPr lvl="1">
              <a:lnSpc>
                <a:spcPct val="100000"/>
              </a:lnSpc>
              <a:spcBef>
                <a:spcPct val="0"/>
              </a:spcBef>
            </a:pPr>
            <a:r>
              <a:rPr lang="en-US" altLang="x-none" sz="1800" dirty="0"/>
              <a:t>Clear clinical improvement within 1 </a:t>
            </a:r>
            <a:r>
              <a:rPr lang="en-US" altLang="x-none" sz="1800" dirty="0" smtClean="0"/>
              <a:t>week</a:t>
            </a:r>
            <a:endParaRPr lang="en-US" altLang="x-none" sz="1800" dirty="0"/>
          </a:p>
          <a:p>
            <a:pPr lvl="1">
              <a:lnSpc>
                <a:spcPct val="100000"/>
              </a:lnSpc>
              <a:spcBef>
                <a:spcPct val="0"/>
              </a:spcBef>
            </a:pPr>
            <a:r>
              <a:rPr lang="en-US" altLang="x-none" sz="1800" dirty="0" smtClean="0"/>
              <a:t>Less </a:t>
            </a:r>
            <a:r>
              <a:rPr lang="en-US" altLang="x-none" sz="1800" dirty="0"/>
              <a:t>short of </a:t>
            </a:r>
            <a:r>
              <a:rPr lang="en-US" altLang="x-none" sz="1800" dirty="0" smtClean="0"/>
              <a:t>breath</a:t>
            </a:r>
            <a:endParaRPr lang="en-US" altLang="x-none" sz="1800" dirty="0"/>
          </a:p>
        </p:txBody>
      </p:sp>
      <p:cxnSp>
        <p:nvCxnSpPr>
          <p:cNvPr id="6" name="Straight Arrow Connector 5"/>
          <p:cNvCxnSpPr/>
          <p:nvPr/>
        </p:nvCxnSpPr>
        <p:spPr>
          <a:xfrm flipV="1">
            <a:off x="2636874" y="3514541"/>
            <a:ext cx="1118524" cy="348640"/>
          </a:xfrm>
          <a:prstGeom prst="straightConnector1">
            <a:avLst/>
          </a:prstGeom>
          <a:ln w="28575">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450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3</a:t>
            </a:r>
            <a:br>
              <a:rPr lang="en-US" dirty="0" smtClean="0"/>
            </a:br>
            <a:r>
              <a:rPr lang="en-US" sz="3600" dirty="0" smtClean="0"/>
              <a:t>Eosinophilia, endocarditis, and multiple strokes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52F previously well</a:t>
            </a:r>
          </a:p>
          <a:p>
            <a:r>
              <a:rPr lang="en-US" dirty="0" smtClean="0"/>
              <a:t>10 </a:t>
            </a:r>
            <a:r>
              <a:rPr lang="en-US" dirty="0"/>
              <a:t>day history of </a:t>
            </a:r>
            <a:r>
              <a:rPr lang="en-US" dirty="0" smtClean="0"/>
              <a:t>gradually progressive </a:t>
            </a:r>
            <a:r>
              <a:rPr lang="en-US" b="1" dirty="0"/>
              <a:t>confusion </a:t>
            </a:r>
          </a:p>
          <a:p>
            <a:pPr lvl="1"/>
            <a:r>
              <a:rPr lang="en-US" dirty="0" smtClean="0"/>
              <a:t>Preceded by a diarrheal illness about 3 weeks previously </a:t>
            </a:r>
          </a:p>
          <a:p>
            <a:endParaRPr lang="en-US" dirty="0" smtClean="0"/>
          </a:p>
          <a:p>
            <a:r>
              <a:rPr lang="en-US" dirty="0" smtClean="0"/>
              <a:t>On </a:t>
            </a:r>
            <a:r>
              <a:rPr lang="en-US" dirty="0" smtClean="0"/>
              <a:t>examination</a:t>
            </a:r>
          </a:p>
          <a:p>
            <a:pPr lvl="1"/>
            <a:r>
              <a:rPr lang="en-US" dirty="0"/>
              <a:t>W</a:t>
            </a:r>
            <a:r>
              <a:rPr lang="en-US" dirty="0" smtClean="0"/>
              <a:t>ell, no fever, no murmurs, and normal motor and sensory exam</a:t>
            </a:r>
          </a:p>
          <a:p>
            <a:pPr lvl="1"/>
            <a:r>
              <a:rPr lang="en-US" dirty="0" smtClean="0"/>
              <a:t>Splinter </a:t>
            </a:r>
            <a:r>
              <a:rPr lang="en-US" dirty="0"/>
              <a:t>hemorrhages </a:t>
            </a:r>
            <a:endParaRPr lang="en-US" dirty="0" smtClean="0"/>
          </a:p>
          <a:p>
            <a:pPr lvl="1"/>
            <a:endParaRPr lang="en-US" dirty="0"/>
          </a:p>
          <a:p>
            <a:r>
              <a:rPr lang="en-US" dirty="0" smtClean="0"/>
              <a:t>Eosinophilia </a:t>
            </a:r>
            <a:r>
              <a:rPr lang="en-US" dirty="0"/>
              <a:t> </a:t>
            </a:r>
            <a:r>
              <a:rPr lang="en-US" dirty="0" smtClean="0"/>
              <a:t>4.9X109 cells/L</a:t>
            </a:r>
            <a:r>
              <a:rPr lang="en-US" dirty="0"/>
              <a:t> </a:t>
            </a:r>
            <a:endParaRPr lang="en-US" dirty="0" smtClean="0"/>
          </a:p>
          <a:p>
            <a:r>
              <a:rPr lang="en-US" dirty="0" smtClean="0"/>
              <a:t>Blood cultures negative </a:t>
            </a:r>
            <a:r>
              <a:rPr lang="en-US" dirty="0"/>
              <a:t> </a:t>
            </a:r>
            <a:endParaRPr lang="en-US" dirty="0" smtClean="0"/>
          </a:p>
          <a:p>
            <a:pPr marL="0" indent="0">
              <a:buNone/>
            </a:pPr>
            <a:r>
              <a:rPr lang="en-US" dirty="0"/>
              <a:t> </a:t>
            </a:r>
          </a:p>
        </p:txBody>
      </p:sp>
    </p:spTree>
    <p:extLst>
      <p:ext uri="{BB962C8B-B14F-4D97-AF65-F5344CB8AC3E}">
        <p14:creationId xmlns:p14="http://schemas.microsoft.com/office/powerpoint/2010/main" val="13634980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3</a:t>
            </a:r>
            <a:br>
              <a:rPr lang="en-US" dirty="0" smtClean="0"/>
            </a:br>
            <a:r>
              <a:rPr lang="en-US" sz="3600" dirty="0" smtClean="0"/>
              <a:t>Eosinophilia, endocarditis, and multiple strokes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52F previously well</a:t>
            </a:r>
          </a:p>
          <a:p>
            <a:r>
              <a:rPr lang="en-US" dirty="0" smtClean="0"/>
              <a:t>10 </a:t>
            </a:r>
            <a:r>
              <a:rPr lang="en-US" dirty="0"/>
              <a:t>day history of </a:t>
            </a:r>
            <a:r>
              <a:rPr lang="en-US" dirty="0" smtClean="0"/>
              <a:t>gradually progressive </a:t>
            </a:r>
            <a:r>
              <a:rPr lang="en-US" dirty="0"/>
              <a:t>confusion </a:t>
            </a:r>
          </a:p>
          <a:p>
            <a:pPr lvl="1"/>
            <a:r>
              <a:rPr lang="en-US" dirty="0" smtClean="0"/>
              <a:t>Preceded by a diarrheal illness about 3 weeks previously </a:t>
            </a:r>
          </a:p>
          <a:p>
            <a:endParaRPr lang="en-US" dirty="0" smtClean="0"/>
          </a:p>
          <a:p>
            <a:r>
              <a:rPr lang="en-US" dirty="0" smtClean="0"/>
              <a:t>On </a:t>
            </a:r>
            <a:r>
              <a:rPr lang="en-US" dirty="0" smtClean="0"/>
              <a:t>examination</a:t>
            </a:r>
          </a:p>
          <a:p>
            <a:pPr lvl="1"/>
            <a:r>
              <a:rPr lang="en-US" dirty="0" smtClean="0"/>
              <a:t>Appeared well, no fever, no murmurs, and normal motor and sensory exam</a:t>
            </a:r>
          </a:p>
          <a:p>
            <a:pPr lvl="1"/>
            <a:r>
              <a:rPr lang="en-US" dirty="0" smtClean="0"/>
              <a:t>Splinter </a:t>
            </a:r>
            <a:r>
              <a:rPr lang="en-US" dirty="0"/>
              <a:t>hemorrhages </a:t>
            </a:r>
            <a:endParaRPr lang="en-US" dirty="0" smtClean="0"/>
          </a:p>
          <a:p>
            <a:pPr lvl="1"/>
            <a:endParaRPr lang="en-US" dirty="0" smtClean="0"/>
          </a:p>
          <a:p>
            <a:pPr lvl="1"/>
            <a:endParaRPr lang="en-US" dirty="0"/>
          </a:p>
          <a:p>
            <a:r>
              <a:rPr lang="en-US" dirty="0" smtClean="0"/>
              <a:t>Eosinophilia </a:t>
            </a:r>
            <a:r>
              <a:rPr lang="en-US" dirty="0"/>
              <a:t> </a:t>
            </a:r>
            <a:r>
              <a:rPr lang="en-US" dirty="0" smtClean="0"/>
              <a:t>4.9X109 cells/L</a:t>
            </a:r>
            <a:r>
              <a:rPr lang="en-US" dirty="0"/>
              <a:t> </a:t>
            </a:r>
            <a:endParaRPr lang="en-US" dirty="0" smtClean="0"/>
          </a:p>
          <a:p>
            <a:r>
              <a:rPr lang="en-US" dirty="0" smtClean="0"/>
              <a:t>Blood cultures negative </a:t>
            </a:r>
          </a:p>
          <a:p>
            <a:r>
              <a:rPr lang="en-US" dirty="0" smtClean="0"/>
              <a:t>CT head normal </a:t>
            </a:r>
          </a:p>
        </p:txBody>
      </p:sp>
    </p:spTree>
    <p:extLst>
      <p:ext uri="{BB962C8B-B14F-4D97-AF65-F5344CB8AC3E}">
        <p14:creationId xmlns:p14="http://schemas.microsoft.com/office/powerpoint/2010/main" val="13136937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r>
              <a:rPr lang="en-US" dirty="0" smtClean="0"/>
              <a:t>3</a:t>
            </a:r>
            <a:r>
              <a:rPr lang="en-US" dirty="0"/>
              <a:t/>
            </a:r>
            <a:br>
              <a:rPr lang="en-US" dirty="0"/>
            </a:br>
            <a:r>
              <a:rPr lang="en-US" sz="3600" dirty="0"/>
              <a:t>Eosinophilia, endocarditis, and multiple strokes </a:t>
            </a:r>
          </a:p>
        </p:txBody>
      </p:sp>
      <p:sp>
        <p:nvSpPr>
          <p:cNvPr id="3" name="Content Placeholder 2"/>
          <p:cNvSpPr>
            <a:spLocks noGrp="1"/>
          </p:cNvSpPr>
          <p:nvPr>
            <p:ph idx="1"/>
          </p:nvPr>
        </p:nvSpPr>
        <p:spPr>
          <a:xfrm>
            <a:off x="457200" y="1600200"/>
            <a:ext cx="4312508" cy="4525963"/>
          </a:xfrm>
        </p:spPr>
        <p:txBody>
          <a:bodyPr>
            <a:normAutofit fontScale="92500" lnSpcReduction="10000"/>
          </a:bodyPr>
          <a:lstStyle/>
          <a:p>
            <a:r>
              <a:rPr lang="en-US" dirty="0" smtClean="0"/>
              <a:t>MRI </a:t>
            </a:r>
          </a:p>
          <a:p>
            <a:pPr lvl="1"/>
            <a:r>
              <a:rPr lang="en-US" dirty="0" smtClean="0"/>
              <a:t>numerous </a:t>
            </a:r>
            <a:r>
              <a:rPr lang="en-US" dirty="0"/>
              <a:t>scattered foci </a:t>
            </a:r>
            <a:r>
              <a:rPr lang="en-US" dirty="0" smtClean="0"/>
              <a:t>suggestive of  tiny subacute infarcts</a:t>
            </a:r>
          </a:p>
          <a:p>
            <a:pPr lvl="1"/>
            <a:r>
              <a:rPr lang="en-US" dirty="0" smtClean="0"/>
              <a:t>likely from an embolic source </a:t>
            </a:r>
            <a:r>
              <a:rPr lang="mr-IN" dirty="0" smtClean="0"/>
              <a:t>…</a:t>
            </a:r>
            <a:endParaRPr lang="en-CA" dirty="0" smtClean="0"/>
          </a:p>
          <a:p>
            <a:pPr lvl="1"/>
            <a:endParaRPr lang="en-CA" dirty="0"/>
          </a:p>
          <a:p>
            <a:r>
              <a:rPr lang="en-US" dirty="0" smtClean="0"/>
              <a:t>Echocardiogram</a:t>
            </a:r>
          </a:p>
          <a:p>
            <a:pPr lvl="1"/>
            <a:r>
              <a:rPr lang="en-US" dirty="0" smtClean="0"/>
              <a:t>Mitral valve </a:t>
            </a:r>
            <a:r>
              <a:rPr lang="en-US" dirty="0"/>
              <a:t>and chordae thickening</a:t>
            </a:r>
          </a:p>
          <a:p>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74432" y="1600200"/>
            <a:ext cx="3612368" cy="4782065"/>
          </a:xfrm>
          <a:prstGeom prst="rect">
            <a:avLst/>
          </a:prstGeom>
        </p:spPr>
      </p:pic>
    </p:spTree>
    <p:extLst>
      <p:ext uri="{BB962C8B-B14F-4D97-AF65-F5344CB8AC3E}">
        <p14:creationId xmlns:p14="http://schemas.microsoft.com/office/powerpoint/2010/main" val="81547709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3</a:t>
            </a:r>
            <a:br>
              <a:rPr lang="en-US" dirty="0" smtClean="0"/>
            </a:br>
            <a:r>
              <a:rPr lang="en-US" sz="3600" dirty="0" smtClean="0"/>
              <a:t>Eosinophilia, endocarditis, and multiple strokes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52F previously well</a:t>
            </a:r>
          </a:p>
          <a:p>
            <a:r>
              <a:rPr lang="en-US" dirty="0" smtClean="0"/>
              <a:t>10 </a:t>
            </a:r>
            <a:r>
              <a:rPr lang="en-US" dirty="0"/>
              <a:t>day history of </a:t>
            </a:r>
            <a:r>
              <a:rPr lang="en-US" dirty="0" smtClean="0"/>
              <a:t>gradually progressive </a:t>
            </a:r>
            <a:r>
              <a:rPr lang="en-US" dirty="0"/>
              <a:t>confusion </a:t>
            </a:r>
          </a:p>
          <a:p>
            <a:pPr lvl="1"/>
            <a:r>
              <a:rPr lang="en-US" dirty="0" smtClean="0"/>
              <a:t>TTE = cardiac valve thickening</a:t>
            </a:r>
          </a:p>
          <a:p>
            <a:pPr lvl="1"/>
            <a:r>
              <a:rPr lang="en-US" dirty="0" smtClean="0"/>
              <a:t>MRI = multifocal acute cerebral infarcts </a:t>
            </a:r>
          </a:p>
          <a:p>
            <a:pPr lvl="1"/>
            <a:endParaRPr lang="en-US" dirty="0"/>
          </a:p>
          <a:p>
            <a:endParaRPr lang="en-US" dirty="0" smtClean="0"/>
          </a:p>
          <a:p>
            <a:r>
              <a:rPr lang="en-US" dirty="0" smtClean="0"/>
              <a:t>Eosinophilia </a:t>
            </a:r>
            <a:r>
              <a:rPr lang="en-US" dirty="0"/>
              <a:t> </a:t>
            </a:r>
            <a:r>
              <a:rPr lang="en-US" dirty="0" smtClean="0"/>
              <a:t>4.9X109 cells/L</a:t>
            </a:r>
            <a:r>
              <a:rPr lang="en-US" dirty="0"/>
              <a:t> </a:t>
            </a:r>
            <a:endParaRPr lang="en-US" dirty="0" smtClean="0"/>
          </a:p>
          <a:p>
            <a:pPr lvl="1"/>
            <a:r>
              <a:rPr lang="en-US" dirty="0" smtClean="0"/>
              <a:t>What next?</a:t>
            </a:r>
          </a:p>
          <a:p>
            <a:pPr lvl="1"/>
            <a:endParaRPr lang="en-US" dirty="0" smtClean="0"/>
          </a:p>
          <a:p>
            <a:pPr marL="457200" lvl="1" indent="0">
              <a:buNone/>
            </a:pPr>
            <a:r>
              <a:rPr lang="en-US" dirty="0"/>
              <a:t> </a:t>
            </a:r>
            <a:endParaRPr lang="en-US" dirty="0" smtClean="0"/>
          </a:p>
          <a:p>
            <a:pPr lvl="1"/>
            <a:endParaRPr lang="en-US" dirty="0" smtClean="0"/>
          </a:p>
        </p:txBody>
      </p:sp>
    </p:spTree>
    <p:extLst>
      <p:ext uri="{BB962C8B-B14F-4D97-AF65-F5344CB8AC3E}">
        <p14:creationId xmlns:p14="http://schemas.microsoft.com/office/powerpoint/2010/main" val="17876610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3</a:t>
            </a:r>
            <a:br>
              <a:rPr lang="en-US" dirty="0" smtClean="0"/>
            </a:br>
            <a:r>
              <a:rPr lang="en-US" sz="3600" dirty="0" smtClean="0"/>
              <a:t>Eosinophilia, endocarditis, and multiple strokes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52F previously well</a:t>
            </a:r>
          </a:p>
          <a:p>
            <a:r>
              <a:rPr lang="en-US" dirty="0" smtClean="0"/>
              <a:t>10 </a:t>
            </a:r>
            <a:r>
              <a:rPr lang="en-US" dirty="0"/>
              <a:t>day history of </a:t>
            </a:r>
            <a:r>
              <a:rPr lang="en-US" dirty="0" smtClean="0"/>
              <a:t>gradually progressive </a:t>
            </a:r>
            <a:r>
              <a:rPr lang="en-US" dirty="0"/>
              <a:t>confusion </a:t>
            </a:r>
          </a:p>
          <a:p>
            <a:pPr lvl="1"/>
            <a:r>
              <a:rPr lang="en-US" dirty="0" smtClean="0"/>
              <a:t>TTE = cardiac valve thickening</a:t>
            </a:r>
          </a:p>
          <a:p>
            <a:pPr lvl="1"/>
            <a:r>
              <a:rPr lang="en-US" dirty="0" smtClean="0"/>
              <a:t>MRI = multifocal acute cerebral infarcts </a:t>
            </a:r>
          </a:p>
          <a:p>
            <a:pPr lvl="1"/>
            <a:endParaRPr lang="en-US" dirty="0"/>
          </a:p>
          <a:p>
            <a:r>
              <a:rPr lang="en-US" dirty="0" smtClean="0"/>
              <a:t>Eosinophilia </a:t>
            </a:r>
            <a:r>
              <a:rPr lang="en-US" dirty="0"/>
              <a:t> </a:t>
            </a:r>
            <a:r>
              <a:rPr lang="en-US" dirty="0" smtClean="0"/>
              <a:t>4.9X109 cells/L</a:t>
            </a:r>
            <a:r>
              <a:rPr lang="en-US" dirty="0"/>
              <a:t> </a:t>
            </a:r>
            <a:endParaRPr lang="en-US" dirty="0" smtClean="0"/>
          </a:p>
          <a:p>
            <a:pPr lvl="1"/>
            <a:r>
              <a:rPr lang="en-US" dirty="0" smtClean="0"/>
              <a:t>Stool O&amp;P 	 Presence of </a:t>
            </a:r>
            <a:r>
              <a:rPr lang="en-US" i="1" dirty="0" err="1" smtClean="0"/>
              <a:t>Dientamoeba</a:t>
            </a:r>
            <a:r>
              <a:rPr lang="en-US" i="1" dirty="0" smtClean="0"/>
              <a:t> </a:t>
            </a:r>
            <a:r>
              <a:rPr lang="en-US" i="1" dirty="0" err="1" smtClean="0"/>
              <a:t>fragilis</a:t>
            </a:r>
            <a:r>
              <a:rPr lang="en-US" i="1" dirty="0" smtClean="0"/>
              <a:t> </a:t>
            </a:r>
          </a:p>
          <a:p>
            <a:pPr lvl="1"/>
            <a:r>
              <a:rPr lang="en-US" dirty="0" smtClean="0"/>
              <a:t>Serology 	- </a:t>
            </a:r>
            <a:r>
              <a:rPr lang="en-US" dirty="0" err="1" smtClean="0"/>
              <a:t>Strongyloides</a:t>
            </a:r>
            <a:r>
              <a:rPr lang="en-US" dirty="0" smtClean="0"/>
              <a:t>		- NEG</a:t>
            </a:r>
          </a:p>
          <a:p>
            <a:pPr marL="457200" lvl="1" indent="0">
              <a:buNone/>
            </a:pPr>
            <a:r>
              <a:rPr lang="en-US" dirty="0"/>
              <a:t>	</a:t>
            </a:r>
            <a:r>
              <a:rPr lang="en-US" dirty="0" smtClean="0"/>
              <a:t>			- </a:t>
            </a:r>
            <a:r>
              <a:rPr lang="en-US" dirty="0" err="1" smtClean="0"/>
              <a:t>Schistosomiaisis</a:t>
            </a:r>
            <a:r>
              <a:rPr lang="en-US" dirty="0" smtClean="0"/>
              <a:t> 		- NEG</a:t>
            </a:r>
          </a:p>
          <a:p>
            <a:pPr marL="457200" lvl="1" indent="0">
              <a:buNone/>
            </a:pPr>
            <a:r>
              <a:rPr lang="en-US" dirty="0"/>
              <a:t>	</a:t>
            </a:r>
            <a:r>
              <a:rPr lang="en-US" dirty="0" smtClean="0"/>
              <a:t>			- </a:t>
            </a:r>
            <a:r>
              <a:rPr lang="en-US" dirty="0" err="1" smtClean="0"/>
              <a:t>Filaria</a:t>
            </a:r>
            <a:r>
              <a:rPr lang="en-US" dirty="0" smtClean="0"/>
              <a:t>					- </a:t>
            </a:r>
            <a:r>
              <a:rPr lang="en-US" dirty="0" smtClean="0"/>
              <a:t>POS/NEG </a:t>
            </a:r>
            <a:endParaRPr lang="en-US" dirty="0" smtClean="0"/>
          </a:p>
          <a:p>
            <a:pPr marL="457200" lvl="1" indent="0">
              <a:buNone/>
            </a:pPr>
            <a:r>
              <a:rPr lang="en-US" dirty="0"/>
              <a:t>	</a:t>
            </a:r>
            <a:r>
              <a:rPr lang="en-US" dirty="0" smtClean="0"/>
              <a:t>			- </a:t>
            </a:r>
            <a:r>
              <a:rPr lang="en-US" dirty="0" err="1" smtClean="0"/>
              <a:t>Toxocara</a:t>
            </a:r>
            <a:r>
              <a:rPr lang="en-US" dirty="0" smtClean="0"/>
              <a:t>				- NEG</a:t>
            </a:r>
          </a:p>
          <a:p>
            <a:pPr marL="457200" lvl="1" indent="0">
              <a:buNone/>
            </a:pPr>
            <a:endParaRPr lang="en-US" dirty="0"/>
          </a:p>
          <a:p>
            <a:pPr marL="457200" lvl="1" indent="0">
              <a:buNone/>
            </a:pPr>
            <a:endParaRPr lang="en-US" dirty="0" smtClean="0"/>
          </a:p>
          <a:p>
            <a:pPr lvl="2"/>
            <a:endParaRPr lang="en-US" dirty="0"/>
          </a:p>
          <a:p>
            <a:pPr lvl="1"/>
            <a:endParaRPr lang="en-US" dirty="0" smtClean="0"/>
          </a:p>
        </p:txBody>
      </p:sp>
    </p:spTree>
    <p:extLst>
      <p:ext uri="{BB962C8B-B14F-4D97-AF65-F5344CB8AC3E}">
        <p14:creationId xmlns:p14="http://schemas.microsoft.com/office/powerpoint/2010/main" val="1036271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Case </a:t>
            </a:r>
            <a:r>
              <a:rPr lang="en-US" dirty="0" smtClean="0"/>
              <a:t>3</a:t>
            </a:r>
            <a:r>
              <a:rPr lang="en-US" dirty="0"/>
              <a:t/>
            </a:r>
            <a:br>
              <a:rPr lang="en-US" dirty="0"/>
            </a:br>
            <a:r>
              <a:rPr lang="en-US" sz="3600" dirty="0"/>
              <a:t>Eosinophilia, endocarditis, and multiple strokes </a:t>
            </a:r>
          </a:p>
        </p:txBody>
      </p:sp>
      <p:sp>
        <p:nvSpPr>
          <p:cNvPr id="3" name="Content Placeholder 2"/>
          <p:cNvSpPr>
            <a:spLocks noGrp="1"/>
          </p:cNvSpPr>
          <p:nvPr>
            <p:ph idx="1"/>
          </p:nvPr>
        </p:nvSpPr>
        <p:spPr/>
        <p:txBody>
          <a:bodyPr/>
          <a:lstStyle/>
          <a:p>
            <a:r>
              <a:rPr lang="en-US" dirty="0" smtClean="0"/>
              <a:t> </a:t>
            </a:r>
            <a:r>
              <a:rPr lang="en-US" i="1" dirty="0" err="1" smtClean="0"/>
              <a:t>Dientamoeba</a:t>
            </a:r>
            <a:r>
              <a:rPr lang="en-US" i="1" dirty="0" smtClean="0"/>
              <a:t> </a:t>
            </a:r>
            <a:r>
              <a:rPr lang="en-US" i="1" dirty="0" err="1" smtClean="0"/>
              <a:t>fragilis</a:t>
            </a:r>
            <a:r>
              <a:rPr lang="en-US" i="1" dirty="0" smtClean="0"/>
              <a:t> </a:t>
            </a:r>
            <a:r>
              <a:rPr lang="en-US" dirty="0" smtClean="0"/>
              <a:t>and Charcot </a:t>
            </a:r>
            <a:r>
              <a:rPr lang="en-US" dirty="0" err="1" smtClean="0"/>
              <a:t>leyden</a:t>
            </a:r>
            <a:r>
              <a:rPr lang="en-US" dirty="0" smtClean="0"/>
              <a:t> </a:t>
            </a:r>
            <a:r>
              <a:rPr lang="en-US" dirty="0" err="1" smtClean="0"/>
              <a:t>crsytals</a:t>
            </a:r>
            <a:r>
              <a:rPr lang="en-US" dirty="0" smtClean="0"/>
              <a:t> seen in stool</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5447" y="3009471"/>
            <a:ext cx="3566553" cy="3515497"/>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03502" y="3009471"/>
            <a:ext cx="3566553" cy="3299254"/>
          </a:xfrm>
          <a:prstGeom prst="rect">
            <a:avLst/>
          </a:prstGeom>
        </p:spPr>
      </p:pic>
    </p:spTree>
    <p:extLst>
      <p:ext uri="{BB962C8B-B14F-4D97-AF65-F5344CB8AC3E}">
        <p14:creationId xmlns:p14="http://schemas.microsoft.com/office/powerpoint/2010/main" val="13841109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Case 3</a:t>
            </a:r>
            <a:br>
              <a:rPr lang="en-US" dirty="0" smtClean="0"/>
            </a:br>
            <a:r>
              <a:rPr lang="en-US" sz="3600" dirty="0" smtClean="0"/>
              <a:t>Eosinophilia, endocarditis, and multiple strokes </a:t>
            </a:r>
            <a:endParaRPr lang="en-US" dirty="0"/>
          </a:p>
        </p:txBody>
      </p:sp>
      <p:sp>
        <p:nvSpPr>
          <p:cNvPr id="3" name="Content Placeholder 2"/>
          <p:cNvSpPr>
            <a:spLocks noGrp="1"/>
          </p:cNvSpPr>
          <p:nvPr>
            <p:ph idx="1"/>
          </p:nvPr>
        </p:nvSpPr>
        <p:spPr>
          <a:xfrm>
            <a:off x="457199" y="1600200"/>
            <a:ext cx="8464379" cy="4525963"/>
          </a:xfrm>
        </p:spPr>
        <p:txBody>
          <a:bodyPr>
            <a:normAutofit fontScale="70000" lnSpcReduction="20000"/>
          </a:bodyPr>
          <a:lstStyle/>
          <a:p>
            <a:r>
              <a:rPr lang="en-US" dirty="0" smtClean="0"/>
              <a:t>52F previously well</a:t>
            </a:r>
          </a:p>
          <a:p>
            <a:r>
              <a:rPr lang="en-US" dirty="0" smtClean="0"/>
              <a:t>10 </a:t>
            </a:r>
            <a:r>
              <a:rPr lang="en-US" dirty="0"/>
              <a:t>day history of </a:t>
            </a:r>
            <a:r>
              <a:rPr lang="en-US" dirty="0" smtClean="0"/>
              <a:t>gradually progressive </a:t>
            </a:r>
            <a:r>
              <a:rPr lang="en-US" dirty="0"/>
              <a:t>confusion </a:t>
            </a:r>
          </a:p>
          <a:p>
            <a:pPr lvl="1"/>
            <a:r>
              <a:rPr lang="en-US" dirty="0"/>
              <a:t>TEE = valves thickened and filamentous mobile densities </a:t>
            </a:r>
          </a:p>
          <a:p>
            <a:pPr lvl="1"/>
            <a:r>
              <a:rPr lang="en-US" dirty="0" smtClean="0"/>
              <a:t>MRI = multifocal acute cerebral infarcts </a:t>
            </a:r>
          </a:p>
          <a:p>
            <a:pPr lvl="1"/>
            <a:endParaRPr lang="en-US" dirty="0" smtClean="0"/>
          </a:p>
          <a:p>
            <a:r>
              <a:rPr lang="en-US" dirty="0" smtClean="0"/>
              <a:t>Hematology work-up including bone marrow </a:t>
            </a:r>
            <a:r>
              <a:rPr lang="en-US" dirty="0" smtClean="0">
                <a:sym typeface="Wingdings"/>
              </a:rPr>
              <a:t> “normal”</a:t>
            </a:r>
            <a:endParaRPr lang="en-US" dirty="0" smtClean="0"/>
          </a:p>
          <a:p>
            <a:endParaRPr lang="en-US" dirty="0"/>
          </a:p>
          <a:p>
            <a:r>
              <a:rPr lang="en-US" dirty="0" smtClean="0"/>
              <a:t>Treatment</a:t>
            </a:r>
          </a:p>
          <a:p>
            <a:pPr lvl="1"/>
            <a:r>
              <a:rPr lang="en-US" dirty="0" smtClean="0"/>
              <a:t>Prednisone 1mg/kg x 2 weeks then taper</a:t>
            </a:r>
          </a:p>
          <a:p>
            <a:pPr lvl="1"/>
            <a:r>
              <a:rPr lang="en-US" dirty="0" smtClean="0"/>
              <a:t>Heparin/Warfarin x 3 months  </a:t>
            </a:r>
          </a:p>
          <a:p>
            <a:pPr lvl="1"/>
            <a:r>
              <a:rPr lang="en-US" dirty="0" smtClean="0"/>
              <a:t>Metronidazole x 2 weeks </a:t>
            </a:r>
          </a:p>
          <a:p>
            <a:pPr lvl="2"/>
            <a:endParaRPr lang="en-US" dirty="0"/>
          </a:p>
          <a:p>
            <a:r>
              <a:rPr lang="en-US" dirty="0" smtClean="0"/>
              <a:t>Recovered fully! </a:t>
            </a:r>
          </a:p>
        </p:txBody>
      </p:sp>
    </p:spTree>
    <p:extLst>
      <p:ext uri="{BB962C8B-B14F-4D97-AF65-F5344CB8AC3E}">
        <p14:creationId xmlns:p14="http://schemas.microsoft.com/office/powerpoint/2010/main" val="48132651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normAutofit fontScale="90000"/>
          </a:bodyPr>
          <a:lstStyle/>
          <a:p>
            <a:pPr algn="l"/>
            <a:r>
              <a:rPr lang="en-US" dirty="0"/>
              <a:t>Case </a:t>
            </a:r>
            <a:r>
              <a:rPr lang="en-US" dirty="0" smtClean="0"/>
              <a:t>4</a:t>
            </a:r>
            <a:br>
              <a:rPr lang="en-US" dirty="0" smtClean="0"/>
            </a:br>
            <a:r>
              <a:rPr lang="en-US" dirty="0" smtClean="0"/>
              <a:t>Eosinophilic meningitis</a:t>
            </a:r>
            <a:endParaRPr lang="en-US" sz="3600" dirty="0"/>
          </a:p>
        </p:txBody>
      </p:sp>
      <p:sp>
        <p:nvSpPr>
          <p:cNvPr id="517123" name="Rectangle 3"/>
          <p:cNvSpPr>
            <a:spLocks noGrp="1" noChangeArrowheads="1"/>
          </p:cNvSpPr>
          <p:nvPr>
            <p:ph type="body" idx="1"/>
          </p:nvPr>
        </p:nvSpPr>
        <p:spPr/>
        <p:txBody>
          <a:bodyPr>
            <a:normAutofit lnSpcReduction="10000"/>
          </a:bodyPr>
          <a:lstStyle/>
          <a:p>
            <a:r>
              <a:rPr lang="en-US" dirty="0"/>
              <a:t>6 year old boy</a:t>
            </a:r>
          </a:p>
          <a:p>
            <a:pPr lvl="1"/>
            <a:r>
              <a:rPr lang="en-US" dirty="0"/>
              <a:t>Autistic</a:t>
            </a:r>
          </a:p>
          <a:p>
            <a:pPr lvl="1"/>
            <a:r>
              <a:rPr lang="en-US" dirty="0"/>
              <a:t>Otherwise healthy</a:t>
            </a:r>
          </a:p>
          <a:p>
            <a:endParaRPr lang="en-US" dirty="0"/>
          </a:p>
          <a:p>
            <a:r>
              <a:rPr lang="en-US" dirty="0"/>
              <a:t>Presented </a:t>
            </a:r>
            <a:r>
              <a:rPr lang="en-US" dirty="0" smtClean="0"/>
              <a:t>in the summer to </a:t>
            </a:r>
            <a:r>
              <a:rPr lang="en-US" dirty="0"/>
              <a:t>Sick Kids Hospital  </a:t>
            </a:r>
            <a:r>
              <a:rPr lang="en-US" dirty="0" smtClean="0"/>
              <a:t>with increasing </a:t>
            </a:r>
            <a:r>
              <a:rPr lang="en-US" dirty="0"/>
              <a:t>lethargy and </a:t>
            </a:r>
            <a:r>
              <a:rPr lang="en-US" dirty="0" smtClean="0"/>
              <a:t>irritability</a:t>
            </a:r>
          </a:p>
          <a:p>
            <a:pPr lvl="1"/>
            <a:r>
              <a:rPr lang="en-US" dirty="0" smtClean="0"/>
              <a:t>Started with “fussy eating” 2 weeks ago</a:t>
            </a:r>
          </a:p>
          <a:p>
            <a:pPr lvl="1"/>
            <a:r>
              <a:rPr lang="en-US" dirty="0" smtClean="0"/>
              <a:t>Much worse the last 2 days </a:t>
            </a:r>
          </a:p>
          <a:p>
            <a:pPr lvl="2"/>
            <a:r>
              <a:rPr lang="en-US" dirty="0" smtClean="0"/>
              <a:t>Lethargic, crying, refusing to eat, incontinent</a:t>
            </a:r>
            <a:endParaRPr lang="en-US" dirty="0"/>
          </a:p>
          <a:p>
            <a:pPr lvl="1"/>
            <a:endParaRPr lang="en-US" dirty="0"/>
          </a:p>
          <a:p>
            <a:endParaRPr lang="en-US" dirty="0"/>
          </a:p>
        </p:txBody>
      </p:sp>
    </p:spTree>
    <p:extLst>
      <p:ext uri="{BB962C8B-B14F-4D97-AF65-F5344CB8AC3E}">
        <p14:creationId xmlns:p14="http://schemas.microsoft.com/office/powerpoint/2010/main" val="187499897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p:txBody>
          <a:bodyPr>
            <a:normAutofit fontScale="90000"/>
          </a:bodyPr>
          <a:lstStyle/>
          <a:p>
            <a:pPr algn="l"/>
            <a:r>
              <a:rPr lang="en-US" dirty="0"/>
              <a:t>Case 4</a:t>
            </a:r>
            <a:br>
              <a:rPr lang="en-US" dirty="0"/>
            </a:br>
            <a:r>
              <a:rPr lang="en-US" dirty="0"/>
              <a:t>Eosinophilic meningitis</a:t>
            </a:r>
            <a:endParaRPr lang="en-CA" dirty="0"/>
          </a:p>
        </p:txBody>
      </p:sp>
      <p:sp>
        <p:nvSpPr>
          <p:cNvPr id="559107" name="Rectangle 3"/>
          <p:cNvSpPr>
            <a:spLocks noGrp="1" noChangeArrowheads="1"/>
          </p:cNvSpPr>
          <p:nvPr>
            <p:ph type="body" idx="1"/>
          </p:nvPr>
        </p:nvSpPr>
        <p:spPr/>
        <p:txBody>
          <a:bodyPr/>
          <a:lstStyle/>
          <a:p>
            <a:pPr>
              <a:lnSpc>
                <a:spcPct val="90000"/>
              </a:lnSpc>
            </a:pPr>
            <a:r>
              <a:rPr lang="en-US" sz="2800" dirty="0" smtClean="0"/>
              <a:t>In the ER</a:t>
            </a:r>
            <a:endParaRPr lang="en-US" sz="2800" dirty="0"/>
          </a:p>
          <a:p>
            <a:pPr lvl="1">
              <a:lnSpc>
                <a:spcPct val="90000"/>
              </a:lnSpc>
            </a:pPr>
            <a:r>
              <a:rPr lang="en-US" sz="2400" dirty="0" smtClean="0"/>
              <a:t>Lethargic – “nil focal”</a:t>
            </a:r>
            <a:endParaRPr lang="en-US" sz="2400" dirty="0"/>
          </a:p>
          <a:p>
            <a:pPr>
              <a:lnSpc>
                <a:spcPct val="90000"/>
              </a:lnSpc>
            </a:pPr>
            <a:endParaRPr lang="en-US" sz="1000" dirty="0"/>
          </a:p>
          <a:p>
            <a:pPr>
              <a:lnSpc>
                <a:spcPct val="90000"/>
              </a:lnSpc>
            </a:pPr>
            <a:r>
              <a:rPr lang="en-US" sz="2800" dirty="0"/>
              <a:t>Investigations</a:t>
            </a:r>
          </a:p>
          <a:p>
            <a:pPr lvl="1">
              <a:lnSpc>
                <a:spcPct val="90000"/>
              </a:lnSpc>
            </a:pPr>
            <a:r>
              <a:rPr lang="en-US" sz="2400" dirty="0"/>
              <a:t>WBC </a:t>
            </a:r>
            <a:r>
              <a:rPr lang="en-US" sz="2400" dirty="0">
                <a:solidFill>
                  <a:srgbClr val="000000"/>
                </a:solidFill>
              </a:rPr>
              <a:t>11.6, </a:t>
            </a:r>
            <a:r>
              <a:rPr lang="en-US" sz="2400" dirty="0" err="1">
                <a:solidFill>
                  <a:srgbClr val="000000"/>
                </a:solidFill>
              </a:rPr>
              <a:t>Eosinophils</a:t>
            </a:r>
            <a:r>
              <a:rPr lang="en-US" sz="2400" dirty="0">
                <a:solidFill>
                  <a:srgbClr val="000000"/>
                </a:solidFill>
              </a:rPr>
              <a:t> 2.78</a:t>
            </a:r>
          </a:p>
          <a:p>
            <a:pPr lvl="1">
              <a:lnSpc>
                <a:spcPct val="90000"/>
              </a:lnSpc>
            </a:pPr>
            <a:r>
              <a:rPr lang="en-US" sz="2400" dirty="0" err="1" smtClean="0"/>
              <a:t>Abdo</a:t>
            </a:r>
            <a:r>
              <a:rPr lang="en-US" sz="2400" dirty="0" smtClean="0"/>
              <a:t> </a:t>
            </a:r>
            <a:r>
              <a:rPr lang="en-US" sz="2400" dirty="0"/>
              <a:t>U/S </a:t>
            </a:r>
            <a:r>
              <a:rPr lang="en-US" sz="2400" dirty="0" smtClean="0"/>
              <a:t>– normal</a:t>
            </a:r>
            <a:endParaRPr lang="en-US" sz="2400" dirty="0"/>
          </a:p>
          <a:p>
            <a:pPr lvl="2">
              <a:lnSpc>
                <a:spcPct val="90000"/>
              </a:lnSpc>
            </a:pPr>
            <a:endParaRPr lang="en-US" sz="1000" dirty="0"/>
          </a:p>
          <a:p>
            <a:pPr>
              <a:lnSpc>
                <a:spcPct val="90000"/>
              </a:lnSpc>
            </a:pPr>
            <a:r>
              <a:rPr lang="en-US" sz="2800" dirty="0" err="1"/>
              <a:t>Dx</a:t>
            </a:r>
            <a:r>
              <a:rPr lang="en-US" sz="2800" dirty="0"/>
              <a:t>: </a:t>
            </a:r>
            <a:r>
              <a:rPr lang="en-US" sz="2800" dirty="0">
                <a:solidFill>
                  <a:srgbClr val="000000"/>
                </a:solidFill>
              </a:rPr>
              <a:t>constipation</a:t>
            </a:r>
          </a:p>
          <a:p>
            <a:pPr lvl="2">
              <a:lnSpc>
                <a:spcPct val="90000"/>
              </a:lnSpc>
            </a:pPr>
            <a:r>
              <a:rPr lang="en-US" sz="2000" dirty="0"/>
              <a:t>given IV fluids and </a:t>
            </a:r>
            <a:r>
              <a:rPr lang="en-US" sz="2000" dirty="0" smtClean="0"/>
              <a:t>enema </a:t>
            </a:r>
            <a:r>
              <a:rPr lang="en-US" sz="2000" dirty="0" smtClean="0">
                <a:sym typeface="Wingdings" charset="0"/>
              </a:rPr>
              <a:t> home</a:t>
            </a:r>
            <a:endParaRPr lang="en-US" sz="2000" dirty="0">
              <a:sym typeface="Wingdings" charset="0"/>
            </a:endParaRPr>
          </a:p>
          <a:p>
            <a:pPr lvl="2">
              <a:lnSpc>
                <a:spcPct val="90000"/>
              </a:lnSpc>
            </a:pPr>
            <a:r>
              <a:rPr lang="ja-JP" altLang="en-US" sz="2000" dirty="0" smtClean="0">
                <a:latin typeface="Arial"/>
              </a:rPr>
              <a:t>“</a:t>
            </a:r>
            <a:r>
              <a:rPr lang="en-US" altLang="ja-JP" sz="2000" i="1" dirty="0" smtClean="0"/>
              <a:t>check </a:t>
            </a:r>
            <a:r>
              <a:rPr lang="en-US" sz="2000" i="1" dirty="0" smtClean="0"/>
              <a:t>stool for </a:t>
            </a:r>
            <a:r>
              <a:rPr lang="en-US" sz="2000" i="1" dirty="0"/>
              <a:t>parasites if symptoms persist</a:t>
            </a:r>
            <a:r>
              <a:rPr lang="ja-JP" altLang="en-US" sz="2000" dirty="0">
                <a:latin typeface="Arial"/>
              </a:rPr>
              <a:t>”</a:t>
            </a:r>
            <a:endParaRPr lang="en-US" sz="2000" dirty="0"/>
          </a:p>
          <a:p>
            <a:pPr>
              <a:lnSpc>
                <a:spcPct val="90000"/>
              </a:lnSpc>
            </a:pPr>
            <a:endParaRPr lang="en-US" sz="2800" dirty="0"/>
          </a:p>
        </p:txBody>
      </p:sp>
    </p:spTree>
    <p:extLst>
      <p:ext uri="{BB962C8B-B14F-4D97-AF65-F5344CB8AC3E}">
        <p14:creationId xmlns:p14="http://schemas.microsoft.com/office/powerpoint/2010/main" val="39361632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normAutofit fontScale="90000"/>
          </a:bodyPr>
          <a:lstStyle/>
          <a:p>
            <a:pPr algn="l"/>
            <a:r>
              <a:rPr lang="en-US" dirty="0"/>
              <a:t>Case 4</a:t>
            </a:r>
            <a:br>
              <a:rPr lang="en-US" dirty="0"/>
            </a:br>
            <a:r>
              <a:rPr lang="en-US" dirty="0"/>
              <a:t>Eosinophilic meningitis</a:t>
            </a:r>
            <a:endParaRPr lang="en-CA" dirty="0"/>
          </a:p>
        </p:txBody>
      </p:sp>
      <p:sp>
        <p:nvSpPr>
          <p:cNvPr id="560131" name="Rectangle 3"/>
          <p:cNvSpPr>
            <a:spLocks noGrp="1" noChangeArrowheads="1"/>
          </p:cNvSpPr>
          <p:nvPr>
            <p:ph type="body" idx="1"/>
          </p:nvPr>
        </p:nvSpPr>
        <p:spPr/>
        <p:txBody>
          <a:bodyPr>
            <a:normAutofit/>
          </a:bodyPr>
          <a:lstStyle/>
          <a:p>
            <a:r>
              <a:rPr lang="en-US" sz="2800" dirty="0"/>
              <a:t>R</a:t>
            </a:r>
            <a:r>
              <a:rPr lang="en-US" sz="2800" dirty="0" smtClean="0"/>
              <a:t>eturned </a:t>
            </a:r>
            <a:r>
              <a:rPr lang="en-US" sz="2800" dirty="0"/>
              <a:t>to </a:t>
            </a:r>
            <a:r>
              <a:rPr lang="en-US" sz="2800" dirty="0" smtClean="0"/>
              <a:t>ER </a:t>
            </a:r>
            <a:endParaRPr lang="en-US" sz="2800" dirty="0"/>
          </a:p>
          <a:p>
            <a:pPr lvl="1"/>
            <a:r>
              <a:rPr lang="en-US" dirty="0"/>
              <a:t>Condition worsening </a:t>
            </a:r>
            <a:r>
              <a:rPr lang="en-US" dirty="0" smtClean="0"/>
              <a:t>– more lethargic/crying</a:t>
            </a:r>
            <a:endParaRPr lang="en-US" dirty="0"/>
          </a:p>
          <a:p>
            <a:pPr lvl="1"/>
            <a:r>
              <a:rPr lang="en-US" dirty="0" smtClean="0"/>
              <a:t>IV fluids and admitted for observed</a:t>
            </a:r>
            <a:endParaRPr lang="en-US" dirty="0"/>
          </a:p>
          <a:p>
            <a:endParaRPr lang="en-US" dirty="0" smtClean="0"/>
          </a:p>
          <a:p>
            <a:r>
              <a:rPr lang="en-US" dirty="0" smtClean="0"/>
              <a:t>In </a:t>
            </a:r>
            <a:r>
              <a:rPr lang="en-US" dirty="0"/>
              <a:t>hospital became </a:t>
            </a:r>
            <a:r>
              <a:rPr lang="en-US" dirty="0" smtClean="0"/>
              <a:t>obtunded; </a:t>
            </a:r>
            <a:r>
              <a:rPr lang="en-US" dirty="0"/>
              <a:t>GCS 8</a:t>
            </a:r>
          </a:p>
          <a:p>
            <a:pPr lvl="1"/>
            <a:r>
              <a:rPr lang="en-US" dirty="0"/>
              <a:t>Remained afebrile, no meningeal signs</a:t>
            </a:r>
          </a:p>
          <a:p>
            <a:pPr lvl="1"/>
            <a:r>
              <a:rPr lang="en-US" dirty="0"/>
              <a:t>CT head - normal</a:t>
            </a:r>
          </a:p>
          <a:p>
            <a:pPr lvl="1"/>
            <a:endParaRPr lang="en-US" dirty="0"/>
          </a:p>
          <a:p>
            <a:endParaRPr lang="en-US" dirty="0"/>
          </a:p>
          <a:p>
            <a:pPr lvl="1"/>
            <a:endParaRPr lang="en-US" dirty="0"/>
          </a:p>
        </p:txBody>
      </p:sp>
    </p:spTree>
    <p:extLst>
      <p:ext uri="{BB962C8B-B14F-4D97-AF65-F5344CB8AC3E}">
        <p14:creationId xmlns:p14="http://schemas.microsoft.com/office/powerpoint/2010/main" val="31882788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normAutofit fontScale="90000"/>
          </a:bodyPr>
          <a:lstStyle/>
          <a:p>
            <a:pPr algn="l"/>
            <a:r>
              <a:rPr lang="en-US" dirty="0" smtClean="0"/>
              <a:t>Case 4</a:t>
            </a:r>
            <a:r>
              <a:rPr lang="en-US" dirty="0"/>
              <a:t/>
            </a:r>
            <a:br>
              <a:rPr lang="en-US" dirty="0"/>
            </a:br>
            <a:r>
              <a:rPr lang="en-US" dirty="0"/>
              <a:t>Eosinophilic meningitis</a:t>
            </a:r>
            <a:endParaRPr lang="en-CA" dirty="0"/>
          </a:p>
        </p:txBody>
      </p:sp>
      <p:sp>
        <p:nvSpPr>
          <p:cNvPr id="564227" name="Rectangle 3"/>
          <p:cNvSpPr>
            <a:spLocks noGrp="1" noChangeArrowheads="1"/>
          </p:cNvSpPr>
          <p:nvPr>
            <p:ph type="body" idx="1"/>
          </p:nvPr>
        </p:nvSpPr>
        <p:spPr/>
        <p:txBody>
          <a:bodyPr/>
          <a:lstStyle/>
          <a:p>
            <a:pPr>
              <a:lnSpc>
                <a:spcPct val="80000"/>
              </a:lnSpc>
            </a:pPr>
            <a:r>
              <a:rPr lang="en-US" sz="2800" dirty="0"/>
              <a:t>Investigations</a:t>
            </a:r>
            <a:endParaRPr lang="en-US" dirty="0"/>
          </a:p>
          <a:p>
            <a:pPr lvl="1">
              <a:lnSpc>
                <a:spcPct val="80000"/>
              </a:lnSpc>
            </a:pPr>
            <a:r>
              <a:rPr lang="en-US" sz="2400" dirty="0"/>
              <a:t>Complete blood count</a:t>
            </a:r>
          </a:p>
          <a:p>
            <a:pPr lvl="2">
              <a:lnSpc>
                <a:spcPct val="80000"/>
              </a:lnSpc>
            </a:pPr>
            <a:r>
              <a:rPr lang="en-US" sz="2000" dirty="0"/>
              <a:t>WBC 12.9, </a:t>
            </a:r>
            <a:r>
              <a:rPr lang="en-US" sz="2000" b="1" dirty="0" err="1">
                <a:solidFill>
                  <a:srgbClr val="FF0000"/>
                </a:solidFill>
              </a:rPr>
              <a:t>Eosoinophils</a:t>
            </a:r>
            <a:r>
              <a:rPr lang="en-US" sz="2000" b="1" dirty="0">
                <a:solidFill>
                  <a:srgbClr val="FF0000"/>
                </a:solidFill>
              </a:rPr>
              <a:t> 3.62</a:t>
            </a:r>
          </a:p>
          <a:p>
            <a:pPr lvl="1">
              <a:lnSpc>
                <a:spcPct val="80000"/>
              </a:lnSpc>
            </a:pPr>
            <a:r>
              <a:rPr lang="en-US" sz="2400" dirty="0" smtClean="0"/>
              <a:t>LFTs and creatinine - </a:t>
            </a:r>
            <a:r>
              <a:rPr lang="en-US" sz="2400" dirty="0"/>
              <a:t>normal</a:t>
            </a:r>
          </a:p>
          <a:p>
            <a:pPr lvl="1">
              <a:lnSpc>
                <a:spcPct val="80000"/>
              </a:lnSpc>
            </a:pPr>
            <a:endParaRPr lang="en-US" sz="2400" dirty="0"/>
          </a:p>
          <a:p>
            <a:pPr>
              <a:lnSpc>
                <a:spcPct val="80000"/>
              </a:lnSpc>
            </a:pPr>
            <a:r>
              <a:rPr lang="en-US" sz="2800" dirty="0"/>
              <a:t>LP</a:t>
            </a:r>
          </a:p>
          <a:p>
            <a:pPr lvl="1">
              <a:lnSpc>
                <a:spcPct val="80000"/>
              </a:lnSpc>
            </a:pPr>
            <a:r>
              <a:rPr lang="en-US" sz="2400" dirty="0"/>
              <a:t>Cell count (cells/</a:t>
            </a:r>
            <a:r>
              <a:rPr lang="en-US" sz="2400" dirty="0">
                <a:sym typeface="Symbol" charset="0"/>
              </a:rPr>
              <a:t>l)		</a:t>
            </a:r>
            <a:endParaRPr lang="en-US" sz="2400" i="1" dirty="0"/>
          </a:p>
          <a:p>
            <a:pPr lvl="2">
              <a:lnSpc>
                <a:spcPct val="80000"/>
              </a:lnSpc>
            </a:pPr>
            <a:r>
              <a:rPr lang="en-US" sz="2000" dirty="0"/>
              <a:t>0 RBC				</a:t>
            </a:r>
            <a:endParaRPr lang="en-US" dirty="0"/>
          </a:p>
          <a:p>
            <a:pPr lvl="2">
              <a:lnSpc>
                <a:spcPct val="80000"/>
              </a:lnSpc>
            </a:pPr>
            <a:r>
              <a:rPr lang="en-US" sz="2000" dirty="0"/>
              <a:t>22 WBC </a:t>
            </a:r>
            <a:r>
              <a:rPr lang="en-US" sz="2000" b="1" dirty="0">
                <a:solidFill>
                  <a:srgbClr val="FF0000"/>
                </a:solidFill>
              </a:rPr>
              <a:t>- 30% </a:t>
            </a:r>
            <a:r>
              <a:rPr lang="en-US" sz="2000" b="1" dirty="0" err="1">
                <a:solidFill>
                  <a:srgbClr val="FF0000"/>
                </a:solidFill>
              </a:rPr>
              <a:t>eosinophils</a:t>
            </a:r>
            <a:endParaRPr lang="en-US" sz="2000" b="1" dirty="0">
              <a:solidFill>
                <a:srgbClr val="FF0000"/>
              </a:solidFill>
            </a:endParaRPr>
          </a:p>
          <a:p>
            <a:pPr lvl="2">
              <a:lnSpc>
                <a:spcPct val="80000"/>
              </a:lnSpc>
              <a:buFontTx/>
              <a:buNone/>
            </a:pPr>
            <a:r>
              <a:rPr lang="en-US" sz="2000" dirty="0"/>
              <a:t>		</a:t>
            </a:r>
            <a:endParaRPr lang="en-CA" sz="2000" dirty="0"/>
          </a:p>
        </p:txBody>
      </p:sp>
    </p:spTree>
    <p:extLst>
      <p:ext uri="{BB962C8B-B14F-4D97-AF65-F5344CB8AC3E}">
        <p14:creationId xmlns:p14="http://schemas.microsoft.com/office/powerpoint/2010/main" val="27068626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normAutofit fontScale="90000"/>
          </a:bodyPr>
          <a:lstStyle/>
          <a:p>
            <a:pPr algn="l"/>
            <a:r>
              <a:rPr lang="en-US" dirty="0"/>
              <a:t>Case 4</a:t>
            </a:r>
            <a:br>
              <a:rPr lang="en-US" dirty="0"/>
            </a:br>
            <a:r>
              <a:rPr lang="en-US" dirty="0"/>
              <a:t>Eosinophilic meningitis</a:t>
            </a:r>
            <a:endParaRPr lang="en-CA" dirty="0"/>
          </a:p>
        </p:txBody>
      </p:sp>
      <p:sp>
        <p:nvSpPr>
          <p:cNvPr id="569347" name="Rectangle 3"/>
          <p:cNvSpPr>
            <a:spLocks noGrp="1" noChangeArrowheads="1"/>
          </p:cNvSpPr>
          <p:nvPr>
            <p:ph type="body" idx="1"/>
          </p:nvPr>
        </p:nvSpPr>
        <p:spPr/>
        <p:txBody>
          <a:bodyPr>
            <a:normAutofit/>
          </a:bodyPr>
          <a:lstStyle/>
          <a:p>
            <a:pPr>
              <a:lnSpc>
                <a:spcPct val="90000"/>
              </a:lnSpc>
            </a:pPr>
            <a:r>
              <a:rPr lang="en-US" sz="2800" dirty="0"/>
              <a:t>Summary:</a:t>
            </a:r>
          </a:p>
          <a:p>
            <a:pPr lvl="1">
              <a:lnSpc>
                <a:spcPct val="90000"/>
              </a:lnSpc>
            </a:pPr>
            <a:r>
              <a:rPr lang="en-US" sz="2400" dirty="0"/>
              <a:t>Progressive lethargy and irritability</a:t>
            </a:r>
          </a:p>
          <a:p>
            <a:pPr lvl="2">
              <a:lnSpc>
                <a:spcPct val="90000"/>
              </a:lnSpc>
            </a:pPr>
            <a:r>
              <a:rPr lang="en-US" sz="2000" dirty="0"/>
              <a:t>Lower limb </a:t>
            </a:r>
            <a:r>
              <a:rPr lang="en-US" sz="2000" dirty="0" err="1"/>
              <a:t>hypertonicity</a:t>
            </a:r>
            <a:r>
              <a:rPr lang="en-US" sz="2000" dirty="0"/>
              <a:t>, decorticate posturing</a:t>
            </a:r>
          </a:p>
          <a:p>
            <a:pPr lvl="2">
              <a:lnSpc>
                <a:spcPct val="90000"/>
              </a:lnSpc>
            </a:pPr>
            <a:r>
              <a:rPr lang="en-US" sz="2000" dirty="0"/>
              <a:t>No neck stiffness</a:t>
            </a:r>
          </a:p>
          <a:p>
            <a:pPr lvl="1">
              <a:lnSpc>
                <a:spcPct val="90000"/>
              </a:lnSpc>
            </a:pPr>
            <a:r>
              <a:rPr lang="en-US" sz="2400" dirty="0"/>
              <a:t>Laboratory investigations</a:t>
            </a:r>
          </a:p>
          <a:p>
            <a:pPr lvl="2">
              <a:lnSpc>
                <a:spcPct val="90000"/>
              </a:lnSpc>
            </a:pPr>
            <a:r>
              <a:rPr lang="en-US" sz="2000" dirty="0"/>
              <a:t>Peripheral eosinophilia</a:t>
            </a:r>
          </a:p>
          <a:p>
            <a:pPr lvl="2">
              <a:lnSpc>
                <a:spcPct val="90000"/>
              </a:lnSpc>
            </a:pPr>
            <a:r>
              <a:rPr lang="en-US" sz="2000" dirty="0"/>
              <a:t>CSF eosinophilia</a:t>
            </a:r>
          </a:p>
          <a:p>
            <a:pPr lvl="1">
              <a:lnSpc>
                <a:spcPct val="90000"/>
              </a:lnSpc>
            </a:pPr>
            <a:endParaRPr lang="en-US" sz="2400" dirty="0"/>
          </a:p>
          <a:p>
            <a:pPr lvl="1">
              <a:lnSpc>
                <a:spcPct val="90000"/>
              </a:lnSpc>
            </a:pPr>
            <a:r>
              <a:rPr lang="en-US" sz="2400" dirty="0"/>
              <a:t>? Travel history </a:t>
            </a:r>
          </a:p>
          <a:p>
            <a:pPr lvl="1">
              <a:lnSpc>
                <a:spcPct val="90000"/>
              </a:lnSpc>
            </a:pPr>
            <a:r>
              <a:rPr lang="en-US" sz="2400" dirty="0"/>
              <a:t>? Exposure history </a:t>
            </a:r>
          </a:p>
          <a:p>
            <a:pPr lvl="1">
              <a:lnSpc>
                <a:spcPct val="90000"/>
              </a:lnSpc>
            </a:pPr>
            <a:endParaRPr lang="en-US" sz="2400" dirty="0"/>
          </a:p>
        </p:txBody>
      </p:sp>
    </p:spTree>
    <p:extLst>
      <p:ext uri="{BB962C8B-B14F-4D97-AF65-F5344CB8AC3E}">
        <p14:creationId xmlns:p14="http://schemas.microsoft.com/office/powerpoint/2010/main" val="705752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normAutofit fontScale="90000"/>
          </a:bodyPr>
          <a:lstStyle/>
          <a:p>
            <a:pPr algn="l"/>
            <a:r>
              <a:rPr lang="en-US" dirty="0"/>
              <a:t>Case </a:t>
            </a:r>
            <a:r>
              <a:rPr lang="en-US" dirty="0" smtClean="0"/>
              <a:t>4</a:t>
            </a:r>
            <a:r>
              <a:rPr lang="en-US" dirty="0"/>
              <a:t/>
            </a:r>
            <a:br>
              <a:rPr lang="en-US" dirty="0"/>
            </a:br>
            <a:r>
              <a:rPr lang="en-US" dirty="0"/>
              <a:t>Eosinophilic meningitis</a:t>
            </a:r>
            <a:endParaRPr lang="en-CA" dirty="0"/>
          </a:p>
        </p:txBody>
      </p:sp>
      <p:sp>
        <p:nvSpPr>
          <p:cNvPr id="571395" name="Rectangle 3"/>
          <p:cNvSpPr>
            <a:spLocks noGrp="1" noChangeArrowheads="1"/>
          </p:cNvSpPr>
          <p:nvPr>
            <p:ph type="body" idx="1"/>
          </p:nvPr>
        </p:nvSpPr>
        <p:spPr/>
        <p:txBody>
          <a:bodyPr/>
          <a:lstStyle/>
          <a:p>
            <a:pPr lvl="1"/>
            <a:r>
              <a:rPr lang="ja-JP" altLang="en-US" dirty="0" smtClean="0">
                <a:latin typeface="Arial"/>
              </a:rPr>
              <a:t>“</a:t>
            </a:r>
            <a:r>
              <a:rPr lang="en-US" dirty="0"/>
              <a:t>Lots of raccoons in the backyard</a:t>
            </a:r>
            <a:r>
              <a:rPr lang="ja-JP" altLang="en-US" dirty="0">
                <a:latin typeface="Arial"/>
              </a:rPr>
              <a:t>”</a:t>
            </a:r>
            <a:endParaRPr lang="en-US" dirty="0"/>
          </a:p>
          <a:p>
            <a:pPr lvl="1"/>
            <a:r>
              <a:rPr lang="ja-JP" altLang="en-US" dirty="0" smtClean="0">
                <a:latin typeface="Arial"/>
              </a:rPr>
              <a:t>“</a:t>
            </a:r>
            <a:r>
              <a:rPr lang="en-US" altLang="ja-JP" dirty="0" smtClean="0"/>
              <a:t>O</a:t>
            </a:r>
            <a:r>
              <a:rPr lang="en-US" dirty="0" smtClean="0"/>
              <a:t>ften </a:t>
            </a:r>
            <a:r>
              <a:rPr lang="en-US" dirty="0"/>
              <a:t>puts his hands in his mouth, even if they are covered in dirt</a:t>
            </a:r>
            <a:r>
              <a:rPr lang="ja-JP" altLang="en-US" dirty="0">
                <a:latin typeface="Arial"/>
              </a:rPr>
              <a:t>”</a:t>
            </a:r>
            <a:endParaRPr lang="en-US" dirty="0"/>
          </a:p>
          <a:p>
            <a:pPr lvl="1"/>
            <a:endParaRPr lang="en-CA" dirty="0"/>
          </a:p>
        </p:txBody>
      </p:sp>
      <p:pic>
        <p:nvPicPr>
          <p:cNvPr id="571396" name="Picture 4" descr="raccoon_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2650" y="3346988"/>
            <a:ext cx="4229100" cy="327342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97844" y="3346988"/>
            <a:ext cx="2768600" cy="2308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5346123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Baylis</a:t>
            </a:r>
            <a:r>
              <a:rPr lang="en-US" b="1" dirty="0" smtClean="0"/>
              <a:t>ascaris</a:t>
            </a:r>
            <a:r>
              <a:rPr lang="en-US" dirty="0" smtClean="0"/>
              <a:t> </a:t>
            </a:r>
            <a:r>
              <a:rPr lang="en-US" dirty="0" err="1" smtClean="0"/>
              <a:t>procyonis</a:t>
            </a:r>
            <a:r>
              <a:rPr lang="en-US" dirty="0" smtClean="0"/>
              <a:t/>
            </a:r>
            <a:br>
              <a:rPr lang="en-US" dirty="0" smtClean="0"/>
            </a:br>
            <a:r>
              <a:rPr lang="en-US" dirty="0" smtClean="0"/>
              <a:t>Neural larva </a:t>
            </a:r>
            <a:r>
              <a:rPr lang="en-US" dirty="0" err="1" smtClean="0"/>
              <a:t>migrans</a:t>
            </a:r>
            <a:r>
              <a:rPr lang="en-US" dirty="0" smtClean="0"/>
              <a:t> </a:t>
            </a:r>
            <a:r>
              <a:rPr lang="en-US" sz="3600" dirty="0" smtClean="0"/>
              <a:t>(similar to </a:t>
            </a:r>
            <a:r>
              <a:rPr lang="en-US" sz="3600" dirty="0" err="1" smtClean="0"/>
              <a:t>Toxocara</a:t>
            </a:r>
            <a:r>
              <a:rPr lang="en-US" sz="3600" dirty="0" smtClean="0"/>
              <a:t>)</a:t>
            </a:r>
            <a:endParaRPr lang="en-US" sz="3600" dirty="0"/>
          </a:p>
        </p:txBody>
      </p:sp>
      <p:sp>
        <p:nvSpPr>
          <p:cNvPr id="3" name="Content Placeholder 2"/>
          <p:cNvSpPr>
            <a:spLocks noGrp="1"/>
          </p:cNvSpPr>
          <p:nvPr>
            <p:ph idx="1"/>
          </p:nvPr>
        </p:nvSpPr>
        <p:spPr/>
        <p:txBody>
          <a:bodyPr/>
          <a:lstStyle/>
          <a:p>
            <a:pPr marL="0" indent="0">
              <a:buNone/>
            </a:pPr>
            <a:r>
              <a:rPr lang="en-US" dirty="0"/>
              <a:t> </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8994" y="1600200"/>
            <a:ext cx="4114873" cy="5046133"/>
          </a:xfrm>
          <a:prstGeom prst="rect">
            <a:avLst/>
          </a:prstGeom>
        </p:spPr>
      </p:pic>
      <p:sp>
        <p:nvSpPr>
          <p:cNvPr id="7" name="TextBox 6"/>
          <p:cNvSpPr txBox="1"/>
          <p:nvPr/>
        </p:nvSpPr>
        <p:spPr>
          <a:xfrm>
            <a:off x="44333" y="5130800"/>
            <a:ext cx="9099667" cy="1200328"/>
          </a:xfrm>
          <a:prstGeom prst="rect">
            <a:avLst/>
          </a:prstGeom>
          <a:solidFill>
            <a:schemeClr val="tx1"/>
          </a:solidFill>
        </p:spPr>
        <p:txBody>
          <a:bodyPr wrap="none" rtlCol="0">
            <a:spAutoFit/>
          </a:bodyPr>
          <a:lstStyle/>
          <a:p>
            <a:r>
              <a:rPr lang="en-US" sz="2400" dirty="0" smtClean="0">
                <a:solidFill>
                  <a:schemeClr val="bg1"/>
                </a:solidFill>
              </a:rPr>
              <a:t>Baylisascaris</a:t>
            </a:r>
            <a:r>
              <a:rPr lang="en-US" sz="2400" dirty="0">
                <a:solidFill>
                  <a:schemeClr val="bg1"/>
                </a:solidFill>
              </a:rPr>
              <a:t> (</a:t>
            </a:r>
            <a:r>
              <a:rPr lang="en-US" sz="2400" dirty="0" err="1" smtClean="0">
                <a:solidFill>
                  <a:schemeClr val="bg1"/>
                </a:solidFill>
              </a:rPr>
              <a:t>racoon</a:t>
            </a:r>
            <a:r>
              <a:rPr lang="en-US" sz="2400" dirty="0" smtClean="0">
                <a:solidFill>
                  <a:schemeClr val="bg1"/>
                </a:solidFill>
              </a:rPr>
              <a:t> roundworm) like </a:t>
            </a:r>
            <a:r>
              <a:rPr lang="en-US" sz="2400" dirty="0" err="1" smtClean="0">
                <a:solidFill>
                  <a:schemeClr val="bg1"/>
                </a:solidFill>
              </a:rPr>
              <a:t>Toxocara</a:t>
            </a:r>
            <a:r>
              <a:rPr lang="en-US" sz="2400" dirty="0" smtClean="0">
                <a:solidFill>
                  <a:schemeClr val="bg1"/>
                </a:solidFill>
              </a:rPr>
              <a:t> (dog roundworm) </a:t>
            </a:r>
          </a:p>
          <a:p>
            <a:r>
              <a:rPr lang="en-US" sz="2400" dirty="0">
                <a:solidFill>
                  <a:schemeClr val="bg1"/>
                </a:solidFill>
              </a:rPr>
              <a:t>c</a:t>
            </a:r>
            <a:r>
              <a:rPr lang="en-US" sz="2400" dirty="0" smtClean="0">
                <a:solidFill>
                  <a:schemeClr val="bg1"/>
                </a:solidFill>
              </a:rPr>
              <a:t>annot complete normal life cycle in the human, and migrates from the </a:t>
            </a:r>
          </a:p>
          <a:p>
            <a:r>
              <a:rPr lang="en-US" sz="2400" dirty="0" smtClean="0">
                <a:solidFill>
                  <a:schemeClr val="bg1"/>
                </a:solidFill>
              </a:rPr>
              <a:t>gut to other tissues…</a:t>
            </a:r>
            <a:endParaRPr lang="en-US" sz="2400" dirty="0">
              <a:solidFill>
                <a:schemeClr val="bg1"/>
              </a:solidFill>
            </a:endParaRPr>
          </a:p>
        </p:txBody>
      </p:sp>
      <p:pic>
        <p:nvPicPr>
          <p:cNvPr id="8"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71579" y="2031999"/>
            <a:ext cx="3215221" cy="2593975"/>
          </a:xfrm>
          <a:prstGeom prst="rect">
            <a:avLst/>
          </a:prstGeom>
          <a:noFill/>
          <a:ln>
            <a:noFill/>
          </a:ln>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9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Rectangle 2"/>
          <p:cNvSpPr>
            <a:spLocks noGrp="1" noChangeArrowheads="1"/>
          </p:cNvSpPr>
          <p:nvPr>
            <p:ph type="title"/>
          </p:nvPr>
        </p:nvSpPr>
        <p:spPr/>
        <p:txBody>
          <a:bodyPr>
            <a:normAutofit fontScale="90000"/>
          </a:bodyPr>
          <a:lstStyle/>
          <a:p>
            <a:pPr algn="l"/>
            <a:r>
              <a:rPr lang="en-US" dirty="0"/>
              <a:t>Case 4</a:t>
            </a:r>
            <a:br>
              <a:rPr lang="en-US" dirty="0"/>
            </a:br>
            <a:r>
              <a:rPr lang="en-US" dirty="0"/>
              <a:t>Eosinophilic meningitis</a:t>
            </a:r>
            <a:endParaRPr lang="en-CA" dirty="0"/>
          </a:p>
        </p:txBody>
      </p:sp>
      <p:sp>
        <p:nvSpPr>
          <p:cNvPr id="713731" name="Rectangle 3"/>
          <p:cNvSpPr>
            <a:spLocks noGrp="1" noChangeArrowheads="1"/>
          </p:cNvSpPr>
          <p:nvPr>
            <p:ph type="body" idx="1"/>
          </p:nvPr>
        </p:nvSpPr>
        <p:spPr/>
        <p:txBody>
          <a:bodyPr/>
          <a:lstStyle/>
          <a:p>
            <a:r>
              <a:rPr lang="en-US" dirty="0" smtClean="0"/>
              <a:t>Diagnosis</a:t>
            </a:r>
          </a:p>
          <a:p>
            <a:pPr lvl="2"/>
            <a:r>
              <a:rPr lang="en-US" dirty="0" smtClean="0"/>
              <a:t>Serology and field investigation</a:t>
            </a:r>
          </a:p>
          <a:p>
            <a:r>
              <a:rPr lang="en-US" dirty="0" smtClean="0"/>
              <a:t>Management</a:t>
            </a:r>
            <a:endParaRPr lang="en-US" dirty="0"/>
          </a:p>
          <a:p>
            <a:pPr lvl="2"/>
            <a:r>
              <a:rPr lang="en-US" dirty="0" err="1" smtClean="0"/>
              <a:t>Methylprednisone</a:t>
            </a:r>
            <a:r>
              <a:rPr lang="en-US" dirty="0" smtClean="0"/>
              <a:t> + Albendazole</a:t>
            </a:r>
            <a:endParaRPr lang="en-US" dirty="0"/>
          </a:p>
          <a:p>
            <a:pPr lvl="2"/>
            <a:endParaRPr lang="en-US" dirty="0"/>
          </a:p>
          <a:p>
            <a:pPr lvl="1"/>
            <a:r>
              <a:rPr lang="en-US" dirty="0" smtClean="0"/>
              <a:t>Some improvement</a:t>
            </a:r>
            <a:endParaRPr lang="en-US" dirty="0"/>
          </a:p>
          <a:p>
            <a:pPr lvl="2"/>
            <a:r>
              <a:rPr lang="en-US" dirty="0" smtClean="0"/>
              <a:t>Could eat independently</a:t>
            </a:r>
          </a:p>
          <a:p>
            <a:pPr lvl="2"/>
            <a:r>
              <a:rPr lang="en-US" dirty="0" smtClean="0"/>
              <a:t>Non</a:t>
            </a:r>
            <a:r>
              <a:rPr lang="en-US" dirty="0"/>
              <a:t>-verbal</a:t>
            </a:r>
          </a:p>
          <a:p>
            <a:pPr lvl="2"/>
            <a:r>
              <a:rPr lang="en-US" dirty="0" smtClean="0"/>
              <a:t>Seizure disorder</a:t>
            </a:r>
            <a:endParaRPr lang="en-US" dirty="0"/>
          </a:p>
          <a:p>
            <a:pPr lvl="1">
              <a:buFontTx/>
              <a:buNone/>
            </a:pPr>
            <a:endParaRPr lang="en-CA" dirty="0"/>
          </a:p>
        </p:txBody>
      </p:sp>
    </p:spTree>
    <p:extLst>
      <p:ext uri="{BB962C8B-B14F-4D97-AF65-F5344CB8AC3E}">
        <p14:creationId xmlns:p14="http://schemas.microsoft.com/office/powerpoint/2010/main" val="41000773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Eosinophilic meningitis</a:t>
            </a:r>
            <a:r>
              <a:rPr lang="en-US" sz="3200" dirty="0"/>
              <a:t/>
            </a:r>
            <a:br>
              <a:rPr lang="en-US" sz="3200" dirty="0"/>
            </a:br>
            <a:r>
              <a:rPr lang="en-US" sz="3200" dirty="0" smtClean="0"/>
              <a:t>Top parasitic causes</a:t>
            </a:r>
            <a:endParaRPr lang="en-US" dirty="0"/>
          </a:p>
        </p:txBody>
      </p:sp>
      <p:sp>
        <p:nvSpPr>
          <p:cNvPr id="3" name="Content Placeholder 2"/>
          <p:cNvSpPr>
            <a:spLocks noGrp="1"/>
          </p:cNvSpPr>
          <p:nvPr>
            <p:ph idx="1"/>
          </p:nvPr>
        </p:nvSpPr>
        <p:spPr/>
        <p:txBody>
          <a:bodyPr>
            <a:normAutofit fontScale="62500" lnSpcReduction="20000"/>
          </a:bodyPr>
          <a:lstStyle/>
          <a:p>
            <a:pPr eaLnBrk="0" fontAlgn="base" hangingPunct="0"/>
            <a:r>
              <a:rPr lang="en-US" b="1" dirty="0" err="1" smtClean="0"/>
              <a:t>Angiostrongyliasis</a:t>
            </a:r>
            <a:endParaRPr lang="en-US" b="1" dirty="0" smtClean="0"/>
          </a:p>
          <a:p>
            <a:pPr lvl="2" eaLnBrk="0" fontAlgn="base" hangingPunct="0"/>
            <a:r>
              <a:rPr lang="en-US" dirty="0" smtClean="0"/>
              <a:t>SE Asia, </a:t>
            </a:r>
            <a:r>
              <a:rPr lang="en-US" dirty="0" err="1" smtClean="0"/>
              <a:t>Caribean</a:t>
            </a:r>
            <a:endParaRPr lang="en-US" dirty="0" smtClean="0"/>
          </a:p>
          <a:p>
            <a:pPr lvl="2" eaLnBrk="0" fontAlgn="base" hangingPunct="0"/>
            <a:r>
              <a:rPr lang="en-US" dirty="0" smtClean="0"/>
              <a:t>Snails, shrimp </a:t>
            </a:r>
          </a:p>
          <a:p>
            <a:pPr lvl="2" eaLnBrk="0" fontAlgn="base" hangingPunct="0"/>
            <a:r>
              <a:rPr lang="en-US" dirty="0" smtClean="0"/>
              <a:t>Headaches </a:t>
            </a:r>
            <a:endParaRPr lang="en-US" dirty="0"/>
          </a:p>
          <a:p>
            <a:pPr eaLnBrk="0" fontAlgn="base" hangingPunct="0"/>
            <a:r>
              <a:rPr lang="en-US" b="1" dirty="0" err="1" smtClean="0"/>
              <a:t>Gnathostomiasis</a:t>
            </a:r>
            <a:endParaRPr lang="en-US" b="1" dirty="0" smtClean="0"/>
          </a:p>
          <a:p>
            <a:pPr lvl="2" eaLnBrk="0" fontAlgn="base" hangingPunct="0"/>
            <a:r>
              <a:rPr lang="en-US" dirty="0" smtClean="0"/>
              <a:t>SE Asia</a:t>
            </a:r>
          </a:p>
          <a:p>
            <a:pPr lvl="2" eaLnBrk="0" fontAlgn="base" hangingPunct="0"/>
            <a:r>
              <a:rPr lang="en-US" dirty="0" smtClean="0"/>
              <a:t>Fish, meats</a:t>
            </a:r>
          </a:p>
          <a:p>
            <a:pPr lvl="2" eaLnBrk="0" fontAlgn="base" hangingPunct="0"/>
            <a:r>
              <a:rPr lang="en-US" dirty="0" smtClean="0"/>
              <a:t>Painful radiculopathy </a:t>
            </a:r>
            <a:endParaRPr lang="en-US" dirty="0"/>
          </a:p>
          <a:p>
            <a:pPr eaLnBrk="0" fontAlgn="base" hangingPunct="0"/>
            <a:r>
              <a:rPr lang="en-US" b="1" dirty="0" err="1" smtClean="0"/>
              <a:t>Baylisascariasis</a:t>
            </a:r>
            <a:endParaRPr lang="en-US" b="1" dirty="0" smtClean="0"/>
          </a:p>
          <a:p>
            <a:pPr lvl="2" eaLnBrk="0" fontAlgn="base" hangingPunct="0"/>
            <a:r>
              <a:rPr lang="en-US" dirty="0" smtClean="0"/>
              <a:t>N America</a:t>
            </a:r>
          </a:p>
          <a:p>
            <a:pPr lvl="2" eaLnBrk="0" fontAlgn="base" hangingPunct="0"/>
            <a:r>
              <a:rPr lang="en-US" dirty="0" err="1" smtClean="0"/>
              <a:t>Racoon</a:t>
            </a:r>
            <a:r>
              <a:rPr lang="en-US" dirty="0" smtClean="0"/>
              <a:t> stool</a:t>
            </a:r>
          </a:p>
          <a:p>
            <a:pPr lvl="2" eaLnBrk="0" fontAlgn="base" hangingPunct="0"/>
            <a:r>
              <a:rPr lang="en-US" dirty="0" smtClean="0"/>
              <a:t>CNS changes, also OLM</a:t>
            </a:r>
            <a:endParaRPr lang="en-US" dirty="0"/>
          </a:p>
          <a:p>
            <a:pPr eaLnBrk="0" fontAlgn="base" hangingPunct="0"/>
            <a:endParaRPr lang="en-US" dirty="0" smtClean="0"/>
          </a:p>
          <a:p>
            <a:pPr eaLnBrk="0" fontAlgn="base" hangingPunct="0"/>
            <a:r>
              <a:rPr lang="en-US" dirty="0" err="1" smtClean="0"/>
              <a:t>Toxocariasis</a:t>
            </a:r>
            <a:endParaRPr lang="en-US" dirty="0" smtClean="0"/>
          </a:p>
          <a:p>
            <a:pPr lvl="2" eaLnBrk="0" fontAlgn="base" hangingPunct="0"/>
            <a:r>
              <a:rPr lang="en-US" dirty="0" smtClean="0"/>
              <a:t>Worldwide</a:t>
            </a:r>
          </a:p>
          <a:p>
            <a:pPr lvl="2" eaLnBrk="0" fontAlgn="base" hangingPunct="0"/>
            <a:r>
              <a:rPr lang="en-US" dirty="0" smtClean="0"/>
              <a:t>Dog and cat stool</a:t>
            </a:r>
            <a:endParaRPr lang="en-US" dirty="0"/>
          </a:p>
        </p:txBody>
      </p:sp>
    </p:spTree>
    <p:extLst>
      <p:ext uri="{BB962C8B-B14F-4D97-AF65-F5344CB8AC3E}">
        <p14:creationId xmlns:p14="http://schemas.microsoft.com/office/powerpoint/2010/main" val="20035164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Daptomycin</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5122" name="Picture 2" descr="osinophilic pneumonia caused by daptomycin: Six cases from two  insti"/>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600200"/>
            <a:ext cx="8058150" cy="4824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4506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Eosinophilia in BC</a:t>
            </a:r>
            <a:endParaRPr lang="en-US" dirty="0"/>
          </a:p>
        </p:txBody>
      </p:sp>
      <p:sp>
        <p:nvSpPr>
          <p:cNvPr id="3" name="Content Placeholder 2"/>
          <p:cNvSpPr>
            <a:spLocks noGrp="1"/>
          </p:cNvSpPr>
          <p:nvPr>
            <p:ph idx="1"/>
          </p:nvPr>
        </p:nvSpPr>
        <p:spPr/>
        <p:txBody>
          <a:bodyPr/>
          <a:lstStyle/>
          <a:p>
            <a:r>
              <a:rPr lang="en-US" dirty="0" smtClean="0"/>
              <a:t>27F, previously well </a:t>
            </a:r>
          </a:p>
          <a:p>
            <a:pPr lvl="1"/>
            <a:r>
              <a:rPr lang="en-US" dirty="0" smtClean="0"/>
              <a:t>2 weeks of nausea, diarrhea, muscle </a:t>
            </a:r>
            <a:r>
              <a:rPr lang="en-US" dirty="0" err="1" smtClean="0"/>
              <a:t>weaknes</a:t>
            </a:r>
            <a:endParaRPr lang="en-US" dirty="0" smtClean="0"/>
          </a:p>
          <a:p>
            <a:pPr lvl="1"/>
            <a:r>
              <a:rPr lang="en-US" dirty="0" smtClean="0"/>
              <a:t>Began:</a:t>
            </a:r>
          </a:p>
          <a:p>
            <a:pPr lvl="2"/>
            <a:r>
              <a:rPr lang="en-US" dirty="0" smtClean="0"/>
              <a:t>a few hours after eating pork </a:t>
            </a:r>
          </a:p>
          <a:p>
            <a:pPr lvl="2"/>
            <a:r>
              <a:rPr lang="en-US" dirty="0" smtClean="0"/>
              <a:t>2 weeks after starting a probiotic and fish oil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26481051"/>
              </p:ext>
            </p:extLst>
          </p:nvPr>
        </p:nvGraphicFramePr>
        <p:xfrm>
          <a:off x="1381125" y="4425951"/>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Date</a:t>
                      </a:r>
                      <a:endParaRPr lang="en-US" dirty="0"/>
                    </a:p>
                  </a:txBody>
                  <a:tcPr/>
                </a:tc>
                <a:tc>
                  <a:txBody>
                    <a:bodyPr/>
                    <a:lstStyle/>
                    <a:p>
                      <a:r>
                        <a:rPr lang="en-US" dirty="0" smtClean="0"/>
                        <a:t>Eosinophil</a:t>
                      </a:r>
                      <a:r>
                        <a:rPr lang="en-US" baseline="0" dirty="0" smtClean="0"/>
                        <a:t> count</a:t>
                      </a:r>
                      <a:endParaRPr lang="en-US" dirty="0"/>
                    </a:p>
                  </a:txBody>
                  <a:tcPr/>
                </a:tc>
                <a:tc>
                  <a:txBody>
                    <a:bodyPr/>
                    <a:lstStyle/>
                    <a:p>
                      <a:r>
                        <a:rPr lang="en-US" dirty="0" err="1" smtClean="0"/>
                        <a:t>IgE</a:t>
                      </a:r>
                      <a:r>
                        <a:rPr lang="en-US" dirty="0" smtClean="0"/>
                        <a:t>  (&lt; 430 </a:t>
                      </a:r>
                      <a:r>
                        <a:rPr lang="en-US" dirty="0" err="1" smtClean="0"/>
                        <a:t>ug</a:t>
                      </a:r>
                      <a:r>
                        <a:rPr lang="en-US" dirty="0" smtClean="0"/>
                        <a:t>/L) </a:t>
                      </a:r>
                      <a:endParaRPr lang="en-US" dirty="0"/>
                    </a:p>
                  </a:txBody>
                  <a:tcPr/>
                </a:tc>
              </a:tr>
              <a:tr h="370840">
                <a:tc>
                  <a:txBody>
                    <a:bodyPr/>
                    <a:lstStyle/>
                    <a:p>
                      <a:r>
                        <a:rPr lang="en-US" dirty="0" smtClean="0"/>
                        <a:t>June 28 </a:t>
                      </a:r>
                      <a:endParaRPr lang="en-US" dirty="0"/>
                    </a:p>
                  </a:txBody>
                  <a:tcPr/>
                </a:tc>
                <a:tc>
                  <a:txBody>
                    <a:bodyPr/>
                    <a:lstStyle/>
                    <a:p>
                      <a:r>
                        <a:rPr lang="en-US" dirty="0" smtClean="0"/>
                        <a:t>6.0</a:t>
                      </a:r>
                      <a:endParaRPr lang="en-US" dirty="0"/>
                    </a:p>
                  </a:txBody>
                  <a:tcPr/>
                </a:tc>
                <a:tc>
                  <a:txBody>
                    <a:bodyPr/>
                    <a:lstStyle/>
                    <a:p>
                      <a:endParaRPr lang="en-US" dirty="0"/>
                    </a:p>
                  </a:txBody>
                  <a:tcPr/>
                </a:tc>
              </a:tr>
              <a:tr h="370840">
                <a:tc>
                  <a:txBody>
                    <a:bodyPr/>
                    <a:lstStyle/>
                    <a:p>
                      <a:r>
                        <a:rPr lang="en-US" dirty="0" smtClean="0"/>
                        <a:t>June 29 </a:t>
                      </a:r>
                      <a:endParaRPr lang="en-US" dirty="0"/>
                    </a:p>
                  </a:txBody>
                  <a:tcPr/>
                </a:tc>
                <a:tc>
                  <a:txBody>
                    <a:bodyPr/>
                    <a:lstStyle/>
                    <a:p>
                      <a:r>
                        <a:rPr lang="en-US" dirty="0" smtClean="0"/>
                        <a:t>4.0</a:t>
                      </a:r>
                      <a:endParaRPr lang="en-US" dirty="0"/>
                    </a:p>
                  </a:txBody>
                  <a:tcPr/>
                </a:tc>
                <a:tc>
                  <a:txBody>
                    <a:bodyPr/>
                    <a:lstStyle/>
                    <a:p>
                      <a:r>
                        <a:rPr lang="en-US" dirty="0" smtClean="0"/>
                        <a:t>77</a:t>
                      </a:r>
                      <a:endParaRPr lang="en-US" dirty="0"/>
                    </a:p>
                  </a:txBody>
                  <a:tcPr/>
                </a:tc>
              </a:tr>
              <a:tr h="370840">
                <a:tc>
                  <a:txBody>
                    <a:bodyPr/>
                    <a:lstStyle/>
                    <a:p>
                      <a:r>
                        <a:rPr lang="en-US" dirty="0" smtClean="0"/>
                        <a:t>August 26</a:t>
                      </a:r>
                      <a:endParaRPr lang="en-US" dirty="0"/>
                    </a:p>
                  </a:txBody>
                  <a:tcPr/>
                </a:tc>
                <a:tc>
                  <a:txBody>
                    <a:bodyPr/>
                    <a:lstStyle/>
                    <a:p>
                      <a:r>
                        <a:rPr lang="en-US" dirty="0" smtClean="0"/>
                        <a:t>0.4</a:t>
                      </a:r>
                      <a:endParaRPr lang="en-US" dirty="0"/>
                    </a:p>
                  </a:txBody>
                  <a:tcPr/>
                </a:tc>
                <a:tc>
                  <a:txBody>
                    <a:bodyPr/>
                    <a:lstStyle/>
                    <a:p>
                      <a:r>
                        <a:rPr lang="en-US" dirty="0" smtClean="0"/>
                        <a:t>17</a:t>
                      </a:r>
                      <a:endParaRPr lang="en-US" dirty="0"/>
                    </a:p>
                  </a:txBody>
                  <a:tcPr/>
                </a:tc>
              </a:tr>
            </a:tbl>
          </a:graphicData>
        </a:graphic>
      </p:graphicFrame>
    </p:spTree>
    <p:extLst>
      <p:ext uri="{BB962C8B-B14F-4D97-AF65-F5344CB8AC3E}">
        <p14:creationId xmlns:p14="http://schemas.microsoft.com/office/powerpoint/2010/main" val="168386944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Recap</a:t>
            </a:r>
            <a:endParaRPr lang="en-US" dirty="0"/>
          </a:p>
        </p:txBody>
      </p:sp>
      <p:sp>
        <p:nvSpPr>
          <p:cNvPr id="3" name="Content Placeholder 2"/>
          <p:cNvSpPr>
            <a:spLocks noGrp="1"/>
          </p:cNvSpPr>
          <p:nvPr>
            <p:ph idx="1"/>
          </p:nvPr>
        </p:nvSpPr>
        <p:spPr>
          <a:xfrm>
            <a:off x="457200" y="1600200"/>
            <a:ext cx="8418018" cy="4817533"/>
          </a:xfrm>
        </p:spPr>
        <p:txBody>
          <a:bodyPr>
            <a:normAutofit fontScale="55000" lnSpcReduction="20000"/>
          </a:bodyPr>
          <a:lstStyle/>
          <a:p>
            <a:r>
              <a:rPr lang="en-US" dirty="0" smtClean="0"/>
              <a:t>Eosinophilia = marker of a tissue invasive </a:t>
            </a:r>
            <a:r>
              <a:rPr lang="en-US" dirty="0" err="1" smtClean="0"/>
              <a:t>helminth</a:t>
            </a:r>
            <a:r>
              <a:rPr lang="en-US" dirty="0" smtClean="0"/>
              <a:t> infection</a:t>
            </a:r>
          </a:p>
          <a:p>
            <a:pPr lvl="1"/>
            <a:r>
              <a:rPr lang="en-US" dirty="0" smtClean="0"/>
              <a:t>Normal eosinophil count does not rule out a potentially serious </a:t>
            </a:r>
            <a:r>
              <a:rPr lang="en-US" dirty="0" err="1" smtClean="0"/>
              <a:t>helminth</a:t>
            </a:r>
            <a:r>
              <a:rPr lang="en-US" dirty="0" smtClean="0"/>
              <a:t> infection (</a:t>
            </a:r>
            <a:r>
              <a:rPr lang="en-US" b="1" dirty="0" err="1" smtClean="0"/>
              <a:t>strongyloides</a:t>
            </a:r>
            <a:r>
              <a:rPr lang="en-US" dirty="0" smtClean="0"/>
              <a:t>)</a:t>
            </a:r>
          </a:p>
          <a:p>
            <a:pPr lvl="1"/>
            <a:r>
              <a:rPr lang="en-US" dirty="0" smtClean="0"/>
              <a:t>Sepsis and steroids lowers eosinophil counts </a:t>
            </a:r>
          </a:p>
          <a:p>
            <a:pPr lvl="1"/>
            <a:r>
              <a:rPr lang="en-US" dirty="0" smtClean="0"/>
              <a:t>Protozoa and fungi don’t cause eosinophilia *important exceptions*</a:t>
            </a:r>
          </a:p>
          <a:p>
            <a:endParaRPr lang="en-US" dirty="0" smtClean="0"/>
          </a:p>
          <a:p>
            <a:r>
              <a:rPr lang="en-US" dirty="0" smtClean="0"/>
              <a:t>Investigations</a:t>
            </a:r>
            <a:r>
              <a:rPr lang="en-US" dirty="0" smtClean="0"/>
              <a:t>:</a:t>
            </a:r>
          </a:p>
          <a:p>
            <a:pPr lvl="1"/>
            <a:r>
              <a:rPr lang="en-US" dirty="0" smtClean="0"/>
              <a:t>Stool O&amp;P </a:t>
            </a:r>
          </a:p>
          <a:p>
            <a:pPr lvl="2"/>
            <a:r>
              <a:rPr lang="en-US" dirty="0" smtClean="0"/>
              <a:t>May be negative in pre-patent period</a:t>
            </a:r>
          </a:p>
          <a:p>
            <a:pPr lvl="2"/>
            <a:r>
              <a:rPr lang="en-US" dirty="0" smtClean="0"/>
              <a:t>Common soil transmitted </a:t>
            </a:r>
            <a:r>
              <a:rPr lang="en-US" dirty="0" err="1" smtClean="0"/>
              <a:t>helminths</a:t>
            </a:r>
            <a:r>
              <a:rPr lang="en-US" dirty="0"/>
              <a:t> </a:t>
            </a:r>
          </a:p>
          <a:p>
            <a:pPr lvl="1"/>
            <a:r>
              <a:rPr lang="en-US" dirty="0" smtClean="0"/>
              <a:t>Serology</a:t>
            </a:r>
          </a:p>
          <a:p>
            <a:pPr lvl="2"/>
            <a:r>
              <a:rPr lang="en-US" b="1" dirty="0" err="1" smtClean="0"/>
              <a:t>Strongyloides</a:t>
            </a:r>
            <a:r>
              <a:rPr lang="en-US" dirty="0" smtClean="0"/>
              <a:t> is not to be missed</a:t>
            </a:r>
          </a:p>
          <a:p>
            <a:pPr lvl="2"/>
            <a:r>
              <a:rPr lang="en-US" b="1" dirty="0" err="1" smtClean="0"/>
              <a:t>Schistosomiasis</a:t>
            </a:r>
            <a:r>
              <a:rPr lang="en-US" dirty="0" smtClean="0"/>
              <a:t> considered for all from Africa</a:t>
            </a:r>
          </a:p>
          <a:p>
            <a:pPr lvl="2"/>
            <a:r>
              <a:rPr lang="en-US" dirty="0" smtClean="0"/>
              <a:t>Consider </a:t>
            </a:r>
            <a:r>
              <a:rPr lang="en-US" b="1" dirty="0" err="1" smtClean="0"/>
              <a:t>filaria</a:t>
            </a:r>
            <a:r>
              <a:rPr lang="en-US" b="1" dirty="0" smtClean="0"/>
              <a:t> </a:t>
            </a:r>
          </a:p>
          <a:p>
            <a:pPr lvl="2"/>
            <a:r>
              <a:rPr lang="en-US" dirty="0" smtClean="0"/>
              <a:t>Consider </a:t>
            </a:r>
            <a:r>
              <a:rPr lang="en-US" b="1" dirty="0" err="1" smtClean="0"/>
              <a:t>toxocara</a:t>
            </a:r>
            <a:r>
              <a:rPr lang="en-US" dirty="0" smtClean="0"/>
              <a:t> </a:t>
            </a:r>
            <a:r>
              <a:rPr lang="en-US" dirty="0" smtClean="0"/>
              <a:t>(</a:t>
            </a:r>
            <a:r>
              <a:rPr lang="en-US" dirty="0" err="1" smtClean="0"/>
              <a:t>esp</a:t>
            </a:r>
            <a:r>
              <a:rPr lang="en-US" dirty="0" smtClean="0"/>
              <a:t> in children)</a:t>
            </a:r>
            <a:endParaRPr lang="en-US" dirty="0" smtClean="0"/>
          </a:p>
          <a:p>
            <a:pPr lvl="1"/>
            <a:endParaRPr lang="en-US" dirty="0" smtClean="0"/>
          </a:p>
          <a:p>
            <a:r>
              <a:rPr lang="en-US" dirty="0" smtClean="0"/>
              <a:t>Further testing based on:</a:t>
            </a:r>
          </a:p>
          <a:p>
            <a:pPr lvl="2"/>
            <a:r>
              <a:rPr lang="en-US" dirty="0" smtClean="0"/>
              <a:t>Exposure history</a:t>
            </a:r>
          </a:p>
          <a:p>
            <a:pPr lvl="2"/>
            <a:r>
              <a:rPr lang="en-US" dirty="0" smtClean="0"/>
              <a:t>Clinical presentation</a:t>
            </a:r>
          </a:p>
          <a:p>
            <a:pPr marL="914400" lvl="2" indent="0">
              <a:buNone/>
            </a:pPr>
            <a:endParaRPr lang="en-US" dirty="0" smtClean="0"/>
          </a:p>
        </p:txBody>
      </p:sp>
    </p:spTree>
    <p:extLst>
      <p:ext uri="{BB962C8B-B14F-4D97-AF65-F5344CB8AC3E}">
        <p14:creationId xmlns:p14="http://schemas.microsoft.com/office/powerpoint/2010/main" val="24954283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Additional sides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771295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Chest pain and Eosinophilia in a </a:t>
            </a:r>
            <a:r>
              <a:rPr lang="en-US" dirty="0" smtClean="0"/>
              <a:t>Traveler to Canada </a:t>
            </a:r>
            <a:endParaRPr lang="en-US" dirty="0"/>
          </a:p>
        </p:txBody>
      </p:sp>
      <p:sp>
        <p:nvSpPr>
          <p:cNvPr id="3" name="Content Placeholder 2"/>
          <p:cNvSpPr>
            <a:spLocks noGrp="1"/>
          </p:cNvSpPr>
          <p:nvPr>
            <p:ph idx="1"/>
          </p:nvPr>
        </p:nvSpPr>
        <p:spPr/>
        <p:txBody>
          <a:bodyPr>
            <a:normAutofit/>
          </a:bodyPr>
          <a:lstStyle/>
          <a:p>
            <a:r>
              <a:rPr lang="en-US" sz="2800" dirty="0" smtClean="0"/>
              <a:t>30M, “survivalist challenge” in N Canada</a:t>
            </a:r>
          </a:p>
          <a:p>
            <a:pPr lvl="1"/>
            <a:r>
              <a:rPr lang="en-US" sz="2400" dirty="0" smtClean="0"/>
              <a:t>Hunted animals including fish, foxes and rabbits</a:t>
            </a:r>
          </a:p>
          <a:p>
            <a:r>
              <a:rPr lang="en-US" sz="2800" dirty="0" smtClean="0"/>
              <a:t>2 weeks into trip </a:t>
            </a:r>
            <a:r>
              <a:rPr lang="mr-IN" sz="2800" dirty="0" smtClean="0"/>
              <a:t>–</a:t>
            </a:r>
            <a:r>
              <a:rPr lang="en-US" sz="2800" dirty="0" smtClean="0"/>
              <a:t> episode of diarrhea </a:t>
            </a:r>
          </a:p>
          <a:p>
            <a:r>
              <a:rPr lang="en-US" sz="2800" dirty="0" smtClean="0"/>
              <a:t>5 weeks into trip </a:t>
            </a:r>
            <a:r>
              <a:rPr lang="mr-IN" sz="2800" dirty="0" smtClean="0"/>
              <a:t>–</a:t>
            </a:r>
            <a:r>
              <a:rPr lang="en-US" sz="2800" dirty="0" smtClean="0"/>
              <a:t> fever and pleuritic chest pain </a:t>
            </a:r>
          </a:p>
          <a:p>
            <a:pPr lvl="1"/>
            <a:r>
              <a:rPr lang="en-US" sz="2400" dirty="0" smtClean="0"/>
              <a:t>Returned to US/hospital </a:t>
            </a:r>
          </a:p>
          <a:p>
            <a:pPr lvl="1"/>
            <a:r>
              <a:rPr lang="en-US" sz="2400" dirty="0" smtClean="0"/>
              <a:t>Fever, eosinophil count 11,000 , troponin 0.37 </a:t>
            </a:r>
          </a:p>
          <a:p>
            <a:pPr lvl="1"/>
            <a:endParaRPr lang="en-US" sz="2400" dirty="0" smtClean="0"/>
          </a:p>
          <a:p>
            <a:pPr lvl="1"/>
            <a:r>
              <a:rPr lang="en-US" sz="2400" dirty="0" smtClean="0"/>
              <a:t>Cardiac MRI </a:t>
            </a:r>
            <a:r>
              <a:rPr lang="en-US" sz="2400" dirty="0" smtClean="0">
                <a:sym typeface="Wingdings"/>
              </a:rPr>
              <a:t> </a:t>
            </a:r>
            <a:endParaRPr lang="en-US" sz="2400" dirty="0" smtClean="0"/>
          </a:p>
          <a:p>
            <a:pPr lvl="1"/>
            <a:endParaRPr lang="en-US" sz="2400" dirty="0" smtClean="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364686" y="219459"/>
            <a:ext cx="1582665" cy="2116576"/>
          </a:xfrm>
          <a:prstGeom prst="rect">
            <a:avLst/>
          </a:prstGeom>
        </p:spPr>
      </p:pic>
      <p:sp>
        <p:nvSpPr>
          <p:cNvPr id="6" name="TextBox 5"/>
          <p:cNvSpPr txBox="1"/>
          <p:nvPr/>
        </p:nvSpPr>
        <p:spPr>
          <a:xfrm>
            <a:off x="7176778" y="6126163"/>
            <a:ext cx="1872629" cy="369332"/>
          </a:xfrm>
          <a:prstGeom prst="rect">
            <a:avLst/>
          </a:prstGeom>
          <a:noFill/>
        </p:spPr>
        <p:txBody>
          <a:bodyPr wrap="none" rtlCol="0">
            <a:spAutoFit/>
          </a:bodyPr>
          <a:lstStyle/>
          <a:p>
            <a:r>
              <a:rPr lang="en-US" smtClean="0"/>
              <a:t>AJM August, 2020</a:t>
            </a: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05657" y="4701167"/>
            <a:ext cx="2808514" cy="1794328"/>
          </a:xfrm>
          <a:prstGeom prst="rect">
            <a:avLst/>
          </a:prstGeom>
        </p:spPr>
      </p:pic>
    </p:spTree>
    <p:extLst>
      <p:ext uri="{BB962C8B-B14F-4D97-AF65-F5344CB8AC3E}">
        <p14:creationId xmlns:p14="http://schemas.microsoft.com/office/powerpoint/2010/main" val="21041243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 case </a:t>
            </a:r>
            <a:br>
              <a:rPr lang="en-US" dirty="0" smtClean="0"/>
            </a:br>
            <a:r>
              <a:rPr lang="en-US" dirty="0" smtClean="0"/>
              <a:t>? probiotic</a:t>
            </a:r>
            <a:endParaRPr lang="en-US" dirty="0"/>
          </a:p>
        </p:txBody>
      </p:sp>
      <p:sp>
        <p:nvSpPr>
          <p:cNvPr id="3" name="Content Placeholder 2"/>
          <p:cNvSpPr>
            <a:spLocks noGrp="1"/>
          </p:cNvSpPr>
          <p:nvPr>
            <p:ph idx="1"/>
          </p:nvPr>
        </p:nvSpPr>
        <p:spPr/>
        <p:txBody>
          <a:bodyPr>
            <a:normAutofit/>
          </a:bodyPr>
          <a:lstStyle/>
          <a:p>
            <a:r>
              <a:rPr lang="en-US" dirty="0" smtClean="0"/>
              <a:t>55F, previously well </a:t>
            </a:r>
          </a:p>
          <a:p>
            <a:pPr lvl="1"/>
            <a:r>
              <a:rPr lang="en-US" sz="2400" dirty="0"/>
              <a:t>S</a:t>
            </a:r>
            <a:r>
              <a:rPr lang="en-US" sz="2400" dirty="0" smtClean="0"/>
              <a:t>udden </a:t>
            </a:r>
            <a:r>
              <a:rPr lang="en-US" sz="2400" dirty="0"/>
              <a:t>onset </a:t>
            </a:r>
            <a:r>
              <a:rPr lang="en-US" sz="2400" dirty="0" smtClean="0"/>
              <a:t>of myalgia, </a:t>
            </a:r>
            <a:r>
              <a:rPr lang="en-US" sz="2400" dirty="0" err="1" smtClean="0"/>
              <a:t>arthalgia</a:t>
            </a:r>
            <a:r>
              <a:rPr lang="en-US" sz="2400" dirty="0" smtClean="0"/>
              <a:t>, malaise</a:t>
            </a:r>
            <a:r>
              <a:rPr lang="en-US" sz="2400" dirty="0"/>
              <a:t>, night sweats, </a:t>
            </a:r>
            <a:r>
              <a:rPr lang="en-US" sz="2400" dirty="0" smtClean="0"/>
              <a:t>asymmetric leg weakness</a:t>
            </a:r>
            <a:r>
              <a:rPr lang="en-US" sz="2400" dirty="0"/>
              <a:t>, </a:t>
            </a:r>
            <a:r>
              <a:rPr lang="en-US" sz="2400" dirty="0" smtClean="0"/>
              <a:t>and right </a:t>
            </a:r>
            <a:r>
              <a:rPr lang="en-US" sz="2400" dirty="0"/>
              <a:t>foot </a:t>
            </a:r>
            <a:r>
              <a:rPr lang="en-US" sz="2400" dirty="0" smtClean="0"/>
              <a:t>drop</a:t>
            </a:r>
          </a:p>
          <a:p>
            <a:pPr lvl="2"/>
            <a:r>
              <a:rPr lang="en-US" dirty="0"/>
              <a:t>WBC 29.7, with 56% </a:t>
            </a:r>
            <a:r>
              <a:rPr lang="en-US" b="1" dirty="0"/>
              <a:t>eosinophils (16.6) </a:t>
            </a:r>
          </a:p>
          <a:p>
            <a:pPr lvl="2"/>
            <a:r>
              <a:rPr lang="en-US" dirty="0" smtClean="0"/>
              <a:t>EMG </a:t>
            </a:r>
            <a:r>
              <a:rPr lang="en-US" dirty="0"/>
              <a:t>and NCS </a:t>
            </a:r>
            <a:r>
              <a:rPr lang="en-US" dirty="0">
                <a:sym typeface="Wingdings"/>
              </a:rPr>
              <a:t> </a:t>
            </a:r>
            <a:r>
              <a:rPr lang="en-US" dirty="0" err="1"/>
              <a:t>mononeuritis</a:t>
            </a:r>
            <a:r>
              <a:rPr lang="en-US" dirty="0"/>
              <a:t> </a:t>
            </a:r>
            <a:r>
              <a:rPr lang="en-US" dirty="0" smtClean="0"/>
              <a:t>multiplex</a:t>
            </a:r>
          </a:p>
          <a:p>
            <a:pPr lvl="2"/>
            <a:r>
              <a:rPr lang="en-US" dirty="0"/>
              <a:t>S</a:t>
            </a:r>
            <a:r>
              <a:rPr lang="en-US" dirty="0" smtClean="0"/>
              <a:t>ural </a:t>
            </a:r>
            <a:r>
              <a:rPr lang="en-US" dirty="0"/>
              <a:t>nerve </a:t>
            </a:r>
            <a:r>
              <a:rPr lang="en-US" dirty="0" smtClean="0"/>
              <a:t>biopsy </a:t>
            </a:r>
            <a:r>
              <a:rPr lang="en-US" dirty="0" smtClean="0">
                <a:sym typeface="Wingdings"/>
              </a:rPr>
              <a:t> </a:t>
            </a:r>
            <a:r>
              <a:rPr lang="en-US" dirty="0" smtClean="0"/>
              <a:t> necrotizing </a:t>
            </a:r>
            <a:r>
              <a:rPr lang="en-US" dirty="0"/>
              <a:t>eosinophilic </a:t>
            </a:r>
            <a:r>
              <a:rPr lang="en-US" dirty="0" smtClean="0"/>
              <a:t>vasculitis</a:t>
            </a:r>
          </a:p>
          <a:p>
            <a:pPr lvl="1"/>
            <a:r>
              <a:rPr lang="en-US" dirty="0" smtClean="0"/>
              <a:t>Normal blood flow cytometry and cytogenetics</a:t>
            </a:r>
          </a:p>
          <a:p>
            <a:pPr lvl="1"/>
            <a:r>
              <a:rPr lang="en-US" dirty="0" smtClean="0"/>
              <a:t>ANCA negative </a:t>
            </a:r>
            <a:endParaRPr lang="en-US" dirty="0"/>
          </a:p>
          <a:p>
            <a:r>
              <a:rPr lang="en-US" dirty="0" smtClean="0"/>
              <a:t>2 weeks earlier started a new probiotic</a:t>
            </a:r>
            <a:r>
              <a:rPr lang="mr-IN" dirty="0" smtClean="0"/>
              <a:t>…</a:t>
            </a:r>
            <a:r>
              <a:rPr lang="en-CA" dirty="0" smtClean="0"/>
              <a:t>. </a:t>
            </a:r>
            <a:endParaRPr lang="en-US" dirty="0" smtClean="0"/>
          </a:p>
        </p:txBody>
      </p:sp>
      <p:pic>
        <p:nvPicPr>
          <p:cNvPr id="1026" name="Picture 2" descr="uy Rexall Extra Strength Probiotic 8 Strain 30 Billion CFU from Ca"/>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581832" y="226867"/>
            <a:ext cx="1707544" cy="1901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04838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Eosinophilia-myalgia syndrome </a:t>
            </a:r>
            <a:br>
              <a:rPr lang="en-US" dirty="0" smtClean="0"/>
            </a:br>
            <a:r>
              <a:rPr lang="en-US" dirty="0" smtClean="0"/>
              <a:t>L-tryptophan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1989 - outbreak of new syndrome in the US</a:t>
            </a:r>
          </a:p>
          <a:p>
            <a:pPr lvl="1"/>
            <a:r>
              <a:rPr lang="en-US" dirty="0" smtClean="0"/>
              <a:t>1,500 </a:t>
            </a:r>
            <a:r>
              <a:rPr lang="en-US" dirty="0"/>
              <a:t>case and 30 deaths</a:t>
            </a:r>
          </a:p>
          <a:p>
            <a:endParaRPr lang="en-US" dirty="0" smtClean="0"/>
          </a:p>
          <a:p>
            <a:r>
              <a:rPr lang="en-US" dirty="0" smtClean="0"/>
              <a:t>Characterized by:</a:t>
            </a:r>
          </a:p>
          <a:p>
            <a:pPr lvl="1"/>
            <a:r>
              <a:rPr lang="en-US" dirty="0" smtClean="0"/>
              <a:t>subacute </a:t>
            </a:r>
            <a:r>
              <a:rPr lang="en-US" dirty="0"/>
              <a:t>onset of </a:t>
            </a:r>
            <a:r>
              <a:rPr lang="en-US" dirty="0" err="1"/>
              <a:t>myalgias</a:t>
            </a:r>
            <a:r>
              <a:rPr lang="en-US" dirty="0"/>
              <a:t> and </a:t>
            </a:r>
            <a:r>
              <a:rPr lang="en-US" dirty="0" smtClean="0"/>
              <a:t>eosinophilia</a:t>
            </a:r>
          </a:p>
          <a:p>
            <a:pPr lvl="1"/>
            <a:r>
              <a:rPr lang="en-US" dirty="0" smtClean="0"/>
              <a:t>chronic </a:t>
            </a:r>
            <a:r>
              <a:rPr lang="en-US" dirty="0"/>
              <a:t>muscle, nerve, fascia, and skin </a:t>
            </a:r>
            <a:r>
              <a:rPr lang="en-US" dirty="0" smtClean="0"/>
              <a:t>changes</a:t>
            </a:r>
          </a:p>
          <a:p>
            <a:endParaRPr lang="en-US" dirty="0" smtClean="0"/>
          </a:p>
          <a:p>
            <a:r>
              <a:rPr lang="en-US" dirty="0" smtClean="0"/>
              <a:t>Traced to contaminated L-tryptophan supplements </a:t>
            </a:r>
          </a:p>
        </p:txBody>
      </p:sp>
      <p:sp>
        <p:nvSpPr>
          <p:cNvPr id="5" name="Rectangle 4"/>
          <p:cNvSpPr/>
          <p:nvPr/>
        </p:nvSpPr>
        <p:spPr>
          <a:xfrm>
            <a:off x="4572000" y="6308725"/>
            <a:ext cx="3970959" cy="369332"/>
          </a:xfrm>
          <a:prstGeom prst="rect">
            <a:avLst/>
          </a:prstGeom>
        </p:spPr>
        <p:txBody>
          <a:bodyPr wrap="none">
            <a:spAutoFit/>
          </a:bodyPr>
          <a:lstStyle/>
          <a:p>
            <a:r>
              <a:rPr lang="en-US" i="1" dirty="0"/>
              <a:t>Arthritis Rheum</a:t>
            </a:r>
            <a:r>
              <a:rPr lang="en-US" dirty="0"/>
              <a:t>. 2011;63(11):3633-3639</a:t>
            </a:r>
          </a:p>
        </p:txBody>
      </p:sp>
    </p:spTree>
    <p:extLst>
      <p:ext uri="{BB962C8B-B14F-4D97-AF65-F5344CB8AC3E}">
        <p14:creationId xmlns:p14="http://schemas.microsoft.com/office/powerpoint/2010/main" val="516493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19341</TotalTime>
  <Words>4594</Words>
  <Application>Microsoft Macintosh PowerPoint</Application>
  <PresentationFormat>On-screen Show (4:3)</PresentationFormat>
  <Paragraphs>1040</Paragraphs>
  <Slides>91</Slides>
  <Notes>50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102" baseType="lpstr">
      <vt:lpstr>acumin-pro</vt:lpstr>
      <vt:lpstr>Calibri</vt:lpstr>
      <vt:lpstr>Century Schoolbook</vt:lpstr>
      <vt:lpstr>Mangal</vt:lpstr>
      <vt:lpstr>ＭＳ Ｐゴシック</vt:lpstr>
      <vt:lpstr>Symbol</vt:lpstr>
      <vt:lpstr>Times New Roman</vt:lpstr>
      <vt:lpstr>Wingdings</vt:lpstr>
      <vt:lpstr>Arial</vt:lpstr>
      <vt:lpstr>Office Theme</vt:lpstr>
      <vt:lpstr>Chart</vt:lpstr>
      <vt:lpstr>Eosinophilia Wheeze, worms, and weird disease </vt:lpstr>
      <vt:lpstr>Eosinophilia Outline</vt:lpstr>
      <vt:lpstr>Eosinophilia</vt:lpstr>
      <vt:lpstr>Eosinophils  General principles</vt:lpstr>
      <vt:lpstr>Charcot-Leyden crystal protein (galectin-10)</vt:lpstr>
      <vt:lpstr> </vt:lpstr>
      <vt:lpstr>Eosinophilia Differential </vt:lpstr>
      <vt:lpstr>Eosinophilia Differential </vt:lpstr>
      <vt:lpstr>Eosinophilia  Hematology perspective…</vt:lpstr>
      <vt:lpstr>Eosinophilia Wheeze, worms, and weird disease</vt:lpstr>
      <vt:lpstr>Eosinophilia  Classification of parasites</vt:lpstr>
      <vt:lpstr>Eosinophilia Multicellular (Helminths)</vt:lpstr>
      <vt:lpstr>General principles Not all parasites cause eosinophilia</vt:lpstr>
      <vt:lpstr>Eosinophilia  2 exceptional protozoa</vt:lpstr>
      <vt:lpstr>General principles Importance of timing</vt:lpstr>
      <vt:lpstr>Eosinophilia Löeffler Syndrome (Pneumonitis)</vt:lpstr>
      <vt:lpstr>Geohelminths Intestinal nematodes</vt:lpstr>
      <vt:lpstr>Human vs Animal round worms </vt:lpstr>
      <vt:lpstr>Human vs Animal round worms </vt:lpstr>
      <vt:lpstr>Human vs Animal round worms </vt:lpstr>
      <vt:lpstr>General principles Importance of patient group</vt:lpstr>
      <vt:lpstr>General principles Importance of patient group/region</vt:lpstr>
      <vt:lpstr>Guess the parasite by the map…</vt:lpstr>
      <vt:lpstr>Guess the parasite by the map…</vt:lpstr>
      <vt:lpstr>Eosinophilia Importance of geography…</vt:lpstr>
      <vt:lpstr>Eosinophilia Importance of geography…</vt:lpstr>
      <vt:lpstr>Eosinophilia Importance of exposures…</vt:lpstr>
      <vt:lpstr>PowerPoint Presentation</vt:lpstr>
      <vt:lpstr>Eosinophilia  Screening for parasites</vt:lpstr>
      <vt:lpstr>Eosinophilia  In context with refugee screening recommendations</vt:lpstr>
      <vt:lpstr>Asymptomatic eosinophilia  McGill tropical medicine clinic review</vt:lpstr>
      <vt:lpstr>Asymptomatic eosinophilia  Boston medicine clinic review</vt:lpstr>
      <vt:lpstr>Strongyloides Auto-infection…</vt:lpstr>
      <vt:lpstr>Strongyloides Cutaneous larva currens</vt:lpstr>
      <vt:lpstr>Strongyloides Recognition of the risk</vt:lpstr>
      <vt:lpstr> </vt:lpstr>
      <vt:lpstr>Strongyloides Treatment (ivermectin)</vt:lpstr>
      <vt:lpstr>Strongyloides RCT  </vt:lpstr>
      <vt:lpstr>Strongyloides Recognition of the risk</vt:lpstr>
      <vt:lpstr>Schistosomiasis</vt:lpstr>
      <vt:lpstr>Schistosomiasis</vt:lpstr>
      <vt:lpstr>Schistosomiasis Clinical presentations</vt:lpstr>
      <vt:lpstr>Pulmonary nodules and eosinophilia </vt:lpstr>
      <vt:lpstr>20F  CT chest May 2018</vt:lpstr>
      <vt:lpstr>Pulmonary nodules and eosinophilia </vt:lpstr>
      <vt:lpstr>Pulmonary nodules and eosinophilia </vt:lpstr>
      <vt:lpstr>Schistosomiasis Treatment</vt:lpstr>
      <vt:lpstr>Schistosomiasis Why screen if asymptomatic?</vt:lpstr>
      <vt:lpstr>Schistosomiasis Why screen if asymptomatic?</vt:lpstr>
      <vt:lpstr>Filariasis</vt:lpstr>
      <vt:lpstr>Filariasis  Diagnotic tests</vt:lpstr>
      <vt:lpstr>Case 1  Eosinophilic pneumonia</vt:lpstr>
      <vt:lpstr>Case 1 Eosinophilic pneumonia</vt:lpstr>
      <vt:lpstr>Case 1 Eosinophilic pneumonia</vt:lpstr>
      <vt:lpstr>Case 1 Eosinophilic pneumonia</vt:lpstr>
      <vt:lpstr>After 5 days, cultures were identified on blood agar plates….</vt:lpstr>
      <vt:lpstr>Coccidioides  Valley Fever…</vt:lpstr>
      <vt:lpstr>Causes of pulmonary eosinophilia</vt:lpstr>
      <vt:lpstr>Causes of Pulmonary Eosinophilia Paragonomiasis</vt:lpstr>
      <vt:lpstr>Spot diagnosis Cough, eosinophilia, abnormal CT...</vt:lpstr>
      <vt:lpstr>Case 2  Refugee from Sri Lanka </vt:lpstr>
      <vt:lpstr>Case 2 Refugee from Sri Lanka </vt:lpstr>
      <vt:lpstr>Case 2 Refugee from Sri Lanka </vt:lpstr>
      <vt:lpstr>Tropical pulmonary eosinophilia</vt:lpstr>
      <vt:lpstr> </vt:lpstr>
      <vt:lpstr>Filaria and Wolbachia</vt:lpstr>
      <vt:lpstr>PowerPoint Presentation</vt:lpstr>
      <vt:lpstr>Case 2 Refugee from Sri Lanka </vt:lpstr>
      <vt:lpstr>Case 3 Eosinophilia, endocarditis, and multiple strokes </vt:lpstr>
      <vt:lpstr>Case 3 Eosinophilia, endocarditis, and multiple strokes </vt:lpstr>
      <vt:lpstr>Case 3 Eosinophilia, endocarditis, and multiple strokes </vt:lpstr>
      <vt:lpstr>Case 3 Eosinophilia, endocarditis, and multiple strokes </vt:lpstr>
      <vt:lpstr>Case 3 Eosinophilia, endocarditis, and multiple strokes </vt:lpstr>
      <vt:lpstr>Case 3 Eosinophilia, endocarditis, and multiple strokes </vt:lpstr>
      <vt:lpstr>Case 3 Eosinophilia, endocarditis, and multiple strokes </vt:lpstr>
      <vt:lpstr>Case 4 Eosinophilic meningitis</vt:lpstr>
      <vt:lpstr>Case 4 Eosinophilic meningitis</vt:lpstr>
      <vt:lpstr>Case 4 Eosinophilic meningitis</vt:lpstr>
      <vt:lpstr>Case 4 Eosinophilic meningitis</vt:lpstr>
      <vt:lpstr>Case 4 Eosinophilic meningitis</vt:lpstr>
      <vt:lpstr>Case 4 Eosinophilic meningitis</vt:lpstr>
      <vt:lpstr>Baylisascaris procyonis Neural larva migrans (similar to Toxocara)</vt:lpstr>
      <vt:lpstr>Case 4 Eosinophilic meningitis</vt:lpstr>
      <vt:lpstr>Eosinophilic meningitis Top parasitic causes</vt:lpstr>
      <vt:lpstr>Daptomycin…. </vt:lpstr>
      <vt:lpstr>Eosinophilia in BC</vt:lpstr>
      <vt:lpstr>Recap</vt:lpstr>
      <vt:lpstr>Additional sides </vt:lpstr>
      <vt:lpstr>Chest pain and Eosinophilia in a Traveler to Canada </vt:lpstr>
      <vt:lpstr>Eosinophilia case  ? probiotic</vt:lpstr>
      <vt:lpstr>Eosinophilia-myalgia syndrome  L-tryptophan</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Eosinophilia</dc:title>
  <dc:creator>Jan Hajek</dc:creator>
  <cp:lastModifiedBy>Jan Hajek</cp:lastModifiedBy>
  <cp:revision>171</cp:revision>
  <dcterms:created xsi:type="dcterms:W3CDTF">2013-04-05T03:10:18Z</dcterms:created>
  <dcterms:modified xsi:type="dcterms:W3CDTF">2020-09-14T01:31:32Z</dcterms:modified>
</cp:coreProperties>
</file>