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7"/>
  </p:notesMasterIdLst>
  <p:handoutMasterIdLst>
    <p:handoutMasterId r:id="rId118"/>
  </p:handoutMasterIdLst>
  <p:sldIdLst>
    <p:sldId id="520" r:id="rId2"/>
    <p:sldId id="521" r:id="rId3"/>
    <p:sldId id="548" r:id="rId4"/>
    <p:sldId id="549" r:id="rId5"/>
    <p:sldId id="550" r:id="rId6"/>
    <p:sldId id="551" r:id="rId7"/>
    <p:sldId id="577" r:id="rId8"/>
    <p:sldId id="640" r:id="rId9"/>
    <p:sldId id="606" r:id="rId10"/>
    <p:sldId id="641" r:id="rId11"/>
    <p:sldId id="608" r:id="rId12"/>
    <p:sldId id="580" r:id="rId13"/>
    <p:sldId id="581" r:id="rId14"/>
    <p:sldId id="609" r:id="rId15"/>
    <p:sldId id="569" r:id="rId16"/>
    <p:sldId id="624" r:id="rId17"/>
    <p:sldId id="482" r:id="rId18"/>
    <p:sldId id="665" r:id="rId19"/>
    <p:sldId id="674" r:id="rId20"/>
    <p:sldId id="587" r:id="rId21"/>
    <p:sldId id="572" r:id="rId22"/>
    <p:sldId id="664" r:id="rId23"/>
    <p:sldId id="573" r:id="rId24"/>
    <p:sldId id="592" r:id="rId25"/>
    <p:sldId id="562" r:id="rId26"/>
    <p:sldId id="611" r:id="rId27"/>
    <p:sldId id="610" r:id="rId28"/>
    <p:sldId id="571" r:id="rId29"/>
    <p:sldId id="593" r:id="rId30"/>
    <p:sldId id="677" r:id="rId31"/>
    <p:sldId id="675" r:id="rId32"/>
    <p:sldId id="597" r:id="rId33"/>
    <p:sldId id="595" r:id="rId34"/>
    <p:sldId id="596" r:id="rId35"/>
    <p:sldId id="676" r:id="rId36"/>
    <p:sldId id="686" r:id="rId37"/>
    <p:sldId id="582" r:id="rId38"/>
    <p:sldId id="583" r:id="rId39"/>
    <p:sldId id="683" r:id="rId40"/>
    <p:sldId id="682" r:id="rId41"/>
    <p:sldId id="678" r:id="rId42"/>
    <p:sldId id="600" r:id="rId43"/>
    <p:sldId id="601" r:id="rId44"/>
    <p:sldId id="625" r:id="rId45"/>
    <p:sldId id="599" r:id="rId46"/>
    <p:sldId id="603" r:id="rId47"/>
    <p:sldId id="604" r:id="rId48"/>
    <p:sldId id="627" r:id="rId49"/>
    <p:sldId id="673" r:id="rId50"/>
    <p:sldId id="670" r:id="rId51"/>
    <p:sldId id="672" r:id="rId52"/>
    <p:sldId id="505" r:id="rId53"/>
    <p:sldId id="667" r:id="rId54"/>
    <p:sldId id="668" r:id="rId55"/>
    <p:sldId id="613" r:id="rId56"/>
    <p:sldId id="614" r:id="rId57"/>
    <p:sldId id="615" r:id="rId58"/>
    <p:sldId id="616" r:id="rId59"/>
    <p:sldId id="617" r:id="rId60"/>
    <p:sldId id="618" r:id="rId61"/>
    <p:sldId id="619" r:id="rId62"/>
    <p:sldId id="620" r:id="rId63"/>
    <p:sldId id="621" r:id="rId64"/>
    <p:sldId id="622" r:id="rId65"/>
    <p:sldId id="642" r:id="rId66"/>
    <p:sldId id="643" r:id="rId67"/>
    <p:sldId id="644" r:id="rId68"/>
    <p:sldId id="645" r:id="rId69"/>
    <p:sldId id="646" r:id="rId70"/>
    <p:sldId id="647" r:id="rId71"/>
    <p:sldId id="648" r:id="rId72"/>
    <p:sldId id="649" r:id="rId73"/>
    <p:sldId id="650" r:id="rId74"/>
    <p:sldId id="651" r:id="rId75"/>
    <p:sldId id="652" r:id="rId76"/>
    <p:sldId id="653" r:id="rId77"/>
    <p:sldId id="654" r:id="rId78"/>
    <p:sldId id="655" r:id="rId79"/>
    <p:sldId id="413" r:id="rId80"/>
    <p:sldId id="406" r:id="rId81"/>
    <p:sldId id="418" r:id="rId82"/>
    <p:sldId id="407" r:id="rId83"/>
    <p:sldId id="415" r:id="rId84"/>
    <p:sldId id="419" r:id="rId85"/>
    <p:sldId id="420" r:id="rId86"/>
    <p:sldId id="408" r:id="rId87"/>
    <p:sldId id="421" r:id="rId88"/>
    <p:sldId id="417" r:id="rId89"/>
    <p:sldId id="409" r:id="rId90"/>
    <p:sldId id="411" r:id="rId91"/>
    <p:sldId id="626" r:id="rId92"/>
    <p:sldId id="428" r:id="rId93"/>
    <p:sldId id="422" r:id="rId94"/>
    <p:sldId id="423" r:id="rId95"/>
    <p:sldId id="659" r:id="rId96"/>
    <p:sldId id="656" r:id="rId97"/>
    <p:sldId id="657" r:id="rId98"/>
    <p:sldId id="658" r:id="rId99"/>
    <p:sldId id="660" r:id="rId100"/>
    <p:sldId id="662" r:id="rId101"/>
    <p:sldId id="663" r:id="rId102"/>
    <p:sldId id="661" r:id="rId103"/>
    <p:sldId id="612" r:id="rId104"/>
    <p:sldId id="623" r:id="rId105"/>
    <p:sldId id="449" r:id="rId106"/>
    <p:sldId id="450" r:id="rId107"/>
    <p:sldId id="457" r:id="rId108"/>
    <p:sldId id="591" r:id="rId109"/>
    <p:sldId id="506" r:id="rId110"/>
    <p:sldId id="669" r:id="rId111"/>
    <p:sldId id="671" r:id="rId112"/>
    <p:sldId id="679" r:id="rId113"/>
    <p:sldId id="680" r:id="rId114"/>
    <p:sldId id="684" r:id="rId115"/>
    <p:sldId id="685" r:id="rId116"/>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384"/>
    <p:restoredTop sz="78720"/>
  </p:normalViewPr>
  <p:slideViewPr>
    <p:cSldViewPr snapToGrid="0" snapToObjects="1">
      <p:cViewPr>
        <p:scale>
          <a:sx n="80" d="100"/>
          <a:sy n="80" d="100"/>
        </p:scale>
        <p:origin x="144" y="256"/>
      </p:cViewPr>
      <p:guideLst/>
    </p:cSldViewPr>
  </p:slideViewPr>
  <p:notesTextViewPr>
    <p:cViewPr>
      <p:scale>
        <a:sx n="1" d="1"/>
        <a:sy n="1" d="1"/>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handoutMaster" Target="handoutMasters/handout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36A18E-4BAA-D905-CADF-358395E64D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F681B433-7C1B-6109-D30B-DE9E680A657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1D3338DB-BE26-4843-BED7-6F87D79E7D19}" type="datetimeFigureOut">
              <a:rPr lang="en-US"/>
              <a:pPr>
                <a:defRPr/>
              </a:pPr>
              <a:t>11/29/24</a:t>
            </a:fld>
            <a:endParaRPr lang="en-US"/>
          </a:p>
        </p:txBody>
      </p:sp>
      <p:sp>
        <p:nvSpPr>
          <p:cNvPr id="4" name="Footer Placeholder 3">
            <a:extLst>
              <a:ext uri="{FF2B5EF4-FFF2-40B4-BE49-F238E27FC236}">
                <a16:creationId xmlns:a16="http://schemas.microsoft.com/office/drawing/2014/main" id="{2FDC4F16-2483-889D-0413-A92DB0808A8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a:extLst>
              <a:ext uri="{FF2B5EF4-FFF2-40B4-BE49-F238E27FC236}">
                <a16:creationId xmlns:a16="http://schemas.microsoft.com/office/drawing/2014/main" id="{0E95081F-621F-B1D7-3BAB-B223C7DA2DF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F94A554E-4AEC-8B4E-B5F3-05B7F9FE8D20}"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50CE239-6CD9-9682-4399-13ABC3DD121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4E06367E-5D71-B1F2-245E-A55DB977B900}"/>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21BA0106-A1C9-4D40-AD18-C20171B249DD}" type="datetimeFigureOut">
              <a:rPr lang="en-US"/>
              <a:pPr>
                <a:defRPr/>
              </a:pPr>
              <a:t>11/29/24</a:t>
            </a:fld>
            <a:endParaRPr lang="en-US"/>
          </a:p>
        </p:txBody>
      </p:sp>
      <p:sp>
        <p:nvSpPr>
          <p:cNvPr id="4" name="Slide Image Placeholder 3">
            <a:extLst>
              <a:ext uri="{FF2B5EF4-FFF2-40B4-BE49-F238E27FC236}">
                <a16:creationId xmlns:a16="http://schemas.microsoft.com/office/drawing/2014/main" id="{BE6E2A59-8D56-E5FE-BB45-2D61471BCA15}"/>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0CC5A5DB-FB48-D1CD-87D6-F63D34E17CAD}"/>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CEF9C84-2BE2-9338-1552-03E2044B858F}"/>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7AFAC3C6-48DC-0596-F277-F962F7EDEA08}"/>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87D691B6-3A6F-6B4D-A849-FC22C5AF109C}"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i.org/10"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uptodate.com/contents/epidemiology-and-control-of-echinococcosis/abstract/4"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a:extLst>
              <a:ext uri="{FF2B5EF4-FFF2-40B4-BE49-F238E27FC236}">
                <a16:creationId xmlns:a16="http://schemas.microsoft.com/office/drawing/2014/main" id="{5D95DB8D-A467-6162-36A2-6C48ABC4270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8" name="Notes Placeholder 2">
            <a:extLst>
              <a:ext uri="{FF2B5EF4-FFF2-40B4-BE49-F238E27FC236}">
                <a16:creationId xmlns:a16="http://schemas.microsoft.com/office/drawing/2014/main" id="{4EBF6B5E-04D7-45D3-5AB0-7FECDAC28B4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Horton RJ. Albendazole in treatment of human cystic echinococcosis: 12 years of experience. Acta Trop 1997;64:79-93.</a:t>
            </a:r>
          </a:p>
          <a:p>
            <a:endParaRPr lang="en-US" altLang="en-US" dirty="0"/>
          </a:p>
          <a:p>
            <a:r>
              <a:rPr lang="en-US" altLang="en-US" dirty="0"/>
              <a:t>McManus DP, Gray DJ, Zhang W, Yang Y. 2012. Diagnosis, treatment, and management of echinococcosis. BMJ 344:e3866. </a:t>
            </a:r>
            <a:r>
              <a:rPr lang="en-US" altLang="en-US" dirty="0">
                <a:hlinkClick r:id="rId3"/>
              </a:rPr>
              <a:t>https://doi.org/10</a:t>
            </a:r>
            <a:r>
              <a:rPr lang="en-US" altLang="en-US" dirty="0"/>
              <a:t>.1136/bmj.e3866.</a:t>
            </a:r>
          </a:p>
          <a:p>
            <a:endParaRPr lang="en-US" altLang="en-US" dirty="0"/>
          </a:p>
        </p:txBody>
      </p:sp>
      <p:sp>
        <p:nvSpPr>
          <p:cNvPr id="4" name="Slide Number Placeholder 3">
            <a:extLst>
              <a:ext uri="{FF2B5EF4-FFF2-40B4-BE49-F238E27FC236}">
                <a16:creationId xmlns:a16="http://schemas.microsoft.com/office/drawing/2014/main" id="{1B89FD6D-5C3C-0827-0F76-34BBC88066E2}"/>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A164C212-95FB-254D-84E2-CB82A5500DBC}"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a:extLst>
              <a:ext uri="{FF2B5EF4-FFF2-40B4-BE49-F238E27FC236}">
                <a16:creationId xmlns:a16="http://schemas.microsoft.com/office/drawing/2014/main" id="{1AD76453-FB06-0544-EA53-C4D05DB0998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Notes Placeholder 2">
            <a:extLst>
              <a:ext uri="{FF2B5EF4-FFF2-40B4-BE49-F238E27FC236}">
                <a16:creationId xmlns:a16="http://schemas.microsoft.com/office/drawing/2014/main" id="{3286787A-915B-887B-6DD6-4A5659B88B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Helminths vs protozoa</a:t>
            </a:r>
          </a:p>
          <a:p>
            <a:r>
              <a:rPr lang="en-US" altLang="en-US"/>
              <a:t>Multicellular vs Unicelular</a:t>
            </a:r>
          </a:p>
          <a:p>
            <a:r>
              <a:rPr lang="en-US" altLang="en-US"/>
              <a:t>Most helminths do not multiply in the host</a:t>
            </a:r>
          </a:p>
          <a:p>
            <a:endParaRPr lang="en-US" altLang="en-US"/>
          </a:p>
        </p:txBody>
      </p:sp>
      <p:sp>
        <p:nvSpPr>
          <p:cNvPr id="4" name="Slide Number Placeholder 3">
            <a:extLst>
              <a:ext uri="{FF2B5EF4-FFF2-40B4-BE49-F238E27FC236}">
                <a16:creationId xmlns:a16="http://schemas.microsoft.com/office/drawing/2014/main" id="{691EACF1-D2A2-12E5-46A4-8FB3C845FE33}"/>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6B7F93A1-9FF3-5A49-AFB8-9AC4DDA795AC}" type="slidenum">
              <a:rPr lang="en-US" altLang="en-US"/>
              <a:pPr/>
              <a:t>3</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&gt; 6,000 species </a:t>
            </a:r>
          </a:p>
          <a:p>
            <a:endParaRPr lang="en-US" dirty="0"/>
          </a:p>
        </p:txBody>
      </p:sp>
      <p:sp>
        <p:nvSpPr>
          <p:cNvPr id="4" name="Slide Number Placeholder 3"/>
          <p:cNvSpPr>
            <a:spLocks noGrp="1"/>
          </p:cNvSpPr>
          <p:nvPr>
            <p:ph type="sldNum" sz="quarter" idx="5"/>
          </p:nvPr>
        </p:nvSpPr>
        <p:spPr/>
        <p:txBody>
          <a:bodyPr/>
          <a:lstStyle/>
          <a:p>
            <a:fld id="{87D691B6-3A6F-6B4D-A849-FC22C5AF109C}" type="slidenum">
              <a:rPr lang="en-US" altLang="en-US" smtClean="0"/>
              <a:pPr/>
              <a:t>5</a:t>
            </a:fld>
            <a:endParaRPr lang="en-US" altLang="en-US"/>
          </a:p>
        </p:txBody>
      </p:sp>
    </p:spTree>
    <p:extLst>
      <p:ext uri="{BB962C8B-B14F-4D97-AF65-F5344CB8AC3E}">
        <p14:creationId xmlns:p14="http://schemas.microsoft.com/office/powerpoint/2010/main" val="4155698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22E9C377-BDD5-D435-364B-65B999AF9AD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C5D5E1A6-6D01-B3A7-9975-F9C5D9DA30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adult tapeworm inhabits the small intestine of the definitive host. The definitive host may be infected with thousands of worms. </a:t>
            </a:r>
            <a:r>
              <a:rPr lang="en-US" altLang="en-US" i="1"/>
              <a:t>E. granulosus</a:t>
            </a:r>
            <a:r>
              <a:rPr lang="en-US" altLang="en-US"/>
              <a:t> worms are usually 2 to 7 mm long and consist of a scolex with suckers and hooks as well as at least three proglottid segments. </a:t>
            </a:r>
            <a:r>
              <a:rPr lang="en-US" altLang="en-US" i="1"/>
              <a:t>E. multilocularis</a:t>
            </a:r>
            <a:r>
              <a:rPr lang="en-US" altLang="en-US"/>
              <a:t> worms are up to 4 mm long with two to six proglottic segments.</a:t>
            </a:r>
          </a:p>
          <a:p>
            <a:endParaRPr lang="en-US" altLang="en-US"/>
          </a:p>
          <a:p>
            <a:endParaRPr lang="en-US" altLang="en-US"/>
          </a:p>
          <a:p>
            <a:r>
              <a:rPr lang="en-US" altLang="en-US"/>
              <a:t>Eggs are highly resistant and can remain infective for a year in a moist environment at low temperature. For example, eggs of </a:t>
            </a:r>
            <a:r>
              <a:rPr lang="en-US" altLang="en-US" i="1"/>
              <a:t>E. multilocularis</a:t>
            </a:r>
            <a:r>
              <a:rPr lang="en-US" altLang="en-US"/>
              <a:t> can remain viable for 16 months in water at a temperature of 4°C (39.2°F) [</a:t>
            </a:r>
            <a:r>
              <a:rPr lang="en-US" altLang="en-US" u="sng">
                <a:hlinkClick r:id="rId3"/>
              </a:rPr>
              <a:t>4</a:t>
            </a:r>
            <a:r>
              <a:rPr lang="en-US" altLang="en-US"/>
              <a:t>]. Eggs are sensitive to desiccation.</a:t>
            </a:r>
            <a:br>
              <a:rPr lang="en-US" altLang="en-US"/>
            </a:br>
            <a:endParaRPr lang="en-US" altLang="en-US"/>
          </a:p>
        </p:txBody>
      </p:sp>
      <p:sp>
        <p:nvSpPr>
          <p:cNvPr id="4" name="Slide Number Placeholder 3">
            <a:extLst>
              <a:ext uri="{FF2B5EF4-FFF2-40B4-BE49-F238E27FC236}">
                <a16:creationId xmlns:a16="http://schemas.microsoft.com/office/drawing/2014/main" id="{2D1A03F1-7C39-803B-07E9-376DFA328CCC}"/>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792F337-DA5B-AE49-937B-E8AE674D21D5}" type="slidenum">
              <a:rPr lang="en-US" altLang="en-US"/>
              <a:pPr/>
              <a:t>6</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EF891F76-7CA2-D72F-086D-B938E6B385C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a:extLst>
              <a:ext uri="{FF2B5EF4-FFF2-40B4-BE49-F238E27FC236}">
                <a16:creationId xmlns:a16="http://schemas.microsoft.com/office/drawing/2014/main" id="{07585948-5658-DCA1-4226-EE1E6AEA79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About 18 000 new cases of AE occur annually</a:t>
            </a:r>
          </a:p>
          <a:p>
            <a:endParaRPr lang="en-US" altLang="en-US" dirty="0"/>
          </a:p>
          <a:p>
            <a:r>
              <a:rPr lang="en-US" altLang="en-US" dirty="0"/>
              <a:t>Endemic regions</a:t>
            </a:r>
          </a:p>
          <a:p>
            <a:pPr lvl="1"/>
            <a:r>
              <a:rPr lang="en-US" altLang="en-US" dirty="0"/>
              <a:t>Prevalence as high as 10% in parts of Peru, East Africa, Central Asia and China</a:t>
            </a:r>
          </a:p>
          <a:p>
            <a:pPr lvl="1"/>
            <a:r>
              <a:rPr lang="en-US" altLang="en-US" dirty="0"/>
              <a:t>&gt; 30% of slaughtered animals</a:t>
            </a:r>
          </a:p>
        </p:txBody>
      </p:sp>
      <p:sp>
        <p:nvSpPr>
          <p:cNvPr id="4" name="Slide Number Placeholder 3">
            <a:extLst>
              <a:ext uri="{FF2B5EF4-FFF2-40B4-BE49-F238E27FC236}">
                <a16:creationId xmlns:a16="http://schemas.microsoft.com/office/drawing/2014/main" id="{5695B256-23CB-8DFC-8B34-609A411118DC}"/>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1F2001C-73B6-BC4C-ABB2-23DA8222C26B}" type="slidenum">
              <a:rPr lang="en-US" altLang="en-US"/>
              <a:pPr/>
              <a:t>7</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a:extLst>
              <a:ext uri="{FF2B5EF4-FFF2-40B4-BE49-F238E27FC236}">
                <a16:creationId xmlns:a16="http://schemas.microsoft.com/office/drawing/2014/main" id="{D93B66F2-FA9C-B24C-7794-3B5912F52A0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6" name="Notes Placeholder 2">
            <a:extLst>
              <a:ext uri="{FF2B5EF4-FFF2-40B4-BE49-F238E27FC236}">
                <a16:creationId xmlns:a16="http://schemas.microsoft.com/office/drawing/2014/main" id="{81741D91-DFD4-7999-E11E-ABDE03F58D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a:extLst>
              <a:ext uri="{FF2B5EF4-FFF2-40B4-BE49-F238E27FC236}">
                <a16:creationId xmlns:a16="http://schemas.microsoft.com/office/drawing/2014/main" id="{6BD17B73-EF82-4A64-5645-1EEA7350C11E}"/>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78F4FDA-4591-524A-9BA4-B94377920555}" type="slidenum">
              <a:rPr lang="en-US" altLang="en-US"/>
              <a:pPr/>
              <a:t>8</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D691B6-3A6F-6B4D-A849-FC22C5AF109C}" type="slidenum">
              <a:rPr lang="en-US" altLang="en-US" smtClean="0"/>
              <a:pPr/>
              <a:t>9</a:t>
            </a:fld>
            <a:endParaRPr lang="en-US" altLang="en-US"/>
          </a:p>
        </p:txBody>
      </p:sp>
    </p:spTree>
    <p:extLst>
      <p:ext uri="{BB962C8B-B14F-4D97-AF65-F5344CB8AC3E}">
        <p14:creationId xmlns:p14="http://schemas.microsoft.com/office/powerpoint/2010/main" val="2423873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a:extLst>
              <a:ext uri="{FF2B5EF4-FFF2-40B4-BE49-F238E27FC236}">
                <a16:creationId xmlns:a16="http://schemas.microsoft.com/office/drawing/2014/main" id="{F8FF16CE-19FC-86E7-9D4C-AB3DB498595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4" name="Notes Placeholder 2">
            <a:extLst>
              <a:ext uri="{FF2B5EF4-FFF2-40B4-BE49-F238E27FC236}">
                <a16:creationId xmlns:a16="http://schemas.microsoft.com/office/drawing/2014/main" id="{5966E476-B74F-FFEA-FE95-049BE6FE63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r>
              <a:rPr lang="en-US" altLang="en-US" i="1"/>
              <a:t>E. vogeli, E. oligarthus, </a:t>
            </a:r>
          </a:p>
          <a:p>
            <a:pPr lvl="2"/>
            <a:r>
              <a:rPr lang="en-US" altLang="en-US"/>
              <a:t>Rural South America </a:t>
            </a:r>
            <a:r>
              <a:rPr lang="mr-IN" altLang="en-US">
                <a:ea typeface="Mangal" panose="02040503050203030202" pitchFamily="18" charset="0"/>
              </a:rPr>
              <a:t>–</a:t>
            </a:r>
            <a:r>
              <a:rPr lang="en-US" altLang="en-US"/>
              <a:t> rare </a:t>
            </a:r>
          </a:p>
          <a:p>
            <a:endParaRPr lang="en-US" altLang="en-US"/>
          </a:p>
        </p:txBody>
      </p:sp>
      <p:sp>
        <p:nvSpPr>
          <p:cNvPr id="4" name="Slide Number Placeholder 3">
            <a:extLst>
              <a:ext uri="{FF2B5EF4-FFF2-40B4-BE49-F238E27FC236}">
                <a16:creationId xmlns:a16="http://schemas.microsoft.com/office/drawing/2014/main" id="{5947B77F-53D2-5DA4-BA02-59D4D7FEBF2D}"/>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4931CC9-825C-6444-8200-95D99E9BF587}" type="slidenum">
              <a:rPr lang="en-US" altLang="en-US"/>
              <a:pPr/>
              <a:t>10</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816DD965-E5DC-2576-3465-28B7729951F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4" name="Notes Placeholder 2">
            <a:extLst>
              <a:ext uri="{FF2B5EF4-FFF2-40B4-BE49-F238E27FC236}">
                <a16:creationId xmlns:a16="http://schemas.microsoft.com/office/drawing/2014/main" id="{2012AB96-B4BF-D92C-70A2-430B178F6C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Among the 18,235 estimated new AE cases per year globally, 91% occur in China (7),</a:t>
            </a:r>
          </a:p>
          <a:p>
            <a:r>
              <a:rPr lang="en-US" altLang="en-US"/>
              <a:t>with human prevalence of 3% in some areas (25). AE is also endemic in Central Asia,</a:t>
            </a:r>
          </a:p>
          <a:p>
            <a:r>
              <a:rPr lang="en-US" altLang="en-US"/>
              <a:t>with high endemicity of both E. multilocularis and E. granulosus in Kazakhstan and</a:t>
            </a:r>
          </a:p>
          <a:p>
            <a:r>
              <a:rPr lang="en-US" altLang="en-US"/>
              <a:t>Kyrgyzstan (26–29). In Europe, the prevalence of E. multilocularis in definitive and</a:t>
            </a:r>
          </a:p>
          <a:p>
            <a:r>
              <a:rPr lang="en-US" altLang="en-US"/>
              <a:t>intermediate hosts increased markedly within the first 15 years of this century, and the</a:t>
            </a:r>
          </a:p>
          <a:p>
            <a:r>
              <a:rPr lang="en-US" altLang="en-US"/>
              <a:t>geographic distribution of fox infections is far broader than earlier reported; urban</a:t>
            </a:r>
          </a:p>
          <a:p>
            <a:r>
              <a:rPr lang="en-US" altLang="en-US"/>
              <a:t>foxes may be involved in transmission (13, 17, 30–33). Human cases have been found</a:t>
            </a:r>
          </a:p>
          <a:p>
            <a:r>
              <a:rPr lang="en-US" altLang="en-US"/>
              <a:t>in European countries previously considered to be free of AE, and the situation in the</a:t>
            </a:r>
          </a:p>
          <a:p>
            <a:r>
              <a:rPr lang="en-US" altLang="en-US"/>
              <a:t>Baltic region has become worrisome; in addition, AE incidence has doubled in the</a:t>
            </a:r>
          </a:p>
          <a:p>
            <a:r>
              <a:rPr lang="en-US" altLang="en-US"/>
              <a:t>previously recognized areas of endemicity of France, Switzerland, Germany, and Austria</a:t>
            </a:r>
          </a:p>
          <a:p>
            <a:r>
              <a:rPr lang="en-US" altLang="en-US"/>
              <a:t>(13, 34–36).</a:t>
            </a:r>
          </a:p>
          <a:p>
            <a:endParaRPr lang="en-US" altLang="en-US"/>
          </a:p>
        </p:txBody>
      </p:sp>
      <p:sp>
        <p:nvSpPr>
          <p:cNvPr id="4" name="Slide Number Placeholder 3">
            <a:extLst>
              <a:ext uri="{FF2B5EF4-FFF2-40B4-BE49-F238E27FC236}">
                <a16:creationId xmlns:a16="http://schemas.microsoft.com/office/drawing/2014/main" id="{98507CED-766F-DAEE-8DD7-4A94D0996F73}"/>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76737C3-736F-6B4F-BFB4-DCDC4199FFB2}" type="slidenum">
              <a:rPr lang="en-US" altLang="en-US"/>
              <a:pPr/>
              <a:t>11</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a:extLst>
              <a:ext uri="{FF2B5EF4-FFF2-40B4-BE49-F238E27FC236}">
                <a16:creationId xmlns:a16="http://schemas.microsoft.com/office/drawing/2014/main" id="{144ECB91-30BA-EDA4-DCB7-35356B81F2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a:extLst>
              <a:ext uri="{FF2B5EF4-FFF2-40B4-BE49-F238E27FC236}">
                <a16:creationId xmlns:a16="http://schemas.microsoft.com/office/drawing/2014/main" id="{DCA24219-A078-741A-4FDE-73130DBB01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Carnivores (canids and felids) serve as definitive hosts for the adult tapeworms, and their herbivorous prey (ungulates, rodents, and lagomorphs) act as intermediate hosts for the metacestodes;</a:t>
            </a:r>
          </a:p>
        </p:txBody>
      </p:sp>
      <p:sp>
        <p:nvSpPr>
          <p:cNvPr id="4" name="Slide Number Placeholder 3">
            <a:extLst>
              <a:ext uri="{FF2B5EF4-FFF2-40B4-BE49-F238E27FC236}">
                <a16:creationId xmlns:a16="http://schemas.microsoft.com/office/drawing/2014/main" id="{96E15F87-4E4D-0412-3962-249075ACDE1F}"/>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8A8B7A6-3B2B-C14C-B913-0B5375A896F2}" type="slidenum">
              <a:rPr lang="en-US" altLang="en-US"/>
              <a:pPr/>
              <a:t>12</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charset="0"/>
              <a:buChar char="•"/>
              <a:defRPr/>
            </a:pPr>
            <a:r>
              <a:rPr lang="en-US" b="1" i="1" dirty="0"/>
              <a:t>E. </a:t>
            </a:r>
            <a:r>
              <a:rPr lang="en-US" b="1" i="1" dirty="0" err="1"/>
              <a:t>granulosus</a:t>
            </a:r>
            <a:r>
              <a:rPr lang="en-US" b="1" i="1" dirty="0"/>
              <a:t> </a:t>
            </a:r>
            <a:r>
              <a:rPr lang="en-US" dirty="0"/>
              <a:t>senso </a:t>
            </a:r>
            <a:r>
              <a:rPr lang="en-US" dirty="0" err="1"/>
              <a:t>lato</a:t>
            </a:r>
            <a:r>
              <a:rPr lang="en-US" dirty="0"/>
              <a:t> </a:t>
            </a:r>
            <a:r>
              <a:rPr lang="en-US" b="1" dirty="0">
                <a:sym typeface="Wingdings"/>
              </a:rPr>
              <a:t> Cystic echinococcus</a:t>
            </a:r>
            <a:endParaRPr lang="en-US" b="1" dirty="0"/>
          </a:p>
          <a:p>
            <a:pPr lvl="1">
              <a:buFont typeface="Arial" charset="0"/>
              <a:buChar char="•"/>
              <a:defRPr/>
            </a:pPr>
            <a:r>
              <a:rPr lang="en-US" b="1" i="1" dirty="0"/>
              <a:t>E. </a:t>
            </a:r>
            <a:r>
              <a:rPr lang="en-US" b="1" i="1" dirty="0" err="1"/>
              <a:t>granulosus</a:t>
            </a:r>
            <a:r>
              <a:rPr lang="en-US" b="1" i="1" dirty="0"/>
              <a:t> senso </a:t>
            </a:r>
            <a:r>
              <a:rPr lang="en-US" b="1" i="1" dirty="0" err="1"/>
              <a:t>stricto</a:t>
            </a:r>
            <a:r>
              <a:rPr lang="en-US" b="1" i="1" dirty="0"/>
              <a:t> </a:t>
            </a:r>
          </a:p>
          <a:p>
            <a:pPr lvl="2">
              <a:buFont typeface="Arial" charset="0"/>
              <a:buChar char="•"/>
              <a:defRPr/>
            </a:pPr>
            <a:r>
              <a:rPr lang="en-US" i="1" dirty="0"/>
              <a:t>Dogs, wolves  </a:t>
            </a:r>
            <a:r>
              <a:rPr lang="mr-IN" i="1" dirty="0"/>
              <a:t>–</a:t>
            </a:r>
            <a:r>
              <a:rPr lang="en-US" i="1" dirty="0"/>
              <a:t> Sheep, goats, cattle, pig, etc. </a:t>
            </a:r>
          </a:p>
          <a:p>
            <a:pPr lvl="1">
              <a:buFont typeface="Arial" charset="0"/>
              <a:buChar char="•"/>
              <a:defRPr/>
            </a:pPr>
            <a:r>
              <a:rPr lang="en-US" b="1" i="1" dirty="0"/>
              <a:t>E. canadensis</a:t>
            </a:r>
          </a:p>
          <a:p>
            <a:pPr lvl="2">
              <a:buFont typeface="Arial" charset="0"/>
              <a:buChar char="•"/>
              <a:defRPr/>
            </a:pPr>
            <a:r>
              <a:rPr lang="en-US" dirty="0"/>
              <a:t>Dogs</a:t>
            </a:r>
            <a:r>
              <a:rPr lang="en-US" i="1" dirty="0"/>
              <a:t>, wolves </a:t>
            </a:r>
            <a:r>
              <a:rPr lang="mr-IN" i="1" dirty="0"/>
              <a:t>–</a:t>
            </a:r>
            <a:r>
              <a:rPr lang="en-US" i="1" dirty="0"/>
              <a:t> </a:t>
            </a:r>
            <a:r>
              <a:rPr lang="en-US" dirty="0"/>
              <a:t>Sheep</a:t>
            </a:r>
            <a:r>
              <a:rPr lang="en-US" i="1" dirty="0"/>
              <a:t>, caribou, deer</a:t>
            </a:r>
          </a:p>
          <a:p>
            <a:pPr lvl="1">
              <a:buFont typeface="Arial" charset="0"/>
              <a:buChar char="•"/>
              <a:defRPr/>
            </a:pPr>
            <a:r>
              <a:rPr lang="en-US" b="1" i="1" dirty="0"/>
              <a:t>E. </a:t>
            </a:r>
            <a:r>
              <a:rPr lang="en-US" b="1" i="1" dirty="0" err="1"/>
              <a:t>ortleppi</a:t>
            </a:r>
            <a:r>
              <a:rPr lang="en-US" b="1" i="1" dirty="0"/>
              <a:t> </a:t>
            </a:r>
          </a:p>
          <a:p>
            <a:pPr lvl="2">
              <a:buFont typeface="Arial" charset="0"/>
              <a:buChar char="•"/>
              <a:defRPr/>
            </a:pPr>
            <a:r>
              <a:rPr lang="en-US" i="1" dirty="0"/>
              <a:t>Dogs </a:t>
            </a:r>
            <a:r>
              <a:rPr lang="mr-IN" i="1" dirty="0"/>
              <a:t>–</a:t>
            </a:r>
            <a:r>
              <a:rPr lang="en-US" i="1" dirty="0"/>
              <a:t> cattle </a:t>
            </a:r>
          </a:p>
          <a:p>
            <a:pPr lvl="1">
              <a:buFont typeface="Arial" charset="0"/>
              <a:buChar char="•"/>
              <a:defRPr/>
            </a:pPr>
            <a:endParaRPr lang="en-US" dirty="0"/>
          </a:p>
          <a:p>
            <a:pPr>
              <a:buFont typeface="Arial" charset="0"/>
              <a:buChar char="•"/>
              <a:defRPr/>
            </a:pPr>
            <a:r>
              <a:rPr lang="en-US" b="1" i="1" dirty="0"/>
              <a:t>E. multilocularis </a:t>
            </a:r>
            <a:r>
              <a:rPr lang="en-US" b="1" dirty="0">
                <a:sym typeface="Wingdings"/>
              </a:rPr>
              <a:t> Alveolar echinococcus</a:t>
            </a:r>
            <a:endParaRPr lang="en-US" b="1" dirty="0"/>
          </a:p>
          <a:p>
            <a:pPr lvl="2">
              <a:buFont typeface="Arial" charset="0"/>
              <a:buChar char="•"/>
              <a:defRPr/>
            </a:pPr>
            <a:r>
              <a:rPr lang="en-US" dirty="0"/>
              <a:t>Dogs, coyotes, fox  - Small mammals </a:t>
            </a:r>
          </a:p>
          <a:p>
            <a:pPr>
              <a:buFont typeface="Arial" charset="0"/>
              <a:buChar char="•"/>
              <a:defRPr/>
            </a:pPr>
            <a:endParaRPr lang="en-US" dirty="0"/>
          </a:p>
          <a:p>
            <a:pPr>
              <a:buFont typeface="Arial" charset="0"/>
              <a:buChar char="•"/>
              <a:defRPr/>
            </a:pPr>
            <a:r>
              <a:rPr lang="en-US" i="1" dirty="0"/>
              <a:t>E. </a:t>
            </a:r>
            <a:r>
              <a:rPr lang="en-US" i="1" dirty="0" err="1"/>
              <a:t>vogeli</a:t>
            </a:r>
            <a:r>
              <a:rPr lang="en-US" i="1" dirty="0"/>
              <a:t>, E. </a:t>
            </a:r>
            <a:r>
              <a:rPr lang="en-US" i="1" dirty="0" err="1"/>
              <a:t>oligarthus</a:t>
            </a:r>
            <a:r>
              <a:rPr lang="en-US" i="1" dirty="0"/>
              <a:t> </a:t>
            </a:r>
            <a:r>
              <a:rPr lang="en-US" i="1" dirty="0">
                <a:sym typeface="Wingdings"/>
              </a:rPr>
              <a:t> </a:t>
            </a:r>
            <a:r>
              <a:rPr lang="en-US" dirty="0">
                <a:sym typeface="Wingdings"/>
              </a:rPr>
              <a:t>Neotropical/polycystic </a:t>
            </a:r>
            <a:endParaRPr lang="en-US" dirty="0"/>
          </a:p>
          <a:p>
            <a:pPr lvl="2">
              <a:buFont typeface="Arial" charset="0"/>
              <a:buChar char="•"/>
              <a:defRPr/>
            </a:pPr>
            <a:r>
              <a:rPr lang="en-US" dirty="0"/>
              <a:t>Rural South America </a:t>
            </a:r>
            <a:r>
              <a:rPr lang="mr-IN" dirty="0"/>
              <a:t>–</a:t>
            </a:r>
            <a:r>
              <a:rPr lang="en-US" dirty="0"/>
              <a:t> rare </a:t>
            </a:r>
          </a:p>
          <a:p>
            <a:pPr lvl="2">
              <a:buFont typeface="Arial" charset="0"/>
              <a:buChar char="•"/>
              <a:defRPr/>
            </a:pPr>
            <a:r>
              <a:rPr lang="en-US" dirty="0"/>
              <a:t>Dogs, wild cats (puma)</a:t>
            </a:r>
          </a:p>
          <a:p>
            <a:endParaRPr lang="en-US" dirty="0"/>
          </a:p>
        </p:txBody>
      </p:sp>
      <p:sp>
        <p:nvSpPr>
          <p:cNvPr id="4" name="Slide Number Placeholder 3"/>
          <p:cNvSpPr>
            <a:spLocks noGrp="1"/>
          </p:cNvSpPr>
          <p:nvPr>
            <p:ph type="sldNum" sz="quarter" idx="5"/>
          </p:nvPr>
        </p:nvSpPr>
        <p:spPr/>
        <p:txBody>
          <a:bodyPr/>
          <a:lstStyle/>
          <a:p>
            <a:fld id="{87D691B6-3A6F-6B4D-A849-FC22C5AF109C}" type="slidenum">
              <a:rPr lang="en-US" altLang="en-US" smtClean="0"/>
              <a:pPr/>
              <a:t>13</a:t>
            </a:fld>
            <a:endParaRPr lang="en-US" altLang="en-US"/>
          </a:p>
        </p:txBody>
      </p:sp>
    </p:spTree>
    <p:extLst>
      <p:ext uri="{BB962C8B-B14F-4D97-AF65-F5344CB8AC3E}">
        <p14:creationId xmlns:p14="http://schemas.microsoft.com/office/powerpoint/2010/main" val="3112291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a:extLst>
              <a:ext uri="{FF2B5EF4-FFF2-40B4-BE49-F238E27FC236}">
                <a16:creationId xmlns:a16="http://schemas.microsoft.com/office/drawing/2014/main" id="{FF91C844-C02B-33ED-C0B7-A76C4047D62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0" name="Notes Placeholder 2">
            <a:extLst>
              <a:ext uri="{FF2B5EF4-FFF2-40B4-BE49-F238E27FC236}">
                <a16:creationId xmlns:a16="http://schemas.microsoft.com/office/drawing/2014/main" id="{354F013E-234E-D288-A5C5-B7FD5B2DBF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(Panel CL) Consists of unilocular, cystic lesion(s) (CL) with uniform anechoic content. The cyst wall is not clearly visible; lesions are usually round but may be oval. If these lesions are caused by cystic echinococcosis at an early stage of development, they are usually not fertile. Definitive diagnosis cannot be made by ultrasound findings alone.</a:t>
            </a:r>
            <a:br>
              <a:rPr lang="en-US" altLang="en-US" dirty="0"/>
            </a:br>
            <a:r>
              <a:rPr lang="en-US" altLang="en-US" dirty="0"/>
              <a:t>(Panel CE1) Consists of unilocular, simple cyst with uniform anechoic content. The cyst wall is visible; lesions are round or oval. Cyst may exhibit fine echoes due to shifting of brood capsules called hydatid sand ("snow flake sign").</a:t>
            </a:r>
            <a:br>
              <a:rPr lang="en-US" altLang="en-US" dirty="0"/>
            </a:br>
            <a:r>
              <a:rPr lang="en-US" altLang="en-US" dirty="0"/>
              <a:t>(Panel CE2) Consists of multivesicular, multiseptated cysts. The cyst wall is normally visible; lesions are round or oval. Septations produce "wheel-like" structures. The presence of daughter cysts is indicated by rosette-like or honeycomb-like structures. Daughter cysts may partly or completely fill the unilocular mother cyst.</a:t>
            </a:r>
            <a:br>
              <a:rPr lang="en-US" altLang="en-US" dirty="0"/>
            </a:br>
            <a:r>
              <a:rPr lang="en-US" altLang="en-US" dirty="0"/>
              <a:t>(Panel CE3) Consists of a unilocular cyst which may contain daughter cysts. Anechoic content with detachment of laminated membrane from the cyst wall may be visible as floating membrane or as "water-lily sign" which is indicative of wavy membranes floating on top of remaining cyst fluid. The cyst form may be less round because of decreased </a:t>
            </a:r>
            <a:r>
              <a:rPr lang="en-US" altLang="en-US" dirty="0" err="1"/>
              <a:t>intracystic</a:t>
            </a:r>
            <a:r>
              <a:rPr lang="en-US" altLang="en-US" dirty="0"/>
              <a:t> pressure. The cyst which may degenerate further or may give rise to daughter cysts.</a:t>
            </a:r>
            <a:br>
              <a:rPr lang="en-US" altLang="en-US" dirty="0"/>
            </a:br>
            <a:r>
              <a:rPr lang="en-US" altLang="en-US" dirty="0"/>
              <a:t>(Panel CE4) Consists of heterogenous hypoechoic or hyperechoic degenerative contents; no daughter cysts are present. A "ball of wool" sign may be seen, which is indicative of degenerating membranes. Most cysts of this type are not fertile. Definitive diagnosis cannot be made by ultrasound findings alone.</a:t>
            </a:r>
            <a:br>
              <a:rPr lang="en-US" altLang="en-US" dirty="0"/>
            </a:br>
            <a:r>
              <a:rPr lang="en-US" altLang="en-US" dirty="0"/>
              <a:t>(Panel CE5) Cysts characterized by a thick calcified wall that is arch shaped, producing a cone shaped shadow. The degree of calcification varies from partial to complete. These cysts are not fertile in most case. Definitive diagnosis cannot be made by ultrasound findings alone.</a:t>
            </a:r>
          </a:p>
          <a:p>
            <a:br>
              <a:rPr lang="en-US" altLang="en-US" dirty="0"/>
            </a:br>
            <a:endParaRPr lang="en-US" altLang="en-US" dirty="0"/>
          </a:p>
        </p:txBody>
      </p:sp>
      <p:sp>
        <p:nvSpPr>
          <p:cNvPr id="4" name="Slide Number Placeholder 3">
            <a:extLst>
              <a:ext uri="{FF2B5EF4-FFF2-40B4-BE49-F238E27FC236}">
                <a16:creationId xmlns:a16="http://schemas.microsoft.com/office/drawing/2014/main" id="{86CB0B81-8B08-D9CC-A19C-00FD7C0394CB}"/>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66DDAA01-5F96-9D4F-89DA-0BD0BB674CE6}" type="slidenum">
              <a:rPr lang="en-US" altLang="en-US"/>
              <a:pPr/>
              <a:t>15</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a:extLst>
              <a:ext uri="{FF2B5EF4-FFF2-40B4-BE49-F238E27FC236}">
                <a16:creationId xmlns:a16="http://schemas.microsoft.com/office/drawing/2014/main" id="{443632CD-2C64-44E4-3D90-196942B1994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2" name="Notes Placeholder 2">
            <a:extLst>
              <a:ext uri="{FF2B5EF4-FFF2-40B4-BE49-F238E27FC236}">
                <a16:creationId xmlns:a16="http://schemas.microsoft.com/office/drawing/2014/main" id="{828A362C-9871-E01C-9F8E-D4E49DF76D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Population screening has shown that CE liver cysts in humans grow very slowly, with more than half of cysts showing no change in size in 10 years and one-third growing less than 3 cm; mean cyst growth in cases with a prolonged follow-up was 0.7 cm</a:t>
            </a:r>
          </a:p>
        </p:txBody>
      </p:sp>
      <p:sp>
        <p:nvSpPr>
          <p:cNvPr id="4" name="Slide Number Placeholder 3">
            <a:extLst>
              <a:ext uri="{FF2B5EF4-FFF2-40B4-BE49-F238E27FC236}">
                <a16:creationId xmlns:a16="http://schemas.microsoft.com/office/drawing/2014/main" id="{2F658658-5A92-FA02-6B20-F96272319647}"/>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65F965E5-7B9D-504F-AC68-8ED23B03BB24}" type="slidenum">
              <a:rPr lang="en-US" altLang="en-US"/>
              <a:pPr/>
              <a:t>21</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a:extLst>
              <a:ext uri="{FF2B5EF4-FFF2-40B4-BE49-F238E27FC236}">
                <a16:creationId xmlns:a16="http://schemas.microsoft.com/office/drawing/2014/main" id="{1B81D51A-052D-4818-D4B6-ACDD3A53564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0" name="Notes Placeholder 2">
            <a:extLst>
              <a:ext uri="{FF2B5EF4-FFF2-40B4-BE49-F238E27FC236}">
                <a16:creationId xmlns:a16="http://schemas.microsoft.com/office/drawing/2014/main" id="{D3DF2A7F-28E8-DF8B-0DB6-52B247D15BF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Complementarity of imaging techniques for the diagnosis and preoperative assessment of alveolar echinococcosis (AE) lesions in a patient with portal vein and bile duct invasion by the parasitic lesions. (A) On computed tomography (CT) scanning, the lesion shows the characteristic heterogeneous aspect of AE, with hyperdense calcifications (white arrow) and hypodense area (central necrosis) (black arrow). (B) Fat-suppressed T1-weighted magnetic resonance (MR) image after gadolinium injection at the portal venous phase shows an atrophy of the left liver and invasion of the left portal vein and of the left intrahepatic biliary tree. The lesion is at the contact of the gallbladder (white star) which is not invaded. (C) T2-weighted MR images show the presence of hyperintense microcysts (white arrows), pathognomonic of AE, but also a solid component (Kodama type II).</a:t>
            </a:r>
          </a:p>
        </p:txBody>
      </p:sp>
      <p:sp>
        <p:nvSpPr>
          <p:cNvPr id="4" name="Slide Number Placeholder 3">
            <a:extLst>
              <a:ext uri="{FF2B5EF4-FFF2-40B4-BE49-F238E27FC236}">
                <a16:creationId xmlns:a16="http://schemas.microsoft.com/office/drawing/2014/main" id="{D8BC3CAA-F25D-4B06-03A1-484C43185578}"/>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A3B51D9C-E269-A445-8081-C665F097212D}" type="slidenum">
              <a:rPr lang="en-US" altLang="en-US"/>
              <a:pPr/>
              <a:t>23</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a:extLst>
              <a:ext uri="{FF2B5EF4-FFF2-40B4-BE49-F238E27FC236}">
                <a16:creationId xmlns:a16="http://schemas.microsoft.com/office/drawing/2014/main" id="{16CB2617-56A7-137F-4506-4030DC5AA0A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2" name="Notes Placeholder 2">
            <a:extLst>
              <a:ext uri="{FF2B5EF4-FFF2-40B4-BE49-F238E27FC236}">
                <a16:creationId xmlns:a16="http://schemas.microsoft.com/office/drawing/2014/main" id="{5B7BBF34-C6B6-0E83-5F9C-22386023C77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Hypertonic saline </a:t>
            </a:r>
            <a:r>
              <a:rPr lang="mr-IN" altLang="en-US">
                <a:ea typeface="Mangal" panose="02040503050203030202" pitchFamily="18" charset="0"/>
              </a:rPr>
              <a:t>–</a:t>
            </a:r>
            <a:r>
              <a:rPr lang="en-US" altLang="en-US"/>
              <a:t> 15-20%</a:t>
            </a:r>
          </a:p>
          <a:p>
            <a:r>
              <a:rPr lang="en-US" altLang="en-US"/>
              <a:t>Chlorhexidine 5%</a:t>
            </a:r>
          </a:p>
          <a:p>
            <a:r>
              <a:rPr lang="en-US" altLang="en-US"/>
              <a:t>Hydorgen peroxide 3% </a:t>
            </a:r>
          </a:p>
          <a:p>
            <a:r>
              <a:rPr lang="en-US" altLang="en-US"/>
              <a:t>Povidone-iodine 10%</a:t>
            </a:r>
          </a:p>
          <a:p>
            <a:r>
              <a:rPr lang="en-US" altLang="en-US"/>
              <a:t>Ethyl alcohol 70-95%</a:t>
            </a:r>
          </a:p>
        </p:txBody>
      </p:sp>
      <p:sp>
        <p:nvSpPr>
          <p:cNvPr id="4" name="Slide Number Placeholder 3">
            <a:extLst>
              <a:ext uri="{FF2B5EF4-FFF2-40B4-BE49-F238E27FC236}">
                <a16:creationId xmlns:a16="http://schemas.microsoft.com/office/drawing/2014/main" id="{F8267D59-6972-F58E-DDFE-DD8AD8C09825}"/>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DF8B1E3-0C36-CF4D-8FE5-C0DB6556F40A}" type="slidenum">
              <a:rPr lang="en-CA" altLang="en-US"/>
              <a:pPr/>
              <a:t>29</a:t>
            </a:fld>
            <a:endParaRPr lang="en-CA"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Men S, </a:t>
            </a:r>
            <a:r>
              <a:rPr lang="en-CA" dirty="0" err="1"/>
              <a:t>Yücesoy</a:t>
            </a:r>
            <a:r>
              <a:rPr lang="en-CA" dirty="0"/>
              <a:t> C, </a:t>
            </a:r>
            <a:r>
              <a:rPr lang="en-CA" dirty="0" err="1"/>
              <a:t>Edgüer</a:t>
            </a:r>
            <a:r>
              <a:rPr lang="en-CA" dirty="0"/>
              <a:t> TR, </a:t>
            </a:r>
            <a:r>
              <a:rPr lang="en-CA" dirty="0" err="1"/>
              <a:t>Hekimoğlu</a:t>
            </a:r>
            <a:r>
              <a:rPr lang="en-CA" dirty="0"/>
              <a:t> B. Percutaneous treatment of giant abdominal hydatid cysts: long-term results. Surg </a:t>
            </a:r>
            <a:r>
              <a:rPr lang="en-CA" dirty="0" err="1"/>
              <a:t>Endosc</a:t>
            </a:r>
            <a:r>
              <a:rPr lang="en-CA" dirty="0"/>
              <a:t> 2006;20(10):1600-1606.</a:t>
            </a:r>
            <a:endParaRPr lang="en-US" dirty="0"/>
          </a:p>
        </p:txBody>
      </p:sp>
      <p:sp>
        <p:nvSpPr>
          <p:cNvPr id="4" name="Slide Number Placeholder 3"/>
          <p:cNvSpPr>
            <a:spLocks noGrp="1"/>
          </p:cNvSpPr>
          <p:nvPr>
            <p:ph type="sldNum" sz="quarter" idx="5"/>
          </p:nvPr>
        </p:nvSpPr>
        <p:spPr/>
        <p:txBody>
          <a:bodyPr/>
          <a:lstStyle/>
          <a:p>
            <a:fld id="{87D691B6-3A6F-6B4D-A849-FC22C5AF109C}" type="slidenum">
              <a:rPr lang="en-US" altLang="en-US" smtClean="0"/>
              <a:pPr/>
              <a:t>31</a:t>
            </a:fld>
            <a:endParaRPr lang="en-US" altLang="en-US"/>
          </a:p>
        </p:txBody>
      </p:sp>
    </p:spTree>
    <p:extLst>
      <p:ext uri="{BB962C8B-B14F-4D97-AF65-F5344CB8AC3E}">
        <p14:creationId xmlns:p14="http://schemas.microsoft.com/office/powerpoint/2010/main" val="21879392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link.springer.com</a:t>
            </a:r>
            <a:r>
              <a:rPr lang="en-US" dirty="0"/>
              <a:t>/content/pdf/10.1007/978-3-540-68866-2_50.pdf</a:t>
            </a:r>
          </a:p>
        </p:txBody>
      </p:sp>
      <p:sp>
        <p:nvSpPr>
          <p:cNvPr id="4" name="Slide Number Placeholder 3"/>
          <p:cNvSpPr>
            <a:spLocks noGrp="1"/>
          </p:cNvSpPr>
          <p:nvPr>
            <p:ph type="sldNum" sz="quarter" idx="5"/>
          </p:nvPr>
        </p:nvSpPr>
        <p:spPr/>
        <p:txBody>
          <a:bodyPr/>
          <a:lstStyle/>
          <a:p>
            <a:fld id="{87D691B6-3A6F-6B4D-A849-FC22C5AF109C}" type="slidenum">
              <a:rPr lang="en-US" altLang="en-US" smtClean="0"/>
              <a:pPr/>
              <a:t>35</a:t>
            </a:fld>
            <a:endParaRPr lang="en-US" altLang="en-US"/>
          </a:p>
        </p:txBody>
      </p:sp>
    </p:spTree>
    <p:extLst>
      <p:ext uri="{BB962C8B-B14F-4D97-AF65-F5344CB8AC3E}">
        <p14:creationId xmlns:p14="http://schemas.microsoft.com/office/powerpoint/2010/main" val="36587483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D691B6-3A6F-6B4D-A849-FC22C5AF109C}" type="slidenum">
              <a:rPr lang="en-US" altLang="en-US" smtClean="0"/>
              <a:pPr/>
              <a:t>36</a:t>
            </a:fld>
            <a:endParaRPr lang="en-US" altLang="en-US"/>
          </a:p>
        </p:txBody>
      </p:sp>
    </p:spTree>
    <p:extLst>
      <p:ext uri="{BB962C8B-B14F-4D97-AF65-F5344CB8AC3E}">
        <p14:creationId xmlns:p14="http://schemas.microsoft.com/office/powerpoint/2010/main" val="39309786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a:extLst>
              <a:ext uri="{FF2B5EF4-FFF2-40B4-BE49-F238E27FC236}">
                <a16:creationId xmlns:a16="http://schemas.microsoft.com/office/drawing/2014/main" id="{2065472E-D59F-4184-5918-CB002AD369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8" name="Notes Placeholder 2">
            <a:extLst>
              <a:ext uri="{FF2B5EF4-FFF2-40B4-BE49-F238E27FC236}">
                <a16:creationId xmlns:a16="http://schemas.microsoft.com/office/drawing/2014/main" id="{EDAD7A53-3C38-FE0A-807D-58168F7316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https://www.ncbi.nlm.nih.gov/pmc/articles/PMC3398525/</a:t>
            </a:r>
          </a:p>
        </p:txBody>
      </p:sp>
      <p:sp>
        <p:nvSpPr>
          <p:cNvPr id="4" name="Slide Number Placeholder 3">
            <a:extLst>
              <a:ext uri="{FF2B5EF4-FFF2-40B4-BE49-F238E27FC236}">
                <a16:creationId xmlns:a16="http://schemas.microsoft.com/office/drawing/2014/main" id="{A4BEB9E0-7ACD-F2B5-687E-1AB0C45AF915}"/>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AA4A738-3C85-474C-8EFB-2DB8F517304B}" type="slidenum">
              <a:rPr lang="en-US" altLang="en-US"/>
              <a:pPr/>
              <a:t>38</a:t>
            </a:fld>
            <a:endParaRPr lang="en-US" altLang="en-US"/>
          </a:p>
        </p:txBody>
      </p:sp>
    </p:spTree>
    <p:extLst>
      <p:ext uri="{BB962C8B-B14F-4D97-AF65-F5344CB8AC3E}">
        <p14:creationId xmlns:p14="http://schemas.microsoft.com/office/powerpoint/2010/main" val="4214190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D691B6-3A6F-6B4D-A849-FC22C5AF109C}" type="slidenum">
              <a:rPr lang="en-US" altLang="en-US" smtClean="0"/>
              <a:pPr/>
              <a:t>40</a:t>
            </a:fld>
            <a:endParaRPr lang="en-US" altLang="en-US"/>
          </a:p>
        </p:txBody>
      </p:sp>
    </p:spTree>
    <p:extLst>
      <p:ext uri="{BB962C8B-B14F-4D97-AF65-F5344CB8AC3E}">
        <p14:creationId xmlns:p14="http://schemas.microsoft.com/office/powerpoint/2010/main" val="15101947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a:extLst>
              <a:ext uri="{FF2B5EF4-FFF2-40B4-BE49-F238E27FC236}">
                <a16:creationId xmlns:a16="http://schemas.microsoft.com/office/drawing/2014/main" id="{C0A5ABC3-0F7F-3062-E75A-EF0255B050F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6" name="Notes Placeholder 2">
            <a:extLst>
              <a:ext uri="{FF2B5EF4-FFF2-40B4-BE49-F238E27FC236}">
                <a16:creationId xmlns:a16="http://schemas.microsoft.com/office/drawing/2014/main" id="{6BB232C3-DEF0-FC63-8317-148FBE0443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s-IS" altLang="en-US" b="1"/>
              <a:t>9856 168 508</a:t>
            </a:r>
            <a:r>
              <a:rPr lang="is-IS" altLang="en-US"/>
              <a:t> </a:t>
            </a:r>
          </a:p>
        </p:txBody>
      </p:sp>
      <p:sp>
        <p:nvSpPr>
          <p:cNvPr id="4" name="Slide Number Placeholder 3">
            <a:extLst>
              <a:ext uri="{FF2B5EF4-FFF2-40B4-BE49-F238E27FC236}">
                <a16:creationId xmlns:a16="http://schemas.microsoft.com/office/drawing/2014/main" id="{71E46180-5407-F705-0A9E-EF359544B90D}"/>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3DF6395-1994-B24D-B3A9-76E594769A49}" type="slidenum">
              <a:rPr lang="en-US" altLang="en-US"/>
              <a:pPr/>
              <a:t>47</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a:extLst>
              <a:ext uri="{FF2B5EF4-FFF2-40B4-BE49-F238E27FC236}">
                <a16:creationId xmlns:a16="http://schemas.microsoft.com/office/drawing/2014/main" id="{774B6C2C-C321-5EAA-2EE1-7FD7749DCA4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0" name="Notes Placeholder 2">
            <a:extLst>
              <a:ext uri="{FF2B5EF4-FFF2-40B4-BE49-F238E27FC236}">
                <a16:creationId xmlns:a16="http://schemas.microsoft.com/office/drawing/2014/main" id="{7B27BE5F-4696-713B-9793-B67AD9BA649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s-IS" altLang="en-US" b="1"/>
              <a:t>9856 168 508</a:t>
            </a:r>
            <a:r>
              <a:rPr lang="is-IS" altLang="en-US"/>
              <a:t> </a:t>
            </a:r>
          </a:p>
        </p:txBody>
      </p:sp>
      <p:sp>
        <p:nvSpPr>
          <p:cNvPr id="4" name="Slide Number Placeholder 3">
            <a:extLst>
              <a:ext uri="{FF2B5EF4-FFF2-40B4-BE49-F238E27FC236}">
                <a16:creationId xmlns:a16="http://schemas.microsoft.com/office/drawing/2014/main" id="{1800CEF7-7D4E-8455-4BF6-D8023C7B5289}"/>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67210FA1-61CB-6B4A-A4A1-AC324F2F6F18}" type="slidenum">
              <a:rPr lang="en-US" altLang="en-US"/>
              <a:pPr/>
              <a:t>48</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dirty="0"/>
              <a:t>n fact; formalin, hydrogen peroxide, povidone iodine and hypertonic saline may be effective but most can have unacceptable side effects limiting their use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CA" dirty="0" err="1"/>
              <a:t>ecurrent</a:t>
            </a:r>
            <a:r>
              <a:rPr lang="en-CA" dirty="0"/>
              <a:t> cholangitis attacks. Eventually, the patient was referred to our clinic for evaluation of secondary biliary cirrhosis.</a:t>
            </a:r>
            <a:endParaRPr lang="en-US" altLang="en-US" dirty="0"/>
          </a:p>
          <a:p>
            <a:endParaRPr lang="en-US" dirty="0"/>
          </a:p>
        </p:txBody>
      </p:sp>
      <p:sp>
        <p:nvSpPr>
          <p:cNvPr id="4" name="Slide Number Placeholder 3"/>
          <p:cNvSpPr>
            <a:spLocks noGrp="1"/>
          </p:cNvSpPr>
          <p:nvPr>
            <p:ph type="sldNum" sz="quarter" idx="5"/>
          </p:nvPr>
        </p:nvSpPr>
        <p:spPr/>
        <p:txBody>
          <a:bodyPr/>
          <a:lstStyle/>
          <a:p>
            <a:fld id="{87D691B6-3A6F-6B4D-A849-FC22C5AF109C}" type="slidenum">
              <a:rPr lang="en-US" altLang="en-US" smtClean="0"/>
              <a:pPr/>
              <a:t>52</a:t>
            </a:fld>
            <a:endParaRPr lang="en-US" altLang="en-US"/>
          </a:p>
        </p:txBody>
      </p:sp>
    </p:spTree>
    <p:extLst>
      <p:ext uri="{BB962C8B-B14F-4D97-AF65-F5344CB8AC3E}">
        <p14:creationId xmlns:p14="http://schemas.microsoft.com/office/powerpoint/2010/main" val="6533085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268mg/dL </a:t>
            </a:r>
          </a:p>
        </p:txBody>
      </p:sp>
      <p:sp>
        <p:nvSpPr>
          <p:cNvPr id="4" name="Slide Number Placeholder 3"/>
          <p:cNvSpPr>
            <a:spLocks noGrp="1"/>
          </p:cNvSpPr>
          <p:nvPr>
            <p:ph type="sldNum" sz="quarter" idx="5"/>
          </p:nvPr>
        </p:nvSpPr>
        <p:spPr/>
        <p:txBody>
          <a:bodyPr/>
          <a:lstStyle/>
          <a:p>
            <a:fld id="{87D691B6-3A6F-6B4D-A849-FC22C5AF109C}" type="slidenum">
              <a:rPr lang="en-US" altLang="en-US" smtClean="0"/>
              <a:pPr/>
              <a:t>53</a:t>
            </a:fld>
            <a:endParaRPr lang="en-US" altLang="en-US"/>
          </a:p>
        </p:txBody>
      </p:sp>
    </p:spTree>
    <p:extLst>
      <p:ext uri="{BB962C8B-B14F-4D97-AF65-F5344CB8AC3E}">
        <p14:creationId xmlns:p14="http://schemas.microsoft.com/office/powerpoint/2010/main" val="36284069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3 cases </a:t>
            </a:r>
          </a:p>
          <a:p>
            <a:r>
              <a:rPr lang="en-CA" dirty="0"/>
              <a:t>166</a:t>
            </a:r>
          </a:p>
          <a:p>
            <a:r>
              <a:rPr lang="en-CA" dirty="0"/>
              <a:t>174</a:t>
            </a:r>
          </a:p>
          <a:p>
            <a:endParaRPr lang="en-CA" dirty="0"/>
          </a:p>
          <a:p>
            <a:endParaRPr lang="en-CA" dirty="0"/>
          </a:p>
          <a:p>
            <a:r>
              <a:rPr lang="en-CA" dirty="0"/>
              <a:t>Postoperatively, a few hours after waking up, the patient presented with confusion, hallucinations, and restlessness, followed by drowsiness. The patient was afebrile with a stable hemodynamic state. The postoperative biological assessment showed a sodium plasma level of 166 mmol/l</a:t>
            </a:r>
          </a:p>
          <a:p>
            <a:endParaRPr lang="en-CA" dirty="0"/>
          </a:p>
          <a:p>
            <a:r>
              <a:rPr lang="en-CA" dirty="0"/>
              <a:t>The sodium plasma level was assessed and the result was 174 mmol/l.</a:t>
            </a:r>
          </a:p>
          <a:p>
            <a:endParaRPr lang="en-CA" dirty="0"/>
          </a:p>
          <a:p>
            <a:endParaRPr lang="en-US" dirty="0"/>
          </a:p>
        </p:txBody>
      </p:sp>
      <p:sp>
        <p:nvSpPr>
          <p:cNvPr id="4" name="Slide Number Placeholder 3"/>
          <p:cNvSpPr>
            <a:spLocks noGrp="1"/>
          </p:cNvSpPr>
          <p:nvPr>
            <p:ph type="sldNum" sz="quarter" idx="5"/>
          </p:nvPr>
        </p:nvSpPr>
        <p:spPr/>
        <p:txBody>
          <a:bodyPr/>
          <a:lstStyle/>
          <a:p>
            <a:fld id="{87D691B6-3A6F-6B4D-A849-FC22C5AF109C}" type="slidenum">
              <a:rPr lang="en-US" altLang="en-US" smtClean="0"/>
              <a:pPr/>
              <a:t>54</a:t>
            </a:fld>
            <a:endParaRPr lang="en-US" altLang="en-US"/>
          </a:p>
        </p:txBody>
      </p:sp>
    </p:spTree>
    <p:extLst>
      <p:ext uri="{BB962C8B-B14F-4D97-AF65-F5344CB8AC3E}">
        <p14:creationId xmlns:p14="http://schemas.microsoft.com/office/powerpoint/2010/main" val="685291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a:extLst>
              <a:ext uri="{FF2B5EF4-FFF2-40B4-BE49-F238E27FC236}">
                <a16:creationId xmlns:a16="http://schemas.microsoft.com/office/drawing/2014/main" id="{1A691F5D-36D1-3B14-77EA-13B54F1AE8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4" name="Notes Placeholder 2">
            <a:extLst>
              <a:ext uri="{FF2B5EF4-FFF2-40B4-BE49-F238E27FC236}">
                <a16:creationId xmlns:a16="http://schemas.microsoft.com/office/drawing/2014/main" id="{AABBF177-840E-F36B-DE98-3E01FD2B6E9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2" eaLnBrk="1" hangingPunct="1">
              <a:spcBef>
                <a:spcPct val="0"/>
              </a:spcBef>
            </a:pPr>
            <a:r>
              <a:rPr lang="en-US" altLang="en-US"/>
              <a:t>Liver enzymes virtually normal as well.  Serolgy for echinococcus positive.</a:t>
            </a:r>
          </a:p>
          <a:p>
            <a:endParaRPr lang="en-US" altLang="en-US"/>
          </a:p>
        </p:txBody>
      </p:sp>
      <p:sp>
        <p:nvSpPr>
          <p:cNvPr id="4" name="Slide Number Placeholder 3">
            <a:extLst>
              <a:ext uri="{FF2B5EF4-FFF2-40B4-BE49-F238E27FC236}">
                <a16:creationId xmlns:a16="http://schemas.microsoft.com/office/drawing/2014/main" id="{365FCC05-CABB-5727-6F12-52CADCC9F3E3}"/>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1F989DD-C0BE-B543-8C17-160CC9393FB8}" type="slidenum">
              <a:rPr lang="en-CA" altLang="en-US"/>
              <a:pPr/>
              <a:t>55</a:t>
            </a:fld>
            <a:endParaRPr lang="en-CA"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a:extLst>
              <a:ext uri="{FF2B5EF4-FFF2-40B4-BE49-F238E27FC236}">
                <a16:creationId xmlns:a16="http://schemas.microsoft.com/office/drawing/2014/main" id="{4AA9D2BC-1BB5-8C33-3C4E-4D6089A0414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2" name="Notes Placeholder 2">
            <a:extLst>
              <a:ext uri="{FF2B5EF4-FFF2-40B4-BE49-F238E27FC236}">
                <a16:creationId xmlns:a16="http://schemas.microsoft.com/office/drawing/2014/main" id="{F732832C-EC16-F81B-DADF-1C20A16BC6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2" eaLnBrk="1" hangingPunct="1">
              <a:spcBef>
                <a:spcPct val="0"/>
              </a:spcBef>
            </a:pPr>
            <a:r>
              <a:rPr lang="en-US" altLang="en-US"/>
              <a:t>Liver enzymes virtually normal as well.  Serolgy for echinococcus positive.</a:t>
            </a:r>
          </a:p>
          <a:p>
            <a:endParaRPr lang="en-US" altLang="en-US"/>
          </a:p>
        </p:txBody>
      </p:sp>
      <p:sp>
        <p:nvSpPr>
          <p:cNvPr id="4" name="Slide Number Placeholder 3">
            <a:extLst>
              <a:ext uri="{FF2B5EF4-FFF2-40B4-BE49-F238E27FC236}">
                <a16:creationId xmlns:a16="http://schemas.microsoft.com/office/drawing/2014/main" id="{2851CF95-15CB-6BB5-36F2-323E79B3B754}"/>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BC961A5E-D42F-9940-8AFC-4FAE4A283479}" type="slidenum">
              <a:rPr lang="en-CA" altLang="en-US"/>
              <a:pPr/>
              <a:t>56</a:t>
            </a:fld>
            <a:endParaRPr lang="en-CA"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a:extLst>
              <a:ext uri="{FF2B5EF4-FFF2-40B4-BE49-F238E27FC236}">
                <a16:creationId xmlns:a16="http://schemas.microsoft.com/office/drawing/2014/main" id="{1354D3B2-5E6F-6AEB-6990-5C52DFAA968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0" name="Notes Placeholder 2">
            <a:extLst>
              <a:ext uri="{FF2B5EF4-FFF2-40B4-BE49-F238E27FC236}">
                <a16:creationId xmlns:a16="http://schemas.microsoft.com/office/drawing/2014/main" id="{A8C6E0E2-6DA9-7BFF-C79E-932BC794E1A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2" eaLnBrk="1" hangingPunct="1">
              <a:spcBef>
                <a:spcPct val="0"/>
              </a:spcBef>
            </a:pPr>
            <a:r>
              <a:rPr lang="en-US" altLang="en-US"/>
              <a:t>Liver enzymes virtually normal as well.  Serolgy for echinococcus positive.</a:t>
            </a:r>
          </a:p>
          <a:p>
            <a:endParaRPr lang="en-US" altLang="en-US"/>
          </a:p>
        </p:txBody>
      </p:sp>
      <p:sp>
        <p:nvSpPr>
          <p:cNvPr id="4" name="Slide Number Placeholder 3">
            <a:extLst>
              <a:ext uri="{FF2B5EF4-FFF2-40B4-BE49-F238E27FC236}">
                <a16:creationId xmlns:a16="http://schemas.microsoft.com/office/drawing/2014/main" id="{DD1299F1-4F09-1F48-BCE4-750530BFF3FE}"/>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CD013D3E-7DB7-4B4D-97E6-610EFC989CFA}" type="slidenum">
              <a:rPr lang="en-CA" altLang="en-US"/>
              <a:pPr/>
              <a:t>57</a:t>
            </a:fld>
            <a:endParaRPr lang="en-CA"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a:extLst>
              <a:ext uri="{FF2B5EF4-FFF2-40B4-BE49-F238E27FC236}">
                <a16:creationId xmlns:a16="http://schemas.microsoft.com/office/drawing/2014/main" id="{298BE3F6-D9AB-3877-301D-B07DDC79EF2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2" name="Notes Placeholder 2">
            <a:extLst>
              <a:ext uri="{FF2B5EF4-FFF2-40B4-BE49-F238E27FC236}">
                <a16:creationId xmlns:a16="http://schemas.microsoft.com/office/drawing/2014/main" id="{14503769-E6CE-1719-84B0-63DBFD3B78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A9513F44-C0C9-87A0-E88C-D89DB472D367}"/>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75C5CC7-EACB-0647-AF21-E30A96740EFA}" type="slidenum">
              <a:rPr lang="en-US" altLang="en-US"/>
              <a:pPr/>
              <a:t>59</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a:extLst>
              <a:ext uri="{FF2B5EF4-FFF2-40B4-BE49-F238E27FC236}">
                <a16:creationId xmlns:a16="http://schemas.microsoft.com/office/drawing/2014/main" id="{53CF6B48-6292-96A8-502E-FA8B6A7825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8" name="Notes Placeholder 2">
            <a:extLst>
              <a:ext uri="{FF2B5EF4-FFF2-40B4-BE49-F238E27FC236}">
                <a16:creationId xmlns:a16="http://schemas.microsoft.com/office/drawing/2014/main" id="{D44CB791-B7CE-49D9-54F0-514752AFA3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March 7 to Eagle Ridge hospital March 24 OR </a:t>
            </a:r>
          </a:p>
          <a:p>
            <a:r>
              <a:rPr lang="en-US" altLang="en-US"/>
              <a:t>April 4 discharge</a:t>
            </a:r>
          </a:p>
        </p:txBody>
      </p:sp>
      <p:sp>
        <p:nvSpPr>
          <p:cNvPr id="4" name="Slide Number Placeholder 3">
            <a:extLst>
              <a:ext uri="{FF2B5EF4-FFF2-40B4-BE49-F238E27FC236}">
                <a16:creationId xmlns:a16="http://schemas.microsoft.com/office/drawing/2014/main" id="{8936F5D6-E8EA-E56C-223F-AE1A01FD38B2}"/>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8CF733E-845F-9A4C-A659-850C9960570F}" type="slidenum">
              <a:rPr lang="en-US" altLang="en-US"/>
              <a:pPr/>
              <a:t>75</a:t>
            </a:fld>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a:extLst>
              <a:ext uri="{FF2B5EF4-FFF2-40B4-BE49-F238E27FC236}">
                <a16:creationId xmlns:a16="http://schemas.microsoft.com/office/drawing/2014/main" id="{2316C236-9D33-10B1-886B-902AFCD072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6" name="Notes Placeholder 2">
            <a:extLst>
              <a:ext uri="{FF2B5EF4-FFF2-40B4-BE49-F238E27FC236}">
                <a16:creationId xmlns:a16="http://schemas.microsoft.com/office/drawing/2014/main" id="{73E76224-AE6E-2689-E786-F03D5682CF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Cystic echinococcus (Hydatid disease)</a:t>
            </a:r>
          </a:p>
          <a:p>
            <a:r>
              <a:rPr lang="en-US" altLang="en-US"/>
              <a:t>Pulmonary cyst </a:t>
            </a:r>
          </a:p>
          <a:p>
            <a:r>
              <a:rPr lang="en-US" altLang="en-US"/>
              <a:t>Complications</a:t>
            </a:r>
          </a:p>
          <a:p>
            <a:pPr lvl="1"/>
            <a:r>
              <a:rPr lang="en-US" altLang="en-US"/>
              <a:t>Rupture into pleural space </a:t>
            </a:r>
            <a:r>
              <a:rPr lang="mr-IN" altLang="en-US">
                <a:ea typeface="Mangal" panose="02040503050203030202" pitchFamily="18" charset="0"/>
              </a:rPr>
              <a:t>–</a:t>
            </a:r>
            <a:r>
              <a:rPr lang="en-US" altLang="en-US"/>
              <a:t> empyema</a:t>
            </a:r>
          </a:p>
          <a:p>
            <a:pPr lvl="1"/>
            <a:r>
              <a:rPr lang="en-US" altLang="en-US"/>
              <a:t>Rupture into bronchi </a:t>
            </a:r>
            <a:r>
              <a:rPr lang="mr-IN" altLang="en-US">
                <a:ea typeface="Mangal" panose="02040503050203030202" pitchFamily="18" charset="0"/>
              </a:rPr>
              <a:t>–</a:t>
            </a:r>
            <a:r>
              <a:rPr lang="en-US" altLang="en-US"/>
              <a:t> “salty” sputum </a:t>
            </a:r>
          </a:p>
          <a:p>
            <a:pPr lvl="1"/>
            <a:r>
              <a:rPr lang="en-US" altLang="en-US"/>
              <a:t>Bronchopleural fistula</a:t>
            </a:r>
          </a:p>
          <a:p>
            <a:pPr lvl="1"/>
            <a:endParaRPr lang="en-US" altLang="en-US"/>
          </a:p>
          <a:p>
            <a:r>
              <a:rPr lang="en-US" altLang="en-US"/>
              <a:t>Surgical management </a:t>
            </a:r>
          </a:p>
          <a:p>
            <a:endParaRPr lang="en-US" altLang="en-US"/>
          </a:p>
        </p:txBody>
      </p:sp>
      <p:sp>
        <p:nvSpPr>
          <p:cNvPr id="4" name="Slide Number Placeholder 3">
            <a:extLst>
              <a:ext uri="{FF2B5EF4-FFF2-40B4-BE49-F238E27FC236}">
                <a16:creationId xmlns:a16="http://schemas.microsoft.com/office/drawing/2014/main" id="{A2DCF338-01DF-3DBA-7340-A2358F583C57}"/>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CD70D016-A52D-B947-BC65-6402C7B24479}" type="slidenum">
              <a:rPr lang="en-US" altLang="en-US"/>
              <a:pPr/>
              <a:t>76</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a:extLst>
              <a:ext uri="{FF2B5EF4-FFF2-40B4-BE49-F238E27FC236}">
                <a16:creationId xmlns:a16="http://schemas.microsoft.com/office/drawing/2014/main" id="{C8F4C39F-85B1-BC0A-5195-34D9B2A8F72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4" name="Notes Placeholder 2">
            <a:extLst>
              <a:ext uri="{FF2B5EF4-FFF2-40B4-BE49-F238E27FC236}">
                <a16:creationId xmlns:a16="http://schemas.microsoft.com/office/drawing/2014/main" id="{87750769-104E-C83D-5ECE-5C552DC3E91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r>
              <a:rPr lang="en-US" altLang="en-US" i="1"/>
              <a:t>E. vogeli, E. oligarthus, </a:t>
            </a:r>
          </a:p>
          <a:p>
            <a:pPr lvl="2"/>
            <a:r>
              <a:rPr lang="en-US" altLang="en-US"/>
              <a:t>Rural South America </a:t>
            </a:r>
            <a:r>
              <a:rPr lang="mr-IN" altLang="en-US">
                <a:ea typeface="Mangal" panose="02040503050203030202" pitchFamily="18" charset="0"/>
              </a:rPr>
              <a:t>–</a:t>
            </a:r>
            <a:r>
              <a:rPr lang="en-US" altLang="en-US"/>
              <a:t> rare </a:t>
            </a:r>
          </a:p>
          <a:p>
            <a:endParaRPr lang="en-US" altLang="en-US"/>
          </a:p>
        </p:txBody>
      </p:sp>
      <p:sp>
        <p:nvSpPr>
          <p:cNvPr id="4" name="Slide Number Placeholder 3">
            <a:extLst>
              <a:ext uri="{FF2B5EF4-FFF2-40B4-BE49-F238E27FC236}">
                <a16:creationId xmlns:a16="http://schemas.microsoft.com/office/drawing/2014/main" id="{1BFA96ED-45F8-4046-C8E3-93F87480231D}"/>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7B0621F-C4F1-A848-AE36-3E8950054B85}" type="slidenum">
              <a:rPr lang="en-US" altLang="en-US"/>
              <a:pPr/>
              <a:t>77</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a:extLst>
              <a:ext uri="{FF2B5EF4-FFF2-40B4-BE49-F238E27FC236}">
                <a16:creationId xmlns:a16="http://schemas.microsoft.com/office/drawing/2014/main" id="{55D41FA5-1E15-EB63-BA3D-E0D9F9923A7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2" name="Notes Placeholder 2">
            <a:extLst>
              <a:ext uri="{FF2B5EF4-FFF2-40B4-BE49-F238E27FC236}">
                <a16:creationId xmlns:a16="http://schemas.microsoft.com/office/drawing/2014/main" id="{02A4949F-21E4-41F8-5C41-C26133D48E4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Meltzer et al. Followed 109 patients for many years. </a:t>
            </a:r>
          </a:p>
          <a:p>
            <a:pPr lvl="1"/>
            <a:r>
              <a:rPr lang="en-US" altLang="en-US" dirty="0"/>
              <a:t>50% ruptured their cyst spontaneously with minimal complications </a:t>
            </a:r>
          </a:p>
          <a:p>
            <a:pPr lvl="1"/>
            <a:r>
              <a:rPr lang="en-US" altLang="en-US" dirty="0"/>
              <a:t>They recommended repeated radiological observations and restricted surgery to the rapidly growing cyst, secondary infection of the cyst, empyema, or uncertain diagnosis. </a:t>
            </a:r>
          </a:p>
          <a:p>
            <a:pPr eaLnBrk="1" hangingPunct="1">
              <a:spcBef>
                <a:spcPct val="0"/>
              </a:spcBef>
            </a:pPr>
            <a:endParaRPr lang="en-US" altLang="en-US" dirty="0"/>
          </a:p>
          <a:p>
            <a:r>
              <a:rPr lang="en-US" altLang="en-US" dirty="0"/>
              <a:t>Pinch and Wilson Followed 25 patients in Alaska for many years </a:t>
            </a:r>
          </a:p>
          <a:p>
            <a:pPr lvl="1"/>
            <a:r>
              <a:rPr lang="en-US" altLang="en-US" dirty="0"/>
              <a:t>Similar results </a:t>
            </a:r>
          </a:p>
          <a:p>
            <a:pPr lvl="1"/>
            <a:r>
              <a:rPr lang="en-US" altLang="en-US" dirty="0"/>
              <a:t>15/25 cases ruptured their cyst producing few symptoms, no anaphylactic shock, no seeding of daughters cysts and minor complications only. </a:t>
            </a:r>
          </a:p>
          <a:p>
            <a:r>
              <a:rPr lang="en-US" altLang="en-US" dirty="0"/>
              <a:t>Meltzer H, Kovacs L, </a:t>
            </a:r>
            <a:r>
              <a:rPr lang="en-US" altLang="en-US" dirty="0" err="1"/>
              <a:t>Orford</a:t>
            </a:r>
            <a:r>
              <a:rPr lang="en-US" altLang="en-US" dirty="0"/>
              <a:t> T, et al: Echinococcosis in North American </a:t>
            </a:r>
            <a:r>
              <a:rPr lang="en-US" altLang="en-US" dirty="0" err="1"/>
              <a:t>indians</a:t>
            </a:r>
            <a:r>
              <a:rPr lang="en-US" altLang="en-US" dirty="0"/>
              <a:t> and </a:t>
            </a:r>
            <a:r>
              <a:rPr lang="en-US" altLang="en-US" dirty="0" err="1"/>
              <a:t>eskimos</a:t>
            </a:r>
            <a:r>
              <a:rPr lang="en-US" altLang="en-US" dirty="0"/>
              <a:t>. Can Med Assoc J 75:121-1281956 </a:t>
            </a:r>
          </a:p>
          <a:p>
            <a:endParaRPr lang="en-US" altLang="en-US" dirty="0"/>
          </a:p>
          <a:p>
            <a:r>
              <a:rPr lang="en-US" altLang="en-US" dirty="0"/>
              <a:t>Pinch LW, Wilson JF: Non-surgical management of cystic hydatid disease in Alaska. Ann Surg 17845-48.1973 </a:t>
            </a:r>
          </a:p>
          <a:p>
            <a:pPr eaLnBrk="1" hangingPunct="1">
              <a:spcBef>
                <a:spcPct val="0"/>
              </a:spcBef>
            </a:pPr>
            <a:endParaRPr lang="en-US" altLang="en-US" dirty="0"/>
          </a:p>
          <a:p>
            <a:endParaRPr lang="en-US" altLang="en-US" dirty="0"/>
          </a:p>
        </p:txBody>
      </p:sp>
      <p:sp>
        <p:nvSpPr>
          <p:cNvPr id="4" name="Slide Number Placeholder 3">
            <a:extLst>
              <a:ext uri="{FF2B5EF4-FFF2-40B4-BE49-F238E27FC236}">
                <a16:creationId xmlns:a16="http://schemas.microsoft.com/office/drawing/2014/main" id="{BCF7091F-A53C-4843-CB3C-72467B268566}"/>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54BDC9B-D5E9-524D-A00F-E4610A2932B8}" type="slidenum">
              <a:rPr lang="en-US" altLang="en-US"/>
              <a:pPr/>
              <a:t>78</a:t>
            </a:fld>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a:extLst>
              <a:ext uri="{FF2B5EF4-FFF2-40B4-BE49-F238E27FC236}">
                <a16:creationId xmlns:a16="http://schemas.microsoft.com/office/drawing/2014/main" id="{61BFCA23-0A2D-9422-8B62-40396CD0CAF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4" name="Notes Placeholder 2">
            <a:extLst>
              <a:ext uri="{FF2B5EF4-FFF2-40B4-BE49-F238E27FC236}">
                <a16:creationId xmlns:a16="http://schemas.microsoft.com/office/drawing/2014/main" id="{3AE97E38-68F5-EA0C-E1CE-384963644B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Concerning for schwanoma +/- meningocele </a:t>
            </a:r>
          </a:p>
        </p:txBody>
      </p:sp>
      <p:sp>
        <p:nvSpPr>
          <p:cNvPr id="4" name="Slide Number Placeholder 3">
            <a:extLst>
              <a:ext uri="{FF2B5EF4-FFF2-40B4-BE49-F238E27FC236}">
                <a16:creationId xmlns:a16="http://schemas.microsoft.com/office/drawing/2014/main" id="{C806E5A1-5DB3-06C0-FA1F-2F6E15182F72}"/>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8667FBF-9448-F946-8103-0FADC7D4A41B}" type="slidenum">
              <a:rPr lang="en-US" altLang="en-US"/>
              <a:pPr/>
              <a:t>80</a:t>
            </a:fld>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a:extLst>
              <a:ext uri="{FF2B5EF4-FFF2-40B4-BE49-F238E27FC236}">
                <a16:creationId xmlns:a16="http://schemas.microsoft.com/office/drawing/2014/main" id="{9D06B3F0-F61B-FE1C-F7E6-3B003FB419E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6" name="Notes Placeholder 2">
            <a:extLst>
              <a:ext uri="{FF2B5EF4-FFF2-40B4-BE49-F238E27FC236}">
                <a16:creationId xmlns:a16="http://schemas.microsoft.com/office/drawing/2014/main" id="{6CC35610-E128-59FC-30F0-CCB4CAD894A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Albendazole 400BID - duration of albendazole not reported </a:t>
            </a:r>
          </a:p>
        </p:txBody>
      </p:sp>
      <p:sp>
        <p:nvSpPr>
          <p:cNvPr id="4" name="Slide Number Placeholder 3">
            <a:extLst>
              <a:ext uri="{FF2B5EF4-FFF2-40B4-BE49-F238E27FC236}">
                <a16:creationId xmlns:a16="http://schemas.microsoft.com/office/drawing/2014/main" id="{693B0166-B703-73EE-9EE8-C4C4EFE63E00}"/>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1DEBD29-95B0-1A45-BBD1-6781F0D205A7}" type="slidenum">
              <a:rPr lang="en-US" altLang="en-US"/>
              <a:pPr/>
              <a:t>93</a:t>
            </a:fld>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a:extLst>
              <a:ext uri="{FF2B5EF4-FFF2-40B4-BE49-F238E27FC236}">
                <a16:creationId xmlns:a16="http://schemas.microsoft.com/office/drawing/2014/main" id="{C7B2D4DA-307A-0B30-079C-D1C2A1048D6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4" name="Notes Placeholder 2">
            <a:extLst>
              <a:ext uri="{FF2B5EF4-FFF2-40B4-BE49-F238E27FC236}">
                <a16:creationId xmlns:a16="http://schemas.microsoft.com/office/drawing/2014/main" id="{2E4E2FBE-84B5-E818-8E51-39086C9FE3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Bone erosion, extension into the spinal canal and paravertral next to vertebral artery </a:t>
            </a:r>
          </a:p>
        </p:txBody>
      </p:sp>
      <p:sp>
        <p:nvSpPr>
          <p:cNvPr id="4" name="Slide Number Placeholder 3">
            <a:extLst>
              <a:ext uri="{FF2B5EF4-FFF2-40B4-BE49-F238E27FC236}">
                <a16:creationId xmlns:a16="http://schemas.microsoft.com/office/drawing/2014/main" id="{E2D8BB01-003E-8365-3D9F-58CC55AEFE4A}"/>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8A06C1C5-8EBE-0C4B-B38B-563FB6C9500B}" type="slidenum">
              <a:rPr lang="en-US" altLang="en-US"/>
              <a:pPr/>
              <a:t>94</a:t>
            </a:fld>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a:extLst>
              <a:ext uri="{FF2B5EF4-FFF2-40B4-BE49-F238E27FC236}">
                <a16:creationId xmlns:a16="http://schemas.microsoft.com/office/drawing/2014/main" id="{B9CDA68A-7D1C-3ADA-B695-0E0710C6BA7B}"/>
              </a:ext>
            </a:extLst>
          </p:cNvPr>
          <p:cNvSpPr txBox="1">
            <a:spLocks noChangeArrowheads="1"/>
          </p:cNvSpPr>
          <p:nvPr/>
        </p:nvSpPr>
        <p:spPr bwMode="auto">
          <a:xfrm>
            <a:off x="1587500" y="1006475"/>
            <a:ext cx="4595813" cy="34480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Calibri" charset="0"/>
            </a:endParaRPr>
          </a:p>
        </p:txBody>
      </p:sp>
      <p:sp>
        <p:nvSpPr>
          <p:cNvPr id="4098" name="Text Box 2">
            <a:extLst>
              <a:ext uri="{FF2B5EF4-FFF2-40B4-BE49-F238E27FC236}">
                <a16:creationId xmlns:a16="http://schemas.microsoft.com/office/drawing/2014/main" id="{BFEF8B03-6E6B-208B-27EB-2C1C07E10418}"/>
              </a:ext>
            </a:extLst>
          </p:cNvPr>
          <p:cNvSpPr>
            <a:spLocks noGrp="1" noChangeArrowheads="1"/>
          </p:cNvSpPr>
          <p:nvPr>
            <p:ph type="body"/>
          </p:nvPr>
        </p:nvSpPr>
        <p:spPr bwMode="auto">
          <a:xfrm>
            <a:off x="1185863" y="4787900"/>
            <a:ext cx="5407025" cy="38258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square" lIns="0" tIns="0" rIns="0" bIns="0" numCol="1" anchor="t" anchorCtr="0" compatLnSpc="1">
            <a:prstTxWarp prst="textNoShape">
              <a:avLst/>
            </a:prstTxWarp>
          </a:bodyPr>
          <a:lstStyle/>
          <a:p>
            <a:pPr marL="85725" indent="-85725" eaLnBrk="1">
              <a:lnSpc>
                <a:spcPct val="93000"/>
              </a:lnSpc>
              <a:spcBef>
                <a:spcPct val="0"/>
              </a:spcBef>
              <a:buSzPct val="45000"/>
              <a:buFont typeface="Wingdings" charset="2"/>
              <a:buNone/>
              <a:tabLst>
                <a:tab pos="723900" algn="l"/>
                <a:tab pos="1447800" algn="l"/>
                <a:tab pos="2171700" algn="l"/>
                <a:tab pos="2895600" algn="l"/>
                <a:tab pos="3619500" algn="l"/>
                <a:tab pos="4343400" algn="l"/>
                <a:tab pos="5067300" algn="l"/>
              </a:tabLst>
              <a:defRPr/>
            </a:pPr>
            <a:r>
              <a:rPr lang="en-GB" altLang="x-none">
                <a:latin typeface="Arial" charset="0"/>
                <a:ea typeface="msgothic" charset="-128"/>
                <a:cs typeface="msgothic" charset="-128"/>
              </a:rPr>
              <a:t>Imaging of cystic echinococcosis. The description of ultrasound images is according to the WHO Informal Working Group on Echinococcosis (WHO-IWGE) international classification (86) and corresponding images were obtained from plain computed tomography (CT) scanning and T2-weighted magnetic resonance imaging (MRI) in representative cases. In the international classification, types CE1 and CE2 correspond to “active stages,” types CE3a and b to the “transitional stage,” and types CE4 and CE5 to “degenerating stages” (CT and MRI images provided by Liu Wenya, Department of Radiology, First Affiliated Hospital of Xinjiang Medical University, Urumqi, People’s Republic of China).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345C2A1-8216-E6B9-E1CE-96764FF42309}"/>
              </a:ext>
            </a:extLst>
          </p:cNvPr>
          <p:cNvSpPr>
            <a:spLocks noGrp="1"/>
          </p:cNvSpPr>
          <p:nvPr>
            <p:ph type="dt" sz="half" idx="10"/>
          </p:nvPr>
        </p:nvSpPr>
        <p:spPr/>
        <p:txBody>
          <a:bodyPr/>
          <a:lstStyle>
            <a:lvl1pPr>
              <a:defRPr/>
            </a:lvl1pPr>
          </a:lstStyle>
          <a:p>
            <a:pPr>
              <a:defRPr/>
            </a:pPr>
            <a:fld id="{F4CCCD79-0C49-F94B-8D7D-0C98722BAA1F}" type="datetimeFigureOut">
              <a:rPr lang="en-US"/>
              <a:pPr>
                <a:defRPr/>
              </a:pPr>
              <a:t>11/29/24</a:t>
            </a:fld>
            <a:endParaRPr lang="en-US"/>
          </a:p>
        </p:txBody>
      </p:sp>
      <p:sp>
        <p:nvSpPr>
          <p:cNvPr id="5" name="Footer Placeholder 4">
            <a:extLst>
              <a:ext uri="{FF2B5EF4-FFF2-40B4-BE49-F238E27FC236}">
                <a16:creationId xmlns:a16="http://schemas.microsoft.com/office/drawing/2014/main" id="{18535EC4-DC71-170A-425A-8E8402075B9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3A8ADDA-8459-7CF1-59A9-C0D94D95D213}"/>
              </a:ext>
            </a:extLst>
          </p:cNvPr>
          <p:cNvSpPr>
            <a:spLocks noGrp="1"/>
          </p:cNvSpPr>
          <p:nvPr>
            <p:ph type="sldNum" sz="quarter" idx="12"/>
          </p:nvPr>
        </p:nvSpPr>
        <p:spPr/>
        <p:txBody>
          <a:bodyPr/>
          <a:lstStyle>
            <a:lvl1pPr>
              <a:defRPr/>
            </a:lvl1pPr>
          </a:lstStyle>
          <a:p>
            <a:fld id="{57139668-B928-C841-B31A-9C37449A13A0}" type="slidenum">
              <a:rPr lang="en-US" altLang="en-US"/>
              <a:pPr/>
              <a:t>‹#›</a:t>
            </a:fld>
            <a:endParaRPr lang="en-US" altLang="en-US"/>
          </a:p>
        </p:txBody>
      </p:sp>
    </p:spTree>
    <p:extLst>
      <p:ext uri="{BB962C8B-B14F-4D97-AF65-F5344CB8AC3E}">
        <p14:creationId xmlns:p14="http://schemas.microsoft.com/office/powerpoint/2010/main" val="3292397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7888A1-7887-CD87-C4DD-A7700DB7912E}"/>
              </a:ext>
            </a:extLst>
          </p:cNvPr>
          <p:cNvSpPr>
            <a:spLocks noGrp="1"/>
          </p:cNvSpPr>
          <p:nvPr>
            <p:ph type="dt" sz="half" idx="10"/>
          </p:nvPr>
        </p:nvSpPr>
        <p:spPr/>
        <p:txBody>
          <a:bodyPr/>
          <a:lstStyle>
            <a:lvl1pPr>
              <a:defRPr/>
            </a:lvl1pPr>
          </a:lstStyle>
          <a:p>
            <a:pPr>
              <a:defRPr/>
            </a:pPr>
            <a:fld id="{C1394386-A82B-E74A-8ECC-938E86FECD49}" type="datetimeFigureOut">
              <a:rPr lang="en-US"/>
              <a:pPr>
                <a:defRPr/>
              </a:pPr>
              <a:t>11/29/24</a:t>
            </a:fld>
            <a:endParaRPr lang="en-US"/>
          </a:p>
        </p:txBody>
      </p:sp>
      <p:sp>
        <p:nvSpPr>
          <p:cNvPr id="5" name="Footer Placeholder 4">
            <a:extLst>
              <a:ext uri="{FF2B5EF4-FFF2-40B4-BE49-F238E27FC236}">
                <a16:creationId xmlns:a16="http://schemas.microsoft.com/office/drawing/2014/main" id="{FF1C3EC3-15CE-1834-DDEE-DB35B61A832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7213C39-8D04-A2E9-7205-F03CF55BC2AA}"/>
              </a:ext>
            </a:extLst>
          </p:cNvPr>
          <p:cNvSpPr>
            <a:spLocks noGrp="1"/>
          </p:cNvSpPr>
          <p:nvPr>
            <p:ph type="sldNum" sz="quarter" idx="12"/>
          </p:nvPr>
        </p:nvSpPr>
        <p:spPr/>
        <p:txBody>
          <a:bodyPr/>
          <a:lstStyle>
            <a:lvl1pPr>
              <a:defRPr/>
            </a:lvl1pPr>
          </a:lstStyle>
          <a:p>
            <a:fld id="{EA46A578-2477-204F-B98E-5552102D8C80}" type="slidenum">
              <a:rPr lang="en-US" altLang="en-US"/>
              <a:pPr/>
              <a:t>‹#›</a:t>
            </a:fld>
            <a:endParaRPr lang="en-US" altLang="en-US"/>
          </a:p>
        </p:txBody>
      </p:sp>
    </p:spTree>
    <p:extLst>
      <p:ext uri="{BB962C8B-B14F-4D97-AF65-F5344CB8AC3E}">
        <p14:creationId xmlns:p14="http://schemas.microsoft.com/office/powerpoint/2010/main" val="3234072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44606C-E8CD-A949-031C-A21B630B8870}"/>
              </a:ext>
            </a:extLst>
          </p:cNvPr>
          <p:cNvSpPr>
            <a:spLocks noGrp="1"/>
          </p:cNvSpPr>
          <p:nvPr>
            <p:ph type="dt" sz="half" idx="10"/>
          </p:nvPr>
        </p:nvSpPr>
        <p:spPr/>
        <p:txBody>
          <a:bodyPr/>
          <a:lstStyle>
            <a:lvl1pPr>
              <a:defRPr/>
            </a:lvl1pPr>
          </a:lstStyle>
          <a:p>
            <a:pPr>
              <a:defRPr/>
            </a:pPr>
            <a:fld id="{806A288C-F2D3-824F-91B0-FB9651D62341}" type="datetimeFigureOut">
              <a:rPr lang="en-US"/>
              <a:pPr>
                <a:defRPr/>
              </a:pPr>
              <a:t>11/29/24</a:t>
            </a:fld>
            <a:endParaRPr lang="en-US"/>
          </a:p>
        </p:txBody>
      </p:sp>
      <p:sp>
        <p:nvSpPr>
          <p:cNvPr id="5" name="Footer Placeholder 4">
            <a:extLst>
              <a:ext uri="{FF2B5EF4-FFF2-40B4-BE49-F238E27FC236}">
                <a16:creationId xmlns:a16="http://schemas.microsoft.com/office/drawing/2014/main" id="{40365711-E799-A9C1-2315-18F9B8A4111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4F489C7-7CE4-ECFC-668D-5D078F8181C2}"/>
              </a:ext>
            </a:extLst>
          </p:cNvPr>
          <p:cNvSpPr>
            <a:spLocks noGrp="1"/>
          </p:cNvSpPr>
          <p:nvPr>
            <p:ph type="sldNum" sz="quarter" idx="12"/>
          </p:nvPr>
        </p:nvSpPr>
        <p:spPr/>
        <p:txBody>
          <a:bodyPr/>
          <a:lstStyle>
            <a:lvl1pPr>
              <a:defRPr/>
            </a:lvl1pPr>
          </a:lstStyle>
          <a:p>
            <a:fld id="{68027EFA-E381-674F-AF99-7CD5D71B85A6}" type="slidenum">
              <a:rPr lang="en-US" altLang="en-US"/>
              <a:pPr/>
              <a:t>‹#›</a:t>
            </a:fld>
            <a:endParaRPr lang="en-US" altLang="en-US"/>
          </a:p>
        </p:txBody>
      </p:sp>
    </p:spTree>
    <p:extLst>
      <p:ext uri="{BB962C8B-B14F-4D97-AF65-F5344CB8AC3E}">
        <p14:creationId xmlns:p14="http://schemas.microsoft.com/office/powerpoint/2010/main" val="2824155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CB9BF5C9-4ACE-79B9-050D-37CBC1E92EE1}"/>
              </a:ext>
            </a:extLst>
          </p:cNvPr>
          <p:cNvSpPr>
            <a:spLocks noGrp="1"/>
          </p:cNvSpPr>
          <p:nvPr>
            <p:ph type="dt" sz="half" idx="10"/>
          </p:nvPr>
        </p:nvSpPr>
        <p:spPr/>
        <p:txBody>
          <a:bodyPr/>
          <a:lstStyle>
            <a:lvl1pPr>
              <a:defRPr/>
            </a:lvl1pPr>
          </a:lstStyle>
          <a:p>
            <a:pPr>
              <a:defRPr/>
            </a:pPr>
            <a:fld id="{7CAE7F2A-99E4-614F-8EEC-A81930AEF638}" type="datetimeFigureOut">
              <a:rPr lang="en-US"/>
              <a:pPr>
                <a:defRPr/>
              </a:pPr>
              <a:t>11/29/24</a:t>
            </a:fld>
            <a:endParaRPr lang="en-US"/>
          </a:p>
        </p:txBody>
      </p:sp>
      <p:sp>
        <p:nvSpPr>
          <p:cNvPr id="6" name="Footer Placeholder 4">
            <a:extLst>
              <a:ext uri="{FF2B5EF4-FFF2-40B4-BE49-F238E27FC236}">
                <a16:creationId xmlns:a16="http://schemas.microsoft.com/office/drawing/2014/main" id="{B8BD1564-5F21-18B7-9237-175EE5D168E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E10E329-8907-BE32-DE08-3D22D8D33FD3}"/>
              </a:ext>
            </a:extLst>
          </p:cNvPr>
          <p:cNvSpPr>
            <a:spLocks noGrp="1"/>
          </p:cNvSpPr>
          <p:nvPr>
            <p:ph type="sldNum" sz="quarter" idx="12"/>
          </p:nvPr>
        </p:nvSpPr>
        <p:spPr/>
        <p:txBody>
          <a:bodyPr/>
          <a:lstStyle>
            <a:lvl1pPr>
              <a:defRPr/>
            </a:lvl1pPr>
          </a:lstStyle>
          <a:p>
            <a:fld id="{66AC4918-E3D2-8B49-8CEB-44F265C87F13}" type="slidenum">
              <a:rPr lang="en-US" altLang="en-US"/>
              <a:pPr/>
              <a:t>‹#›</a:t>
            </a:fld>
            <a:endParaRPr lang="en-US" altLang="en-US"/>
          </a:p>
        </p:txBody>
      </p:sp>
    </p:spTree>
    <p:extLst>
      <p:ext uri="{BB962C8B-B14F-4D97-AF65-F5344CB8AC3E}">
        <p14:creationId xmlns:p14="http://schemas.microsoft.com/office/powerpoint/2010/main" val="2005739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33BE74C-A4CF-CE9B-11BD-6C525A7121A9}"/>
              </a:ext>
            </a:extLst>
          </p:cNvPr>
          <p:cNvSpPr>
            <a:spLocks noGrp="1"/>
          </p:cNvSpPr>
          <p:nvPr>
            <p:ph type="dt" sz="half" idx="10"/>
          </p:nvPr>
        </p:nvSpPr>
        <p:spPr/>
        <p:txBody>
          <a:bodyPr/>
          <a:lstStyle>
            <a:lvl1pPr>
              <a:defRPr/>
            </a:lvl1pPr>
          </a:lstStyle>
          <a:p>
            <a:pPr>
              <a:defRPr/>
            </a:pPr>
            <a:fld id="{25DC578F-7BC7-9E48-AFE8-7BC07F411582}" type="datetimeFigureOut">
              <a:rPr lang="en-US"/>
              <a:pPr>
                <a:defRPr/>
              </a:pPr>
              <a:t>11/29/24</a:t>
            </a:fld>
            <a:endParaRPr lang="en-US"/>
          </a:p>
        </p:txBody>
      </p:sp>
      <p:sp>
        <p:nvSpPr>
          <p:cNvPr id="8" name="Footer Placeholder 4">
            <a:extLst>
              <a:ext uri="{FF2B5EF4-FFF2-40B4-BE49-F238E27FC236}">
                <a16:creationId xmlns:a16="http://schemas.microsoft.com/office/drawing/2014/main" id="{FF17BDB3-7073-EAAF-A1E7-7D0A6491C593}"/>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8A6E240-9EF8-429D-8BFF-14E9F29484E7}"/>
              </a:ext>
            </a:extLst>
          </p:cNvPr>
          <p:cNvSpPr>
            <a:spLocks noGrp="1"/>
          </p:cNvSpPr>
          <p:nvPr>
            <p:ph type="sldNum" sz="quarter" idx="12"/>
          </p:nvPr>
        </p:nvSpPr>
        <p:spPr/>
        <p:txBody>
          <a:bodyPr/>
          <a:lstStyle>
            <a:lvl1pPr>
              <a:defRPr/>
            </a:lvl1pPr>
          </a:lstStyle>
          <a:p>
            <a:fld id="{8C22B5F7-774C-A249-964F-11F31A9CF990}" type="slidenum">
              <a:rPr lang="en-US" altLang="en-US"/>
              <a:pPr/>
              <a:t>‹#›</a:t>
            </a:fld>
            <a:endParaRPr lang="en-US" altLang="en-US"/>
          </a:p>
        </p:txBody>
      </p:sp>
    </p:spTree>
    <p:extLst>
      <p:ext uri="{BB962C8B-B14F-4D97-AF65-F5344CB8AC3E}">
        <p14:creationId xmlns:p14="http://schemas.microsoft.com/office/powerpoint/2010/main" val="1028103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E4A30151-99EA-9B12-93D2-7D7DDEF61CE5}"/>
              </a:ext>
            </a:extLst>
          </p:cNvPr>
          <p:cNvSpPr>
            <a:spLocks noGrp="1"/>
          </p:cNvSpPr>
          <p:nvPr>
            <p:ph type="dt" sz="half" idx="10"/>
          </p:nvPr>
        </p:nvSpPr>
        <p:spPr/>
        <p:txBody>
          <a:bodyPr/>
          <a:lstStyle>
            <a:lvl1pPr>
              <a:defRPr/>
            </a:lvl1pPr>
          </a:lstStyle>
          <a:p>
            <a:pPr>
              <a:defRPr/>
            </a:pPr>
            <a:fld id="{CE18250E-ED89-B64B-9177-7D6260BD395F}" type="datetimeFigureOut">
              <a:rPr lang="en-US"/>
              <a:pPr>
                <a:defRPr/>
              </a:pPr>
              <a:t>11/29/24</a:t>
            </a:fld>
            <a:endParaRPr lang="en-US"/>
          </a:p>
        </p:txBody>
      </p:sp>
      <p:sp>
        <p:nvSpPr>
          <p:cNvPr id="4" name="Footer Placeholder 4">
            <a:extLst>
              <a:ext uri="{FF2B5EF4-FFF2-40B4-BE49-F238E27FC236}">
                <a16:creationId xmlns:a16="http://schemas.microsoft.com/office/drawing/2014/main" id="{2076F66C-6D55-4410-A7F2-3CA2315758B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FB53488D-5B27-E0EF-1FE1-6A4AE1AE0110}"/>
              </a:ext>
            </a:extLst>
          </p:cNvPr>
          <p:cNvSpPr>
            <a:spLocks noGrp="1"/>
          </p:cNvSpPr>
          <p:nvPr>
            <p:ph type="sldNum" sz="quarter" idx="12"/>
          </p:nvPr>
        </p:nvSpPr>
        <p:spPr/>
        <p:txBody>
          <a:bodyPr/>
          <a:lstStyle>
            <a:lvl1pPr>
              <a:defRPr/>
            </a:lvl1pPr>
          </a:lstStyle>
          <a:p>
            <a:fld id="{A4BFC8BE-FDBD-994F-ADBB-80FA59D18A7D}" type="slidenum">
              <a:rPr lang="en-US" altLang="en-US"/>
              <a:pPr/>
              <a:t>‹#›</a:t>
            </a:fld>
            <a:endParaRPr lang="en-US" altLang="en-US"/>
          </a:p>
        </p:txBody>
      </p:sp>
    </p:spTree>
    <p:extLst>
      <p:ext uri="{BB962C8B-B14F-4D97-AF65-F5344CB8AC3E}">
        <p14:creationId xmlns:p14="http://schemas.microsoft.com/office/powerpoint/2010/main" val="647890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F5FB2E4-AA93-578D-AFC1-491B720701E7}"/>
              </a:ext>
            </a:extLst>
          </p:cNvPr>
          <p:cNvSpPr>
            <a:spLocks noGrp="1"/>
          </p:cNvSpPr>
          <p:nvPr>
            <p:ph type="dt" sz="half" idx="10"/>
          </p:nvPr>
        </p:nvSpPr>
        <p:spPr/>
        <p:txBody>
          <a:bodyPr/>
          <a:lstStyle>
            <a:lvl1pPr>
              <a:defRPr/>
            </a:lvl1pPr>
          </a:lstStyle>
          <a:p>
            <a:pPr>
              <a:defRPr/>
            </a:pPr>
            <a:fld id="{2A6CC8A0-5C88-7C49-86C9-BE0F650931E5}" type="datetimeFigureOut">
              <a:rPr lang="en-US"/>
              <a:pPr>
                <a:defRPr/>
              </a:pPr>
              <a:t>11/29/24</a:t>
            </a:fld>
            <a:endParaRPr lang="en-US"/>
          </a:p>
        </p:txBody>
      </p:sp>
      <p:sp>
        <p:nvSpPr>
          <p:cNvPr id="3" name="Footer Placeholder 4">
            <a:extLst>
              <a:ext uri="{FF2B5EF4-FFF2-40B4-BE49-F238E27FC236}">
                <a16:creationId xmlns:a16="http://schemas.microsoft.com/office/drawing/2014/main" id="{4FE90E25-6D0A-A08C-3894-2C42608B045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9AAD8E2E-D3B9-3702-357D-327FB55760CF}"/>
              </a:ext>
            </a:extLst>
          </p:cNvPr>
          <p:cNvSpPr>
            <a:spLocks noGrp="1"/>
          </p:cNvSpPr>
          <p:nvPr>
            <p:ph type="sldNum" sz="quarter" idx="12"/>
          </p:nvPr>
        </p:nvSpPr>
        <p:spPr/>
        <p:txBody>
          <a:bodyPr/>
          <a:lstStyle>
            <a:lvl1pPr>
              <a:defRPr/>
            </a:lvl1pPr>
          </a:lstStyle>
          <a:p>
            <a:fld id="{D2DDC82B-3195-3F41-BFB3-D40D20199F74}" type="slidenum">
              <a:rPr lang="en-US" altLang="en-US"/>
              <a:pPr/>
              <a:t>‹#›</a:t>
            </a:fld>
            <a:endParaRPr lang="en-US" altLang="en-US"/>
          </a:p>
        </p:txBody>
      </p:sp>
    </p:spTree>
    <p:extLst>
      <p:ext uri="{BB962C8B-B14F-4D97-AF65-F5344CB8AC3E}">
        <p14:creationId xmlns:p14="http://schemas.microsoft.com/office/powerpoint/2010/main" val="3510386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C6A4CBF7-B431-A366-9F62-573B16415BF1}"/>
              </a:ext>
            </a:extLst>
          </p:cNvPr>
          <p:cNvSpPr>
            <a:spLocks noGrp="1"/>
          </p:cNvSpPr>
          <p:nvPr>
            <p:ph type="dt" sz="half" idx="10"/>
          </p:nvPr>
        </p:nvSpPr>
        <p:spPr/>
        <p:txBody>
          <a:bodyPr/>
          <a:lstStyle>
            <a:lvl1pPr>
              <a:defRPr/>
            </a:lvl1pPr>
          </a:lstStyle>
          <a:p>
            <a:pPr>
              <a:defRPr/>
            </a:pPr>
            <a:fld id="{1B50938F-5926-C54C-B8B8-EBF82CCAC9EC}" type="datetimeFigureOut">
              <a:rPr lang="en-US"/>
              <a:pPr>
                <a:defRPr/>
              </a:pPr>
              <a:t>11/29/24</a:t>
            </a:fld>
            <a:endParaRPr lang="en-US"/>
          </a:p>
        </p:txBody>
      </p:sp>
      <p:sp>
        <p:nvSpPr>
          <p:cNvPr id="6" name="Footer Placeholder 4">
            <a:extLst>
              <a:ext uri="{FF2B5EF4-FFF2-40B4-BE49-F238E27FC236}">
                <a16:creationId xmlns:a16="http://schemas.microsoft.com/office/drawing/2014/main" id="{0F15C30D-B8ED-1D05-8636-D02F483A177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8F80E2D-CDA3-209A-2DB9-36F8F2E8F1E2}"/>
              </a:ext>
            </a:extLst>
          </p:cNvPr>
          <p:cNvSpPr>
            <a:spLocks noGrp="1"/>
          </p:cNvSpPr>
          <p:nvPr>
            <p:ph type="sldNum" sz="quarter" idx="12"/>
          </p:nvPr>
        </p:nvSpPr>
        <p:spPr/>
        <p:txBody>
          <a:bodyPr/>
          <a:lstStyle>
            <a:lvl1pPr>
              <a:defRPr/>
            </a:lvl1pPr>
          </a:lstStyle>
          <a:p>
            <a:fld id="{BC7D6556-755F-CA49-8D8E-2FA9914C5952}" type="slidenum">
              <a:rPr lang="en-US" altLang="en-US"/>
              <a:pPr/>
              <a:t>‹#›</a:t>
            </a:fld>
            <a:endParaRPr lang="en-US" altLang="en-US"/>
          </a:p>
        </p:txBody>
      </p:sp>
    </p:spTree>
    <p:extLst>
      <p:ext uri="{BB962C8B-B14F-4D97-AF65-F5344CB8AC3E}">
        <p14:creationId xmlns:p14="http://schemas.microsoft.com/office/powerpoint/2010/main" val="2358043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189AAB53-8CFF-E572-377B-32DBE8A8B533}"/>
              </a:ext>
            </a:extLst>
          </p:cNvPr>
          <p:cNvSpPr>
            <a:spLocks noGrp="1"/>
          </p:cNvSpPr>
          <p:nvPr>
            <p:ph type="dt" sz="half" idx="10"/>
          </p:nvPr>
        </p:nvSpPr>
        <p:spPr/>
        <p:txBody>
          <a:bodyPr/>
          <a:lstStyle>
            <a:lvl1pPr>
              <a:defRPr/>
            </a:lvl1pPr>
          </a:lstStyle>
          <a:p>
            <a:pPr>
              <a:defRPr/>
            </a:pPr>
            <a:fld id="{49F96007-D35D-5F4A-950A-91FFF3470D52}" type="datetimeFigureOut">
              <a:rPr lang="en-US"/>
              <a:pPr>
                <a:defRPr/>
              </a:pPr>
              <a:t>11/29/24</a:t>
            </a:fld>
            <a:endParaRPr lang="en-US"/>
          </a:p>
        </p:txBody>
      </p:sp>
      <p:sp>
        <p:nvSpPr>
          <p:cNvPr id="6" name="Footer Placeholder 4">
            <a:extLst>
              <a:ext uri="{FF2B5EF4-FFF2-40B4-BE49-F238E27FC236}">
                <a16:creationId xmlns:a16="http://schemas.microsoft.com/office/drawing/2014/main" id="{4EAB60CA-796A-28AE-EB95-013D9A533FE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4FA9B0D-2AE6-1DC0-259B-DA3240FDE213}"/>
              </a:ext>
            </a:extLst>
          </p:cNvPr>
          <p:cNvSpPr>
            <a:spLocks noGrp="1"/>
          </p:cNvSpPr>
          <p:nvPr>
            <p:ph type="sldNum" sz="quarter" idx="12"/>
          </p:nvPr>
        </p:nvSpPr>
        <p:spPr/>
        <p:txBody>
          <a:bodyPr/>
          <a:lstStyle>
            <a:lvl1pPr>
              <a:defRPr/>
            </a:lvl1pPr>
          </a:lstStyle>
          <a:p>
            <a:fld id="{93C78F5A-88DA-6A4E-800C-8E103F223CE5}" type="slidenum">
              <a:rPr lang="en-US" altLang="en-US"/>
              <a:pPr/>
              <a:t>‹#›</a:t>
            </a:fld>
            <a:endParaRPr lang="en-US" altLang="en-US"/>
          </a:p>
        </p:txBody>
      </p:sp>
    </p:spTree>
    <p:extLst>
      <p:ext uri="{BB962C8B-B14F-4D97-AF65-F5344CB8AC3E}">
        <p14:creationId xmlns:p14="http://schemas.microsoft.com/office/powerpoint/2010/main" val="4192409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248C4F-D428-40F8-39EA-452CD2338EA3}"/>
              </a:ext>
            </a:extLst>
          </p:cNvPr>
          <p:cNvSpPr>
            <a:spLocks noGrp="1"/>
          </p:cNvSpPr>
          <p:nvPr>
            <p:ph type="dt" sz="half" idx="10"/>
          </p:nvPr>
        </p:nvSpPr>
        <p:spPr/>
        <p:txBody>
          <a:bodyPr/>
          <a:lstStyle>
            <a:lvl1pPr>
              <a:defRPr/>
            </a:lvl1pPr>
          </a:lstStyle>
          <a:p>
            <a:pPr>
              <a:defRPr/>
            </a:pPr>
            <a:fld id="{1FA3FC67-DF14-FB4B-B1BE-A291E1693506}" type="datetimeFigureOut">
              <a:rPr lang="en-US"/>
              <a:pPr>
                <a:defRPr/>
              </a:pPr>
              <a:t>11/29/24</a:t>
            </a:fld>
            <a:endParaRPr lang="en-US"/>
          </a:p>
        </p:txBody>
      </p:sp>
      <p:sp>
        <p:nvSpPr>
          <p:cNvPr id="5" name="Footer Placeholder 4">
            <a:extLst>
              <a:ext uri="{FF2B5EF4-FFF2-40B4-BE49-F238E27FC236}">
                <a16:creationId xmlns:a16="http://schemas.microsoft.com/office/drawing/2014/main" id="{1958EAAF-4301-E44A-7041-27A7D75DAF0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9A9FC7A-A7BF-7055-CAB0-2AA4F54DB505}"/>
              </a:ext>
            </a:extLst>
          </p:cNvPr>
          <p:cNvSpPr>
            <a:spLocks noGrp="1"/>
          </p:cNvSpPr>
          <p:nvPr>
            <p:ph type="sldNum" sz="quarter" idx="12"/>
          </p:nvPr>
        </p:nvSpPr>
        <p:spPr/>
        <p:txBody>
          <a:bodyPr/>
          <a:lstStyle>
            <a:lvl1pPr>
              <a:defRPr/>
            </a:lvl1pPr>
          </a:lstStyle>
          <a:p>
            <a:fld id="{4107AFE2-9E0E-AF44-B904-51999825BDD5}" type="slidenum">
              <a:rPr lang="en-US" altLang="en-US"/>
              <a:pPr/>
              <a:t>‹#›</a:t>
            </a:fld>
            <a:endParaRPr lang="en-US" altLang="en-US"/>
          </a:p>
        </p:txBody>
      </p:sp>
    </p:spTree>
    <p:extLst>
      <p:ext uri="{BB962C8B-B14F-4D97-AF65-F5344CB8AC3E}">
        <p14:creationId xmlns:p14="http://schemas.microsoft.com/office/powerpoint/2010/main" val="2196093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CDD859-F57C-6F09-B287-92E52421B996}"/>
              </a:ext>
            </a:extLst>
          </p:cNvPr>
          <p:cNvSpPr>
            <a:spLocks noGrp="1"/>
          </p:cNvSpPr>
          <p:nvPr>
            <p:ph type="dt" sz="half" idx="10"/>
          </p:nvPr>
        </p:nvSpPr>
        <p:spPr/>
        <p:txBody>
          <a:bodyPr/>
          <a:lstStyle>
            <a:lvl1pPr>
              <a:defRPr/>
            </a:lvl1pPr>
          </a:lstStyle>
          <a:p>
            <a:pPr>
              <a:defRPr/>
            </a:pPr>
            <a:fld id="{247EEA0F-636A-3242-A3AB-F601B6C7F48D}" type="datetimeFigureOut">
              <a:rPr lang="en-US"/>
              <a:pPr>
                <a:defRPr/>
              </a:pPr>
              <a:t>11/29/24</a:t>
            </a:fld>
            <a:endParaRPr lang="en-US"/>
          </a:p>
        </p:txBody>
      </p:sp>
      <p:sp>
        <p:nvSpPr>
          <p:cNvPr id="5" name="Footer Placeholder 4">
            <a:extLst>
              <a:ext uri="{FF2B5EF4-FFF2-40B4-BE49-F238E27FC236}">
                <a16:creationId xmlns:a16="http://schemas.microsoft.com/office/drawing/2014/main" id="{3D7466E2-D21F-3405-8753-971D99B7A07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3011417-D5AA-5D64-33C6-678832C86BDD}"/>
              </a:ext>
            </a:extLst>
          </p:cNvPr>
          <p:cNvSpPr>
            <a:spLocks noGrp="1"/>
          </p:cNvSpPr>
          <p:nvPr>
            <p:ph type="sldNum" sz="quarter" idx="12"/>
          </p:nvPr>
        </p:nvSpPr>
        <p:spPr/>
        <p:txBody>
          <a:bodyPr/>
          <a:lstStyle>
            <a:lvl1pPr>
              <a:defRPr/>
            </a:lvl1pPr>
          </a:lstStyle>
          <a:p>
            <a:fld id="{5B61BFC1-8F54-2C46-A0E6-EAB9554C6808}" type="slidenum">
              <a:rPr lang="en-US" altLang="en-US"/>
              <a:pPr/>
              <a:t>‹#›</a:t>
            </a:fld>
            <a:endParaRPr lang="en-US" altLang="en-US"/>
          </a:p>
        </p:txBody>
      </p:sp>
    </p:spTree>
    <p:extLst>
      <p:ext uri="{BB962C8B-B14F-4D97-AF65-F5344CB8AC3E}">
        <p14:creationId xmlns:p14="http://schemas.microsoft.com/office/powerpoint/2010/main" val="3871969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453980C5-DC5D-4427-4AB0-BA18B64E4116}"/>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FF02870-B7ED-AA08-E289-5B079393B96F}"/>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A18A2B3-0012-D8A2-55FD-8B0361F748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F1294E2D-17F1-6142-9977-F3570D3B463E}" type="datetimeFigureOut">
              <a:rPr lang="en-US"/>
              <a:pPr>
                <a:defRPr/>
              </a:pPr>
              <a:t>11/29/24</a:t>
            </a:fld>
            <a:endParaRPr lang="en-US"/>
          </a:p>
        </p:txBody>
      </p:sp>
      <p:sp>
        <p:nvSpPr>
          <p:cNvPr id="5" name="Footer Placeholder 4">
            <a:extLst>
              <a:ext uri="{FF2B5EF4-FFF2-40B4-BE49-F238E27FC236}">
                <a16:creationId xmlns:a16="http://schemas.microsoft.com/office/drawing/2014/main" id="{EC841A3D-B5D4-B1D7-46A3-E95090BD2C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E06C6C07-9B54-4D07-819E-51EC391BA5AE}"/>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D4FB6742-A062-EB47-8619-D7CA1976CF0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charset="0"/>
        </a:defRPr>
      </a:lvl2pPr>
      <a:lvl3pPr algn="l" rtl="0" eaLnBrk="0" fontAlgn="base" hangingPunct="0">
        <a:lnSpc>
          <a:spcPct val="90000"/>
        </a:lnSpc>
        <a:spcBef>
          <a:spcPct val="0"/>
        </a:spcBef>
        <a:spcAft>
          <a:spcPct val="0"/>
        </a:spcAft>
        <a:defRPr sz="4400">
          <a:solidFill>
            <a:schemeClr val="tx1"/>
          </a:solidFill>
          <a:latin typeface="Calibri Light" charset="0"/>
        </a:defRPr>
      </a:lvl3pPr>
      <a:lvl4pPr algn="l" rtl="0" eaLnBrk="0" fontAlgn="base" hangingPunct="0">
        <a:lnSpc>
          <a:spcPct val="90000"/>
        </a:lnSpc>
        <a:spcBef>
          <a:spcPct val="0"/>
        </a:spcBef>
        <a:spcAft>
          <a:spcPct val="0"/>
        </a:spcAft>
        <a:defRPr sz="4400">
          <a:solidFill>
            <a:schemeClr val="tx1"/>
          </a:solidFill>
          <a:latin typeface="Calibri Light" charset="0"/>
        </a:defRPr>
      </a:lvl4pPr>
      <a:lvl5pPr algn="l" rtl="0" eaLnBrk="0" fontAlgn="base" hangingPunct="0">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4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4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5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81.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7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05.png"/><Relationship Id="rId4" Type="http://schemas.openxmlformats.org/officeDocument/2006/relationships/image" Target="../media/image104.jpe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79.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8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 Id="rId5" Type="http://schemas.openxmlformats.org/officeDocument/2006/relationships/image" Target="../media/image114.png"/><Relationship Id="rId4" Type="http://schemas.openxmlformats.org/officeDocument/2006/relationships/image" Target="../media/image113.png"/></Relationships>
</file>

<file path=ppt/slides/_rels/slide8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 Id="rId5" Type="http://schemas.openxmlformats.org/officeDocument/2006/relationships/image" Target="../media/image121.png"/><Relationship Id="rId4" Type="http://schemas.openxmlformats.org/officeDocument/2006/relationships/image" Target="../media/image120.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hyperlink" Target="https://www.ncbi.nlm.nih.gov/pmc/articles/PMC6034244/" TargetMode="Externa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25.png"/></Relationships>
</file>

<file path=ppt/slides/_rels/slide9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3.png"/><Relationship Id="rId1" Type="http://schemas.openxmlformats.org/officeDocument/2006/relationships/slideLayout" Target="../slideLayouts/slideLayout2.xml"/><Relationship Id="rId4" Type="http://schemas.openxmlformats.org/officeDocument/2006/relationships/image" Target="../media/image134.png"/></Relationships>
</file>

<file path=ppt/slides/_rels/slide99.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139.png"/></Relationships>
</file>

<file path=ppt/slides/_rels/slide110.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3A2DEDB9-3688-D90C-E178-207857E98977}"/>
              </a:ext>
            </a:extLst>
          </p:cNvPr>
          <p:cNvSpPr>
            <a:spLocks noGrp="1"/>
          </p:cNvSpPr>
          <p:nvPr>
            <p:ph type="ctrTitle"/>
          </p:nvPr>
        </p:nvSpPr>
        <p:spPr>
          <a:xfrm>
            <a:off x="1524000" y="107950"/>
            <a:ext cx="9144000" cy="2387600"/>
          </a:xfrm>
        </p:spPr>
        <p:txBody>
          <a:bodyPr/>
          <a:lstStyle/>
          <a:p>
            <a:r>
              <a:rPr lang="en-US" altLang="en-US"/>
              <a:t>Echinococcosis </a:t>
            </a:r>
          </a:p>
        </p:txBody>
      </p:sp>
      <p:sp>
        <p:nvSpPr>
          <p:cNvPr id="15362" name="Subtitle 2">
            <a:extLst>
              <a:ext uri="{FF2B5EF4-FFF2-40B4-BE49-F238E27FC236}">
                <a16:creationId xmlns:a16="http://schemas.microsoft.com/office/drawing/2014/main" id="{B7A70778-E61C-0CC4-4890-E78184559D6E}"/>
              </a:ext>
            </a:extLst>
          </p:cNvPr>
          <p:cNvSpPr>
            <a:spLocks noGrp="1"/>
          </p:cNvSpPr>
          <p:nvPr>
            <p:ph type="subTitle" idx="1"/>
          </p:nvPr>
        </p:nvSpPr>
        <p:spPr>
          <a:xfrm>
            <a:off x="1520825" y="2565400"/>
            <a:ext cx="9144000" cy="1655763"/>
          </a:xfrm>
        </p:spPr>
        <p:txBody>
          <a:bodyPr/>
          <a:lstStyle/>
          <a:p>
            <a:r>
              <a:rPr lang="en-US" altLang="en-US" dirty="0"/>
              <a:t>Nov 2024</a:t>
            </a:r>
          </a:p>
          <a:p>
            <a:r>
              <a:rPr lang="en-US" altLang="en-US" dirty="0"/>
              <a:t>Jan Hajek </a:t>
            </a:r>
          </a:p>
        </p:txBody>
      </p:sp>
      <p:pic>
        <p:nvPicPr>
          <p:cNvPr id="15363" name="Content Placeholder 3">
            <a:extLst>
              <a:ext uri="{FF2B5EF4-FFF2-40B4-BE49-F238E27FC236}">
                <a16:creationId xmlns:a16="http://schemas.microsoft.com/office/drawing/2014/main" id="{5BAE80D9-BC12-CC03-5703-66AC1EB08F1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0350" y="3776663"/>
            <a:ext cx="3460750" cy="260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4">
            <a:extLst>
              <a:ext uri="{FF2B5EF4-FFF2-40B4-BE49-F238E27FC236}">
                <a16:creationId xmlns:a16="http://schemas.microsoft.com/office/drawing/2014/main" id="{C02FCA24-588D-80FB-6FE1-39822955B1AE}"/>
              </a:ext>
            </a:extLst>
          </p:cNvPr>
          <p:cNvPicPr>
            <a:picLocks noChangeAspect="1"/>
          </p:cNvPicPr>
          <p:nvPr/>
        </p:nvPicPr>
        <p:blipFill>
          <a:blip r:embed="rId4">
            <a:extLst>
              <a:ext uri="{28A0092B-C50C-407E-A947-70E740481C1C}">
                <a14:useLocalDpi xmlns:a14="http://schemas.microsoft.com/office/drawing/2010/main" val="0"/>
              </a:ext>
            </a:extLst>
          </a:blip>
          <a:srcRect l="3847" t="10541" r="11128" b="33122"/>
          <a:stretch>
            <a:fillRect/>
          </a:stretch>
        </p:blipFill>
        <p:spPr bwMode="auto">
          <a:xfrm>
            <a:off x="8464550" y="4110038"/>
            <a:ext cx="3467100"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a:extLst>
              <a:ext uri="{FF2B5EF4-FFF2-40B4-BE49-F238E27FC236}">
                <a16:creationId xmlns:a16="http://schemas.microsoft.com/office/drawing/2014/main" id="{3D1CB279-4031-4D7C-BE1E-975E158EA64C}"/>
              </a:ext>
            </a:extLst>
          </p:cNvPr>
          <p:cNvSpPr>
            <a:spLocks noGrp="1"/>
          </p:cNvSpPr>
          <p:nvPr>
            <p:ph type="title"/>
          </p:nvPr>
        </p:nvSpPr>
        <p:spPr/>
        <p:txBody>
          <a:bodyPr/>
          <a:lstStyle/>
          <a:p>
            <a:r>
              <a:rPr lang="en-US" altLang="en-US"/>
              <a:t>Echinococcosis </a:t>
            </a:r>
            <a:br>
              <a:rPr lang="en-US" altLang="en-US"/>
            </a:br>
            <a:r>
              <a:rPr lang="en-US" altLang="en-US"/>
              <a:t>Outline </a:t>
            </a:r>
          </a:p>
        </p:txBody>
      </p:sp>
      <p:sp>
        <p:nvSpPr>
          <p:cNvPr id="16386" name="Content Placeholder 2">
            <a:extLst>
              <a:ext uri="{FF2B5EF4-FFF2-40B4-BE49-F238E27FC236}">
                <a16:creationId xmlns:a16="http://schemas.microsoft.com/office/drawing/2014/main" id="{2626C2EC-6A1B-DDF0-6B2D-95B27E34994A}"/>
              </a:ext>
            </a:extLst>
          </p:cNvPr>
          <p:cNvSpPr>
            <a:spLocks noGrp="1"/>
          </p:cNvSpPr>
          <p:nvPr>
            <p:ph idx="1"/>
          </p:nvPr>
        </p:nvSpPr>
        <p:spPr/>
        <p:txBody>
          <a:bodyPr>
            <a:normAutofit fontScale="85000" lnSpcReduction="20000"/>
          </a:bodyPr>
          <a:lstStyle/>
          <a:p>
            <a:r>
              <a:rPr lang="en-US" altLang="en-US" dirty="0"/>
              <a:t>Overview of Echinococcus infections</a:t>
            </a:r>
          </a:p>
          <a:p>
            <a:pPr lvl="1"/>
            <a:r>
              <a:rPr lang="en-US" altLang="en-US" dirty="0"/>
              <a:t>2 types – Cystic and Alveolar </a:t>
            </a:r>
          </a:p>
          <a:p>
            <a:pPr lvl="1"/>
            <a:r>
              <a:rPr lang="en-US" altLang="en-US" dirty="0"/>
              <a:t>Life cycle </a:t>
            </a:r>
          </a:p>
          <a:p>
            <a:pPr lvl="1"/>
            <a:r>
              <a:rPr lang="en-US" altLang="en-US" dirty="0"/>
              <a:t>Diagnosis and management </a:t>
            </a:r>
          </a:p>
          <a:p>
            <a:pPr lvl="1"/>
            <a:endParaRPr lang="en-US" altLang="en-US" dirty="0"/>
          </a:p>
          <a:p>
            <a:r>
              <a:rPr lang="en-US" altLang="en-US" dirty="0"/>
              <a:t>Cases:</a:t>
            </a:r>
          </a:p>
          <a:p>
            <a:pPr lvl="1"/>
            <a:r>
              <a:rPr lang="en-US" altLang="en-US" dirty="0"/>
              <a:t>50M from Turkey </a:t>
            </a:r>
          </a:p>
          <a:p>
            <a:pPr lvl="1"/>
            <a:r>
              <a:rPr lang="en-US" altLang="en-US" dirty="0"/>
              <a:t>20M from Northern BC</a:t>
            </a:r>
          </a:p>
          <a:p>
            <a:pPr lvl="1"/>
            <a:r>
              <a:rPr lang="en-US" altLang="en-US" dirty="0"/>
              <a:t>25F from Syria </a:t>
            </a:r>
          </a:p>
          <a:p>
            <a:pPr lvl="1"/>
            <a:r>
              <a:rPr lang="en-US" altLang="en-US" dirty="0"/>
              <a:t>50M from Iran/world traveler  </a:t>
            </a:r>
          </a:p>
          <a:p>
            <a:pPr lvl="1"/>
            <a:r>
              <a:rPr lang="en-US" altLang="en-US" dirty="0"/>
              <a:t>34F from Williams Lake </a:t>
            </a:r>
          </a:p>
          <a:p>
            <a:pPr lvl="1"/>
            <a:endParaRPr lang="en-US" altLang="en-US" dirty="0"/>
          </a:p>
          <a:p>
            <a:r>
              <a:rPr lang="en-US" altLang="en-US" dirty="0"/>
              <a:t>One health </a:t>
            </a:r>
          </a:p>
          <a:p>
            <a:pPr lvl="1"/>
            <a:r>
              <a:rPr lang="en-US" altLang="en-US" dirty="0"/>
              <a:t>Interdependence (improving animal health </a:t>
            </a:r>
            <a:r>
              <a:rPr lang="en-US" altLang="en-US" dirty="0">
                <a:sym typeface="Wingdings" pitchFamily="2" charset="2"/>
              </a:rPr>
              <a:t> </a:t>
            </a:r>
            <a:r>
              <a:rPr lang="en-US" altLang="en-US" dirty="0"/>
              <a:t>improves human health)</a:t>
            </a:r>
          </a:p>
          <a:p>
            <a:pPr lvl="1"/>
            <a:endParaRPr lang="en-US" altLang="en-US" dirty="0"/>
          </a:p>
          <a:p>
            <a:pPr lvl="1"/>
            <a:endParaRPr lang="en-US" altLang="en-US" dirty="0"/>
          </a:p>
        </p:txBody>
      </p:sp>
      <p:pic>
        <p:nvPicPr>
          <p:cNvPr id="16387" name="Picture 6" descr="ackling dog-related zoonoses in the Islamic Republic of ...">
            <a:extLst>
              <a:ext uri="{FF2B5EF4-FFF2-40B4-BE49-F238E27FC236}">
                <a16:creationId xmlns:a16="http://schemas.microsoft.com/office/drawing/2014/main" id="{40DE7A16-5DD4-97F5-EF5B-DDF1B899D7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7522" y="1970881"/>
            <a:ext cx="4373563"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24887C79-B393-1F15-F8EE-90344CC373ED}"/>
              </a:ext>
            </a:extLst>
          </p:cNvPr>
          <p:cNvSpPr>
            <a:spLocks noGrp="1"/>
          </p:cNvSpPr>
          <p:nvPr>
            <p:ph type="title"/>
          </p:nvPr>
        </p:nvSpPr>
        <p:spPr/>
        <p:txBody>
          <a:bodyPr/>
          <a:lstStyle/>
          <a:p>
            <a:r>
              <a:rPr lang="en-US" altLang="en-US"/>
              <a:t>Parasitology </a:t>
            </a:r>
            <a:br>
              <a:rPr lang="en-US" altLang="en-US"/>
            </a:br>
            <a:r>
              <a:rPr lang="en-US" altLang="en-US"/>
              <a:t>Classification </a:t>
            </a:r>
          </a:p>
        </p:txBody>
      </p:sp>
      <p:sp>
        <p:nvSpPr>
          <p:cNvPr id="3" name="Content Placeholder 2">
            <a:extLst>
              <a:ext uri="{FF2B5EF4-FFF2-40B4-BE49-F238E27FC236}">
                <a16:creationId xmlns:a16="http://schemas.microsoft.com/office/drawing/2014/main" id="{F73909DB-D58E-0867-4FCE-3FB4A8B68C66}"/>
              </a:ext>
            </a:extLst>
          </p:cNvPr>
          <p:cNvSpPr>
            <a:spLocks noGrp="1"/>
          </p:cNvSpPr>
          <p:nvPr>
            <p:ph idx="1"/>
          </p:nvPr>
        </p:nvSpPr>
        <p:spPr>
          <a:xfrm>
            <a:off x="838200" y="1825625"/>
            <a:ext cx="10515600" cy="3069104"/>
          </a:xfrm>
          <a:extLst>
            <a:ext uri="{FAA26D3D-D897-4be2-8F04-BA451C77F1D7}">
              <ma14:placeholderFlag xmlns="" xmlns:ma14="http://schemas.microsoft.com/office/mac/drawingml/2011/main" val="1"/>
            </a:ext>
          </a:extLst>
        </p:spPr>
        <p:txBody>
          <a:bodyPr numCol="2"/>
          <a:lstStyle/>
          <a:p>
            <a:pPr marL="0" indent="0">
              <a:buFont typeface="Arial" charset="0"/>
              <a:buNone/>
              <a:defRPr/>
            </a:pPr>
            <a:r>
              <a:rPr lang="en-US" b="1" dirty="0"/>
              <a:t>Unicellular</a:t>
            </a:r>
          </a:p>
          <a:p>
            <a:pPr marL="0" indent="0">
              <a:buFont typeface="Arial" charset="0"/>
              <a:buNone/>
              <a:defRPr/>
            </a:pPr>
            <a:r>
              <a:rPr lang="en-US" dirty="0"/>
              <a:t>Protozoa </a:t>
            </a:r>
          </a:p>
          <a:p>
            <a:pPr lvl="1">
              <a:buFont typeface="Arial" charset="0"/>
              <a:buChar char="•"/>
              <a:defRPr/>
            </a:pPr>
            <a:r>
              <a:rPr lang="en-US" dirty="0"/>
              <a:t>Enteric (Giardia)</a:t>
            </a:r>
          </a:p>
          <a:p>
            <a:pPr lvl="1">
              <a:buFont typeface="Arial" charset="0"/>
              <a:buChar char="•"/>
              <a:defRPr/>
            </a:pPr>
            <a:r>
              <a:rPr lang="en-US" dirty="0"/>
              <a:t>Non-Enteric (malaria)</a:t>
            </a:r>
          </a:p>
          <a:p>
            <a:pPr lvl="1">
              <a:buFont typeface="Arial" charset="0"/>
              <a:buChar char="•"/>
              <a:defRPr/>
            </a:pPr>
            <a:endParaRPr lang="en-US" dirty="0"/>
          </a:p>
          <a:p>
            <a:pPr lvl="1">
              <a:buFont typeface="Arial" charset="0"/>
              <a:buChar char="•"/>
              <a:defRPr/>
            </a:pPr>
            <a:endParaRPr lang="en-US" dirty="0"/>
          </a:p>
          <a:p>
            <a:pPr lvl="1">
              <a:buFont typeface="Arial" charset="0"/>
              <a:buChar char="•"/>
              <a:defRPr/>
            </a:pPr>
            <a:endParaRPr lang="en-US" dirty="0"/>
          </a:p>
          <a:p>
            <a:pPr marL="0" indent="0">
              <a:buFont typeface="Arial" charset="0"/>
              <a:buNone/>
              <a:defRPr/>
            </a:pPr>
            <a:r>
              <a:rPr lang="en-US" b="1" dirty="0"/>
              <a:t>Multicellular</a:t>
            </a:r>
          </a:p>
          <a:p>
            <a:pPr marL="0" indent="0">
              <a:buFont typeface="Arial" charset="0"/>
              <a:buNone/>
              <a:defRPr/>
            </a:pPr>
            <a:r>
              <a:rPr lang="en-US" dirty="0"/>
              <a:t>Helminths</a:t>
            </a:r>
          </a:p>
          <a:p>
            <a:pPr lvl="1">
              <a:buFont typeface="Arial" charset="0"/>
              <a:buChar char="•"/>
              <a:defRPr/>
            </a:pPr>
            <a:r>
              <a:rPr lang="en-US" dirty="0"/>
              <a:t>Nematodes 	(roundworms)</a:t>
            </a:r>
          </a:p>
          <a:p>
            <a:pPr lvl="1">
              <a:buFont typeface="Arial" charset="0"/>
              <a:buChar char="•"/>
              <a:defRPr/>
            </a:pPr>
            <a:r>
              <a:rPr lang="en-US" dirty="0"/>
              <a:t>Trematodes       	(flukes)</a:t>
            </a:r>
          </a:p>
          <a:p>
            <a:pPr lvl="1">
              <a:buFont typeface="Arial" charset="0"/>
              <a:buChar char="•"/>
              <a:defRPr/>
            </a:pPr>
            <a:r>
              <a:rPr lang="en-US" dirty="0" err="1"/>
              <a:t>Cestodes</a:t>
            </a:r>
            <a:r>
              <a:rPr lang="en-US" dirty="0"/>
              <a:t>   	(tapeworms)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A2DCF3A8-2AD8-B9C7-6B41-E760DE0ED567}"/>
              </a:ext>
            </a:extLst>
          </p:cNvPr>
          <p:cNvSpPr>
            <a:spLocks noGrp="1"/>
          </p:cNvSpPr>
          <p:nvPr>
            <p:ph type="title"/>
          </p:nvPr>
        </p:nvSpPr>
        <p:spPr/>
        <p:txBody>
          <a:bodyPr/>
          <a:lstStyle/>
          <a:p>
            <a:r>
              <a:rPr lang="en-US" altLang="en-US"/>
              <a:t>Classification</a:t>
            </a:r>
            <a:br>
              <a:rPr lang="en-US" altLang="en-US"/>
            </a:br>
            <a:r>
              <a:rPr lang="en-US" altLang="en-US"/>
              <a:t>Multicellular (Helminths)</a:t>
            </a:r>
          </a:p>
        </p:txBody>
      </p:sp>
      <p:sp>
        <p:nvSpPr>
          <p:cNvPr id="3" name="Content Placeholder 2">
            <a:extLst>
              <a:ext uri="{FF2B5EF4-FFF2-40B4-BE49-F238E27FC236}">
                <a16:creationId xmlns:a16="http://schemas.microsoft.com/office/drawing/2014/main" id="{FE452DDC-9B1A-9BAA-F830-63D9BCFEAC7B}"/>
              </a:ext>
            </a:extLst>
          </p:cNvPr>
          <p:cNvSpPr>
            <a:spLocks noGrp="1"/>
          </p:cNvSpPr>
          <p:nvPr>
            <p:ph idx="1"/>
          </p:nvPr>
        </p:nvSpPr>
        <p:spPr>
          <a:extLst>
            <a:ext uri="{FAA26D3D-D897-4be2-8F04-BA451C77F1D7}">
              <ma14:placeholderFlag xmlns="" xmlns:ma14="http://schemas.microsoft.com/office/mac/drawingml/2011/main" val="1"/>
            </a:ext>
          </a:extLst>
        </p:spPr>
        <p:txBody>
          <a:bodyPr numCol="2">
            <a:normAutofit fontScale="92500" lnSpcReduction="10000"/>
          </a:bodyPr>
          <a:lstStyle/>
          <a:p>
            <a:pPr>
              <a:buFont typeface="Arial" charset="0"/>
              <a:buChar char="•"/>
              <a:defRPr/>
            </a:pPr>
            <a:r>
              <a:rPr lang="en-US" b="1" dirty="0"/>
              <a:t>Nematodes</a:t>
            </a:r>
          </a:p>
          <a:p>
            <a:pPr lvl="1">
              <a:buFont typeface="Arial" charset="0"/>
              <a:buChar char="•"/>
              <a:defRPr/>
            </a:pPr>
            <a:endParaRPr lang="en-US" sz="400" dirty="0"/>
          </a:p>
          <a:p>
            <a:pPr lvl="1">
              <a:buFont typeface="Arial" charset="0"/>
              <a:buChar char="•"/>
              <a:defRPr/>
            </a:pPr>
            <a:r>
              <a:rPr lang="en-US" dirty="0"/>
              <a:t>Intestinal</a:t>
            </a:r>
          </a:p>
          <a:p>
            <a:pPr lvl="2">
              <a:buFont typeface="Arial" charset="0"/>
              <a:buChar char="•"/>
              <a:defRPr/>
            </a:pPr>
            <a:r>
              <a:rPr lang="en-US" dirty="0" err="1"/>
              <a:t>Ascaris</a:t>
            </a:r>
            <a:endParaRPr lang="en-US" dirty="0"/>
          </a:p>
          <a:p>
            <a:pPr lvl="2">
              <a:buFont typeface="Arial" charset="0"/>
              <a:buChar char="•"/>
              <a:defRPr/>
            </a:pPr>
            <a:r>
              <a:rPr lang="en-US" dirty="0"/>
              <a:t>Hookworm</a:t>
            </a:r>
          </a:p>
          <a:p>
            <a:pPr lvl="2">
              <a:buFont typeface="Arial" charset="0"/>
              <a:buChar char="•"/>
              <a:defRPr/>
            </a:pPr>
            <a:r>
              <a:rPr lang="en-US" dirty="0">
                <a:solidFill>
                  <a:srgbClr val="000000"/>
                </a:solidFill>
              </a:rPr>
              <a:t>Strongyloides</a:t>
            </a:r>
            <a:endParaRPr lang="en-US" sz="900" dirty="0">
              <a:solidFill>
                <a:srgbClr val="000000"/>
              </a:solidFill>
            </a:endParaRPr>
          </a:p>
          <a:p>
            <a:pPr lvl="2">
              <a:buFont typeface="Arial" charset="0"/>
              <a:buChar char="•"/>
              <a:defRPr/>
            </a:pPr>
            <a:r>
              <a:rPr lang="en-US" dirty="0"/>
              <a:t>Whipworm</a:t>
            </a:r>
          </a:p>
          <a:p>
            <a:pPr lvl="2">
              <a:buFont typeface="Arial" charset="0"/>
              <a:buChar char="•"/>
              <a:defRPr/>
            </a:pPr>
            <a:r>
              <a:rPr lang="en-US" dirty="0"/>
              <a:t>Pinworm</a:t>
            </a:r>
          </a:p>
          <a:p>
            <a:pPr lvl="1">
              <a:buFont typeface="Arial" charset="0"/>
              <a:buChar char="•"/>
              <a:defRPr/>
            </a:pPr>
            <a:endParaRPr lang="en-US" sz="1100" dirty="0"/>
          </a:p>
          <a:p>
            <a:pPr lvl="1">
              <a:buFont typeface="Arial" charset="0"/>
              <a:buChar char="•"/>
              <a:defRPr/>
            </a:pPr>
            <a:r>
              <a:rPr lang="en-US" dirty="0"/>
              <a:t>Tissue</a:t>
            </a:r>
          </a:p>
          <a:p>
            <a:pPr lvl="2">
              <a:buFont typeface="Arial" charset="0"/>
              <a:buChar char="•"/>
              <a:defRPr/>
            </a:pPr>
            <a:r>
              <a:rPr lang="en-US" dirty="0" err="1"/>
              <a:t>Toxocara</a:t>
            </a:r>
            <a:r>
              <a:rPr lang="en-US" dirty="0"/>
              <a:t> - larva </a:t>
            </a:r>
            <a:r>
              <a:rPr lang="en-US" dirty="0" err="1"/>
              <a:t>migrans</a:t>
            </a:r>
            <a:endParaRPr lang="en-US" dirty="0"/>
          </a:p>
          <a:p>
            <a:pPr lvl="2">
              <a:buFont typeface="Arial" charset="0"/>
              <a:buChar char="•"/>
              <a:defRPr/>
            </a:pPr>
            <a:r>
              <a:rPr lang="en-US" dirty="0" err="1"/>
              <a:t>Trichinella</a:t>
            </a:r>
            <a:r>
              <a:rPr lang="en-US" dirty="0"/>
              <a:t> and Guinea w.</a:t>
            </a:r>
          </a:p>
          <a:p>
            <a:pPr lvl="2">
              <a:buFont typeface="Arial" charset="0"/>
              <a:buChar char="•"/>
              <a:defRPr/>
            </a:pPr>
            <a:r>
              <a:rPr lang="en-US" dirty="0" err="1"/>
              <a:t>Filaria</a:t>
            </a:r>
            <a:endParaRPr lang="en-US" dirty="0"/>
          </a:p>
          <a:p>
            <a:pPr lvl="2">
              <a:buFont typeface="Arial" charset="0"/>
              <a:buChar char="•"/>
              <a:defRPr/>
            </a:pPr>
            <a:r>
              <a:rPr lang="en-US" dirty="0" err="1"/>
              <a:t>Angiostrongyliasis</a:t>
            </a:r>
            <a:r>
              <a:rPr lang="en-US" dirty="0"/>
              <a:t> </a:t>
            </a:r>
          </a:p>
          <a:p>
            <a:pPr lvl="2">
              <a:buFont typeface="Arial" charset="0"/>
              <a:buChar char="•"/>
              <a:defRPr/>
            </a:pPr>
            <a:endParaRPr lang="en-US" dirty="0"/>
          </a:p>
          <a:p>
            <a:pPr>
              <a:buFont typeface="Arial" charset="0"/>
              <a:buChar char="•"/>
              <a:defRPr/>
            </a:pPr>
            <a:r>
              <a:rPr lang="en-US" b="1" dirty="0" err="1"/>
              <a:t>Cestodes</a:t>
            </a:r>
            <a:r>
              <a:rPr lang="en-US" dirty="0"/>
              <a:t> (Tapeworm) </a:t>
            </a:r>
          </a:p>
          <a:p>
            <a:pPr lvl="1">
              <a:buFont typeface="Arial" charset="0"/>
              <a:buChar char="•"/>
              <a:defRPr/>
            </a:pPr>
            <a:r>
              <a:rPr lang="en-US" dirty="0"/>
              <a:t>Dog</a:t>
            </a:r>
          </a:p>
          <a:p>
            <a:pPr lvl="1">
              <a:buFont typeface="Arial" charset="0"/>
              <a:buChar char="•"/>
              <a:defRPr/>
            </a:pPr>
            <a:r>
              <a:rPr lang="en-US" dirty="0"/>
              <a:t>Pork</a:t>
            </a:r>
          </a:p>
          <a:p>
            <a:pPr lvl="1">
              <a:buFont typeface="Arial" charset="0"/>
              <a:buChar char="•"/>
              <a:defRPr/>
            </a:pPr>
            <a:r>
              <a:rPr lang="en-US" dirty="0"/>
              <a:t>Beef</a:t>
            </a:r>
          </a:p>
          <a:p>
            <a:pPr lvl="1">
              <a:buFont typeface="Arial" charset="0"/>
              <a:buChar char="•"/>
              <a:defRPr/>
            </a:pPr>
            <a:r>
              <a:rPr lang="en-US" dirty="0"/>
              <a:t>Fish</a:t>
            </a:r>
          </a:p>
          <a:p>
            <a:pPr lvl="2">
              <a:buFont typeface="Arial" charset="0"/>
              <a:buChar char="•"/>
              <a:defRPr/>
            </a:pPr>
            <a:endParaRPr lang="en-US" sz="400" dirty="0"/>
          </a:p>
          <a:p>
            <a:pPr lvl="2">
              <a:buFont typeface="Arial" charset="0"/>
              <a:buChar char="•"/>
              <a:defRPr/>
            </a:pPr>
            <a:endParaRPr lang="en-US" sz="400" dirty="0"/>
          </a:p>
          <a:p>
            <a:pPr lvl="2">
              <a:buFont typeface="Arial" charset="0"/>
              <a:buChar char="•"/>
              <a:defRPr/>
            </a:pPr>
            <a:endParaRPr lang="en-US" sz="400" dirty="0"/>
          </a:p>
          <a:p>
            <a:pPr lvl="2">
              <a:buFont typeface="Arial" charset="0"/>
              <a:buChar char="•"/>
              <a:defRPr/>
            </a:pPr>
            <a:endParaRPr lang="en-US" sz="400" dirty="0"/>
          </a:p>
          <a:p>
            <a:pPr lvl="1">
              <a:buFont typeface="Arial" charset="0"/>
              <a:buChar char="•"/>
              <a:defRPr/>
            </a:pPr>
            <a:endParaRPr lang="en-US" dirty="0"/>
          </a:p>
          <a:p>
            <a:pPr>
              <a:buFont typeface="Arial" charset="0"/>
              <a:buChar char="•"/>
              <a:defRPr/>
            </a:pPr>
            <a:r>
              <a:rPr lang="en-US" b="1" dirty="0"/>
              <a:t>Trematodes</a:t>
            </a:r>
            <a:r>
              <a:rPr lang="en-US" dirty="0"/>
              <a:t> (Flukes)</a:t>
            </a:r>
          </a:p>
          <a:p>
            <a:pPr lvl="2">
              <a:buFont typeface="Arial" charset="0"/>
              <a:buChar char="•"/>
              <a:defRPr/>
            </a:pPr>
            <a:r>
              <a:rPr lang="en-US" dirty="0"/>
              <a:t>Schistosomiasis</a:t>
            </a:r>
          </a:p>
          <a:p>
            <a:pPr lvl="2">
              <a:buFont typeface="Arial" charset="0"/>
              <a:buChar char="•"/>
              <a:defRPr/>
            </a:pPr>
            <a:r>
              <a:rPr lang="en-US" dirty="0"/>
              <a:t>Liver</a:t>
            </a:r>
          </a:p>
          <a:p>
            <a:pPr lvl="2">
              <a:buFont typeface="Arial" charset="0"/>
              <a:buChar char="•"/>
              <a:defRPr/>
            </a:pPr>
            <a:r>
              <a:rPr lang="en-US" dirty="0"/>
              <a:t>Lung</a:t>
            </a:r>
          </a:p>
          <a:p>
            <a:pPr lvl="2">
              <a:buFont typeface="Arial" charset="0"/>
              <a:buChar char="•"/>
              <a:defRPr/>
            </a:pPr>
            <a:r>
              <a:rPr lang="en-US" dirty="0"/>
              <a:t>Intestinal</a:t>
            </a:r>
          </a:p>
          <a:p>
            <a:pPr lvl="2">
              <a:buFont typeface="Arial" charset="0"/>
              <a:buChar char="•"/>
              <a:defRPr/>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04ECD378-DF4C-13EB-458E-9AD91B4567D8}"/>
              </a:ext>
            </a:extLst>
          </p:cNvPr>
          <p:cNvSpPr>
            <a:spLocks noGrp="1"/>
          </p:cNvSpPr>
          <p:nvPr>
            <p:ph type="title"/>
          </p:nvPr>
        </p:nvSpPr>
        <p:spPr/>
        <p:txBody>
          <a:bodyPr/>
          <a:lstStyle/>
          <a:p>
            <a:r>
              <a:rPr lang="en-US" altLang="en-US" dirty="0"/>
              <a:t>Tapeworms</a:t>
            </a:r>
          </a:p>
        </p:txBody>
      </p:sp>
      <p:sp>
        <p:nvSpPr>
          <p:cNvPr id="20482" name="Content Placeholder 2">
            <a:extLst>
              <a:ext uri="{FF2B5EF4-FFF2-40B4-BE49-F238E27FC236}">
                <a16:creationId xmlns:a16="http://schemas.microsoft.com/office/drawing/2014/main" id="{86C11C89-1E9E-F86F-286B-4813CD358B28}"/>
              </a:ext>
            </a:extLst>
          </p:cNvPr>
          <p:cNvSpPr>
            <a:spLocks noGrp="1"/>
          </p:cNvSpPr>
          <p:nvPr>
            <p:ph idx="1"/>
          </p:nvPr>
        </p:nvSpPr>
        <p:spPr/>
        <p:txBody>
          <a:bodyPr>
            <a:normAutofit lnSpcReduction="10000"/>
          </a:bodyPr>
          <a:lstStyle/>
          <a:p>
            <a:r>
              <a:rPr lang="en-US" altLang="en-US" dirty="0"/>
              <a:t>&gt; 6,000 species </a:t>
            </a:r>
          </a:p>
          <a:p>
            <a:r>
              <a:rPr lang="en-US" altLang="en-US" dirty="0"/>
              <a:t>Adults have a head (scolex), neck, and body (proglottids)</a:t>
            </a:r>
          </a:p>
          <a:p>
            <a:endParaRPr lang="en-US" altLang="en-US" dirty="0"/>
          </a:p>
          <a:p>
            <a:pPr lvl="1"/>
            <a:r>
              <a:rPr lang="en-US" altLang="en-US" sz="2600" dirty="0"/>
              <a:t>Human </a:t>
            </a:r>
            <a:r>
              <a:rPr lang="en-US" altLang="en-US" sz="2000" dirty="0"/>
              <a:t>(intestinal stage)</a:t>
            </a:r>
          </a:p>
          <a:p>
            <a:pPr lvl="2"/>
            <a:r>
              <a:rPr lang="en-US" altLang="en-US" dirty="0"/>
              <a:t>Taenia (Beef and Pork)*</a:t>
            </a:r>
          </a:p>
          <a:p>
            <a:pPr lvl="2"/>
            <a:r>
              <a:rPr lang="en-US" altLang="en-US" dirty="0"/>
              <a:t>Diphyllobothrium (Fish)</a:t>
            </a:r>
          </a:p>
          <a:p>
            <a:pPr lvl="2"/>
            <a:r>
              <a:rPr lang="en-US" altLang="en-US" dirty="0"/>
              <a:t>Hymenolepis (Rat)</a:t>
            </a:r>
          </a:p>
          <a:p>
            <a:pPr marL="914400" lvl="2" indent="0">
              <a:buNone/>
            </a:pPr>
            <a:endParaRPr lang="en-US" altLang="en-US" sz="2200" dirty="0"/>
          </a:p>
          <a:p>
            <a:pPr lvl="1"/>
            <a:r>
              <a:rPr lang="en-US" altLang="en-US" sz="2600" dirty="0"/>
              <a:t>Dog </a:t>
            </a:r>
            <a:r>
              <a:rPr lang="en-US" altLang="en-US" sz="2000" dirty="0"/>
              <a:t>(intestinal stage)</a:t>
            </a:r>
          </a:p>
          <a:p>
            <a:pPr lvl="2"/>
            <a:r>
              <a:rPr lang="en-CA" sz="2000" b="0" dirty="0">
                <a:solidFill>
                  <a:srgbClr val="1C1D1F"/>
                </a:solidFill>
                <a:effectLst/>
                <a:latin typeface="Nunito" pitchFamily="2" charset="77"/>
              </a:rPr>
              <a:t>Dipylidium</a:t>
            </a:r>
          </a:p>
          <a:p>
            <a:pPr lvl="2"/>
            <a:r>
              <a:rPr lang="en-US" altLang="en-US" sz="2200" b="1" dirty="0"/>
              <a:t>Echinococcus</a:t>
            </a:r>
            <a:r>
              <a:rPr lang="en-US" altLang="en-US" sz="2200" dirty="0"/>
              <a:t> </a:t>
            </a:r>
          </a:p>
          <a:p>
            <a:pPr lvl="1"/>
            <a:endParaRPr lang="en-US" altLang="en-US" dirty="0"/>
          </a:p>
        </p:txBody>
      </p:sp>
      <p:sp>
        <p:nvSpPr>
          <p:cNvPr id="2" name="TextBox 1">
            <a:extLst>
              <a:ext uri="{FF2B5EF4-FFF2-40B4-BE49-F238E27FC236}">
                <a16:creationId xmlns:a16="http://schemas.microsoft.com/office/drawing/2014/main" id="{74B88760-64D0-FF9B-BBA1-9DE52CE3EFE0}"/>
              </a:ext>
            </a:extLst>
          </p:cNvPr>
          <p:cNvSpPr txBox="1"/>
          <p:nvPr/>
        </p:nvSpPr>
        <p:spPr>
          <a:xfrm>
            <a:off x="6598472" y="3062519"/>
            <a:ext cx="4538807" cy="954107"/>
          </a:xfrm>
          <a:prstGeom prst="rect">
            <a:avLst/>
          </a:prstGeom>
          <a:noFill/>
          <a:ln>
            <a:solidFill>
              <a:schemeClr val="accent1"/>
            </a:solidFill>
          </a:ln>
        </p:spPr>
        <p:txBody>
          <a:bodyPr wrap="none" rtlCol="0">
            <a:spAutoFit/>
          </a:bodyPr>
          <a:lstStyle/>
          <a:p>
            <a:r>
              <a:rPr lang="en-US" sz="2800" dirty="0"/>
              <a:t>Adult worm  -- definitive host </a:t>
            </a:r>
          </a:p>
          <a:p>
            <a:r>
              <a:rPr lang="en-US" sz="2800" dirty="0"/>
              <a:t>Cysts -- intermediate host </a:t>
            </a:r>
          </a:p>
        </p:txBody>
      </p:sp>
      <p:pic>
        <p:nvPicPr>
          <p:cNvPr id="10242" name="Picture 2" descr="A bear with tapeworms. : r/WTF">
            <a:extLst>
              <a:ext uri="{FF2B5EF4-FFF2-40B4-BE49-F238E27FC236}">
                <a16:creationId xmlns:a16="http://schemas.microsoft.com/office/drawing/2014/main" id="{26F97248-F03B-357C-089D-D8A3AE61FB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6605" y="4173351"/>
            <a:ext cx="4320674" cy="21603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0F4A4733-62A1-F045-981E-97A7D3003AB1}"/>
              </a:ext>
            </a:extLst>
          </p:cNvPr>
          <p:cNvSpPr>
            <a:spLocks noGrp="1"/>
          </p:cNvSpPr>
          <p:nvPr>
            <p:ph type="title"/>
          </p:nvPr>
        </p:nvSpPr>
        <p:spPr/>
        <p:txBody>
          <a:bodyPr/>
          <a:lstStyle/>
          <a:p>
            <a:r>
              <a:rPr lang="en-US" altLang="en-US" dirty="0"/>
              <a:t>Echinococcus </a:t>
            </a:r>
            <a:br>
              <a:rPr lang="en-US" altLang="en-US" dirty="0"/>
            </a:br>
            <a:r>
              <a:rPr lang="en-US" altLang="en-US" dirty="0"/>
              <a:t>Dog tapeworm </a:t>
            </a:r>
          </a:p>
        </p:txBody>
      </p:sp>
      <p:sp>
        <p:nvSpPr>
          <p:cNvPr id="21506" name="Content Placeholder 2">
            <a:extLst>
              <a:ext uri="{FF2B5EF4-FFF2-40B4-BE49-F238E27FC236}">
                <a16:creationId xmlns:a16="http://schemas.microsoft.com/office/drawing/2014/main" id="{A90C508A-E7CE-1391-6CB3-76768727F07A}"/>
              </a:ext>
            </a:extLst>
          </p:cNvPr>
          <p:cNvSpPr>
            <a:spLocks noGrp="1"/>
          </p:cNvSpPr>
          <p:nvPr>
            <p:ph idx="1"/>
          </p:nvPr>
        </p:nvSpPr>
        <p:spPr/>
        <p:txBody>
          <a:bodyPr/>
          <a:lstStyle/>
          <a:p>
            <a:pPr marL="0" indent="0" eaLnBrk="1" hangingPunct="1">
              <a:lnSpc>
                <a:spcPct val="100000"/>
              </a:lnSpc>
              <a:spcBef>
                <a:spcPct val="0"/>
              </a:spcBef>
              <a:buFontTx/>
              <a:buNone/>
            </a:pPr>
            <a:r>
              <a:rPr lang="en-US" altLang="en-US"/>
              <a:t> </a:t>
            </a:r>
          </a:p>
        </p:txBody>
      </p:sp>
      <p:pic>
        <p:nvPicPr>
          <p:cNvPr id="21507" name="Picture 2" descr="n external file that holds a picture, illustration, etc.&#10;Object n">
            <a:extLst>
              <a:ext uri="{FF2B5EF4-FFF2-40B4-BE49-F238E27FC236}">
                <a16:creationId xmlns:a16="http://schemas.microsoft.com/office/drawing/2014/main" id="{28356521-5BBB-CFCD-BA3F-5B9CD74137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6747"/>
          <a:stretch>
            <a:fillRect/>
          </a:stretch>
        </p:blipFill>
        <p:spPr bwMode="auto">
          <a:xfrm>
            <a:off x="641350" y="1917700"/>
            <a:ext cx="5238750" cy="473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2" descr="IG 2">
            <a:extLst>
              <a:ext uri="{FF2B5EF4-FFF2-40B4-BE49-F238E27FC236}">
                <a16:creationId xmlns:a16="http://schemas.microsoft.com/office/drawing/2014/main" id="{C85D20E0-5ECB-741C-A971-DFBC23AAC4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6724" t="16832" r="51537" b="-2"/>
          <a:stretch>
            <a:fillRect/>
          </a:stretch>
        </p:blipFill>
        <p:spPr bwMode="auto">
          <a:xfrm>
            <a:off x="6780213" y="1825625"/>
            <a:ext cx="1836737"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TextBox 3">
            <a:extLst>
              <a:ext uri="{FF2B5EF4-FFF2-40B4-BE49-F238E27FC236}">
                <a16:creationId xmlns:a16="http://schemas.microsoft.com/office/drawing/2014/main" id="{3006AFC6-DCAF-E01F-829C-EE4C7DF33D1D}"/>
              </a:ext>
            </a:extLst>
          </p:cNvPr>
          <p:cNvSpPr txBox="1">
            <a:spLocks noChangeArrowheads="1"/>
          </p:cNvSpPr>
          <p:nvPr/>
        </p:nvSpPr>
        <p:spPr bwMode="auto">
          <a:xfrm>
            <a:off x="9090025" y="2441575"/>
            <a:ext cx="2460625"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400" b="1"/>
              <a:t>E. granulosus </a:t>
            </a:r>
          </a:p>
          <a:p>
            <a:pPr>
              <a:lnSpc>
                <a:spcPct val="100000"/>
              </a:lnSpc>
              <a:spcBef>
                <a:spcPct val="0"/>
              </a:spcBef>
              <a:buFontTx/>
              <a:buNone/>
            </a:pPr>
            <a:endParaRPr lang="en-US" altLang="en-US" sz="1800"/>
          </a:p>
          <a:p>
            <a:pPr>
              <a:lnSpc>
                <a:spcPct val="100000"/>
              </a:lnSpc>
              <a:spcBef>
                <a:spcPct val="0"/>
              </a:spcBef>
              <a:buFontTx/>
              <a:buNone/>
            </a:pPr>
            <a:endParaRPr lang="en-US" altLang="en-US" sz="1800"/>
          </a:p>
          <a:p>
            <a:pPr>
              <a:lnSpc>
                <a:spcPct val="100000"/>
              </a:lnSpc>
              <a:spcBef>
                <a:spcPct val="0"/>
              </a:spcBef>
              <a:buFontTx/>
              <a:buNone/>
            </a:pPr>
            <a:endParaRPr lang="en-US" altLang="en-US" sz="1800"/>
          </a:p>
          <a:p>
            <a:pPr>
              <a:lnSpc>
                <a:spcPct val="100000"/>
              </a:lnSpc>
              <a:spcBef>
                <a:spcPct val="0"/>
              </a:spcBef>
              <a:buFontTx/>
              <a:buNone/>
            </a:pPr>
            <a:endParaRPr lang="en-US" altLang="en-US" sz="1800"/>
          </a:p>
          <a:p>
            <a:pPr>
              <a:lnSpc>
                <a:spcPct val="100000"/>
              </a:lnSpc>
              <a:spcBef>
                <a:spcPct val="0"/>
              </a:spcBef>
              <a:buFontTx/>
              <a:buNone/>
            </a:pPr>
            <a:endParaRPr lang="en-US" altLang="en-US" sz="1800"/>
          </a:p>
          <a:p>
            <a:pPr>
              <a:lnSpc>
                <a:spcPct val="100000"/>
              </a:lnSpc>
              <a:spcBef>
                <a:spcPct val="0"/>
              </a:spcBef>
              <a:buFontTx/>
              <a:buNone/>
            </a:pPr>
            <a:endParaRPr lang="en-US" altLang="en-US" sz="1800"/>
          </a:p>
          <a:p>
            <a:pPr>
              <a:lnSpc>
                <a:spcPct val="100000"/>
              </a:lnSpc>
              <a:spcBef>
                <a:spcPct val="0"/>
              </a:spcBef>
              <a:buFontTx/>
              <a:buNone/>
            </a:pPr>
            <a:endParaRPr lang="en-US" altLang="en-US" sz="1800"/>
          </a:p>
          <a:p>
            <a:pPr>
              <a:lnSpc>
                <a:spcPct val="100000"/>
              </a:lnSpc>
              <a:spcBef>
                <a:spcPct val="0"/>
              </a:spcBef>
              <a:buFontTx/>
              <a:buNone/>
            </a:pPr>
            <a:endParaRPr lang="en-US" altLang="en-US" sz="1800"/>
          </a:p>
          <a:p>
            <a:pPr>
              <a:lnSpc>
                <a:spcPct val="100000"/>
              </a:lnSpc>
              <a:spcBef>
                <a:spcPct val="0"/>
              </a:spcBef>
              <a:buFontTx/>
              <a:buNone/>
            </a:pPr>
            <a:endParaRPr lang="en-US" altLang="en-US" sz="1800"/>
          </a:p>
          <a:p>
            <a:pPr>
              <a:lnSpc>
                <a:spcPct val="100000"/>
              </a:lnSpc>
              <a:spcBef>
                <a:spcPct val="0"/>
              </a:spcBef>
              <a:buFontTx/>
              <a:buNone/>
            </a:pPr>
            <a:endParaRPr lang="en-US" altLang="en-US" sz="1800"/>
          </a:p>
          <a:p>
            <a:pPr>
              <a:lnSpc>
                <a:spcPct val="100000"/>
              </a:lnSpc>
              <a:spcBef>
                <a:spcPct val="0"/>
              </a:spcBef>
              <a:buFontTx/>
              <a:buNone/>
            </a:pPr>
            <a:r>
              <a:rPr lang="en-US" altLang="en-US" sz="2400" b="1"/>
              <a:t>E. multilocularis</a:t>
            </a:r>
          </a:p>
          <a:p>
            <a:pPr>
              <a:lnSpc>
                <a:spcPct val="100000"/>
              </a:lnSpc>
              <a:spcBef>
                <a:spcPct val="0"/>
              </a:spcBef>
              <a:buFontTx/>
              <a:buNone/>
            </a:pPr>
            <a:endParaRPr lang="en-US" altLang="en-US" sz="1800"/>
          </a:p>
          <a:p>
            <a:pPr>
              <a:lnSpc>
                <a:spcPct val="100000"/>
              </a:lnSpc>
              <a:spcBef>
                <a:spcPct val="0"/>
              </a:spcBef>
              <a:buFontTx/>
              <a:buNone/>
            </a:pPr>
            <a:endParaRPr lang="en-US" altLang="en-US" sz="1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B02F2897-F03B-AD11-9FAE-10B8D6C7C057}"/>
              </a:ext>
            </a:extLst>
          </p:cNvPr>
          <p:cNvSpPr>
            <a:spLocks noGrp="1"/>
          </p:cNvSpPr>
          <p:nvPr>
            <p:ph type="title"/>
          </p:nvPr>
        </p:nvSpPr>
        <p:spPr/>
        <p:txBody>
          <a:bodyPr/>
          <a:lstStyle/>
          <a:p>
            <a:r>
              <a:rPr lang="en-US" altLang="en-US"/>
              <a:t>Echinococcus </a:t>
            </a:r>
            <a:br>
              <a:rPr lang="en-US" altLang="en-US"/>
            </a:br>
            <a:r>
              <a:rPr lang="en-US" altLang="en-US"/>
              <a:t>Epidemiology </a:t>
            </a:r>
          </a:p>
        </p:txBody>
      </p:sp>
      <p:sp>
        <p:nvSpPr>
          <p:cNvPr id="23554" name="Content Placeholder 2">
            <a:extLst>
              <a:ext uri="{FF2B5EF4-FFF2-40B4-BE49-F238E27FC236}">
                <a16:creationId xmlns:a16="http://schemas.microsoft.com/office/drawing/2014/main" id="{13D9DD63-BBC6-28F2-7B6D-526E766CE5F2}"/>
              </a:ext>
            </a:extLst>
          </p:cNvPr>
          <p:cNvSpPr>
            <a:spLocks noGrp="1"/>
          </p:cNvSpPr>
          <p:nvPr>
            <p:ph idx="1"/>
          </p:nvPr>
        </p:nvSpPr>
        <p:spPr/>
        <p:txBody>
          <a:bodyPr/>
          <a:lstStyle/>
          <a:p>
            <a:r>
              <a:rPr lang="en-US" altLang="en-US" dirty="0"/>
              <a:t>&gt; 1 million people affected </a:t>
            </a:r>
          </a:p>
          <a:p>
            <a:pPr lvl="1"/>
            <a:r>
              <a:rPr lang="en-US" altLang="en-US" dirty="0"/>
              <a:t>Most are Cystic Echinococcus </a:t>
            </a:r>
          </a:p>
          <a:p>
            <a:pPr marL="0" indent="0">
              <a:buNone/>
            </a:pPr>
            <a:endParaRPr lang="en-US" altLang="en-US" dirty="0"/>
          </a:p>
        </p:txBody>
      </p:sp>
      <p:pic>
        <p:nvPicPr>
          <p:cNvPr id="11268" name="Picture 4" descr="Distribution of Echinococcus granulosus and cystic echinococcosis (hydatidosis), 2009 (2010) [50]. ">
            <a:extLst>
              <a:ext uri="{FF2B5EF4-FFF2-40B4-BE49-F238E27FC236}">
                <a16:creationId xmlns:a16="http://schemas.microsoft.com/office/drawing/2014/main" id="{62BE8188-FCA1-71D6-8A1D-96F7E79257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512"/>
          <a:stretch/>
        </p:blipFill>
        <p:spPr bwMode="auto">
          <a:xfrm>
            <a:off x="1219535" y="3171825"/>
            <a:ext cx="4603750" cy="3005138"/>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Approximate geographical distribution of Echinococcus multilocularis and alveolar echinococcosis (1999) [51, 52]. ">
            <a:extLst>
              <a:ext uri="{FF2B5EF4-FFF2-40B4-BE49-F238E27FC236}">
                <a16:creationId xmlns:a16="http://schemas.microsoft.com/office/drawing/2014/main" id="{40E4A2CE-87C5-D427-DFA4-DD698810E8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4620" y="3275414"/>
            <a:ext cx="5068971" cy="29015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a:extLst>
              <a:ext uri="{FF2B5EF4-FFF2-40B4-BE49-F238E27FC236}">
                <a16:creationId xmlns:a16="http://schemas.microsoft.com/office/drawing/2014/main" id="{62850EB7-1E2F-95BC-8507-8AAAADB6D8C7}"/>
              </a:ext>
            </a:extLst>
          </p:cNvPr>
          <p:cNvSpPr>
            <a:spLocks noGrp="1"/>
          </p:cNvSpPr>
          <p:nvPr>
            <p:ph type="title"/>
          </p:nvPr>
        </p:nvSpPr>
        <p:spPr/>
        <p:txBody>
          <a:bodyPr/>
          <a:lstStyle/>
          <a:p>
            <a:r>
              <a:rPr lang="en-US" altLang="en-US"/>
              <a:t>Echinococcosis</a:t>
            </a:r>
            <a:br>
              <a:rPr lang="en-US" altLang="en-US"/>
            </a:br>
            <a:r>
              <a:rPr lang="en-US" altLang="en-US"/>
              <a:t>Basic life cycle </a:t>
            </a:r>
          </a:p>
        </p:txBody>
      </p:sp>
      <p:sp>
        <p:nvSpPr>
          <p:cNvPr id="107522" name="Content Placeholder 2">
            <a:extLst>
              <a:ext uri="{FF2B5EF4-FFF2-40B4-BE49-F238E27FC236}">
                <a16:creationId xmlns:a16="http://schemas.microsoft.com/office/drawing/2014/main" id="{C2EA98F1-4B25-FCE9-9B19-835AD9E6BAE7}"/>
              </a:ext>
            </a:extLst>
          </p:cNvPr>
          <p:cNvSpPr>
            <a:spLocks noGrp="1"/>
          </p:cNvSpPr>
          <p:nvPr>
            <p:ph idx="1"/>
          </p:nvPr>
        </p:nvSpPr>
        <p:spPr/>
        <p:txBody>
          <a:bodyPr/>
          <a:lstStyle/>
          <a:p>
            <a:r>
              <a:rPr lang="en-US" altLang="en-US" b="1" dirty="0"/>
              <a:t>Carnivore</a:t>
            </a:r>
            <a:r>
              <a:rPr lang="en-US" altLang="en-US" dirty="0"/>
              <a:t> (dog, wolf, fox, coyote)</a:t>
            </a:r>
          </a:p>
          <a:p>
            <a:pPr lvl="1"/>
            <a:r>
              <a:rPr lang="en-US" altLang="en-US" dirty="0"/>
              <a:t>Definitive host </a:t>
            </a:r>
          </a:p>
          <a:p>
            <a:pPr lvl="1"/>
            <a:r>
              <a:rPr lang="en-US" altLang="en-US" dirty="0"/>
              <a:t>Adult tapeworm in intestine</a:t>
            </a:r>
          </a:p>
          <a:p>
            <a:pPr lvl="1"/>
            <a:r>
              <a:rPr lang="en-US" altLang="en-US" dirty="0"/>
              <a:t>Sheds eggs in stool</a:t>
            </a:r>
          </a:p>
          <a:p>
            <a:pPr lvl="1"/>
            <a:endParaRPr lang="en-US" altLang="en-US" dirty="0"/>
          </a:p>
          <a:p>
            <a:pPr lvl="1"/>
            <a:endParaRPr lang="en-US" altLang="en-US" dirty="0"/>
          </a:p>
          <a:p>
            <a:r>
              <a:rPr lang="en-US" altLang="en-US" b="1" dirty="0"/>
              <a:t>Ungulate</a:t>
            </a:r>
            <a:r>
              <a:rPr lang="en-US" altLang="en-US" dirty="0"/>
              <a:t> (sheep, moose, caribou) or </a:t>
            </a:r>
            <a:r>
              <a:rPr lang="en-US" altLang="en-US" b="1" dirty="0"/>
              <a:t>rodent</a:t>
            </a:r>
            <a:r>
              <a:rPr lang="en-US" altLang="en-US" dirty="0"/>
              <a:t> (mouse, vole)</a:t>
            </a:r>
          </a:p>
          <a:p>
            <a:pPr lvl="1"/>
            <a:r>
              <a:rPr lang="en-US" altLang="en-US" dirty="0"/>
              <a:t>Intermediate host </a:t>
            </a:r>
          </a:p>
          <a:p>
            <a:pPr lvl="1"/>
            <a:r>
              <a:rPr lang="en-US" altLang="en-US" dirty="0"/>
              <a:t>Ingests eggs </a:t>
            </a:r>
          </a:p>
          <a:p>
            <a:pPr lvl="1"/>
            <a:r>
              <a:rPr lang="en-US" altLang="en-US" dirty="0"/>
              <a:t>Develops cysts in liver and lungs </a:t>
            </a:r>
          </a:p>
          <a:p>
            <a:endParaRPr lang="en-US" altLang="en-US" dirty="0"/>
          </a:p>
          <a:p>
            <a:endParaRPr lang="en-US" altLang="en-US" dirty="0"/>
          </a:p>
        </p:txBody>
      </p:sp>
      <p:cxnSp>
        <p:nvCxnSpPr>
          <p:cNvPr id="3" name="Curved Connector 2">
            <a:extLst>
              <a:ext uri="{FF2B5EF4-FFF2-40B4-BE49-F238E27FC236}">
                <a16:creationId xmlns:a16="http://schemas.microsoft.com/office/drawing/2014/main" id="{844F98D6-D68A-193E-E2AA-7AD974D5B24E}"/>
              </a:ext>
            </a:extLst>
          </p:cNvPr>
          <p:cNvCxnSpPr>
            <a:cxnSpLocks/>
          </p:cNvCxnSpPr>
          <p:nvPr/>
        </p:nvCxnSpPr>
        <p:spPr>
          <a:xfrm>
            <a:off x="6561221" y="2229853"/>
            <a:ext cx="3609474" cy="2534652"/>
          </a:xfrm>
          <a:prstGeom prst="curvedConnector3">
            <a:avLst>
              <a:gd name="adj1" fmla="val 137556"/>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Freeform 26">
            <a:extLst>
              <a:ext uri="{FF2B5EF4-FFF2-40B4-BE49-F238E27FC236}">
                <a16:creationId xmlns:a16="http://schemas.microsoft.com/office/drawing/2014/main" id="{CD6FB067-B9AC-86D4-8D7B-FDC33F8AD8AB}"/>
              </a:ext>
            </a:extLst>
          </p:cNvPr>
          <p:cNvSpPr/>
          <p:nvPr/>
        </p:nvSpPr>
        <p:spPr>
          <a:xfrm>
            <a:off x="288758" y="2326105"/>
            <a:ext cx="834189" cy="3368842"/>
          </a:xfrm>
          <a:custGeom>
            <a:avLst/>
            <a:gdLst>
              <a:gd name="connsiteX0" fmla="*/ 673768 w 834189"/>
              <a:gd name="connsiteY0" fmla="*/ 2983832 h 2983832"/>
              <a:gd name="connsiteX1" fmla="*/ 465221 w 834189"/>
              <a:gd name="connsiteY1" fmla="*/ 2871537 h 2983832"/>
              <a:gd name="connsiteX2" fmla="*/ 320842 w 834189"/>
              <a:gd name="connsiteY2" fmla="*/ 2759242 h 2983832"/>
              <a:gd name="connsiteX3" fmla="*/ 256674 w 834189"/>
              <a:gd name="connsiteY3" fmla="*/ 2727158 h 2983832"/>
              <a:gd name="connsiteX4" fmla="*/ 160421 w 834189"/>
              <a:gd name="connsiteY4" fmla="*/ 2662990 h 2983832"/>
              <a:gd name="connsiteX5" fmla="*/ 96253 w 834189"/>
              <a:gd name="connsiteY5" fmla="*/ 2566737 h 2983832"/>
              <a:gd name="connsiteX6" fmla="*/ 80210 w 834189"/>
              <a:gd name="connsiteY6" fmla="*/ 2518611 h 2983832"/>
              <a:gd name="connsiteX7" fmla="*/ 48126 w 834189"/>
              <a:gd name="connsiteY7" fmla="*/ 2454442 h 2983832"/>
              <a:gd name="connsiteX8" fmla="*/ 32084 w 834189"/>
              <a:gd name="connsiteY8" fmla="*/ 2390274 h 2983832"/>
              <a:gd name="connsiteX9" fmla="*/ 16042 w 834189"/>
              <a:gd name="connsiteY9" fmla="*/ 2342148 h 2983832"/>
              <a:gd name="connsiteX10" fmla="*/ 0 w 834189"/>
              <a:gd name="connsiteY10" fmla="*/ 2165684 h 2983832"/>
              <a:gd name="connsiteX11" fmla="*/ 32084 w 834189"/>
              <a:gd name="connsiteY11" fmla="*/ 1572127 h 2983832"/>
              <a:gd name="connsiteX12" fmla="*/ 48126 w 834189"/>
              <a:gd name="connsiteY12" fmla="*/ 1507958 h 2983832"/>
              <a:gd name="connsiteX13" fmla="*/ 96253 w 834189"/>
              <a:gd name="connsiteY13" fmla="*/ 1299411 h 2983832"/>
              <a:gd name="connsiteX14" fmla="*/ 112295 w 834189"/>
              <a:gd name="connsiteY14" fmla="*/ 1251284 h 2983832"/>
              <a:gd name="connsiteX15" fmla="*/ 128337 w 834189"/>
              <a:gd name="connsiteY15" fmla="*/ 1155032 h 2983832"/>
              <a:gd name="connsiteX16" fmla="*/ 160421 w 834189"/>
              <a:gd name="connsiteY16" fmla="*/ 898358 h 2983832"/>
              <a:gd name="connsiteX17" fmla="*/ 192505 w 834189"/>
              <a:gd name="connsiteY17" fmla="*/ 802106 h 2983832"/>
              <a:gd name="connsiteX18" fmla="*/ 224589 w 834189"/>
              <a:gd name="connsiteY18" fmla="*/ 770021 h 2983832"/>
              <a:gd name="connsiteX19" fmla="*/ 272716 w 834189"/>
              <a:gd name="connsiteY19" fmla="*/ 673769 h 2983832"/>
              <a:gd name="connsiteX20" fmla="*/ 304800 w 834189"/>
              <a:gd name="connsiteY20" fmla="*/ 641684 h 2983832"/>
              <a:gd name="connsiteX21" fmla="*/ 368968 w 834189"/>
              <a:gd name="connsiteY21" fmla="*/ 513348 h 2983832"/>
              <a:gd name="connsiteX22" fmla="*/ 433137 w 834189"/>
              <a:gd name="connsiteY22" fmla="*/ 417095 h 2983832"/>
              <a:gd name="connsiteX23" fmla="*/ 465221 w 834189"/>
              <a:gd name="connsiteY23" fmla="*/ 368969 h 2983832"/>
              <a:gd name="connsiteX24" fmla="*/ 497305 w 834189"/>
              <a:gd name="connsiteY24" fmla="*/ 336884 h 2983832"/>
              <a:gd name="connsiteX25" fmla="*/ 529389 w 834189"/>
              <a:gd name="connsiteY25" fmla="*/ 272716 h 2983832"/>
              <a:gd name="connsiteX26" fmla="*/ 609600 w 834189"/>
              <a:gd name="connsiteY26" fmla="*/ 192506 h 2983832"/>
              <a:gd name="connsiteX27" fmla="*/ 689810 w 834189"/>
              <a:gd name="connsiteY27" fmla="*/ 112295 h 2983832"/>
              <a:gd name="connsiteX28" fmla="*/ 721895 w 834189"/>
              <a:gd name="connsiteY28" fmla="*/ 80211 h 2983832"/>
              <a:gd name="connsiteX29" fmla="*/ 770021 w 834189"/>
              <a:gd name="connsiteY29" fmla="*/ 48127 h 2983832"/>
              <a:gd name="connsiteX30" fmla="*/ 625642 w 834189"/>
              <a:gd name="connsiteY30" fmla="*/ 96253 h 2983832"/>
              <a:gd name="connsiteX31" fmla="*/ 577516 w 834189"/>
              <a:gd name="connsiteY31" fmla="*/ 112295 h 2983832"/>
              <a:gd name="connsiteX32" fmla="*/ 545431 w 834189"/>
              <a:gd name="connsiteY32" fmla="*/ 144379 h 2983832"/>
              <a:gd name="connsiteX33" fmla="*/ 497305 w 834189"/>
              <a:gd name="connsiteY33" fmla="*/ 160421 h 2983832"/>
              <a:gd name="connsiteX34" fmla="*/ 609600 w 834189"/>
              <a:gd name="connsiteY34" fmla="*/ 112295 h 2983832"/>
              <a:gd name="connsiteX35" fmla="*/ 721895 w 834189"/>
              <a:gd name="connsiteY35" fmla="*/ 48127 h 2983832"/>
              <a:gd name="connsiteX36" fmla="*/ 834189 w 834189"/>
              <a:gd name="connsiteY36" fmla="*/ 0 h 2983832"/>
              <a:gd name="connsiteX37" fmla="*/ 802105 w 834189"/>
              <a:gd name="connsiteY37" fmla="*/ 144379 h 2983832"/>
              <a:gd name="connsiteX38" fmla="*/ 802105 w 834189"/>
              <a:gd name="connsiteY38" fmla="*/ 352927 h 2983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34189" h="2983832">
                <a:moveTo>
                  <a:pt x="673768" y="2983832"/>
                </a:moveTo>
                <a:cubicBezTo>
                  <a:pt x="647847" y="2970871"/>
                  <a:pt x="514156" y="2912316"/>
                  <a:pt x="465221" y="2871537"/>
                </a:cubicBezTo>
                <a:cubicBezTo>
                  <a:pt x="386001" y="2805520"/>
                  <a:pt x="442478" y="2820060"/>
                  <a:pt x="320842" y="2759242"/>
                </a:cubicBezTo>
                <a:cubicBezTo>
                  <a:pt x="299453" y="2748547"/>
                  <a:pt x="277180" y="2739462"/>
                  <a:pt x="256674" y="2727158"/>
                </a:cubicBezTo>
                <a:cubicBezTo>
                  <a:pt x="223609" y="2707319"/>
                  <a:pt x="160421" y="2662990"/>
                  <a:pt x="160421" y="2662990"/>
                </a:cubicBezTo>
                <a:cubicBezTo>
                  <a:pt x="139032" y="2630906"/>
                  <a:pt x="108448" y="2603318"/>
                  <a:pt x="96253" y="2566737"/>
                </a:cubicBezTo>
                <a:cubicBezTo>
                  <a:pt x="90905" y="2550695"/>
                  <a:pt x="86871" y="2534154"/>
                  <a:pt x="80210" y="2518611"/>
                </a:cubicBezTo>
                <a:cubicBezTo>
                  <a:pt x="70790" y="2496630"/>
                  <a:pt x="56523" y="2476834"/>
                  <a:pt x="48126" y="2454442"/>
                </a:cubicBezTo>
                <a:cubicBezTo>
                  <a:pt x="40385" y="2433798"/>
                  <a:pt x="38141" y="2411473"/>
                  <a:pt x="32084" y="2390274"/>
                </a:cubicBezTo>
                <a:cubicBezTo>
                  <a:pt x="27439" y="2374015"/>
                  <a:pt x="21389" y="2358190"/>
                  <a:pt x="16042" y="2342148"/>
                </a:cubicBezTo>
                <a:cubicBezTo>
                  <a:pt x="10695" y="2283327"/>
                  <a:pt x="0" y="2224748"/>
                  <a:pt x="0" y="2165684"/>
                </a:cubicBezTo>
                <a:cubicBezTo>
                  <a:pt x="0" y="2086710"/>
                  <a:pt x="16474" y="1704817"/>
                  <a:pt x="32084" y="1572127"/>
                </a:cubicBezTo>
                <a:cubicBezTo>
                  <a:pt x="34660" y="1550230"/>
                  <a:pt x="43343" y="1529481"/>
                  <a:pt x="48126" y="1507958"/>
                </a:cubicBezTo>
                <a:cubicBezTo>
                  <a:pt x="65095" y="1431596"/>
                  <a:pt x="70041" y="1378049"/>
                  <a:pt x="96253" y="1299411"/>
                </a:cubicBezTo>
                <a:cubicBezTo>
                  <a:pt x="101600" y="1283369"/>
                  <a:pt x="108627" y="1267791"/>
                  <a:pt x="112295" y="1251284"/>
                </a:cubicBezTo>
                <a:cubicBezTo>
                  <a:pt x="119351" y="1219532"/>
                  <a:pt x="122990" y="1187116"/>
                  <a:pt x="128337" y="1155032"/>
                </a:cubicBezTo>
                <a:cubicBezTo>
                  <a:pt x="139097" y="1025908"/>
                  <a:pt x="131198" y="995770"/>
                  <a:pt x="160421" y="898358"/>
                </a:cubicBezTo>
                <a:cubicBezTo>
                  <a:pt x="170139" y="865965"/>
                  <a:pt x="168591" y="826020"/>
                  <a:pt x="192505" y="802106"/>
                </a:cubicBezTo>
                <a:lnTo>
                  <a:pt x="224589" y="770021"/>
                </a:lnTo>
                <a:cubicBezTo>
                  <a:pt x="241534" y="719187"/>
                  <a:pt x="237174" y="718197"/>
                  <a:pt x="272716" y="673769"/>
                </a:cubicBezTo>
                <a:cubicBezTo>
                  <a:pt x="282164" y="661959"/>
                  <a:pt x="297018" y="654653"/>
                  <a:pt x="304800" y="641684"/>
                </a:cubicBezTo>
                <a:cubicBezTo>
                  <a:pt x="329407" y="600672"/>
                  <a:pt x="342438" y="553143"/>
                  <a:pt x="368968" y="513348"/>
                </a:cubicBezTo>
                <a:lnTo>
                  <a:pt x="433137" y="417095"/>
                </a:lnTo>
                <a:cubicBezTo>
                  <a:pt x="443832" y="401053"/>
                  <a:pt x="451588" y="382602"/>
                  <a:pt x="465221" y="368969"/>
                </a:cubicBezTo>
                <a:cubicBezTo>
                  <a:pt x="475916" y="358274"/>
                  <a:pt x="488915" y="349469"/>
                  <a:pt x="497305" y="336884"/>
                </a:cubicBezTo>
                <a:cubicBezTo>
                  <a:pt x="510570" y="316986"/>
                  <a:pt x="514707" y="291593"/>
                  <a:pt x="529389" y="272716"/>
                </a:cubicBezTo>
                <a:cubicBezTo>
                  <a:pt x="552603" y="242869"/>
                  <a:pt x="582863" y="219243"/>
                  <a:pt x="609600" y="192506"/>
                </a:cubicBezTo>
                <a:lnTo>
                  <a:pt x="689810" y="112295"/>
                </a:lnTo>
                <a:cubicBezTo>
                  <a:pt x="700505" y="101600"/>
                  <a:pt x="709310" y="88601"/>
                  <a:pt x="721895" y="80211"/>
                </a:cubicBezTo>
                <a:cubicBezTo>
                  <a:pt x="737937" y="69516"/>
                  <a:pt x="789301" y="48127"/>
                  <a:pt x="770021" y="48127"/>
                </a:cubicBezTo>
                <a:cubicBezTo>
                  <a:pt x="770020" y="48127"/>
                  <a:pt x="649706" y="88232"/>
                  <a:pt x="625642" y="96253"/>
                </a:cubicBezTo>
                <a:lnTo>
                  <a:pt x="577516" y="112295"/>
                </a:lnTo>
                <a:cubicBezTo>
                  <a:pt x="566821" y="122990"/>
                  <a:pt x="558400" y="136597"/>
                  <a:pt x="545431" y="144379"/>
                </a:cubicBezTo>
                <a:cubicBezTo>
                  <a:pt x="530931" y="153079"/>
                  <a:pt x="485348" y="172378"/>
                  <a:pt x="497305" y="160421"/>
                </a:cubicBezTo>
                <a:cubicBezTo>
                  <a:pt x="523910" y="133818"/>
                  <a:pt x="576043" y="126676"/>
                  <a:pt x="609600" y="112295"/>
                </a:cubicBezTo>
                <a:cubicBezTo>
                  <a:pt x="706544" y="70747"/>
                  <a:pt x="641348" y="94154"/>
                  <a:pt x="721895" y="48127"/>
                </a:cubicBezTo>
                <a:cubicBezTo>
                  <a:pt x="777404" y="16407"/>
                  <a:pt x="780193" y="17999"/>
                  <a:pt x="834189" y="0"/>
                </a:cubicBezTo>
                <a:cubicBezTo>
                  <a:pt x="826826" y="29452"/>
                  <a:pt x="803560" y="118196"/>
                  <a:pt x="802105" y="144379"/>
                </a:cubicBezTo>
                <a:cubicBezTo>
                  <a:pt x="798249" y="213788"/>
                  <a:pt x="802105" y="283411"/>
                  <a:pt x="802105" y="35292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a:extLst>
              <a:ext uri="{FF2B5EF4-FFF2-40B4-BE49-F238E27FC236}">
                <a16:creationId xmlns:a16="http://schemas.microsoft.com/office/drawing/2014/main" id="{1AD68D50-AC02-5B07-C887-F4D500E71C87}"/>
              </a:ext>
            </a:extLst>
          </p:cNvPr>
          <p:cNvSpPr/>
          <p:nvPr/>
        </p:nvSpPr>
        <p:spPr>
          <a:xfrm>
            <a:off x="10090484" y="4668253"/>
            <a:ext cx="352927" cy="225123"/>
          </a:xfrm>
          <a:custGeom>
            <a:avLst/>
            <a:gdLst>
              <a:gd name="connsiteX0" fmla="*/ 256674 w 352927"/>
              <a:gd name="connsiteY0" fmla="*/ 0 h 225123"/>
              <a:gd name="connsiteX1" fmla="*/ 144379 w 352927"/>
              <a:gd name="connsiteY1" fmla="*/ 32084 h 225123"/>
              <a:gd name="connsiteX2" fmla="*/ 96253 w 352927"/>
              <a:gd name="connsiteY2" fmla="*/ 64168 h 225123"/>
              <a:gd name="connsiteX3" fmla="*/ 0 w 352927"/>
              <a:gd name="connsiteY3" fmla="*/ 96252 h 225123"/>
              <a:gd name="connsiteX4" fmla="*/ 96253 w 352927"/>
              <a:gd name="connsiteY4" fmla="*/ 176463 h 225123"/>
              <a:gd name="connsiteX5" fmla="*/ 256674 w 352927"/>
              <a:gd name="connsiteY5" fmla="*/ 208547 h 225123"/>
              <a:gd name="connsiteX6" fmla="*/ 352927 w 352927"/>
              <a:gd name="connsiteY6" fmla="*/ 224589 h 22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2927" h="225123">
                <a:moveTo>
                  <a:pt x="256674" y="0"/>
                </a:moveTo>
                <a:cubicBezTo>
                  <a:pt x="219242" y="10695"/>
                  <a:pt x="180524" y="17626"/>
                  <a:pt x="144379" y="32084"/>
                </a:cubicBezTo>
                <a:cubicBezTo>
                  <a:pt x="126478" y="39244"/>
                  <a:pt x="113871" y="56338"/>
                  <a:pt x="96253" y="64168"/>
                </a:cubicBezTo>
                <a:cubicBezTo>
                  <a:pt x="65348" y="77903"/>
                  <a:pt x="0" y="96252"/>
                  <a:pt x="0" y="96252"/>
                </a:cubicBezTo>
                <a:cubicBezTo>
                  <a:pt x="28908" y="125160"/>
                  <a:pt x="57168" y="159712"/>
                  <a:pt x="96253" y="176463"/>
                </a:cubicBezTo>
                <a:cubicBezTo>
                  <a:pt x="126711" y="189516"/>
                  <a:pt x="234960" y="204928"/>
                  <a:pt x="256674" y="208547"/>
                </a:cubicBezTo>
                <a:cubicBezTo>
                  <a:pt x="320019" y="229662"/>
                  <a:pt x="287890" y="224589"/>
                  <a:pt x="352927" y="224589"/>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049E933F-35F7-2B12-FCD6-487175994B14}"/>
              </a:ext>
            </a:extLst>
          </p:cNvPr>
          <p:cNvSpPr>
            <a:spLocks noGrp="1"/>
          </p:cNvSpPr>
          <p:nvPr>
            <p:ph type="title"/>
          </p:nvPr>
        </p:nvSpPr>
        <p:spPr/>
        <p:txBody>
          <a:bodyPr/>
          <a:lstStyle/>
          <a:p>
            <a:endParaRPr lang="en-US" altLang="en-US"/>
          </a:p>
        </p:txBody>
      </p:sp>
      <p:sp>
        <p:nvSpPr>
          <p:cNvPr id="25602" name="Content Placeholder 2">
            <a:extLst>
              <a:ext uri="{FF2B5EF4-FFF2-40B4-BE49-F238E27FC236}">
                <a16:creationId xmlns:a16="http://schemas.microsoft.com/office/drawing/2014/main" id="{463D75D9-F0B2-F2FA-1AE8-05B5CC88115E}"/>
              </a:ext>
            </a:extLst>
          </p:cNvPr>
          <p:cNvSpPr>
            <a:spLocks noGrp="1"/>
          </p:cNvSpPr>
          <p:nvPr>
            <p:ph idx="1"/>
          </p:nvPr>
        </p:nvSpPr>
        <p:spPr/>
        <p:txBody>
          <a:bodyPr/>
          <a:lstStyle/>
          <a:p>
            <a:r>
              <a:rPr lang="en-US" altLang="en-US"/>
              <a:t> </a:t>
            </a:r>
          </a:p>
        </p:txBody>
      </p:sp>
      <p:grpSp>
        <p:nvGrpSpPr>
          <p:cNvPr id="7" name="Group 6">
            <a:extLst>
              <a:ext uri="{FF2B5EF4-FFF2-40B4-BE49-F238E27FC236}">
                <a16:creationId xmlns:a16="http://schemas.microsoft.com/office/drawing/2014/main" id="{BBD515DB-83A7-E0B7-27DA-DCEC00C99D20}"/>
              </a:ext>
            </a:extLst>
          </p:cNvPr>
          <p:cNvGrpSpPr/>
          <p:nvPr/>
        </p:nvGrpSpPr>
        <p:grpSpPr>
          <a:xfrm>
            <a:off x="838200" y="644525"/>
            <a:ext cx="10429875" cy="6097629"/>
            <a:chOff x="838200" y="644525"/>
            <a:chExt cx="10429875" cy="6097629"/>
          </a:xfrm>
        </p:grpSpPr>
        <p:pic>
          <p:nvPicPr>
            <p:cNvPr id="25603" name="Picture 4">
              <a:extLst>
                <a:ext uri="{FF2B5EF4-FFF2-40B4-BE49-F238E27FC236}">
                  <a16:creationId xmlns:a16="http://schemas.microsoft.com/office/drawing/2014/main" id="{7AD0E54B-AC5C-61FE-8B23-A282EAF885D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644525"/>
              <a:ext cx="10429875" cy="605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35292BD4-F45C-EAD7-D1C5-048C597B9220}"/>
                </a:ext>
              </a:extLst>
            </p:cNvPr>
            <p:cNvPicPr>
              <a:picLocks noChangeAspect="1"/>
            </p:cNvPicPr>
            <p:nvPr/>
          </p:nvPicPr>
          <p:blipFill>
            <a:blip r:embed="rId4"/>
            <a:stretch>
              <a:fillRect/>
            </a:stretch>
          </p:blipFill>
          <p:spPr>
            <a:xfrm>
              <a:off x="8352682" y="5144250"/>
              <a:ext cx="1563586" cy="1032713"/>
            </a:xfrm>
            <a:prstGeom prst="rect">
              <a:avLst/>
            </a:prstGeom>
          </p:spPr>
        </p:pic>
        <p:pic>
          <p:nvPicPr>
            <p:cNvPr id="4" name="Picture 3">
              <a:extLst>
                <a:ext uri="{FF2B5EF4-FFF2-40B4-BE49-F238E27FC236}">
                  <a16:creationId xmlns:a16="http://schemas.microsoft.com/office/drawing/2014/main" id="{EDE6C048-4971-E729-368B-A000308F53A6}"/>
                </a:ext>
              </a:extLst>
            </p:cNvPr>
            <p:cNvPicPr>
              <a:picLocks noChangeAspect="1"/>
            </p:cNvPicPr>
            <p:nvPr/>
          </p:nvPicPr>
          <p:blipFill>
            <a:blip r:embed="rId5"/>
            <a:stretch>
              <a:fillRect/>
            </a:stretch>
          </p:blipFill>
          <p:spPr>
            <a:xfrm>
              <a:off x="2275732" y="5049814"/>
              <a:ext cx="1668379" cy="1127149"/>
            </a:xfrm>
            <a:prstGeom prst="rect">
              <a:avLst/>
            </a:prstGeom>
          </p:spPr>
        </p:pic>
        <p:sp>
          <p:nvSpPr>
            <p:cNvPr id="5" name="Rectangle 4">
              <a:extLst>
                <a:ext uri="{FF2B5EF4-FFF2-40B4-BE49-F238E27FC236}">
                  <a16:creationId xmlns:a16="http://schemas.microsoft.com/office/drawing/2014/main" id="{B5A1CC62-E349-6DD0-E28A-FCF4369F3D0A}"/>
                </a:ext>
              </a:extLst>
            </p:cNvPr>
            <p:cNvSpPr/>
            <p:nvPr/>
          </p:nvSpPr>
          <p:spPr>
            <a:xfrm>
              <a:off x="2037347" y="6481011"/>
              <a:ext cx="2261937" cy="2182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BA4D343-C02F-4823-D28D-62AAD61BBB8E}"/>
                </a:ext>
              </a:extLst>
            </p:cNvPr>
            <p:cNvSpPr/>
            <p:nvPr/>
          </p:nvSpPr>
          <p:spPr>
            <a:xfrm>
              <a:off x="7654331" y="6523915"/>
              <a:ext cx="2261937" cy="2182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1">
            <a:extLst>
              <a:ext uri="{FF2B5EF4-FFF2-40B4-BE49-F238E27FC236}">
                <a16:creationId xmlns:a16="http://schemas.microsoft.com/office/drawing/2014/main" id="{C6C406D4-37BF-1A95-C5F9-B53AC6862552}"/>
              </a:ext>
            </a:extLst>
          </p:cNvPr>
          <p:cNvSpPr>
            <a:spLocks noGrp="1"/>
          </p:cNvSpPr>
          <p:nvPr>
            <p:ph type="title"/>
          </p:nvPr>
        </p:nvSpPr>
        <p:spPr/>
        <p:txBody>
          <a:bodyPr/>
          <a:lstStyle/>
          <a:p>
            <a:r>
              <a:rPr lang="en-US" altLang="en-US"/>
              <a:t>Echinococcosis</a:t>
            </a:r>
            <a:br>
              <a:rPr lang="en-US" altLang="en-US"/>
            </a:br>
            <a:r>
              <a:rPr lang="en-US" altLang="en-US"/>
              <a:t>Basic life cycle </a:t>
            </a:r>
          </a:p>
        </p:txBody>
      </p:sp>
      <p:sp>
        <p:nvSpPr>
          <p:cNvPr id="109570" name="Content Placeholder 2">
            <a:extLst>
              <a:ext uri="{FF2B5EF4-FFF2-40B4-BE49-F238E27FC236}">
                <a16:creationId xmlns:a16="http://schemas.microsoft.com/office/drawing/2014/main" id="{E3EB2892-7EA6-9F9C-B872-B54273814E5C}"/>
              </a:ext>
            </a:extLst>
          </p:cNvPr>
          <p:cNvSpPr>
            <a:spLocks noGrp="1"/>
          </p:cNvSpPr>
          <p:nvPr>
            <p:ph idx="1"/>
          </p:nvPr>
        </p:nvSpPr>
        <p:spPr/>
        <p:txBody>
          <a:bodyPr/>
          <a:lstStyle/>
          <a:p>
            <a:r>
              <a:rPr lang="en-US" altLang="en-US" b="1" dirty="0"/>
              <a:t>Cystic echinococcus </a:t>
            </a:r>
          </a:p>
          <a:p>
            <a:pPr lvl="1"/>
            <a:r>
              <a:rPr lang="en-US" altLang="en-US" b="1" dirty="0"/>
              <a:t>Pastoral</a:t>
            </a:r>
            <a:r>
              <a:rPr lang="en-US" altLang="en-US" dirty="0"/>
              <a:t> </a:t>
            </a:r>
          </a:p>
          <a:p>
            <a:pPr lvl="2"/>
            <a:r>
              <a:rPr lang="en-US" altLang="en-US" b="1" dirty="0"/>
              <a:t>E. </a:t>
            </a:r>
            <a:r>
              <a:rPr lang="en-US" altLang="en-US" b="1" dirty="0" err="1"/>
              <a:t>granulosus</a:t>
            </a:r>
            <a:r>
              <a:rPr lang="en-US" altLang="en-US" b="1" dirty="0"/>
              <a:t> </a:t>
            </a:r>
            <a:r>
              <a:rPr lang="en-US" altLang="en-US" dirty="0"/>
              <a:t>senso </a:t>
            </a:r>
            <a:r>
              <a:rPr lang="en-US" altLang="en-US" dirty="0" err="1"/>
              <a:t>stricto</a:t>
            </a:r>
            <a:r>
              <a:rPr lang="en-US" altLang="en-US" dirty="0"/>
              <a:t> (G1-3)</a:t>
            </a:r>
          </a:p>
          <a:p>
            <a:pPr lvl="2"/>
            <a:endParaRPr lang="en-US" altLang="en-US" b="1" dirty="0"/>
          </a:p>
          <a:p>
            <a:pPr lvl="1"/>
            <a:r>
              <a:rPr lang="en-US" altLang="en-US" b="1" dirty="0"/>
              <a:t>Sylvatic </a:t>
            </a:r>
          </a:p>
          <a:p>
            <a:pPr lvl="2"/>
            <a:r>
              <a:rPr lang="en-US" altLang="en-US" b="1" dirty="0"/>
              <a:t>E. </a:t>
            </a:r>
            <a:r>
              <a:rPr lang="en-US" altLang="en-US" b="1" dirty="0" err="1"/>
              <a:t>canandensis</a:t>
            </a:r>
            <a:r>
              <a:rPr lang="en-US" altLang="en-US" b="1" dirty="0"/>
              <a:t> (G8-10)</a:t>
            </a:r>
            <a:endParaRPr lang="en-US" altLang="en-US" dirty="0"/>
          </a:p>
          <a:p>
            <a:pPr lvl="1"/>
            <a:endParaRPr lang="en-US" altLang="en-US" dirty="0"/>
          </a:p>
          <a:p>
            <a:r>
              <a:rPr lang="en-US" altLang="en-US" b="1" dirty="0" err="1"/>
              <a:t>Avleolar</a:t>
            </a:r>
            <a:r>
              <a:rPr lang="en-US" altLang="en-US" b="1" dirty="0"/>
              <a:t> echinococcus </a:t>
            </a:r>
          </a:p>
          <a:p>
            <a:pPr lvl="1"/>
            <a:r>
              <a:rPr lang="en-US" altLang="en-US" dirty="0"/>
              <a:t>Fox tapeworm </a:t>
            </a:r>
          </a:p>
          <a:p>
            <a:pPr lvl="2"/>
            <a:r>
              <a:rPr lang="en-US" altLang="en-US" b="1" dirty="0"/>
              <a:t>E. multilocularis </a:t>
            </a:r>
          </a:p>
          <a:p>
            <a:pPr lvl="2"/>
            <a:r>
              <a:rPr lang="en-US" altLang="en-US" dirty="0">
                <a:sym typeface="Wingdings" pitchFamily="2" charset="2"/>
              </a:rPr>
              <a:t> coyotes in Calgary</a:t>
            </a:r>
            <a:endParaRPr lang="en-US" altLang="en-US" dirty="0"/>
          </a:p>
          <a:p>
            <a:endParaRPr lang="en-US"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33D3E61E-7F3B-081F-5681-EE9B01669EF6}"/>
              </a:ext>
            </a:extLst>
          </p:cNvPr>
          <p:cNvSpPr>
            <a:spLocks noGrp="1"/>
          </p:cNvSpPr>
          <p:nvPr>
            <p:ph type="title"/>
          </p:nvPr>
        </p:nvSpPr>
        <p:spPr/>
        <p:txBody>
          <a:bodyPr/>
          <a:lstStyle/>
          <a:p>
            <a:r>
              <a:rPr lang="en-CA" altLang="en-US"/>
              <a:t>Cystic echinococcus</a:t>
            </a:r>
          </a:p>
        </p:txBody>
      </p:sp>
      <p:sp>
        <p:nvSpPr>
          <p:cNvPr id="27650" name="Content Placeholder 2">
            <a:extLst>
              <a:ext uri="{FF2B5EF4-FFF2-40B4-BE49-F238E27FC236}">
                <a16:creationId xmlns:a16="http://schemas.microsoft.com/office/drawing/2014/main" id="{468140B5-BE0F-AE41-B2B8-F82307259DE3}"/>
              </a:ext>
            </a:extLst>
          </p:cNvPr>
          <p:cNvSpPr>
            <a:spLocks noGrp="1"/>
          </p:cNvSpPr>
          <p:nvPr>
            <p:ph idx="1"/>
          </p:nvPr>
        </p:nvSpPr>
        <p:spPr/>
        <p:txBody>
          <a:bodyPr/>
          <a:lstStyle/>
          <a:p>
            <a:endParaRPr lang="en-CA" altLang="en-US"/>
          </a:p>
        </p:txBody>
      </p:sp>
      <p:pic>
        <p:nvPicPr>
          <p:cNvPr id="27651" name="Picture 2">
            <a:extLst>
              <a:ext uri="{FF2B5EF4-FFF2-40B4-BE49-F238E27FC236}">
                <a16:creationId xmlns:a16="http://schemas.microsoft.com/office/drawing/2014/main" id="{ACEC102B-78A4-EDE7-2F29-3A177A9E34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36" t="2885" r="2669" b="12502"/>
          <a:stretch>
            <a:fillRect/>
          </a:stretch>
        </p:blipFill>
        <p:spPr bwMode="auto">
          <a:xfrm>
            <a:off x="838200" y="365125"/>
            <a:ext cx="9677400" cy="619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Freeform 3">
            <a:extLst>
              <a:ext uri="{FF2B5EF4-FFF2-40B4-BE49-F238E27FC236}">
                <a16:creationId xmlns:a16="http://schemas.microsoft.com/office/drawing/2014/main" id="{94FD0CDE-8CA6-D5E8-7B2A-7B4658E5049E}"/>
              </a:ext>
            </a:extLst>
          </p:cNvPr>
          <p:cNvSpPr/>
          <p:nvPr/>
        </p:nvSpPr>
        <p:spPr>
          <a:xfrm>
            <a:off x="1676400" y="762000"/>
            <a:ext cx="1100138" cy="914400"/>
          </a:xfrm>
          <a:custGeom>
            <a:avLst/>
            <a:gdLst>
              <a:gd name="connsiteX0" fmla="*/ 931333 w 1100902"/>
              <a:gd name="connsiteY0" fmla="*/ 389467 h 914400"/>
              <a:gd name="connsiteX1" fmla="*/ 795867 w 1100902"/>
              <a:gd name="connsiteY1" fmla="*/ 287867 h 914400"/>
              <a:gd name="connsiteX2" fmla="*/ 694267 w 1100902"/>
              <a:gd name="connsiteY2" fmla="*/ 220133 h 914400"/>
              <a:gd name="connsiteX3" fmla="*/ 643467 w 1100902"/>
              <a:gd name="connsiteY3" fmla="*/ 186267 h 914400"/>
              <a:gd name="connsiteX4" fmla="*/ 592667 w 1100902"/>
              <a:gd name="connsiteY4" fmla="*/ 135467 h 914400"/>
              <a:gd name="connsiteX5" fmla="*/ 541867 w 1100902"/>
              <a:gd name="connsiteY5" fmla="*/ 118533 h 914400"/>
              <a:gd name="connsiteX6" fmla="*/ 338667 w 1100902"/>
              <a:gd name="connsiteY6" fmla="*/ 16933 h 914400"/>
              <a:gd name="connsiteX7" fmla="*/ 287867 w 1100902"/>
              <a:gd name="connsiteY7" fmla="*/ 0 h 914400"/>
              <a:gd name="connsiteX8" fmla="*/ 101600 w 1100902"/>
              <a:gd name="connsiteY8" fmla="*/ 33867 h 914400"/>
              <a:gd name="connsiteX9" fmla="*/ 50800 w 1100902"/>
              <a:gd name="connsiteY9" fmla="*/ 67733 h 914400"/>
              <a:gd name="connsiteX10" fmla="*/ 16933 w 1100902"/>
              <a:gd name="connsiteY10" fmla="*/ 118533 h 914400"/>
              <a:gd name="connsiteX11" fmla="*/ 0 w 1100902"/>
              <a:gd name="connsiteY11" fmla="*/ 186267 h 914400"/>
              <a:gd name="connsiteX12" fmla="*/ 16933 w 1100902"/>
              <a:gd name="connsiteY12" fmla="*/ 304800 h 914400"/>
              <a:gd name="connsiteX13" fmla="*/ 152400 w 1100902"/>
              <a:gd name="connsiteY13" fmla="*/ 457200 h 914400"/>
              <a:gd name="connsiteX14" fmla="*/ 203200 w 1100902"/>
              <a:gd name="connsiteY14" fmla="*/ 508000 h 914400"/>
              <a:gd name="connsiteX15" fmla="*/ 254000 w 1100902"/>
              <a:gd name="connsiteY15" fmla="*/ 558800 h 914400"/>
              <a:gd name="connsiteX16" fmla="*/ 304800 w 1100902"/>
              <a:gd name="connsiteY16" fmla="*/ 592667 h 914400"/>
              <a:gd name="connsiteX17" fmla="*/ 389467 w 1100902"/>
              <a:gd name="connsiteY17" fmla="*/ 677333 h 914400"/>
              <a:gd name="connsiteX18" fmla="*/ 423333 w 1100902"/>
              <a:gd name="connsiteY18" fmla="*/ 728133 h 914400"/>
              <a:gd name="connsiteX19" fmla="*/ 474133 w 1100902"/>
              <a:gd name="connsiteY19" fmla="*/ 745067 h 914400"/>
              <a:gd name="connsiteX20" fmla="*/ 524933 w 1100902"/>
              <a:gd name="connsiteY20" fmla="*/ 778933 h 914400"/>
              <a:gd name="connsiteX21" fmla="*/ 626533 w 1100902"/>
              <a:gd name="connsiteY21" fmla="*/ 829733 h 914400"/>
              <a:gd name="connsiteX22" fmla="*/ 660400 w 1100902"/>
              <a:gd name="connsiteY22" fmla="*/ 880533 h 914400"/>
              <a:gd name="connsiteX23" fmla="*/ 762000 w 1100902"/>
              <a:gd name="connsiteY23" fmla="*/ 914400 h 914400"/>
              <a:gd name="connsiteX24" fmla="*/ 931333 w 1100902"/>
              <a:gd name="connsiteY24" fmla="*/ 897467 h 914400"/>
              <a:gd name="connsiteX25" fmla="*/ 982133 w 1100902"/>
              <a:gd name="connsiteY25" fmla="*/ 846667 h 914400"/>
              <a:gd name="connsiteX26" fmla="*/ 1032933 w 1100902"/>
              <a:gd name="connsiteY26" fmla="*/ 812800 h 914400"/>
              <a:gd name="connsiteX27" fmla="*/ 1100667 w 1100902"/>
              <a:gd name="connsiteY27" fmla="*/ 711200 h 914400"/>
              <a:gd name="connsiteX28" fmla="*/ 1083733 w 1100902"/>
              <a:gd name="connsiteY28" fmla="*/ 541867 h 914400"/>
              <a:gd name="connsiteX29" fmla="*/ 931333 w 1100902"/>
              <a:gd name="connsiteY29" fmla="*/ 457200 h 914400"/>
              <a:gd name="connsiteX30" fmla="*/ 931333 w 1100902"/>
              <a:gd name="connsiteY30" fmla="*/ 389467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00902" h="914400">
                <a:moveTo>
                  <a:pt x="931333" y="389467"/>
                </a:moveTo>
                <a:cubicBezTo>
                  <a:pt x="698882" y="249995"/>
                  <a:pt x="962528" y="417493"/>
                  <a:pt x="795867" y="287867"/>
                </a:cubicBezTo>
                <a:cubicBezTo>
                  <a:pt x="763738" y="262878"/>
                  <a:pt x="728134" y="242711"/>
                  <a:pt x="694267" y="220133"/>
                </a:cubicBezTo>
                <a:cubicBezTo>
                  <a:pt x="677334" y="208844"/>
                  <a:pt x="657857" y="200657"/>
                  <a:pt x="643467" y="186267"/>
                </a:cubicBezTo>
                <a:cubicBezTo>
                  <a:pt x="626534" y="169334"/>
                  <a:pt x="612592" y="148751"/>
                  <a:pt x="592667" y="135467"/>
                </a:cubicBezTo>
                <a:cubicBezTo>
                  <a:pt x="577815" y="125566"/>
                  <a:pt x="557470" y="127201"/>
                  <a:pt x="541867" y="118533"/>
                </a:cubicBezTo>
                <a:cubicBezTo>
                  <a:pt x="344919" y="9117"/>
                  <a:pt x="536456" y="82863"/>
                  <a:pt x="338667" y="16933"/>
                </a:cubicBezTo>
                <a:lnTo>
                  <a:pt x="287867" y="0"/>
                </a:lnTo>
                <a:cubicBezTo>
                  <a:pt x="241160" y="5838"/>
                  <a:pt x="153810" y="7762"/>
                  <a:pt x="101600" y="33867"/>
                </a:cubicBezTo>
                <a:cubicBezTo>
                  <a:pt x="83397" y="42968"/>
                  <a:pt x="67733" y="56444"/>
                  <a:pt x="50800" y="67733"/>
                </a:cubicBezTo>
                <a:cubicBezTo>
                  <a:pt x="39511" y="84666"/>
                  <a:pt x="24950" y="99827"/>
                  <a:pt x="16933" y="118533"/>
                </a:cubicBezTo>
                <a:cubicBezTo>
                  <a:pt x="7765" y="139924"/>
                  <a:pt x="0" y="162994"/>
                  <a:pt x="0" y="186267"/>
                </a:cubicBezTo>
                <a:cubicBezTo>
                  <a:pt x="0" y="226179"/>
                  <a:pt x="5464" y="266571"/>
                  <a:pt x="16933" y="304800"/>
                </a:cubicBezTo>
                <a:cubicBezTo>
                  <a:pt x="29883" y="347966"/>
                  <a:pt x="148159" y="452959"/>
                  <a:pt x="152400" y="457200"/>
                </a:cubicBezTo>
                <a:lnTo>
                  <a:pt x="203200" y="508000"/>
                </a:lnTo>
                <a:cubicBezTo>
                  <a:pt x="220133" y="524933"/>
                  <a:pt x="234075" y="545516"/>
                  <a:pt x="254000" y="558800"/>
                </a:cubicBezTo>
                <a:lnTo>
                  <a:pt x="304800" y="592667"/>
                </a:lnTo>
                <a:cubicBezTo>
                  <a:pt x="395115" y="728138"/>
                  <a:pt x="276575" y="564441"/>
                  <a:pt x="389467" y="677333"/>
                </a:cubicBezTo>
                <a:cubicBezTo>
                  <a:pt x="403857" y="691723"/>
                  <a:pt x="407441" y="715420"/>
                  <a:pt x="423333" y="728133"/>
                </a:cubicBezTo>
                <a:cubicBezTo>
                  <a:pt x="437271" y="739284"/>
                  <a:pt x="458168" y="737085"/>
                  <a:pt x="474133" y="745067"/>
                </a:cubicBezTo>
                <a:cubicBezTo>
                  <a:pt x="492336" y="754168"/>
                  <a:pt x="506730" y="769832"/>
                  <a:pt x="524933" y="778933"/>
                </a:cubicBezTo>
                <a:cubicBezTo>
                  <a:pt x="665147" y="849040"/>
                  <a:pt x="480948" y="732678"/>
                  <a:pt x="626533" y="829733"/>
                </a:cubicBezTo>
                <a:cubicBezTo>
                  <a:pt x="637822" y="846666"/>
                  <a:pt x="643142" y="869747"/>
                  <a:pt x="660400" y="880533"/>
                </a:cubicBezTo>
                <a:cubicBezTo>
                  <a:pt x="690672" y="899453"/>
                  <a:pt x="762000" y="914400"/>
                  <a:pt x="762000" y="914400"/>
                </a:cubicBezTo>
                <a:cubicBezTo>
                  <a:pt x="818444" y="908756"/>
                  <a:pt x="877116" y="914149"/>
                  <a:pt x="931333" y="897467"/>
                </a:cubicBezTo>
                <a:cubicBezTo>
                  <a:pt x="954221" y="890424"/>
                  <a:pt x="963736" y="861998"/>
                  <a:pt x="982133" y="846667"/>
                </a:cubicBezTo>
                <a:cubicBezTo>
                  <a:pt x="997767" y="833638"/>
                  <a:pt x="1016000" y="824089"/>
                  <a:pt x="1032933" y="812800"/>
                </a:cubicBezTo>
                <a:cubicBezTo>
                  <a:pt x="1055511" y="778933"/>
                  <a:pt x="1104717" y="751701"/>
                  <a:pt x="1100667" y="711200"/>
                </a:cubicBezTo>
                <a:cubicBezTo>
                  <a:pt x="1095022" y="654756"/>
                  <a:pt x="1109102" y="592604"/>
                  <a:pt x="1083733" y="541867"/>
                </a:cubicBezTo>
                <a:cubicBezTo>
                  <a:pt x="1060442" y="495285"/>
                  <a:pt x="979894" y="473387"/>
                  <a:pt x="931333" y="457200"/>
                </a:cubicBezTo>
                <a:lnTo>
                  <a:pt x="931333" y="389467"/>
                </a:lnTo>
                <a:close/>
              </a:path>
            </a:pathLst>
          </a:cu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Freeform 5">
            <a:extLst>
              <a:ext uri="{FF2B5EF4-FFF2-40B4-BE49-F238E27FC236}">
                <a16:creationId xmlns:a16="http://schemas.microsoft.com/office/drawing/2014/main" id="{7F88C406-4FBC-FB1F-EAC8-1BFD1C02F906}"/>
              </a:ext>
            </a:extLst>
          </p:cNvPr>
          <p:cNvSpPr/>
          <p:nvPr/>
        </p:nvSpPr>
        <p:spPr>
          <a:xfrm rot="21148463">
            <a:off x="6096000" y="762000"/>
            <a:ext cx="2540000" cy="677863"/>
          </a:xfrm>
          <a:custGeom>
            <a:avLst/>
            <a:gdLst>
              <a:gd name="connsiteX0" fmla="*/ 931333 w 1100902"/>
              <a:gd name="connsiteY0" fmla="*/ 389467 h 914400"/>
              <a:gd name="connsiteX1" fmla="*/ 795867 w 1100902"/>
              <a:gd name="connsiteY1" fmla="*/ 287867 h 914400"/>
              <a:gd name="connsiteX2" fmla="*/ 694267 w 1100902"/>
              <a:gd name="connsiteY2" fmla="*/ 220133 h 914400"/>
              <a:gd name="connsiteX3" fmla="*/ 643467 w 1100902"/>
              <a:gd name="connsiteY3" fmla="*/ 186267 h 914400"/>
              <a:gd name="connsiteX4" fmla="*/ 592667 w 1100902"/>
              <a:gd name="connsiteY4" fmla="*/ 135467 h 914400"/>
              <a:gd name="connsiteX5" fmla="*/ 541867 w 1100902"/>
              <a:gd name="connsiteY5" fmla="*/ 118533 h 914400"/>
              <a:gd name="connsiteX6" fmla="*/ 338667 w 1100902"/>
              <a:gd name="connsiteY6" fmla="*/ 16933 h 914400"/>
              <a:gd name="connsiteX7" fmla="*/ 287867 w 1100902"/>
              <a:gd name="connsiteY7" fmla="*/ 0 h 914400"/>
              <a:gd name="connsiteX8" fmla="*/ 101600 w 1100902"/>
              <a:gd name="connsiteY8" fmla="*/ 33867 h 914400"/>
              <a:gd name="connsiteX9" fmla="*/ 50800 w 1100902"/>
              <a:gd name="connsiteY9" fmla="*/ 67733 h 914400"/>
              <a:gd name="connsiteX10" fmla="*/ 16933 w 1100902"/>
              <a:gd name="connsiteY10" fmla="*/ 118533 h 914400"/>
              <a:gd name="connsiteX11" fmla="*/ 0 w 1100902"/>
              <a:gd name="connsiteY11" fmla="*/ 186267 h 914400"/>
              <a:gd name="connsiteX12" fmla="*/ 16933 w 1100902"/>
              <a:gd name="connsiteY12" fmla="*/ 304800 h 914400"/>
              <a:gd name="connsiteX13" fmla="*/ 152400 w 1100902"/>
              <a:gd name="connsiteY13" fmla="*/ 457200 h 914400"/>
              <a:gd name="connsiteX14" fmla="*/ 203200 w 1100902"/>
              <a:gd name="connsiteY14" fmla="*/ 508000 h 914400"/>
              <a:gd name="connsiteX15" fmla="*/ 254000 w 1100902"/>
              <a:gd name="connsiteY15" fmla="*/ 558800 h 914400"/>
              <a:gd name="connsiteX16" fmla="*/ 304800 w 1100902"/>
              <a:gd name="connsiteY16" fmla="*/ 592667 h 914400"/>
              <a:gd name="connsiteX17" fmla="*/ 389467 w 1100902"/>
              <a:gd name="connsiteY17" fmla="*/ 677333 h 914400"/>
              <a:gd name="connsiteX18" fmla="*/ 423333 w 1100902"/>
              <a:gd name="connsiteY18" fmla="*/ 728133 h 914400"/>
              <a:gd name="connsiteX19" fmla="*/ 474133 w 1100902"/>
              <a:gd name="connsiteY19" fmla="*/ 745067 h 914400"/>
              <a:gd name="connsiteX20" fmla="*/ 524933 w 1100902"/>
              <a:gd name="connsiteY20" fmla="*/ 778933 h 914400"/>
              <a:gd name="connsiteX21" fmla="*/ 626533 w 1100902"/>
              <a:gd name="connsiteY21" fmla="*/ 829733 h 914400"/>
              <a:gd name="connsiteX22" fmla="*/ 660400 w 1100902"/>
              <a:gd name="connsiteY22" fmla="*/ 880533 h 914400"/>
              <a:gd name="connsiteX23" fmla="*/ 762000 w 1100902"/>
              <a:gd name="connsiteY23" fmla="*/ 914400 h 914400"/>
              <a:gd name="connsiteX24" fmla="*/ 931333 w 1100902"/>
              <a:gd name="connsiteY24" fmla="*/ 897467 h 914400"/>
              <a:gd name="connsiteX25" fmla="*/ 982133 w 1100902"/>
              <a:gd name="connsiteY25" fmla="*/ 846667 h 914400"/>
              <a:gd name="connsiteX26" fmla="*/ 1032933 w 1100902"/>
              <a:gd name="connsiteY26" fmla="*/ 812800 h 914400"/>
              <a:gd name="connsiteX27" fmla="*/ 1100667 w 1100902"/>
              <a:gd name="connsiteY27" fmla="*/ 711200 h 914400"/>
              <a:gd name="connsiteX28" fmla="*/ 1083733 w 1100902"/>
              <a:gd name="connsiteY28" fmla="*/ 541867 h 914400"/>
              <a:gd name="connsiteX29" fmla="*/ 931333 w 1100902"/>
              <a:gd name="connsiteY29" fmla="*/ 457200 h 914400"/>
              <a:gd name="connsiteX30" fmla="*/ 931333 w 1100902"/>
              <a:gd name="connsiteY30" fmla="*/ 389467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00902" h="914400">
                <a:moveTo>
                  <a:pt x="931333" y="389467"/>
                </a:moveTo>
                <a:cubicBezTo>
                  <a:pt x="698882" y="249995"/>
                  <a:pt x="962528" y="417493"/>
                  <a:pt x="795867" y="287867"/>
                </a:cubicBezTo>
                <a:cubicBezTo>
                  <a:pt x="763738" y="262878"/>
                  <a:pt x="728134" y="242711"/>
                  <a:pt x="694267" y="220133"/>
                </a:cubicBezTo>
                <a:cubicBezTo>
                  <a:pt x="677334" y="208844"/>
                  <a:pt x="657857" y="200657"/>
                  <a:pt x="643467" y="186267"/>
                </a:cubicBezTo>
                <a:cubicBezTo>
                  <a:pt x="626534" y="169334"/>
                  <a:pt x="612592" y="148751"/>
                  <a:pt x="592667" y="135467"/>
                </a:cubicBezTo>
                <a:cubicBezTo>
                  <a:pt x="577815" y="125566"/>
                  <a:pt x="557470" y="127201"/>
                  <a:pt x="541867" y="118533"/>
                </a:cubicBezTo>
                <a:cubicBezTo>
                  <a:pt x="344919" y="9117"/>
                  <a:pt x="536456" y="82863"/>
                  <a:pt x="338667" y="16933"/>
                </a:cubicBezTo>
                <a:lnTo>
                  <a:pt x="287867" y="0"/>
                </a:lnTo>
                <a:cubicBezTo>
                  <a:pt x="241160" y="5838"/>
                  <a:pt x="153810" y="7762"/>
                  <a:pt x="101600" y="33867"/>
                </a:cubicBezTo>
                <a:cubicBezTo>
                  <a:pt x="83397" y="42968"/>
                  <a:pt x="67733" y="56444"/>
                  <a:pt x="50800" y="67733"/>
                </a:cubicBezTo>
                <a:cubicBezTo>
                  <a:pt x="39511" y="84666"/>
                  <a:pt x="24950" y="99827"/>
                  <a:pt x="16933" y="118533"/>
                </a:cubicBezTo>
                <a:cubicBezTo>
                  <a:pt x="7765" y="139924"/>
                  <a:pt x="0" y="162994"/>
                  <a:pt x="0" y="186267"/>
                </a:cubicBezTo>
                <a:cubicBezTo>
                  <a:pt x="0" y="226179"/>
                  <a:pt x="5464" y="266571"/>
                  <a:pt x="16933" y="304800"/>
                </a:cubicBezTo>
                <a:cubicBezTo>
                  <a:pt x="29883" y="347966"/>
                  <a:pt x="148159" y="452959"/>
                  <a:pt x="152400" y="457200"/>
                </a:cubicBezTo>
                <a:lnTo>
                  <a:pt x="203200" y="508000"/>
                </a:lnTo>
                <a:cubicBezTo>
                  <a:pt x="220133" y="524933"/>
                  <a:pt x="234075" y="545516"/>
                  <a:pt x="254000" y="558800"/>
                </a:cubicBezTo>
                <a:lnTo>
                  <a:pt x="304800" y="592667"/>
                </a:lnTo>
                <a:cubicBezTo>
                  <a:pt x="395115" y="728138"/>
                  <a:pt x="276575" y="564441"/>
                  <a:pt x="389467" y="677333"/>
                </a:cubicBezTo>
                <a:cubicBezTo>
                  <a:pt x="403857" y="691723"/>
                  <a:pt x="407441" y="715420"/>
                  <a:pt x="423333" y="728133"/>
                </a:cubicBezTo>
                <a:cubicBezTo>
                  <a:pt x="437271" y="739284"/>
                  <a:pt x="458168" y="737085"/>
                  <a:pt x="474133" y="745067"/>
                </a:cubicBezTo>
                <a:cubicBezTo>
                  <a:pt x="492336" y="754168"/>
                  <a:pt x="506730" y="769832"/>
                  <a:pt x="524933" y="778933"/>
                </a:cubicBezTo>
                <a:cubicBezTo>
                  <a:pt x="665147" y="849040"/>
                  <a:pt x="480948" y="732678"/>
                  <a:pt x="626533" y="829733"/>
                </a:cubicBezTo>
                <a:cubicBezTo>
                  <a:pt x="637822" y="846666"/>
                  <a:pt x="643142" y="869747"/>
                  <a:pt x="660400" y="880533"/>
                </a:cubicBezTo>
                <a:cubicBezTo>
                  <a:pt x="690672" y="899453"/>
                  <a:pt x="762000" y="914400"/>
                  <a:pt x="762000" y="914400"/>
                </a:cubicBezTo>
                <a:cubicBezTo>
                  <a:pt x="818444" y="908756"/>
                  <a:pt x="877116" y="914149"/>
                  <a:pt x="931333" y="897467"/>
                </a:cubicBezTo>
                <a:cubicBezTo>
                  <a:pt x="954221" y="890424"/>
                  <a:pt x="963736" y="861998"/>
                  <a:pt x="982133" y="846667"/>
                </a:cubicBezTo>
                <a:cubicBezTo>
                  <a:pt x="997767" y="833638"/>
                  <a:pt x="1016000" y="824089"/>
                  <a:pt x="1032933" y="812800"/>
                </a:cubicBezTo>
                <a:cubicBezTo>
                  <a:pt x="1055511" y="778933"/>
                  <a:pt x="1104717" y="751701"/>
                  <a:pt x="1100667" y="711200"/>
                </a:cubicBezTo>
                <a:cubicBezTo>
                  <a:pt x="1095022" y="654756"/>
                  <a:pt x="1109102" y="592604"/>
                  <a:pt x="1083733" y="541867"/>
                </a:cubicBezTo>
                <a:cubicBezTo>
                  <a:pt x="1060442" y="495285"/>
                  <a:pt x="979894" y="473387"/>
                  <a:pt x="931333" y="457200"/>
                </a:cubicBezTo>
                <a:lnTo>
                  <a:pt x="931333" y="389467"/>
                </a:lnTo>
                <a:close/>
              </a:path>
            </a:pathLst>
          </a:cu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a:extLst>
              <a:ext uri="{FF2B5EF4-FFF2-40B4-BE49-F238E27FC236}">
                <a16:creationId xmlns:a16="http://schemas.microsoft.com/office/drawing/2014/main" id="{34031B15-27E1-DCC8-A224-BE6C20D878B9}"/>
              </a:ext>
            </a:extLst>
          </p:cNvPr>
          <p:cNvSpPr/>
          <p:nvPr/>
        </p:nvSpPr>
        <p:spPr>
          <a:xfrm rot="19170397">
            <a:off x="4983163" y="1743075"/>
            <a:ext cx="354012" cy="223838"/>
          </a:xfrm>
          <a:custGeom>
            <a:avLst/>
            <a:gdLst>
              <a:gd name="connsiteX0" fmla="*/ 931333 w 1100902"/>
              <a:gd name="connsiteY0" fmla="*/ 389467 h 914400"/>
              <a:gd name="connsiteX1" fmla="*/ 795867 w 1100902"/>
              <a:gd name="connsiteY1" fmla="*/ 287867 h 914400"/>
              <a:gd name="connsiteX2" fmla="*/ 694267 w 1100902"/>
              <a:gd name="connsiteY2" fmla="*/ 220133 h 914400"/>
              <a:gd name="connsiteX3" fmla="*/ 643467 w 1100902"/>
              <a:gd name="connsiteY3" fmla="*/ 186267 h 914400"/>
              <a:gd name="connsiteX4" fmla="*/ 592667 w 1100902"/>
              <a:gd name="connsiteY4" fmla="*/ 135467 h 914400"/>
              <a:gd name="connsiteX5" fmla="*/ 541867 w 1100902"/>
              <a:gd name="connsiteY5" fmla="*/ 118533 h 914400"/>
              <a:gd name="connsiteX6" fmla="*/ 338667 w 1100902"/>
              <a:gd name="connsiteY6" fmla="*/ 16933 h 914400"/>
              <a:gd name="connsiteX7" fmla="*/ 287867 w 1100902"/>
              <a:gd name="connsiteY7" fmla="*/ 0 h 914400"/>
              <a:gd name="connsiteX8" fmla="*/ 101600 w 1100902"/>
              <a:gd name="connsiteY8" fmla="*/ 33867 h 914400"/>
              <a:gd name="connsiteX9" fmla="*/ 50800 w 1100902"/>
              <a:gd name="connsiteY9" fmla="*/ 67733 h 914400"/>
              <a:gd name="connsiteX10" fmla="*/ 16933 w 1100902"/>
              <a:gd name="connsiteY10" fmla="*/ 118533 h 914400"/>
              <a:gd name="connsiteX11" fmla="*/ 0 w 1100902"/>
              <a:gd name="connsiteY11" fmla="*/ 186267 h 914400"/>
              <a:gd name="connsiteX12" fmla="*/ 16933 w 1100902"/>
              <a:gd name="connsiteY12" fmla="*/ 304800 h 914400"/>
              <a:gd name="connsiteX13" fmla="*/ 152400 w 1100902"/>
              <a:gd name="connsiteY13" fmla="*/ 457200 h 914400"/>
              <a:gd name="connsiteX14" fmla="*/ 203200 w 1100902"/>
              <a:gd name="connsiteY14" fmla="*/ 508000 h 914400"/>
              <a:gd name="connsiteX15" fmla="*/ 254000 w 1100902"/>
              <a:gd name="connsiteY15" fmla="*/ 558800 h 914400"/>
              <a:gd name="connsiteX16" fmla="*/ 304800 w 1100902"/>
              <a:gd name="connsiteY16" fmla="*/ 592667 h 914400"/>
              <a:gd name="connsiteX17" fmla="*/ 389467 w 1100902"/>
              <a:gd name="connsiteY17" fmla="*/ 677333 h 914400"/>
              <a:gd name="connsiteX18" fmla="*/ 423333 w 1100902"/>
              <a:gd name="connsiteY18" fmla="*/ 728133 h 914400"/>
              <a:gd name="connsiteX19" fmla="*/ 474133 w 1100902"/>
              <a:gd name="connsiteY19" fmla="*/ 745067 h 914400"/>
              <a:gd name="connsiteX20" fmla="*/ 524933 w 1100902"/>
              <a:gd name="connsiteY20" fmla="*/ 778933 h 914400"/>
              <a:gd name="connsiteX21" fmla="*/ 626533 w 1100902"/>
              <a:gd name="connsiteY21" fmla="*/ 829733 h 914400"/>
              <a:gd name="connsiteX22" fmla="*/ 660400 w 1100902"/>
              <a:gd name="connsiteY22" fmla="*/ 880533 h 914400"/>
              <a:gd name="connsiteX23" fmla="*/ 762000 w 1100902"/>
              <a:gd name="connsiteY23" fmla="*/ 914400 h 914400"/>
              <a:gd name="connsiteX24" fmla="*/ 931333 w 1100902"/>
              <a:gd name="connsiteY24" fmla="*/ 897467 h 914400"/>
              <a:gd name="connsiteX25" fmla="*/ 982133 w 1100902"/>
              <a:gd name="connsiteY25" fmla="*/ 846667 h 914400"/>
              <a:gd name="connsiteX26" fmla="*/ 1032933 w 1100902"/>
              <a:gd name="connsiteY26" fmla="*/ 812800 h 914400"/>
              <a:gd name="connsiteX27" fmla="*/ 1100667 w 1100902"/>
              <a:gd name="connsiteY27" fmla="*/ 711200 h 914400"/>
              <a:gd name="connsiteX28" fmla="*/ 1083733 w 1100902"/>
              <a:gd name="connsiteY28" fmla="*/ 541867 h 914400"/>
              <a:gd name="connsiteX29" fmla="*/ 931333 w 1100902"/>
              <a:gd name="connsiteY29" fmla="*/ 457200 h 914400"/>
              <a:gd name="connsiteX30" fmla="*/ 931333 w 1100902"/>
              <a:gd name="connsiteY30" fmla="*/ 389467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00902" h="914400">
                <a:moveTo>
                  <a:pt x="931333" y="389467"/>
                </a:moveTo>
                <a:cubicBezTo>
                  <a:pt x="698882" y="249995"/>
                  <a:pt x="962528" y="417493"/>
                  <a:pt x="795867" y="287867"/>
                </a:cubicBezTo>
                <a:cubicBezTo>
                  <a:pt x="763738" y="262878"/>
                  <a:pt x="728134" y="242711"/>
                  <a:pt x="694267" y="220133"/>
                </a:cubicBezTo>
                <a:cubicBezTo>
                  <a:pt x="677334" y="208844"/>
                  <a:pt x="657857" y="200657"/>
                  <a:pt x="643467" y="186267"/>
                </a:cubicBezTo>
                <a:cubicBezTo>
                  <a:pt x="626534" y="169334"/>
                  <a:pt x="612592" y="148751"/>
                  <a:pt x="592667" y="135467"/>
                </a:cubicBezTo>
                <a:cubicBezTo>
                  <a:pt x="577815" y="125566"/>
                  <a:pt x="557470" y="127201"/>
                  <a:pt x="541867" y="118533"/>
                </a:cubicBezTo>
                <a:cubicBezTo>
                  <a:pt x="344919" y="9117"/>
                  <a:pt x="536456" y="82863"/>
                  <a:pt x="338667" y="16933"/>
                </a:cubicBezTo>
                <a:lnTo>
                  <a:pt x="287867" y="0"/>
                </a:lnTo>
                <a:cubicBezTo>
                  <a:pt x="241160" y="5838"/>
                  <a:pt x="153810" y="7762"/>
                  <a:pt x="101600" y="33867"/>
                </a:cubicBezTo>
                <a:cubicBezTo>
                  <a:pt x="83397" y="42968"/>
                  <a:pt x="67733" y="56444"/>
                  <a:pt x="50800" y="67733"/>
                </a:cubicBezTo>
                <a:cubicBezTo>
                  <a:pt x="39511" y="84666"/>
                  <a:pt x="24950" y="99827"/>
                  <a:pt x="16933" y="118533"/>
                </a:cubicBezTo>
                <a:cubicBezTo>
                  <a:pt x="7765" y="139924"/>
                  <a:pt x="0" y="162994"/>
                  <a:pt x="0" y="186267"/>
                </a:cubicBezTo>
                <a:cubicBezTo>
                  <a:pt x="0" y="226179"/>
                  <a:pt x="5464" y="266571"/>
                  <a:pt x="16933" y="304800"/>
                </a:cubicBezTo>
                <a:cubicBezTo>
                  <a:pt x="29883" y="347966"/>
                  <a:pt x="148159" y="452959"/>
                  <a:pt x="152400" y="457200"/>
                </a:cubicBezTo>
                <a:lnTo>
                  <a:pt x="203200" y="508000"/>
                </a:lnTo>
                <a:cubicBezTo>
                  <a:pt x="220133" y="524933"/>
                  <a:pt x="234075" y="545516"/>
                  <a:pt x="254000" y="558800"/>
                </a:cubicBezTo>
                <a:lnTo>
                  <a:pt x="304800" y="592667"/>
                </a:lnTo>
                <a:cubicBezTo>
                  <a:pt x="395115" y="728138"/>
                  <a:pt x="276575" y="564441"/>
                  <a:pt x="389467" y="677333"/>
                </a:cubicBezTo>
                <a:cubicBezTo>
                  <a:pt x="403857" y="691723"/>
                  <a:pt x="407441" y="715420"/>
                  <a:pt x="423333" y="728133"/>
                </a:cubicBezTo>
                <a:cubicBezTo>
                  <a:pt x="437271" y="739284"/>
                  <a:pt x="458168" y="737085"/>
                  <a:pt x="474133" y="745067"/>
                </a:cubicBezTo>
                <a:cubicBezTo>
                  <a:pt x="492336" y="754168"/>
                  <a:pt x="506730" y="769832"/>
                  <a:pt x="524933" y="778933"/>
                </a:cubicBezTo>
                <a:cubicBezTo>
                  <a:pt x="665147" y="849040"/>
                  <a:pt x="480948" y="732678"/>
                  <a:pt x="626533" y="829733"/>
                </a:cubicBezTo>
                <a:cubicBezTo>
                  <a:pt x="637822" y="846666"/>
                  <a:pt x="643142" y="869747"/>
                  <a:pt x="660400" y="880533"/>
                </a:cubicBezTo>
                <a:cubicBezTo>
                  <a:pt x="690672" y="899453"/>
                  <a:pt x="762000" y="914400"/>
                  <a:pt x="762000" y="914400"/>
                </a:cubicBezTo>
                <a:cubicBezTo>
                  <a:pt x="818444" y="908756"/>
                  <a:pt x="877116" y="914149"/>
                  <a:pt x="931333" y="897467"/>
                </a:cubicBezTo>
                <a:cubicBezTo>
                  <a:pt x="954221" y="890424"/>
                  <a:pt x="963736" y="861998"/>
                  <a:pt x="982133" y="846667"/>
                </a:cubicBezTo>
                <a:cubicBezTo>
                  <a:pt x="997767" y="833638"/>
                  <a:pt x="1016000" y="824089"/>
                  <a:pt x="1032933" y="812800"/>
                </a:cubicBezTo>
                <a:cubicBezTo>
                  <a:pt x="1055511" y="778933"/>
                  <a:pt x="1104717" y="751701"/>
                  <a:pt x="1100667" y="711200"/>
                </a:cubicBezTo>
                <a:cubicBezTo>
                  <a:pt x="1095022" y="654756"/>
                  <a:pt x="1109102" y="592604"/>
                  <a:pt x="1083733" y="541867"/>
                </a:cubicBezTo>
                <a:cubicBezTo>
                  <a:pt x="1060442" y="495285"/>
                  <a:pt x="979894" y="473387"/>
                  <a:pt x="931333" y="457200"/>
                </a:cubicBezTo>
                <a:lnTo>
                  <a:pt x="931333" y="389467"/>
                </a:lnTo>
                <a:close/>
              </a:path>
            </a:pathLst>
          </a:cu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Freeform 7">
            <a:extLst>
              <a:ext uri="{FF2B5EF4-FFF2-40B4-BE49-F238E27FC236}">
                <a16:creationId xmlns:a16="http://schemas.microsoft.com/office/drawing/2014/main" id="{52EA1145-894D-FD0C-35D7-C27E286530BD}"/>
              </a:ext>
            </a:extLst>
          </p:cNvPr>
          <p:cNvSpPr/>
          <p:nvPr/>
        </p:nvSpPr>
        <p:spPr>
          <a:xfrm rot="21229662">
            <a:off x="6075363" y="1601788"/>
            <a:ext cx="1931987" cy="644525"/>
          </a:xfrm>
          <a:custGeom>
            <a:avLst/>
            <a:gdLst>
              <a:gd name="connsiteX0" fmla="*/ 931333 w 1100902"/>
              <a:gd name="connsiteY0" fmla="*/ 389467 h 914400"/>
              <a:gd name="connsiteX1" fmla="*/ 795867 w 1100902"/>
              <a:gd name="connsiteY1" fmla="*/ 287867 h 914400"/>
              <a:gd name="connsiteX2" fmla="*/ 694267 w 1100902"/>
              <a:gd name="connsiteY2" fmla="*/ 220133 h 914400"/>
              <a:gd name="connsiteX3" fmla="*/ 643467 w 1100902"/>
              <a:gd name="connsiteY3" fmla="*/ 186267 h 914400"/>
              <a:gd name="connsiteX4" fmla="*/ 592667 w 1100902"/>
              <a:gd name="connsiteY4" fmla="*/ 135467 h 914400"/>
              <a:gd name="connsiteX5" fmla="*/ 541867 w 1100902"/>
              <a:gd name="connsiteY5" fmla="*/ 118533 h 914400"/>
              <a:gd name="connsiteX6" fmla="*/ 338667 w 1100902"/>
              <a:gd name="connsiteY6" fmla="*/ 16933 h 914400"/>
              <a:gd name="connsiteX7" fmla="*/ 287867 w 1100902"/>
              <a:gd name="connsiteY7" fmla="*/ 0 h 914400"/>
              <a:gd name="connsiteX8" fmla="*/ 101600 w 1100902"/>
              <a:gd name="connsiteY8" fmla="*/ 33867 h 914400"/>
              <a:gd name="connsiteX9" fmla="*/ 50800 w 1100902"/>
              <a:gd name="connsiteY9" fmla="*/ 67733 h 914400"/>
              <a:gd name="connsiteX10" fmla="*/ 16933 w 1100902"/>
              <a:gd name="connsiteY10" fmla="*/ 118533 h 914400"/>
              <a:gd name="connsiteX11" fmla="*/ 0 w 1100902"/>
              <a:gd name="connsiteY11" fmla="*/ 186267 h 914400"/>
              <a:gd name="connsiteX12" fmla="*/ 16933 w 1100902"/>
              <a:gd name="connsiteY12" fmla="*/ 304800 h 914400"/>
              <a:gd name="connsiteX13" fmla="*/ 152400 w 1100902"/>
              <a:gd name="connsiteY13" fmla="*/ 457200 h 914400"/>
              <a:gd name="connsiteX14" fmla="*/ 203200 w 1100902"/>
              <a:gd name="connsiteY14" fmla="*/ 508000 h 914400"/>
              <a:gd name="connsiteX15" fmla="*/ 254000 w 1100902"/>
              <a:gd name="connsiteY15" fmla="*/ 558800 h 914400"/>
              <a:gd name="connsiteX16" fmla="*/ 304800 w 1100902"/>
              <a:gd name="connsiteY16" fmla="*/ 592667 h 914400"/>
              <a:gd name="connsiteX17" fmla="*/ 389467 w 1100902"/>
              <a:gd name="connsiteY17" fmla="*/ 677333 h 914400"/>
              <a:gd name="connsiteX18" fmla="*/ 423333 w 1100902"/>
              <a:gd name="connsiteY18" fmla="*/ 728133 h 914400"/>
              <a:gd name="connsiteX19" fmla="*/ 474133 w 1100902"/>
              <a:gd name="connsiteY19" fmla="*/ 745067 h 914400"/>
              <a:gd name="connsiteX20" fmla="*/ 524933 w 1100902"/>
              <a:gd name="connsiteY20" fmla="*/ 778933 h 914400"/>
              <a:gd name="connsiteX21" fmla="*/ 626533 w 1100902"/>
              <a:gd name="connsiteY21" fmla="*/ 829733 h 914400"/>
              <a:gd name="connsiteX22" fmla="*/ 660400 w 1100902"/>
              <a:gd name="connsiteY22" fmla="*/ 880533 h 914400"/>
              <a:gd name="connsiteX23" fmla="*/ 762000 w 1100902"/>
              <a:gd name="connsiteY23" fmla="*/ 914400 h 914400"/>
              <a:gd name="connsiteX24" fmla="*/ 931333 w 1100902"/>
              <a:gd name="connsiteY24" fmla="*/ 897467 h 914400"/>
              <a:gd name="connsiteX25" fmla="*/ 982133 w 1100902"/>
              <a:gd name="connsiteY25" fmla="*/ 846667 h 914400"/>
              <a:gd name="connsiteX26" fmla="*/ 1032933 w 1100902"/>
              <a:gd name="connsiteY26" fmla="*/ 812800 h 914400"/>
              <a:gd name="connsiteX27" fmla="*/ 1100667 w 1100902"/>
              <a:gd name="connsiteY27" fmla="*/ 711200 h 914400"/>
              <a:gd name="connsiteX28" fmla="*/ 1083733 w 1100902"/>
              <a:gd name="connsiteY28" fmla="*/ 541867 h 914400"/>
              <a:gd name="connsiteX29" fmla="*/ 931333 w 1100902"/>
              <a:gd name="connsiteY29" fmla="*/ 457200 h 914400"/>
              <a:gd name="connsiteX30" fmla="*/ 931333 w 1100902"/>
              <a:gd name="connsiteY30" fmla="*/ 389467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00902" h="914400">
                <a:moveTo>
                  <a:pt x="931333" y="389467"/>
                </a:moveTo>
                <a:cubicBezTo>
                  <a:pt x="698882" y="249995"/>
                  <a:pt x="962528" y="417493"/>
                  <a:pt x="795867" y="287867"/>
                </a:cubicBezTo>
                <a:cubicBezTo>
                  <a:pt x="763738" y="262878"/>
                  <a:pt x="728134" y="242711"/>
                  <a:pt x="694267" y="220133"/>
                </a:cubicBezTo>
                <a:cubicBezTo>
                  <a:pt x="677334" y="208844"/>
                  <a:pt x="657857" y="200657"/>
                  <a:pt x="643467" y="186267"/>
                </a:cubicBezTo>
                <a:cubicBezTo>
                  <a:pt x="626534" y="169334"/>
                  <a:pt x="612592" y="148751"/>
                  <a:pt x="592667" y="135467"/>
                </a:cubicBezTo>
                <a:cubicBezTo>
                  <a:pt x="577815" y="125566"/>
                  <a:pt x="557470" y="127201"/>
                  <a:pt x="541867" y="118533"/>
                </a:cubicBezTo>
                <a:cubicBezTo>
                  <a:pt x="344919" y="9117"/>
                  <a:pt x="536456" y="82863"/>
                  <a:pt x="338667" y="16933"/>
                </a:cubicBezTo>
                <a:lnTo>
                  <a:pt x="287867" y="0"/>
                </a:lnTo>
                <a:cubicBezTo>
                  <a:pt x="241160" y="5838"/>
                  <a:pt x="153810" y="7762"/>
                  <a:pt x="101600" y="33867"/>
                </a:cubicBezTo>
                <a:cubicBezTo>
                  <a:pt x="83397" y="42968"/>
                  <a:pt x="67733" y="56444"/>
                  <a:pt x="50800" y="67733"/>
                </a:cubicBezTo>
                <a:cubicBezTo>
                  <a:pt x="39511" y="84666"/>
                  <a:pt x="24950" y="99827"/>
                  <a:pt x="16933" y="118533"/>
                </a:cubicBezTo>
                <a:cubicBezTo>
                  <a:pt x="7765" y="139924"/>
                  <a:pt x="0" y="162994"/>
                  <a:pt x="0" y="186267"/>
                </a:cubicBezTo>
                <a:cubicBezTo>
                  <a:pt x="0" y="226179"/>
                  <a:pt x="5464" y="266571"/>
                  <a:pt x="16933" y="304800"/>
                </a:cubicBezTo>
                <a:cubicBezTo>
                  <a:pt x="29883" y="347966"/>
                  <a:pt x="148159" y="452959"/>
                  <a:pt x="152400" y="457200"/>
                </a:cubicBezTo>
                <a:lnTo>
                  <a:pt x="203200" y="508000"/>
                </a:lnTo>
                <a:cubicBezTo>
                  <a:pt x="220133" y="524933"/>
                  <a:pt x="234075" y="545516"/>
                  <a:pt x="254000" y="558800"/>
                </a:cubicBezTo>
                <a:lnTo>
                  <a:pt x="304800" y="592667"/>
                </a:lnTo>
                <a:cubicBezTo>
                  <a:pt x="395115" y="728138"/>
                  <a:pt x="276575" y="564441"/>
                  <a:pt x="389467" y="677333"/>
                </a:cubicBezTo>
                <a:cubicBezTo>
                  <a:pt x="403857" y="691723"/>
                  <a:pt x="407441" y="715420"/>
                  <a:pt x="423333" y="728133"/>
                </a:cubicBezTo>
                <a:cubicBezTo>
                  <a:pt x="437271" y="739284"/>
                  <a:pt x="458168" y="737085"/>
                  <a:pt x="474133" y="745067"/>
                </a:cubicBezTo>
                <a:cubicBezTo>
                  <a:pt x="492336" y="754168"/>
                  <a:pt x="506730" y="769832"/>
                  <a:pt x="524933" y="778933"/>
                </a:cubicBezTo>
                <a:cubicBezTo>
                  <a:pt x="665147" y="849040"/>
                  <a:pt x="480948" y="732678"/>
                  <a:pt x="626533" y="829733"/>
                </a:cubicBezTo>
                <a:cubicBezTo>
                  <a:pt x="637822" y="846666"/>
                  <a:pt x="643142" y="869747"/>
                  <a:pt x="660400" y="880533"/>
                </a:cubicBezTo>
                <a:cubicBezTo>
                  <a:pt x="690672" y="899453"/>
                  <a:pt x="762000" y="914400"/>
                  <a:pt x="762000" y="914400"/>
                </a:cubicBezTo>
                <a:cubicBezTo>
                  <a:pt x="818444" y="908756"/>
                  <a:pt x="877116" y="914149"/>
                  <a:pt x="931333" y="897467"/>
                </a:cubicBezTo>
                <a:cubicBezTo>
                  <a:pt x="954221" y="890424"/>
                  <a:pt x="963736" y="861998"/>
                  <a:pt x="982133" y="846667"/>
                </a:cubicBezTo>
                <a:cubicBezTo>
                  <a:pt x="997767" y="833638"/>
                  <a:pt x="1016000" y="824089"/>
                  <a:pt x="1032933" y="812800"/>
                </a:cubicBezTo>
                <a:cubicBezTo>
                  <a:pt x="1055511" y="778933"/>
                  <a:pt x="1104717" y="751701"/>
                  <a:pt x="1100667" y="711200"/>
                </a:cubicBezTo>
                <a:cubicBezTo>
                  <a:pt x="1095022" y="654756"/>
                  <a:pt x="1109102" y="592604"/>
                  <a:pt x="1083733" y="541867"/>
                </a:cubicBezTo>
                <a:cubicBezTo>
                  <a:pt x="1060442" y="495285"/>
                  <a:pt x="979894" y="473387"/>
                  <a:pt x="931333" y="457200"/>
                </a:cubicBezTo>
                <a:lnTo>
                  <a:pt x="931333" y="389467"/>
                </a:lnTo>
                <a:close/>
              </a:path>
            </a:pathLst>
          </a:cu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97031F62-1F3C-E76B-49AA-A69D4577EF18}"/>
              </a:ext>
            </a:extLst>
          </p:cNvPr>
          <p:cNvSpPr>
            <a:spLocks noGrp="1"/>
          </p:cNvSpPr>
          <p:nvPr>
            <p:ph type="title"/>
          </p:nvPr>
        </p:nvSpPr>
        <p:spPr/>
        <p:txBody>
          <a:bodyPr/>
          <a:lstStyle/>
          <a:p>
            <a:r>
              <a:rPr lang="en-US" altLang="en-US"/>
              <a:t> </a:t>
            </a:r>
          </a:p>
        </p:txBody>
      </p:sp>
      <p:sp>
        <p:nvSpPr>
          <p:cNvPr id="30722" name="Content Placeholder 2">
            <a:extLst>
              <a:ext uri="{FF2B5EF4-FFF2-40B4-BE49-F238E27FC236}">
                <a16:creationId xmlns:a16="http://schemas.microsoft.com/office/drawing/2014/main" id="{53A3A0EF-C422-846F-003C-0162BA7BA07E}"/>
              </a:ext>
            </a:extLst>
          </p:cNvPr>
          <p:cNvSpPr>
            <a:spLocks noGrp="1"/>
          </p:cNvSpPr>
          <p:nvPr>
            <p:ph idx="1"/>
          </p:nvPr>
        </p:nvSpPr>
        <p:spPr/>
        <p:txBody>
          <a:bodyPr/>
          <a:lstStyle/>
          <a:p>
            <a:pPr marL="0" indent="0" eaLnBrk="1" hangingPunct="1">
              <a:lnSpc>
                <a:spcPct val="100000"/>
              </a:lnSpc>
              <a:spcBef>
                <a:spcPct val="0"/>
              </a:spcBef>
              <a:buFontTx/>
              <a:buNone/>
            </a:pPr>
            <a:r>
              <a:rPr lang="en-US" altLang="en-US"/>
              <a:t> </a:t>
            </a:r>
          </a:p>
        </p:txBody>
      </p:sp>
      <p:pic>
        <p:nvPicPr>
          <p:cNvPr id="30723" name="Picture 2" descr="IG 1">
            <a:extLst>
              <a:ext uri="{FF2B5EF4-FFF2-40B4-BE49-F238E27FC236}">
                <a16:creationId xmlns:a16="http://schemas.microsoft.com/office/drawing/2014/main" id="{29686038-086B-3239-743B-F91DA846E6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7113" y="60325"/>
            <a:ext cx="7421562" cy="679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FD08734D-8909-50C9-0C5D-37315E066DFB}"/>
              </a:ext>
            </a:extLst>
          </p:cNvPr>
          <p:cNvSpPr>
            <a:spLocks noGrp="1"/>
          </p:cNvSpPr>
          <p:nvPr>
            <p:ph type="title"/>
          </p:nvPr>
        </p:nvSpPr>
        <p:spPr/>
        <p:txBody>
          <a:bodyPr/>
          <a:lstStyle/>
          <a:p>
            <a:r>
              <a:rPr lang="en-US" altLang="en-US"/>
              <a:t>Echinococcus species </a:t>
            </a:r>
          </a:p>
        </p:txBody>
      </p:sp>
      <p:sp>
        <p:nvSpPr>
          <p:cNvPr id="32770" name="Content Placeholder 2">
            <a:extLst>
              <a:ext uri="{FF2B5EF4-FFF2-40B4-BE49-F238E27FC236}">
                <a16:creationId xmlns:a16="http://schemas.microsoft.com/office/drawing/2014/main" id="{FA27F25F-4B81-5A9E-DCF2-FA2D3EC1E830}"/>
              </a:ext>
            </a:extLst>
          </p:cNvPr>
          <p:cNvSpPr>
            <a:spLocks noGrp="1"/>
          </p:cNvSpPr>
          <p:nvPr>
            <p:ph idx="1"/>
          </p:nvPr>
        </p:nvSpPr>
        <p:spPr/>
        <p:txBody>
          <a:bodyPr/>
          <a:lstStyle/>
          <a:p>
            <a:r>
              <a:rPr lang="en-US" altLang="en-US"/>
              <a:t> </a:t>
            </a:r>
          </a:p>
        </p:txBody>
      </p:sp>
      <p:pic>
        <p:nvPicPr>
          <p:cNvPr id="32771" name="Picture 3">
            <a:extLst>
              <a:ext uri="{FF2B5EF4-FFF2-40B4-BE49-F238E27FC236}">
                <a16:creationId xmlns:a16="http://schemas.microsoft.com/office/drawing/2014/main" id="{A4467FFA-EE77-1F88-908B-18D6C350AD5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338" y="1690688"/>
            <a:ext cx="11871325" cy="507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48A36080-2CB6-81BC-55D4-7EB2F0707CDF}"/>
              </a:ext>
            </a:extLst>
          </p:cNvPr>
          <p:cNvSpPr>
            <a:spLocks noGrp="1"/>
          </p:cNvSpPr>
          <p:nvPr>
            <p:ph type="title"/>
          </p:nvPr>
        </p:nvSpPr>
        <p:spPr/>
        <p:txBody>
          <a:bodyPr/>
          <a:lstStyle/>
          <a:p>
            <a:r>
              <a:rPr lang="en-US" altLang="en-US" dirty="0"/>
              <a:t>Cystic echinococcus </a:t>
            </a:r>
          </a:p>
        </p:txBody>
      </p:sp>
      <p:sp>
        <p:nvSpPr>
          <p:cNvPr id="35842" name="Content Placeholder 2">
            <a:extLst>
              <a:ext uri="{FF2B5EF4-FFF2-40B4-BE49-F238E27FC236}">
                <a16:creationId xmlns:a16="http://schemas.microsoft.com/office/drawing/2014/main" id="{E7918126-1140-8804-AF9A-899318763D9C}"/>
              </a:ext>
            </a:extLst>
          </p:cNvPr>
          <p:cNvSpPr>
            <a:spLocks noGrp="1"/>
          </p:cNvSpPr>
          <p:nvPr>
            <p:ph idx="1"/>
          </p:nvPr>
        </p:nvSpPr>
        <p:spPr/>
        <p:txBody>
          <a:bodyPr/>
          <a:lstStyle/>
          <a:p>
            <a:r>
              <a:rPr lang="en-US" altLang="en-US" dirty="0"/>
              <a:t>Space occupying, non-infiltrative </a:t>
            </a:r>
          </a:p>
          <a:p>
            <a:r>
              <a:rPr lang="en-US" altLang="en-US" dirty="0"/>
              <a:t>Grows slowly </a:t>
            </a:r>
          </a:p>
          <a:p>
            <a:r>
              <a:rPr lang="en-US" altLang="en-US" dirty="0"/>
              <a:t>Liver ~80%</a:t>
            </a:r>
          </a:p>
          <a:p>
            <a:r>
              <a:rPr lang="en-US" altLang="en-US" dirty="0"/>
              <a:t>Lung ~20%</a:t>
            </a:r>
          </a:p>
          <a:p>
            <a:r>
              <a:rPr lang="en-US" altLang="en-US" dirty="0"/>
              <a:t>Generally not associated with eosinophilia </a:t>
            </a:r>
          </a:p>
          <a:p>
            <a:endParaRPr lang="en-US"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8365B989-F38E-6479-F85E-C2D149C289D8}"/>
              </a:ext>
            </a:extLst>
          </p:cNvPr>
          <p:cNvSpPr>
            <a:spLocks noGrp="1"/>
          </p:cNvSpPr>
          <p:nvPr>
            <p:ph type="title"/>
          </p:nvPr>
        </p:nvSpPr>
        <p:spPr/>
        <p:txBody>
          <a:bodyPr/>
          <a:lstStyle/>
          <a:p>
            <a:endParaRPr lang="en-US" altLang="en-US"/>
          </a:p>
        </p:txBody>
      </p:sp>
      <p:sp>
        <p:nvSpPr>
          <p:cNvPr id="36866" name="Content Placeholder 2">
            <a:extLst>
              <a:ext uri="{FF2B5EF4-FFF2-40B4-BE49-F238E27FC236}">
                <a16:creationId xmlns:a16="http://schemas.microsoft.com/office/drawing/2014/main" id="{06ACB7A2-E6C9-4AF8-5D31-8DD9DA1EFCF1}"/>
              </a:ext>
            </a:extLst>
          </p:cNvPr>
          <p:cNvSpPr>
            <a:spLocks noGrp="1"/>
          </p:cNvSpPr>
          <p:nvPr>
            <p:ph idx="1"/>
          </p:nvPr>
        </p:nvSpPr>
        <p:spPr/>
        <p:txBody>
          <a:bodyPr/>
          <a:lstStyle/>
          <a:p>
            <a:r>
              <a:rPr lang="en-US" altLang="en-US"/>
              <a:t> </a:t>
            </a:r>
          </a:p>
        </p:txBody>
      </p:sp>
      <p:pic>
        <p:nvPicPr>
          <p:cNvPr id="36867" name="Picture 3">
            <a:extLst>
              <a:ext uri="{FF2B5EF4-FFF2-40B4-BE49-F238E27FC236}">
                <a16:creationId xmlns:a16="http://schemas.microsoft.com/office/drawing/2014/main" id="{8FAF53F1-130D-51E4-579F-06A95079E6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65125"/>
            <a:ext cx="12066588" cy="58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Title 1">
            <a:extLst>
              <a:ext uri="{FF2B5EF4-FFF2-40B4-BE49-F238E27FC236}">
                <a16:creationId xmlns:a16="http://schemas.microsoft.com/office/drawing/2014/main" id="{AE45AE74-59B9-3A44-D4BE-D412A67B9F65}"/>
              </a:ext>
            </a:extLst>
          </p:cNvPr>
          <p:cNvSpPr>
            <a:spLocks noGrp="1"/>
          </p:cNvSpPr>
          <p:nvPr>
            <p:ph type="title"/>
          </p:nvPr>
        </p:nvSpPr>
        <p:spPr/>
        <p:txBody>
          <a:bodyPr/>
          <a:lstStyle/>
          <a:p>
            <a:r>
              <a:rPr lang="en-US" altLang="en-US"/>
              <a:t>Classification of CE </a:t>
            </a:r>
          </a:p>
        </p:txBody>
      </p:sp>
      <p:sp>
        <p:nvSpPr>
          <p:cNvPr id="112642" name="Content Placeholder 2">
            <a:extLst>
              <a:ext uri="{FF2B5EF4-FFF2-40B4-BE49-F238E27FC236}">
                <a16:creationId xmlns:a16="http://schemas.microsoft.com/office/drawing/2014/main" id="{B0C7FE15-7FFA-6493-B129-6618C4A6383A}"/>
              </a:ext>
            </a:extLst>
          </p:cNvPr>
          <p:cNvSpPr>
            <a:spLocks noGrp="1"/>
          </p:cNvSpPr>
          <p:nvPr>
            <p:ph idx="1"/>
          </p:nvPr>
        </p:nvSpPr>
        <p:spPr/>
        <p:txBody>
          <a:bodyPr/>
          <a:lstStyle/>
          <a:p>
            <a:r>
              <a:rPr lang="en-US" altLang="en-US"/>
              <a:t> </a:t>
            </a:r>
          </a:p>
        </p:txBody>
      </p:sp>
      <p:pic>
        <p:nvPicPr>
          <p:cNvPr id="112643" name="Picture 3">
            <a:extLst>
              <a:ext uri="{FF2B5EF4-FFF2-40B4-BE49-F238E27FC236}">
                <a16:creationId xmlns:a16="http://schemas.microsoft.com/office/drawing/2014/main" id="{4479CBEB-C433-B762-A0A3-F53762E5DC9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9425" y="1825625"/>
            <a:ext cx="11233150" cy="457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a:extLst>
              <a:ext uri="{FF2B5EF4-FFF2-40B4-BE49-F238E27FC236}">
                <a16:creationId xmlns:a16="http://schemas.microsoft.com/office/drawing/2014/main" id="{6F6EB6F8-01B9-BDCF-750A-539B385AD9DF}"/>
              </a:ext>
            </a:extLst>
          </p:cNvPr>
          <p:cNvSpPr>
            <a:spLocks noGrp="1"/>
          </p:cNvSpPr>
          <p:nvPr>
            <p:ph type="title"/>
          </p:nvPr>
        </p:nvSpPr>
        <p:spPr/>
        <p:txBody>
          <a:bodyPr/>
          <a:lstStyle/>
          <a:p>
            <a:endParaRPr lang="en-US" altLang="en-US"/>
          </a:p>
        </p:txBody>
      </p:sp>
      <p:sp>
        <p:nvSpPr>
          <p:cNvPr id="102402" name="Content Placeholder 2">
            <a:extLst>
              <a:ext uri="{FF2B5EF4-FFF2-40B4-BE49-F238E27FC236}">
                <a16:creationId xmlns:a16="http://schemas.microsoft.com/office/drawing/2014/main" id="{83D33F0F-9F7A-3E88-314D-94E42708BEB5}"/>
              </a:ext>
            </a:extLst>
          </p:cNvPr>
          <p:cNvSpPr>
            <a:spLocks noGrp="1"/>
          </p:cNvSpPr>
          <p:nvPr>
            <p:ph idx="1"/>
          </p:nvPr>
        </p:nvSpPr>
        <p:spPr/>
        <p:txBody>
          <a:bodyPr/>
          <a:lstStyle/>
          <a:p>
            <a:endParaRPr lang="en-US" altLang="en-US"/>
          </a:p>
        </p:txBody>
      </p:sp>
      <p:pic>
        <p:nvPicPr>
          <p:cNvPr id="102403" name="Picture 3">
            <a:extLst>
              <a:ext uri="{FF2B5EF4-FFF2-40B4-BE49-F238E27FC236}">
                <a16:creationId xmlns:a16="http://schemas.microsoft.com/office/drawing/2014/main" id="{791FE85E-EFFA-F2B5-859B-536FCC0104E7}"/>
              </a:ext>
            </a:extLst>
          </p:cNvPr>
          <p:cNvPicPr>
            <a:picLocks noChangeAspect="1"/>
          </p:cNvPicPr>
          <p:nvPr/>
        </p:nvPicPr>
        <p:blipFill>
          <a:blip r:embed="rId2">
            <a:extLst>
              <a:ext uri="{28A0092B-C50C-407E-A947-70E740481C1C}">
                <a14:useLocalDpi xmlns:a14="http://schemas.microsoft.com/office/drawing/2010/main" val="0"/>
              </a:ext>
            </a:extLst>
          </a:blip>
          <a:srcRect l="13768"/>
          <a:stretch>
            <a:fillRect/>
          </a:stretch>
        </p:blipFill>
        <p:spPr bwMode="auto">
          <a:xfrm>
            <a:off x="1993900" y="688975"/>
            <a:ext cx="7593013" cy="543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7607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51056-3562-7C51-C74B-0539B9C944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C091DCE-B026-18A1-F476-EDAB70F634B4}"/>
              </a:ext>
            </a:extLst>
          </p:cNvPr>
          <p:cNvSpPr>
            <a:spLocks noGrp="1"/>
          </p:cNvSpPr>
          <p:nvPr>
            <p:ph idx="1"/>
          </p:nvPr>
        </p:nvSpPr>
        <p:spPr/>
        <p:txBody>
          <a:bodyPr/>
          <a:lstStyle/>
          <a:p>
            <a:r>
              <a:rPr lang="en-US" dirty="0"/>
              <a:t> </a:t>
            </a:r>
          </a:p>
        </p:txBody>
      </p:sp>
      <p:pic>
        <p:nvPicPr>
          <p:cNvPr id="6" name="Picture 5">
            <a:extLst>
              <a:ext uri="{FF2B5EF4-FFF2-40B4-BE49-F238E27FC236}">
                <a16:creationId xmlns:a16="http://schemas.microsoft.com/office/drawing/2014/main" id="{9F717294-A5EE-7DDD-1CDB-C948DE602027}"/>
              </a:ext>
            </a:extLst>
          </p:cNvPr>
          <p:cNvPicPr>
            <a:picLocks noChangeAspect="1"/>
          </p:cNvPicPr>
          <p:nvPr/>
        </p:nvPicPr>
        <p:blipFill>
          <a:blip r:embed="rId2"/>
          <a:stretch>
            <a:fillRect/>
          </a:stretch>
        </p:blipFill>
        <p:spPr>
          <a:xfrm>
            <a:off x="797588" y="26207"/>
            <a:ext cx="4772301" cy="6466668"/>
          </a:xfrm>
          <a:prstGeom prst="rect">
            <a:avLst/>
          </a:prstGeom>
        </p:spPr>
      </p:pic>
      <p:pic>
        <p:nvPicPr>
          <p:cNvPr id="8" name="Picture 3">
            <a:extLst>
              <a:ext uri="{FF2B5EF4-FFF2-40B4-BE49-F238E27FC236}">
                <a16:creationId xmlns:a16="http://schemas.microsoft.com/office/drawing/2014/main" id="{50A600C2-2445-DD45-09E4-5DE6FA906AD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28663" y="4045058"/>
            <a:ext cx="5783911" cy="2355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1535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EC57E-446E-42A0-D511-CF1A7B75B00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A27DB26-5FDF-ED67-7688-A087F39301D7}"/>
              </a:ext>
            </a:extLst>
          </p:cNvPr>
          <p:cNvSpPr>
            <a:spLocks noGrp="1"/>
          </p:cNvSpPr>
          <p:nvPr>
            <p:ph idx="1"/>
          </p:nvPr>
        </p:nvSpPr>
        <p:spPr/>
        <p:txBody>
          <a:bodyPr/>
          <a:lstStyle/>
          <a:p>
            <a:r>
              <a:rPr lang="en-US" dirty="0"/>
              <a:t> </a:t>
            </a:r>
          </a:p>
        </p:txBody>
      </p:sp>
      <p:pic>
        <p:nvPicPr>
          <p:cNvPr id="6146" name="Picture 2" descr="Figure 2.Hydatid cyst of the liver">
            <a:extLst>
              <a:ext uri="{FF2B5EF4-FFF2-40B4-BE49-F238E27FC236}">
                <a16:creationId xmlns:a16="http://schemas.microsoft.com/office/drawing/2014/main" id="{D5BD6A0B-0446-1E54-FD42-577914FFAD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221" y="365125"/>
            <a:ext cx="7227421" cy="6219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5512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a:extLst>
              <a:ext uri="{FF2B5EF4-FFF2-40B4-BE49-F238E27FC236}">
                <a16:creationId xmlns:a16="http://schemas.microsoft.com/office/drawing/2014/main" id="{5DE5297D-5091-9D37-D87C-DEF74EE32CF8}"/>
              </a:ext>
            </a:extLst>
          </p:cNvPr>
          <p:cNvSpPr>
            <a:spLocks noGrp="1"/>
          </p:cNvSpPr>
          <p:nvPr>
            <p:ph type="title"/>
          </p:nvPr>
        </p:nvSpPr>
        <p:spPr/>
        <p:txBody>
          <a:bodyPr/>
          <a:lstStyle/>
          <a:p>
            <a:endParaRPr lang="en-US" altLang="en-US"/>
          </a:p>
        </p:txBody>
      </p:sp>
      <p:sp>
        <p:nvSpPr>
          <p:cNvPr id="38914" name="Content Placeholder 2">
            <a:extLst>
              <a:ext uri="{FF2B5EF4-FFF2-40B4-BE49-F238E27FC236}">
                <a16:creationId xmlns:a16="http://schemas.microsoft.com/office/drawing/2014/main" id="{B3184243-7D15-C6E9-CA7E-86B4048124D9}"/>
              </a:ext>
            </a:extLst>
          </p:cNvPr>
          <p:cNvSpPr>
            <a:spLocks noGrp="1"/>
          </p:cNvSpPr>
          <p:nvPr>
            <p:ph idx="1"/>
          </p:nvPr>
        </p:nvSpPr>
        <p:spPr/>
        <p:txBody>
          <a:bodyPr/>
          <a:lstStyle/>
          <a:p>
            <a:r>
              <a:rPr lang="en-US" altLang="en-US"/>
              <a:t> </a:t>
            </a:r>
          </a:p>
        </p:txBody>
      </p:sp>
      <p:pic>
        <p:nvPicPr>
          <p:cNvPr id="38915" name="Picture 2" descr="https://player.slideplayer.com/79/13189032/slides/slide_4.jpg">
            <a:extLst>
              <a:ext uri="{FF2B5EF4-FFF2-40B4-BE49-F238E27FC236}">
                <a16:creationId xmlns:a16="http://schemas.microsoft.com/office/drawing/2014/main" id="{264AF303-8819-115F-4DA4-056520694C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535" t="28290" r="4195" b="2962"/>
          <a:stretch>
            <a:fillRect/>
          </a:stretch>
        </p:blipFill>
        <p:spPr bwMode="auto">
          <a:xfrm>
            <a:off x="2773363" y="1630363"/>
            <a:ext cx="8999537"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4">
            <a:extLst>
              <a:ext uri="{FF2B5EF4-FFF2-40B4-BE49-F238E27FC236}">
                <a16:creationId xmlns:a16="http://schemas.microsoft.com/office/drawing/2014/main" id="{E69D2866-B22B-A2D3-C8D5-BA908CCDAF3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51800" y="6176963"/>
            <a:ext cx="41402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5">
            <a:extLst>
              <a:ext uri="{FF2B5EF4-FFF2-40B4-BE49-F238E27FC236}">
                <a16:creationId xmlns:a16="http://schemas.microsoft.com/office/drawing/2014/main" id="{EBFE0BA7-5A77-2D59-3E1F-1CAA72257F3D}"/>
              </a:ext>
            </a:extLst>
          </p:cNvPr>
          <p:cNvPicPr>
            <a:picLocks noChangeAspect="1"/>
          </p:cNvPicPr>
          <p:nvPr/>
        </p:nvPicPr>
        <p:blipFill>
          <a:blip r:embed="rId4">
            <a:extLst>
              <a:ext uri="{28A0092B-C50C-407E-A947-70E740481C1C}">
                <a14:useLocalDpi xmlns:a14="http://schemas.microsoft.com/office/drawing/2010/main" val="0"/>
              </a:ext>
            </a:extLst>
          </a:blip>
          <a:srcRect l="3548" t="5882" b="5902"/>
          <a:stretch>
            <a:fillRect/>
          </a:stretch>
        </p:blipFill>
        <p:spPr bwMode="auto">
          <a:xfrm>
            <a:off x="461963" y="331788"/>
            <a:ext cx="3784600" cy="259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F99D7950-5CA9-8E39-9403-5A5413E04ABA}"/>
              </a:ext>
            </a:extLst>
          </p:cNvPr>
          <p:cNvSpPr>
            <a:spLocks noGrp="1"/>
          </p:cNvSpPr>
          <p:nvPr>
            <p:ph type="title"/>
          </p:nvPr>
        </p:nvSpPr>
        <p:spPr/>
        <p:txBody>
          <a:bodyPr/>
          <a:lstStyle/>
          <a:p>
            <a:r>
              <a:rPr lang="en-US" altLang="en-US"/>
              <a:t>Radiographic features</a:t>
            </a:r>
          </a:p>
        </p:txBody>
      </p:sp>
      <p:pic>
        <p:nvPicPr>
          <p:cNvPr id="39938" name="Content Placeholder 3">
            <a:extLst>
              <a:ext uri="{FF2B5EF4-FFF2-40B4-BE49-F238E27FC236}">
                <a16:creationId xmlns:a16="http://schemas.microsoft.com/office/drawing/2014/main" id="{A4A2EADB-BE33-648E-5BB0-70A99CFA7F73}"/>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592138" y="1854200"/>
            <a:ext cx="2435225" cy="4752975"/>
          </a:xfrm>
        </p:spPr>
      </p:pic>
      <p:pic>
        <p:nvPicPr>
          <p:cNvPr id="39939" name="Picture 4">
            <a:extLst>
              <a:ext uri="{FF2B5EF4-FFF2-40B4-BE49-F238E27FC236}">
                <a16:creationId xmlns:a16="http://schemas.microsoft.com/office/drawing/2014/main" id="{8F389134-DED2-6B91-83E5-BAAD870CA65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70250" y="4230688"/>
            <a:ext cx="4976813"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ture 6">
            <a:extLst>
              <a:ext uri="{FF2B5EF4-FFF2-40B4-BE49-F238E27FC236}">
                <a16:creationId xmlns:a16="http://schemas.microsoft.com/office/drawing/2014/main" id="{DFE9AA15-0E6D-8C5F-EF04-5D0DCC93E173}"/>
              </a:ext>
            </a:extLst>
          </p:cNvPr>
          <p:cNvPicPr>
            <a:picLocks noChangeAspect="1"/>
          </p:cNvPicPr>
          <p:nvPr/>
        </p:nvPicPr>
        <p:blipFill>
          <a:blip r:embed="rId5">
            <a:extLst>
              <a:ext uri="{28A0092B-C50C-407E-A947-70E740481C1C}">
                <a14:useLocalDpi xmlns:a14="http://schemas.microsoft.com/office/drawing/2010/main" val="0"/>
              </a:ext>
            </a:extLst>
          </a:blip>
          <a:srcRect l="1788" t="21307" r="62535" b="37093"/>
          <a:stretch>
            <a:fillRect/>
          </a:stretch>
        </p:blipFill>
        <p:spPr bwMode="auto">
          <a:xfrm>
            <a:off x="3270250" y="2009775"/>
            <a:ext cx="2427288" cy="212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7">
            <a:extLst>
              <a:ext uri="{FF2B5EF4-FFF2-40B4-BE49-F238E27FC236}">
                <a16:creationId xmlns:a16="http://schemas.microsoft.com/office/drawing/2014/main" id="{E6752D91-527D-B355-9195-1B4F2EABFBC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297988" y="1958975"/>
            <a:ext cx="2808287"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8">
            <a:extLst>
              <a:ext uri="{FF2B5EF4-FFF2-40B4-BE49-F238E27FC236}">
                <a16:creationId xmlns:a16="http://schemas.microsoft.com/office/drawing/2014/main" id="{F5EDAC89-09FB-85A0-144A-EC79D4DE0915}"/>
              </a:ext>
            </a:extLst>
          </p:cNvPr>
          <p:cNvPicPr>
            <a:picLocks noChangeAspect="1"/>
          </p:cNvPicPr>
          <p:nvPr/>
        </p:nvPicPr>
        <p:blipFill>
          <a:blip r:embed="rId7">
            <a:extLst>
              <a:ext uri="{28A0092B-C50C-407E-A947-70E740481C1C}">
                <a14:useLocalDpi xmlns:a14="http://schemas.microsoft.com/office/drawing/2010/main" val="0"/>
              </a:ext>
            </a:extLst>
          </a:blip>
          <a:srcRect l="2" t="3049" r="49582" b="32236"/>
          <a:stretch>
            <a:fillRect/>
          </a:stretch>
        </p:blipFill>
        <p:spPr bwMode="auto">
          <a:xfrm>
            <a:off x="5938838" y="1828800"/>
            <a:ext cx="3078162"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9">
            <a:extLst>
              <a:ext uri="{FF2B5EF4-FFF2-40B4-BE49-F238E27FC236}">
                <a16:creationId xmlns:a16="http://schemas.microsoft.com/office/drawing/2014/main" id="{EAC75C43-BA46-2498-8CDB-D59B00B813F1}"/>
              </a:ext>
            </a:extLst>
          </p:cNvPr>
          <p:cNvPicPr>
            <a:picLocks noChangeAspect="1"/>
          </p:cNvPicPr>
          <p:nvPr/>
        </p:nvPicPr>
        <p:blipFill>
          <a:blip r:embed="rId8">
            <a:extLst>
              <a:ext uri="{28A0092B-C50C-407E-A947-70E740481C1C}">
                <a14:useLocalDpi xmlns:a14="http://schemas.microsoft.com/office/drawing/2010/main" val="0"/>
              </a:ext>
            </a:extLst>
          </a:blip>
          <a:srcRect l="49884" t="7068" r="1350" b="19292"/>
          <a:stretch>
            <a:fillRect/>
          </a:stretch>
        </p:blipFill>
        <p:spPr bwMode="auto">
          <a:xfrm>
            <a:off x="9297988" y="4029075"/>
            <a:ext cx="2641600" cy="238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66E6B813-8AFE-DF4C-9214-41009B77F624}"/>
              </a:ext>
            </a:extLst>
          </p:cNvPr>
          <p:cNvSpPr>
            <a:spLocks noGrp="1"/>
          </p:cNvSpPr>
          <p:nvPr>
            <p:ph type="title"/>
          </p:nvPr>
        </p:nvSpPr>
        <p:spPr/>
        <p:txBody>
          <a:bodyPr/>
          <a:lstStyle/>
          <a:p>
            <a:endParaRPr lang="en-US" altLang="en-US"/>
          </a:p>
        </p:txBody>
      </p:sp>
      <p:sp>
        <p:nvSpPr>
          <p:cNvPr id="44034" name="Content Placeholder 2">
            <a:extLst>
              <a:ext uri="{FF2B5EF4-FFF2-40B4-BE49-F238E27FC236}">
                <a16:creationId xmlns:a16="http://schemas.microsoft.com/office/drawing/2014/main" id="{6588931D-21CA-5805-6C4D-706B2EEB7058}"/>
              </a:ext>
            </a:extLst>
          </p:cNvPr>
          <p:cNvSpPr>
            <a:spLocks noGrp="1"/>
          </p:cNvSpPr>
          <p:nvPr>
            <p:ph idx="1"/>
          </p:nvPr>
        </p:nvSpPr>
        <p:spPr/>
        <p:txBody>
          <a:bodyPr/>
          <a:lstStyle/>
          <a:p>
            <a:r>
              <a:rPr lang="en-US" altLang="en-US"/>
              <a:t> </a:t>
            </a:r>
          </a:p>
        </p:txBody>
      </p:sp>
      <p:pic>
        <p:nvPicPr>
          <p:cNvPr id="44035" name="Picture 2" descr="agnetic resonance image of large, dark mass in Armstrong’s liver.">
            <a:extLst>
              <a:ext uri="{FF2B5EF4-FFF2-40B4-BE49-F238E27FC236}">
                <a16:creationId xmlns:a16="http://schemas.microsoft.com/office/drawing/2014/main" id="{B916DC93-94C2-9230-53D4-1FC3EA05ED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863" y="793750"/>
            <a:ext cx="7177087" cy="538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Picture 4" descr="iological, Epidemiological, and Clinical Aspects of Echinococcosis">
            <a:extLst>
              <a:ext uri="{FF2B5EF4-FFF2-40B4-BE49-F238E27FC236}">
                <a16:creationId xmlns:a16="http://schemas.microsoft.com/office/drawing/2014/main" id="{732AA30F-5AE8-3789-512C-628C6CF073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8313" y="2841625"/>
            <a:ext cx="3679825"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a:extLst>
              <a:ext uri="{FF2B5EF4-FFF2-40B4-BE49-F238E27FC236}">
                <a16:creationId xmlns:a16="http://schemas.microsoft.com/office/drawing/2014/main" id="{2AD871D5-FE45-F334-01BF-C7ACCE91168F}"/>
              </a:ext>
            </a:extLst>
          </p:cNvPr>
          <p:cNvSpPr>
            <a:spLocks noGrp="1"/>
          </p:cNvSpPr>
          <p:nvPr>
            <p:ph type="title"/>
          </p:nvPr>
        </p:nvSpPr>
        <p:spPr/>
        <p:txBody>
          <a:bodyPr/>
          <a:lstStyle/>
          <a:p>
            <a:r>
              <a:rPr lang="en-US" altLang="en-US"/>
              <a:t>Alveolar Echinococcus </a:t>
            </a:r>
          </a:p>
        </p:txBody>
      </p:sp>
      <p:sp>
        <p:nvSpPr>
          <p:cNvPr id="41986" name="Content Placeholder 2">
            <a:extLst>
              <a:ext uri="{FF2B5EF4-FFF2-40B4-BE49-F238E27FC236}">
                <a16:creationId xmlns:a16="http://schemas.microsoft.com/office/drawing/2014/main" id="{1BBC631D-47A2-9F68-8720-4FBC0DFB802C}"/>
              </a:ext>
            </a:extLst>
          </p:cNvPr>
          <p:cNvSpPr>
            <a:spLocks noGrp="1"/>
          </p:cNvSpPr>
          <p:nvPr>
            <p:ph idx="1"/>
          </p:nvPr>
        </p:nvSpPr>
        <p:spPr/>
        <p:txBody>
          <a:bodyPr/>
          <a:lstStyle/>
          <a:p>
            <a:endParaRPr lang="en-US" altLang="en-US" dirty="0">
              <a:solidFill>
                <a:srgbClr val="000000"/>
              </a:solidFill>
              <a:latin typeface="Arial" panose="020B0604020202020204" pitchFamily="34" charset="0"/>
            </a:endParaRPr>
          </a:p>
          <a:p>
            <a:endParaRPr lang="en-US" altLang="en-US" dirty="0">
              <a:solidFill>
                <a:srgbClr val="000000"/>
              </a:solidFill>
              <a:latin typeface="Arial" panose="020B0604020202020204" pitchFamily="34" charset="0"/>
            </a:endParaRPr>
          </a:p>
          <a:p>
            <a:endParaRPr lang="en-US" altLang="en-US" dirty="0">
              <a:solidFill>
                <a:srgbClr val="000000"/>
              </a:solidFill>
              <a:latin typeface="Arial" panose="020B0604020202020204" pitchFamily="34" charset="0"/>
            </a:endParaRPr>
          </a:p>
          <a:p>
            <a:endParaRPr lang="en-US" altLang="en-US" dirty="0">
              <a:solidFill>
                <a:srgbClr val="000000"/>
              </a:solidFill>
              <a:latin typeface="Arial" panose="020B0604020202020204" pitchFamily="34" charset="0"/>
            </a:endParaRPr>
          </a:p>
          <a:p>
            <a:endParaRPr lang="en-US" altLang="en-US" dirty="0">
              <a:solidFill>
                <a:srgbClr val="000000"/>
              </a:solidFill>
              <a:latin typeface="Arial" panose="020B0604020202020204" pitchFamily="34" charset="0"/>
            </a:endParaRPr>
          </a:p>
          <a:p>
            <a:endParaRPr lang="en-US" altLang="en-US" dirty="0">
              <a:solidFill>
                <a:srgbClr val="000000"/>
              </a:solidFill>
              <a:latin typeface="Arial" panose="020B0604020202020204" pitchFamily="34" charset="0"/>
            </a:endParaRPr>
          </a:p>
          <a:p>
            <a:r>
              <a:rPr lang="en-US" altLang="en-US" dirty="0">
                <a:solidFill>
                  <a:srgbClr val="000000"/>
                </a:solidFill>
                <a:latin typeface="Arial" panose="020B0604020202020204" pitchFamily="34" charset="0"/>
              </a:rPr>
              <a:t>MRI T2 images of small cysts can be pathognomonic for AE</a:t>
            </a:r>
          </a:p>
          <a:p>
            <a:r>
              <a:rPr lang="en-US" altLang="en-US" dirty="0">
                <a:solidFill>
                  <a:srgbClr val="000000"/>
                </a:solidFill>
                <a:latin typeface="Arial" panose="020B0604020202020204" pitchFamily="34" charset="0"/>
              </a:rPr>
              <a:t>Serology is helpful </a:t>
            </a:r>
            <a:endParaRPr lang="en-US" altLang="en-US" dirty="0"/>
          </a:p>
        </p:txBody>
      </p:sp>
      <p:pic>
        <p:nvPicPr>
          <p:cNvPr id="41987" name="Picture 2" descr="https://cmr.asm.org/content/cmr/32/2/e00075-18/F6.large.jpg?width=800&amp;height=600&amp;carousel=1">
            <a:extLst>
              <a:ext uri="{FF2B5EF4-FFF2-40B4-BE49-F238E27FC236}">
                <a16:creationId xmlns:a16="http://schemas.microsoft.com/office/drawing/2014/main" id="{39BA07F2-A3B1-DFEA-4BE0-A4CADFEF8F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65417" b="51797"/>
          <a:stretch>
            <a:fillRect/>
          </a:stretch>
        </p:blipFill>
        <p:spPr bwMode="auto">
          <a:xfrm>
            <a:off x="1535113" y="1550988"/>
            <a:ext cx="4216400"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2" descr="https://cmr.asm.org/content/cmr/32/2/e00075-18/F6.large.jpg?width=800&amp;height=600&amp;carousel=1">
            <a:extLst>
              <a:ext uri="{FF2B5EF4-FFF2-40B4-BE49-F238E27FC236}">
                <a16:creationId xmlns:a16="http://schemas.microsoft.com/office/drawing/2014/main" id="{1DA4A8C0-621C-0A83-47BD-A1F124F9B9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2917" b="54131"/>
          <a:stretch>
            <a:fillRect/>
          </a:stretch>
        </p:blipFill>
        <p:spPr bwMode="auto">
          <a:xfrm>
            <a:off x="6096000" y="1550988"/>
            <a:ext cx="4521200"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4">
            <a:extLst>
              <a:ext uri="{FF2B5EF4-FFF2-40B4-BE49-F238E27FC236}">
                <a16:creationId xmlns:a16="http://schemas.microsoft.com/office/drawing/2014/main" id="{3511D74B-6E26-400B-1BF1-FE7C473EB32F}"/>
              </a:ext>
            </a:extLst>
          </p:cNvPr>
          <p:cNvSpPr txBox="1">
            <a:spLocks noChangeArrowheads="1"/>
          </p:cNvSpPr>
          <p:nvPr/>
        </p:nvSpPr>
        <p:spPr bwMode="auto">
          <a:xfrm>
            <a:off x="4446588" y="6311900"/>
            <a:ext cx="8937625" cy="515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1pPr>
            <a:lvl2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2pPr>
            <a:lvl3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3pPr>
            <a:lvl4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4pPr>
            <a:lvl5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9pPr>
          </a:lstStyle>
          <a:p>
            <a:pPr>
              <a:defRPr/>
            </a:pPr>
            <a:r>
              <a:rPr lang="en-GB" altLang="x-none" sz="1800" b="1" dirty="0" err="1">
                <a:latin typeface="Arial" charset="0"/>
              </a:rPr>
              <a:t>Hao</a:t>
            </a:r>
            <a:r>
              <a:rPr lang="en-GB" altLang="x-none" sz="1800" b="1" dirty="0">
                <a:latin typeface="Arial" charset="0"/>
              </a:rPr>
              <a:t> Wen et al. </a:t>
            </a:r>
            <a:r>
              <a:rPr lang="en-GB" altLang="x-none" sz="1800" b="1" dirty="0" err="1">
                <a:latin typeface="Arial" charset="0"/>
              </a:rPr>
              <a:t>Clin</a:t>
            </a:r>
            <a:r>
              <a:rPr lang="en-GB" altLang="x-none" sz="1800" b="1" dirty="0">
                <a:latin typeface="Arial" charset="0"/>
              </a:rPr>
              <a:t>. </a:t>
            </a:r>
            <a:r>
              <a:rPr lang="en-GB" altLang="x-none" sz="1800" b="1" dirty="0" err="1">
                <a:latin typeface="Arial" charset="0"/>
              </a:rPr>
              <a:t>Microbiol</a:t>
            </a:r>
            <a:r>
              <a:rPr lang="en-GB" altLang="x-none" sz="1800" b="1" dirty="0">
                <a:latin typeface="Arial" charset="0"/>
              </a:rPr>
              <a:t>. Rev. 2019; doi:10.1128/CMR.00075-18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a:extLst>
              <a:ext uri="{FF2B5EF4-FFF2-40B4-BE49-F238E27FC236}">
                <a16:creationId xmlns:a16="http://schemas.microsoft.com/office/drawing/2014/main" id="{3FCA8AA0-CFF3-FF1F-A951-1119D682A2CC}"/>
              </a:ext>
            </a:extLst>
          </p:cNvPr>
          <p:cNvSpPr>
            <a:spLocks noGrp="1"/>
          </p:cNvSpPr>
          <p:nvPr>
            <p:ph type="title"/>
          </p:nvPr>
        </p:nvSpPr>
        <p:spPr/>
        <p:txBody>
          <a:bodyPr/>
          <a:lstStyle/>
          <a:p>
            <a:r>
              <a:rPr lang="en-US" altLang="en-US"/>
              <a:t>Serology </a:t>
            </a:r>
          </a:p>
        </p:txBody>
      </p:sp>
      <p:sp>
        <p:nvSpPr>
          <p:cNvPr id="45058" name="Content Placeholder 2">
            <a:extLst>
              <a:ext uri="{FF2B5EF4-FFF2-40B4-BE49-F238E27FC236}">
                <a16:creationId xmlns:a16="http://schemas.microsoft.com/office/drawing/2014/main" id="{7B43CD93-8A79-F202-3E2D-F03FBFCFE0D8}"/>
              </a:ext>
            </a:extLst>
          </p:cNvPr>
          <p:cNvSpPr>
            <a:spLocks noGrp="1"/>
          </p:cNvSpPr>
          <p:nvPr>
            <p:ph idx="1"/>
          </p:nvPr>
        </p:nvSpPr>
        <p:spPr/>
        <p:txBody>
          <a:bodyPr/>
          <a:lstStyle/>
          <a:p>
            <a:r>
              <a:rPr lang="en-US" altLang="en-US" dirty="0"/>
              <a:t>85% sensitive for liver cystic echinococcosis </a:t>
            </a:r>
          </a:p>
          <a:p>
            <a:pPr lvl="1"/>
            <a:r>
              <a:rPr lang="en-US" altLang="en-US" dirty="0"/>
              <a:t>Less sensitive for lung cysts</a:t>
            </a:r>
          </a:p>
          <a:p>
            <a:pPr lvl="1"/>
            <a:endParaRPr lang="en-US" altLang="en-US" dirty="0"/>
          </a:p>
          <a:p>
            <a:r>
              <a:rPr lang="en-US" altLang="en-US" dirty="0"/>
              <a:t>&gt;90% for alveolar echinococcosis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E4C4952A-E0E2-E60A-CF87-8A74183029D2}"/>
              </a:ext>
            </a:extLst>
          </p:cNvPr>
          <p:cNvSpPr>
            <a:spLocks noGrp="1"/>
          </p:cNvSpPr>
          <p:nvPr>
            <p:ph type="title"/>
          </p:nvPr>
        </p:nvSpPr>
        <p:spPr/>
        <p:txBody>
          <a:bodyPr/>
          <a:lstStyle/>
          <a:p>
            <a:pPr eaLnBrk="1" hangingPunct="1"/>
            <a:r>
              <a:rPr lang="en-CA" altLang="en-US"/>
              <a:t> </a:t>
            </a:r>
            <a:endParaRPr lang="en-US" altLang="en-US"/>
          </a:p>
        </p:txBody>
      </p:sp>
      <p:sp>
        <p:nvSpPr>
          <p:cNvPr id="3" name="Content Placeholder 2">
            <a:extLst>
              <a:ext uri="{FF2B5EF4-FFF2-40B4-BE49-F238E27FC236}">
                <a16:creationId xmlns:a16="http://schemas.microsoft.com/office/drawing/2014/main" id="{612BDF02-9C65-1658-442E-22CE7586A999}"/>
              </a:ext>
            </a:extLst>
          </p:cNvPr>
          <p:cNvSpPr>
            <a:spLocks noGrp="1"/>
          </p:cNvSpPr>
          <p:nvPr>
            <p:ph idx="1"/>
          </p:nvPr>
        </p:nvSpPr>
        <p:spPr/>
        <p:txBody>
          <a:bodyPr rtlCol="0">
            <a:normAutofit fontScale="92500" lnSpcReduction="10000"/>
          </a:bodyPr>
          <a:lstStyle/>
          <a:p>
            <a:pPr eaLnBrk="1" fontAlgn="auto" hangingPunct="1">
              <a:spcAft>
                <a:spcPts val="0"/>
              </a:spcAft>
              <a:defRPr/>
            </a:pPr>
            <a:endParaRPr lang="en-US" dirty="0"/>
          </a:p>
          <a:p>
            <a:pPr eaLnBrk="1" fontAlgn="auto" hangingPunct="1">
              <a:spcAft>
                <a:spcPts val="0"/>
              </a:spcAft>
              <a:defRPr/>
            </a:pPr>
            <a:endParaRPr lang="en-US" dirty="0"/>
          </a:p>
          <a:p>
            <a:pPr eaLnBrk="1" fontAlgn="auto" hangingPunct="1">
              <a:spcAft>
                <a:spcPts val="0"/>
              </a:spcAft>
              <a:defRPr/>
            </a:pPr>
            <a:endParaRPr lang="en-US" dirty="0"/>
          </a:p>
          <a:p>
            <a:pPr eaLnBrk="1" fontAlgn="auto" hangingPunct="1">
              <a:spcAft>
                <a:spcPts val="0"/>
              </a:spcAft>
              <a:defRPr/>
            </a:pPr>
            <a:r>
              <a:rPr lang="en-US" dirty="0"/>
              <a:t>Reviewed ~6,000 published cases managed with percutaneous aspiration</a:t>
            </a:r>
          </a:p>
          <a:p>
            <a:pPr lvl="1" eaLnBrk="1" fontAlgn="auto" hangingPunct="1">
              <a:spcAft>
                <a:spcPts val="0"/>
              </a:spcAft>
              <a:buFont typeface="Arial" panose="020B0604020202020204" pitchFamily="34" charset="0"/>
              <a:buChar char="–"/>
              <a:defRPr/>
            </a:pPr>
            <a:r>
              <a:rPr lang="en-US" dirty="0"/>
              <a:t>1.7% transient anaphylactic reaction</a:t>
            </a:r>
          </a:p>
          <a:p>
            <a:pPr lvl="1" eaLnBrk="1" fontAlgn="auto" hangingPunct="1">
              <a:spcAft>
                <a:spcPts val="0"/>
              </a:spcAft>
              <a:buFont typeface="Arial" panose="020B0604020202020204" pitchFamily="34" charset="0"/>
              <a:buChar char="–"/>
              <a:defRPr/>
            </a:pPr>
            <a:r>
              <a:rPr lang="en-US" dirty="0"/>
              <a:t>0.04% lethal anaphylactic reaction</a:t>
            </a:r>
          </a:p>
          <a:p>
            <a:pPr lvl="1" eaLnBrk="1" fontAlgn="auto" hangingPunct="1">
              <a:spcAft>
                <a:spcPts val="0"/>
              </a:spcAft>
              <a:buFont typeface="Arial" panose="020B0604020202020204" pitchFamily="34" charset="0"/>
              <a:buChar char="–"/>
              <a:defRPr/>
            </a:pPr>
            <a:endParaRPr lang="en-US" dirty="0"/>
          </a:p>
          <a:p>
            <a:pPr eaLnBrk="1" fontAlgn="auto" hangingPunct="1">
              <a:spcAft>
                <a:spcPts val="0"/>
              </a:spcAft>
              <a:defRPr/>
            </a:pPr>
            <a:r>
              <a:rPr lang="en-US" i="1" dirty="0"/>
              <a:t>..”the risk of severe anaphylactic reactions resulting from percutaneous treatment of echinococcal cysts has been widely exaggerated and the actual risk may be lower than that following administration of certain antibiotics.”</a:t>
            </a:r>
          </a:p>
        </p:txBody>
      </p:sp>
      <p:pic>
        <p:nvPicPr>
          <p:cNvPr id="46083" name="Picture 4">
            <a:extLst>
              <a:ext uri="{FF2B5EF4-FFF2-40B4-BE49-F238E27FC236}">
                <a16:creationId xmlns:a16="http://schemas.microsoft.com/office/drawing/2014/main" id="{6BF3A1E9-3806-B521-0967-7FBCD4FCB2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3175"/>
            <a:ext cx="88392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Rectangle 5">
            <a:extLst>
              <a:ext uri="{FF2B5EF4-FFF2-40B4-BE49-F238E27FC236}">
                <a16:creationId xmlns:a16="http://schemas.microsoft.com/office/drawing/2014/main" id="{67FE6580-F8CF-0038-EB20-C79BDCF42A95}"/>
              </a:ext>
            </a:extLst>
          </p:cNvPr>
          <p:cNvSpPr>
            <a:spLocks noChangeArrowheads="1"/>
          </p:cNvSpPr>
          <p:nvPr/>
        </p:nvSpPr>
        <p:spPr bwMode="auto">
          <a:xfrm>
            <a:off x="6870700" y="6308725"/>
            <a:ext cx="3622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t>PLoS Negl Trop Dis 5(6): e1154. 2011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03250EF3-6663-249F-4BDB-A753C76D5070}"/>
              </a:ext>
            </a:extLst>
          </p:cNvPr>
          <p:cNvSpPr>
            <a:spLocks noGrp="1"/>
          </p:cNvSpPr>
          <p:nvPr>
            <p:ph type="title"/>
          </p:nvPr>
        </p:nvSpPr>
        <p:spPr/>
        <p:txBody>
          <a:bodyPr/>
          <a:lstStyle/>
          <a:p>
            <a:r>
              <a:rPr lang="en-US" altLang="en-US" dirty="0"/>
              <a:t>Treatment</a:t>
            </a:r>
            <a:br>
              <a:rPr lang="en-US" altLang="en-US" dirty="0"/>
            </a:br>
            <a:r>
              <a:rPr lang="en-US" altLang="en-US" dirty="0"/>
              <a:t>Cystic echinococcosis </a:t>
            </a:r>
          </a:p>
        </p:txBody>
      </p:sp>
      <p:sp>
        <p:nvSpPr>
          <p:cNvPr id="47106" name="Content Placeholder 2">
            <a:extLst>
              <a:ext uri="{FF2B5EF4-FFF2-40B4-BE49-F238E27FC236}">
                <a16:creationId xmlns:a16="http://schemas.microsoft.com/office/drawing/2014/main" id="{18B84CA5-748A-6C67-6B4F-297B90B2EF29}"/>
              </a:ext>
            </a:extLst>
          </p:cNvPr>
          <p:cNvSpPr>
            <a:spLocks noGrp="1"/>
          </p:cNvSpPr>
          <p:nvPr>
            <p:ph idx="1"/>
          </p:nvPr>
        </p:nvSpPr>
        <p:spPr/>
        <p:txBody>
          <a:bodyPr>
            <a:normAutofit fontScale="92500" lnSpcReduction="10000"/>
          </a:bodyPr>
          <a:lstStyle/>
          <a:p>
            <a:r>
              <a:rPr lang="en-US" altLang="en-US" dirty="0"/>
              <a:t>Individualized </a:t>
            </a:r>
          </a:p>
          <a:p>
            <a:pPr lvl="1"/>
            <a:r>
              <a:rPr lang="en-US" altLang="en-US" dirty="0"/>
              <a:t>No known “best treatment” </a:t>
            </a:r>
          </a:p>
          <a:p>
            <a:r>
              <a:rPr lang="en-US" altLang="en-US" dirty="0"/>
              <a:t>Options:</a:t>
            </a:r>
          </a:p>
          <a:p>
            <a:pPr lvl="1"/>
            <a:r>
              <a:rPr lang="en-US" altLang="en-US" dirty="0"/>
              <a:t>Watch and wait</a:t>
            </a:r>
          </a:p>
          <a:p>
            <a:pPr lvl="1"/>
            <a:r>
              <a:rPr lang="en-US" altLang="en-US" dirty="0"/>
              <a:t>Albendazole </a:t>
            </a:r>
          </a:p>
          <a:p>
            <a:pPr lvl="1"/>
            <a:r>
              <a:rPr lang="en-US" altLang="en-US" dirty="0"/>
              <a:t>IR-guided procedures</a:t>
            </a:r>
          </a:p>
          <a:p>
            <a:pPr lvl="2"/>
            <a:r>
              <a:rPr lang="en-US" altLang="en-US" dirty="0"/>
              <a:t>PAIR </a:t>
            </a:r>
            <a:r>
              <a:rPr lang="mr-IN" altLang="en-US" dirty="0">
                <a:ea typeface="Mangal" panose="02040503050203030202" pitchFamily="18" charset="0"/>
              </a:rPr>
              <a:t>–</a:t>
            </a:r>
            <a:r>
              <a:rPr lang="en-US" altLang="en-US" dirty="0"/>
              <a:t> Percutaneous Aspiration Instillation </a:t>
            </a:r>
            <a:r>
              <a:rPr lang="en-US" altLang="en-US" dirty="0" err="1"/>
              <a:t>Reaspiration</a:t>
            </a:r>
            <a:endParaRPr lang="en-US" altLang="en-US" dirty="0"/>
          </a:p>
          <a:p>
            <a:pPr lvl="2"/>
            <a:r>
              <a:rPr lang="en-US" altLang="en-US" dirty="0" err="1"/>
              <a:t>McCAT</a:t>
            </a:r>
            <a:r>
              <a:rPr lang="en-US" altLang="en-US" dirty="0"/>
              <a:t> – Modified Catheterization Technique</a:t>
            </a:r>
          </a:p>
          <a:p>
            <a:pPr lvl="2"/>
            <a:r>
              <a:rPr lang="en-US" altLang="en-US" dirty="0" err="1"/>
              <a:t>PeVAC</a:t>
            </a:r>
            <a:r>
              <a:rPr lang="en-US" altLang="en-US" dirty="0"/>
              <a:t> – Percutaneous Evacuation  </a:t>
            </a:r>
          </a:p>
          <a:p>
            <a:pPr lvl="1"/>
            <a:r>
              <a:rPr lang="en-US" altLang="en-US" dirty="0"/>
              <a:t>Surgery  </a:t>
            </a:r>
          </a:p>
          <a:p>
            <a:pPr lvl="2"/>
            <a:r>
              <a:rPr lang="en-US" altLang="en-US" dirty="0"/>
              <a:t>Endo-cystectomy - evacuating the cyst</a:t>
            </a:r>
          </a:p>
          <a:p>
            <a:pPr lvl="2"/>
            <a:r>
              <a:rPr lang="en-US" altLang="en-US" dirty="0"/>
              <a:t>Peri-cystectomy - resecting the intact cyst </a:t>
            </a:r>
            <a:r>
              <a:rPr lang="en-US" altLang="en-US" dirty="0" err="1"/>
              <a:t>en</a:t>
            </a:r>
            <a:r>
              <a:rPr lang="en-US" altLang="en-US" dirty="0"/>
              <a:t>-bloc</a:t>
            </a:r>
          </a:p>
          <a:p>
            <a:pPr lvl="2"/>
            <a:r>
              <a:rPr lang="en-US" altLang="en-US" dirty="0"/>
              <a:t>Lobectomy – anatomic liver resection</a:t>
            </a:r>
          </a:p>
          <a:p>
            <a:pPr lvl="2"/>
            <a:endParaRPr lang="en-US"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a:extLst>
              <a:ext uri="{FF2B5EF4-FFF2-40B4-BE49-F238E27FC236}">
                <a16:creationId xmlns:a16="http://schemas.microsoft.com/office/drawing/2014/main" id="{76554438-72B4-2CA4-DA7C-6E5814B37202}"/>
              </a:ext>
            </a:extLst>
          </p:cNvPr>
          <p:cNvSpPr>
            <a:spLocks noGrp="1"/>
          </p:cNvSpPr>
          <p:nvPr>
            <p:ph type="title"/>
          </p:nvPr>
        </p:nvSpPr>
        <p:spPr/>
        <p:txBody>
          <a:bodyPr/>
          <a:lstStyle/>
          <a:p>
            <a:r>
              <a:rPr lang="en-US" altLang="en-US"/>
              <a:t>Cystic Echinococcus</a:t>
            </a:r>
            <a:br>
              <a:rPr lang="en-US" altLang="en-US"/>
            </a:br>
            <a:r>
              <a:rPr lang="en-US" altLang="en-US"/>
              <a:t>WHO guidelines (2010)</a:t>
            </a:r>
          </a:p>
        </p:txBody>
      </p:sp>
      <p:sp>
        <p:nvSpPr>
          <p:cNvPr id="48130" name="Content Placeholder 2">
            <a:extLst>
              <a:ext uri="{FF2B5EF4-FFF2-40B4-BE49-F238E27FC236}">
                <a16:creationId xmlns:a16="http://schemas.microsoft.com/office/drawing/2014/main" id="{BEEEAF94-B56E-386A-ECA1-33D83E0D3EBC}"/>
              </a:ext>
            </a:extLst>
          </p:cNvPr>
          <p:cNvSpPr>
            <a:spLocks noGrp="1"/>
          </p:cNvSpPr>
          <p:nvPr>
            <p:ph idx="1"/>
          </p:nvPr>
        </p:nvSpPr>
        <p:spPr/>
        <p:txBody>
          <a:bodyPr/>
          <a:lstStyle/>
          <a:p>
            <a:pPr marL="0" indent="0" eaLnBrk="1" hangingPunct="1">
              <a:lnSpc>
                <a:spcPct val="100000"/>
              </a:lnSpc>
              <a:spcBef>
                <a:spcPct val="0"/>
              </a:spcBef>
              <a:buFontTx/>
              <a:buNone/>
            </a:pPr>
            <a:r>
              <a:rPr lang="en-US" altLang="en-US"/>
              <a:t> </a:t>
            </a:r>
          </a:p>
        </p:txBody>
      </p:sp>
      <p:pic>
        <p:nvPicPr>
          <p:cNvPr id="48131" name="Picture 3">
            <a:extLst>
              <a:ext uri="{FF2B5EF4-FFF2-40B4-BE49-F238E27FC236}">
                <a16:creationId xmlns:a16="http://schemas.microsoft.com/office/drawing/2014/main" id="{61516304-303E-8314-B9E6-269B61E4F8C8}"/>
              </a:ext>
            </a:extLst>
          </p:cNvPr>
          <p:cNvPicPr>
            <a:picLocks noChangeAspect="1"/>
          </p:cNvPicPr>
          <p:nvPr/>
        </p:nvPicPr>
        <p:blipFill>
          <a:blip r:embed="rId2">
            <a:extLst>
              <a:ext uri="{28A0092B-C50C-407E-A947-70E740481C1C}">
                <a14:useLocalDpi xmlns:a14="http://schemas.microsoft.com/office/drawing/2010/main" val="0"/>
              </a:ext>
            </a:extLst>
          </a:blip>
          <a:srcRect b="8528"/>
          <a:stretch>
            <a:fillRect/>
          </a:stretch>
        </p:blipFill>
        <p:spPr bwMode="auto">
          <a:xfrm>
            <a:off x="1314450" y="1825625"/>
            <a:ext cx="9563100" cy="492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a:extLst>
              <a:ext uri="{FF2B5EF4-FFF2-40B4-BE49-F238E27FC236}">
                <a16:creationId xmlns:a16="http://schemas.microsoft.com/office/drawing/2014/main" id="{15D7C712-75D8-618C-7B81-8140EA907BA7}"/>
              </a:ext>
            </a:extLst>
          </p:cNvPr>
          <p:cNvSpPr>
            <a:spLocks noGrp="1"/>
          </p:cNvSpPr>
          <p:nvPr>
            <p:ph type="title"/>
          </p:nvPr>
        </p:nvSpPr>
        <p:spPr/>
        <p:txBody>
          <a:bodyPr/>
          <a:lstStyle/>
          <a:p>
            <a:endParaRPr lang="en-US" altLang="en-US"/>
          </a:p>
        </p:txBody>
      </p:sp>
      <p:sp>
        <p:nvSpPr>
          <p:cNvPr id="49154" name="Content Placeholder 2">
            <a:extLst>
              <a:ext uri="{FF2B5EF4-FFF2-40B4-BE49-F238E27FC236}">
                <a16:creationId xmlns:a16="http://schemas.microsoft.com/office/drawing/2014/main" id="{DA0E8E6A-CA99-37C1-6B01-2A49FB754CCD}"/>
              </a:ext>
            </a:extLst>
          </p:cNvPr>
          <p:cNvSpPr>
            <a:spLocks noGrp="1"/>
          </p:cNvSpPr>
          <p:nvPr>
            <p:ph idx="1"/>
          </p:nvPr>
        </p:nvSpPr>
        <p:spPr/>
        <p:txBody>
          <a:bodyPr/>
          <a:lstStyle/>
          <a:p>
            <a:pPr marL="0" indent="0" eaLnBrk="1" hangingPunct="1">
              <a:lnSpc>
                <a:spcPct val="100000"/>
              </a:lnSpc>
              <a:spcBef>
                <a:spcPct val="0"/>
              </a:spcBef>
              <a:buFontTx/>
              <a:buNone/>
            </a:pPr>
            <a:r>
              <a:rPr lang="en-US" altLang="en-US"/>
              <a:t> </a:t>
            </a:r>
          </a:p>
        </p:txBody>
      </p:sp>
      <p:pic>
        <p:nvPicPr>
          <p:cNvPr id="49155" name="Picture 3">
            <a:extLst>
              <a:ext uri="{FF2B5EF4-FFF2-40B4-BE49-F238E27FC236}">
                <a16:creationId xmlns:a16="http://schemas.microsoft.com/office/drawing/2014/main" id="{BFD79A42-D2E3-06D1-1F74-F66F964791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04975" y="0"/>
            <a:ext cx="84788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a:extLst>
              <a:ext uri="{FF2B5EF4-FFF2-40B4-BE49-F238E27FC236}">
                <a16:creationId xmlns:a16="http://schemas.microsoft.com/office/drawing/2014/main" id="{A496EC26-0815-6B13-9DB2-355D9F5479CE}"/>
              </a:ext>
            </a:extLst>
          </p:cNvPr>
          <p:cNvSpPr>
            <a:spLocks noGrp="1"/>
          </p:cNvSpPr>
          <p:nvPr>
            <p:ph type="title"/>
          </p:nvPr>
        </p:nvSpPr>
        <p:spPr/>
        <p:txBody>
          <a:bodyPr/>
          <a:lstStyle/>
          <a:p>
            <a:r>
              <a:rPr lang="en-US" altLang="en-US"/>
              <a:t>PAIR procedure</a:t>
            </a:r>
          </a:p>
        </p:txBody>
      </p:sp>
      <p:sp>
        <p:nvSpPr>
          <p:cNvPr id="50178" name="Content Placeholder 2">
            <a:extLst>
              <a:ext uri="{FF2B5EF4-FFF2-40B4-BE49-F238E27FC236}">
                <a16:creationId xmlns:a16="http://schemas.microsoft.com/office/drawing/2014/main" id="{5F11ABA3-41EF-062F-341F-63F8D9749D1D}"/>
              </a:ext>
            </a:extLst>
          </p:cNvPr>
          <p:cNvSpPr>
            <a:spLocks noGrp="1"/>
          </p:cNvSpPr>
          <p:nvPr>
            <p:ph idx="1"/>
          </p:nvPr>
        </p:nvSpPr>
        <p:spPr/>
        <p:txBody>
          <a:bodyPr/>
          <a:lstStyle/>
          <a:p>
            <a:endParaRPr lang="en-US" altLang="en-US"/>
          </a:p>
        </p:txBody>
      </p:sp>
      <p:pic>
        <p:nvPicPr>
          <p:cNvPr id="50179" name="Picture 4">
            <a:extLst>
              <a:ext uri="{FF2B5EF4-FFF2-40B4-BE49-F238E27FC236}">
                <a16:creationId xmlns:a16="http://schemas.microsoft.com/office/drawing/2014/main" id="{B2B1FBEC-CD6C-562F-25FB-F28A05C7583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43025" y="1570038"/>
            <a:ext cx="8882063" cy="476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DBF7E-3183-4EF2-0696-949CCB481A2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0AB1AE7-3365-1CC6-92A9-08509CD98241}"/>
              </a:ext>
            </a:extLst>
          </p:cNvPr>
          <p:cNvSpPr>
            <a:spLocks noGrp="1"/>
          </p:cNvSpPr>
          <p:nvPr>
            <p:ph idx="1"/>
          </p:nvPr>
        </p:nvSpPr>
        <p:spPr/>
        <p:txBody>
          <a:bodyPr>
            <a:normAutofit fontScale="70000" lnSpcReduction="20000"/>
          </a:bodyPr>
          <a:lstStyle/>
          <a:p>
            <a:pPr algn="l">
              <a:buFont typeface="+mj-lt"/>
              <a:buAutoNum type="arabicPeriod"/>
            </a:pPr>
            <a:r>
              <a:rPr lang="en-CA" b="0" i="0" dirty="0">
                <a:solidFill>
                  <a:srgbClr val="000000"/>
                </a:solidFill>
                <a:effectLst/>
                <a:latin typeface="FSBrabo"/>
              </a:rPr>
              <a:t>Indications for PAIR</a:t>
            </a:r>
          </a:p>
          <a:p>
            <a:pPr lvl="1"/>
            <a:r>
              <a:rPr lang="en-CA" b="0" i="0" dirty="0" err="1">
                <a:solidFill>
                  <a:srgbClr val="000000"/>
                </a:solidFill>
                <a:effectLst/>
                <a:latin typeface="FSBrabo"/>
              </a:rPr>
              <a:t>Nonechoic</a:t>
            </a:r>
            <a:r>
              <a:rPr lang="en-CA" b="0" i="0" dirty="0">
                <a:solidFill>
                  <a:srgbClr val="000000"/>
                </a:solidFill>
                <a:effectLst/>
                <a:latin typeface="FSBrabo"/>
              </a:rPr>
              <a:t> lesion greater than or equal to 5 cm in diameter</a:t>
            </a:r>
          </a:p>
          <a:p>
            <a:pPr lvl="1"/>
            <a:r>
              <a:rPr lang="en-CA" b="0" i="0" dirty="0">
                <a:solidFill>
                  <a:srgbClr val="000000"/>
                </a:solidFill>
                <a:effectLst/>
                <a:latin typeface="FSBrabo"/>
              </a:rPr>
              <a:t>Cysts with daughter cysts and/or with membrane detachment</a:t>
            </a:r>
          </a:p>
          <a:p>
            <a:pPr lvl="1"/>
            <a:r>
              <a:rPr lang="en-CA" b="0" i="0" dirty="0">
                <a:solidFill>
                  <a:srgbClr val="000000"/>
                </a:solidFill>
                <a:effectLst/>
                <a:latin typeface="FSBrabo"/>
              </a:rPr>
              <a:t>Multiple cysts if accessible to puncture</a:t>
            </a:r>
          </a:p>
          <a:p>
            <a:pPr lvl="1"/>
            <a:r>
              <a:rPr lang="en-CA" b="0" i="0" dirty="0">
                <a:solidFill>
                  <a:srgbClr val="000000"/>
                </a:solidFill>
                <a:effectLst/>
                <a:latin typeface="FSBrabo"/>
              </a:rPr>
              <a:t>Infected cysts</a:t>
            </a:r>
          </a:p>
          <a:p>
            <a:pPr lvl="1"/>
            <a:r>
              <a:rPr lang="en-CA" b="0" i="0" dirty="0">
                <a:solidFill>
                  <a:srgbClr val="000000"/>
                </a:solidFill>
                <a:effectLst/>
                <a:latin typeface="FSBrabo"/>
              </a:rPr>
              <a:t>Patients who refuse surgery.</a:t>
            </a:r>
          </a:p>
          <a:p>
            <a:pPr lvl="1"/>
            <a:r>
              <a:rPr lang="en-CA" b="0" i="0" dirty="0">
                <a:solidFill>
                  <a:srgbClr val="000000"/>
                </a:solidFill>
                <a:effectLst/>
                <a:latin typeface="FSBrabo"/>
              </a:rPr>
              <a:t>Patients who relapse after surgery.</a:t>
            </a:r>
          </a:p>
          <a:p>
            <a:pPr lvl="1"/>
            <a:r>
              <a:rPr lang="en-CA" b="0" i="0" dirty="0">
                <a:solidFill>
                  <a:srgbClr val="000000"/>
                </a:solidFill>
                <a:effectLst/>
                <a:latin typeface="FSBrabo"/>
              </a:rPr>
              <a:t>Patients in whom surgery is contraindicated</a:t>
            </a:r>
          </a:p>
          <a:p>
            <a:pPr lvl="1"/>
            <a:r>
              <a:rPr lang="en-CA" b="0" i="0" dirty="0">
                <a:solidFill>
                  <a:srgbClr val="000000"/>
                </a:solidFill>
                <a:effectLst/>
                <a:latin typeface="FSBrabo"/>
              </a:rPr>
              <a:t>Patients who fail to respond to chemotherapy alone</a:t>
            </a:r>
          </a:p>
          <a:p>
            <a:pPr lvl="1"/>
            <a:r>
              <a:rPr lang="en-CA" b="0" i="0" dirty="0">
                <a:solidFill>
                  <a:srgbClr val="000000"/>
                </a:solidFill>
                <a:effectLst/>
                <a:latin typeface="FSBrabo"/>
              </a:rPr>
              <a:t>Children over 3 years.</a:t>
            </a:r>
          </a:p>
          <a:p>
            <a:pPr lvl="1"/>
            <a:r>
              <a:rPr lang="en-CA" b="0" i="0" dirty="0">
                <a:solidFill>
                  <a:srgbClr val="000000"/>
                </a:solidFill>
                <a:effectLst/>
                <a:latin typeface="FSBrabo"/>
              </a:rPr>
              <a:t>Pregnant women</a:t>
            </a:r>
          </a:p>
          <a:p>
            <a:pPr algn="l">
              <a:buFont typeface="+mj-lt"/>
              <a:buAutoNum type="arabicPeriod"/>
            </a:pPr>
            <a:r>
              <a:rPr lang="en-CA" b="0" i="0" dirty="0">
                <a:solidFill>
                  <a:srgbClr val="000000"/>
                </a:solidFill>
                <a:effectLst/>
                <a:latin typeface="FSBrabo"/>
              </a:rPr>
              <a:t>Contraindications for PAIR</a:t>
            </a:r>
          </a:p>
          <a:p>
            <a:pPr lvl="1"/>
            <a:r>
              <a:rPr lang="en-CA" b="0" i="0" dirty="0">
                <a:solidFill>
                  <a:srgbClr val="000000"/>
                </a:solidFill>
                <a:effectLst/>
                <a:latin typeface="FSBrabo"/>
              </a:rPr>
              <a:t>Non cooperative patients</a:t>
            </a:r>
          </a:p>
          <a:p>
            <a:pPr lvl="1"/>
            <a:r>
              <a:rPr lang="en-CA" b="0" i="0" dirty="0">
                <a:solidFill>
                  <a:srgbClr val="000000"/>
                </a:solidFill>
                <a:effectLst/>
                <a:latin typeface="FSBrabo"/>
              </a:rPr>
              <a:t>Inaccessible or risky location of the liver cyst</a:t>
            </a:r>
          </a:p>
          <a:p>
            <a:pPr lvl="1"/>
            <a:r>
              <a:rPr lang="en-CA" b="0" i="0" dirty="0">
                <a:solidFill>
                  <a:srgbClr val="000000"/>
                </a:solidFill>
                <a:effectLst/>
                <a:latin typeface="FSBrabo"/>
              </a:rPr>
              <a:t>Cyst in spine, brain, and/or heart</a:t>
            </a:r>
          </a:p>
          <a:p>
            <a:pPr lvl="1"/>
            <a:r>
              <a:rPr lang="en-CA" b="0" i="0" dirty="0">
                <a:solidFill>
                  <a:srgbClr val="000000"/>
                </a:solidFill>
                <a:effectLst/>
                <a:latin typeface="FSBrabo"/>
              </a:rPr>
              <a:t>Inactive or calcified lesion</a:t>
            </a:r>
          </a:p>
          <a:p>
            <a:pPr lvl="1"/>
            <a:r>
              <a:rPr lang="en-CA" b="0" i="0" dirty="0">
                <a:solidFill>
                  <a:srgbClr val="000000"/>
                </a:solidFill>
                <a:effectLst/>
                <a:latin typeface="FSBrabo"/>
              </a:rPr>
              <a:t>Cyst communicating with the biliary tree</a:t>
            </a:r>
          </a:p>
          <a:p>
            <a:endParaRPr lang="en-US" dirty="0"/>
          </a:p>
        </p:txBody>
      </p:sp>
    </p:spTree>
    <p:extLst>
      <p:ext uri="{BB962C8B-B14F-4D97-AF65-F5344CB8AC3E}">
        <p14:creationId xmlns:p14="http://schemas.microsoft.com/office/powerpoint/2010/main" val="33952529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C23E2-584E-32A0-BEFF-E169FF39EAA1}"/>
              </a:ext>
            </a:extLst>
          </p:cNvPr>
          <p:cNvSpPr>
            <a:spLocks noGrp="1"/>
          </p:cNvSpPr>
          <p:nvPr>
            <p:ph type="title"/>
          </p:nvPr>
        </p:nvSpPr>
        <p:spPr/>
        <p:txBody>
          <a:bodyPr/>
          <a:lstStyle/>
          <a:p>
            <a:r>
              <a:rPr lang="en-US" dirty="0" err="1"/>
              <a:t>Darinage</a:t>
            </a:r>
            <a:r>
              <a:rPr lang="en-US" dirty="0"/>
              <a:t> for massive liver cysts </a:t>
            </a:r>
          </a:p>
        </p:txBody>
      </p:sp>
      <p:sp>
        <p:nvSpPr>
          <p:cNvPr id="3" name="Content Placeholder 2">
            <a:extLst>
              <a:ext uri="{FF2B5EF4-FFF2-40B4-BE49-F238E27FC236}">
                <a16:creationId xmlns:a16="http://schemas.microsoft.com/office/drawing/2014/main" id="{4556B657-1930-15D3-FA75-65A82544AEAF}"/>
              </a:ext>
            </a:extLst>
          </p:cNvPr>
          <p:cNvSpPr>
            <a:spLocks noGrp="1"/>
          </p:cNvSpPr>
          <p:nvPr>
            <p:ph idx="1"/>
          </p:nvPr>
        </p:nvSpPr>
        <p:spPr/>
        <p:txBody>
          <a:bodyPr/>
          <a:lstStyle/>
          <a:p>
            <a:r>
              <a:rPr lang="en-CA" dirty="0"/>
              <a:t>For cysts larger than 10 cm, the preferred approach is often the placement of a drainage catheter into the cystic cavity, which is then removed when the drainage volume falls below 10 ml</a:t>
            </a:r>
            <a:endParaRPr lang="en-US" dirty="0"/>
          </a:p>
        </p:txBody>
      </p:sp>
    </p:spTree>
    <p:extLst>
      <p:ext uri="{BB962C8B-B14F-4D97-AF65-F5344CB8AC3E}">
        <p14:creationId xmlns:p14="http://schemas.microsoft.com/office/powerpoint/2010/main" val="4664247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a:extLst>
              <a:ext uri="{FF2B5EF4-FFF2-40B4-BE49-F238E27FC236}">
                <a16:creationId xmlns:a16="http://schemas.microsoft.com/office/drawing/2014/main" id="{086593A9-FB91-F710-3BE0-99BA1DA4D80A}"/>
              </a:ext>
            </a:extLst>
          </p:cNvPr>
          <p:cNvSpPr>
            <a:spLocks noGrp="1"/>
          </p:cNvSpPr>
          <p:nvPr>
            <p:ph type="title"/>
          </p:nvPr>
        </p:nvSpPr>
        <p:spPr/>
        <p:txBody>
          <a:bodyPr/>
          <a:lstStyle/>
          <a:p>
            <a:r>
              <a:rPr lang="en-US" altLang="en-US"/>
              <a:t>Surgical interventions </a:t>
            </a:r>
          </a:p>
        </p:txBody>
      </p:sp>
      <p:sp>
        <p:nvSpPr>
          <p:cNvPr id="52226" name="Content Placeholder 2">
            <a:extLst>
              <a:ext uri="{FF2B5EF4-FFF2-40B4-BE49-F238E27FC236}">
                <a16:creationId xmlns:a16="http://schemas.microsoft.com/office/drawing/2014/main" id="{CEB759B1-FC87-CB85-1884-939463F9A344}"/>
              </a:ext>
            </a:extLst>
          </p:cNvPr>
          <p:cNvSpPr>
            <a:spLocks noGrp="1"/>
          </p:cNvSpPr>
          <p:nvPr>
            <p:ph idx="1"/>
          </p:nvPr>
        </p:nvSpPr>
        <p:spPr/>
        <p:txBody>
          <a:bodyPr/>
          <a:lstStyle/>
          <a:p>
            <a:r>
              <a:rPr lang="en-US" altLang="en-US"/>
              <a:t> </a:t>
            </a:r>
          </a:p>
        </p:txBody>
      </p:sp>
      <p:pic>
        <p:nvPicPr>
          <p:cNvPr id="52227" name="Picture 2" descr="IG 8">
            <a:extLst>
              <a:ext uri="{FF2B5EF4-FFF2-40B4-BE49-F238E27FC236}">
                <a16:creationId xmlns:a16="http://schemas.microsoft.com/office/drawing/2014/main" id="{E1456296-3A5E-D9E2-4CEC-20C51A5364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413" y="1690688"/>
            <a:ext cx="3990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Picture 4" descr="https://player.slideplayer.com/79/13189032/slides/slide_19.jpg">
            <a:extLst>
              <a:ext uri="{FF2B5EF4-FFF2-40B4-BE49-F238E27FC236}">
                <a16:creationId xmlns:a16="http://schemas.microsoft.com/office/drawing/2014/main" id="{61C39676-3FFD-679E-78BB-3BAD1FF448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7863" y="1968500"/>
            <a:ext cx="5148262"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5">
            <a:extLst>
              <a:ext uri="{FF2B5EF4-FFF2-40B4-BE49-F238E27FC236}">
                <a16:creationId xmlns:a16="http://schemas.microsoft.com/office/drawing/2014/main" id="{0F30811B-AD0D-51B0-5227-5B45D9FD118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288463" y="6105525"/>
            <a:ext cx="24606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a:extLst>
              <a:ext uri="{FF2B5EF4-FFF2-40B4-BE49-F238E27FC236}">
                <a16:creationId xmlns:a16="http://schemas.microsoft.com/office/drawing/2014/main" id="{6087B6C2-866C-5551-4300-C5AA0FBB9E6C}"/>
              </a:ext>
            </a:extLst>
          </p:cNvPr>
          <p:cNvSpPr>
            <a:spLocks noGrp="1"/>
          </p:cNvSpPr>
          <p:nvPr>
            <p:ph type="title"/>
          </p:nvPr>
        </p:nvSpPr>
        <p:spPr/>
        <p:txBody>
          <a:bodyPr/>
          <a:lstStyle/>
          <a:p>
            <a:endParaRPr lang="en-US" altLang="en-US"/>
          </a:p>
        </p:txBody>
      </p:sp>
      <p:sp>
        <p:nvSpPr>
          <p:cNvPr id="53250" name="Content Placeholder 2">
            <a:extLst>
              <a:ext uri="{FF2B5EF4-FFF2-40B4-BE49-F238E27FC236}">
                <a16:creationId xmlns:a16="http://schemas.microsoft.com/office/drawing/2014/main" id="{B29A5ACB-68AA-DA1C-1FC2-BABC48300D69}"/>
              </a:ext>
            </a:extLst>
          </p:cNvPr>
          <p:cNvSpPr>
            <a:spLocks noGrp="1"/>
          </p:cNvSpPr>
          <p:nvPr>
            <p:ph idx="1"/>
          </p:nvPr>
        </p:nvSpPr>
        <p:spPr/>
        <p:txBody>
          <a:bodyPr/>
          <a:lstStyle/>
          <a:p>
            <a:r>
              <a:rPr lang="en-US" altLang="en-US"/>
              <a:t> </a:t>
            </a:r>
          </a:p>
        </p:txBody>
      </p:sp>
      <p:pic>
        <p:nvPicPr>
          <p:cNvPr id="53251" name="Picture 3">
            <a:extLst>
              <a:ext uri="{FF2B5EF4-FFF2-40B4-BE49-F238E27FC236}">
                <a16:creationId xmlns:a16="http://schemas.microsoft.com/office/drawing/2014/main" id="{F95B69E2-5B6B-19F8-0C41-D4ACE34BC71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08100" y="0"/>
            <a:ext cx="95726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a:extLst>
              <a:ext uri="{FF2B5EF4-FFF2-40B4-BE49-F238E27FC236}">
                <a16:creationId xmlns:a16="http://schemas.microsoft.com/office/drawing/2014/main" id="{061B4E6E-C432-5487-A76E-9086302CD3ED}"/>
              </a:ext>
            </a:extLst>
          </p:cNvPr>
          <p:cNvSpPr>
            <a:spLocks noGrp="1"/>
          </p:cNvSpPr>
          <p:nvPr>
            <p:ph type="title"/>
          </p:nvPr>
        </p:nvSpPr>
        <p:spPr/>
        <p:txBody>
          <a:bodyPr/>
          <a:lstStyle/>
          <a:p>
            <a:endParaRPr lang="en-US" altLang="en-US"/>
          </a:p>
        </p:txBody>
      </p:sp>
      <p:sp>
        <p:nvSpPr>
          <p:cNvPr id="54274" name="Content Placeholder 2">
            <a:extLst>
              <a:ext uri="{FF2B5EF4-FFF2-40B4-BE49-F238E27FC236}">
                <a16:creationId xmlns:a16="http://schemas.microsoft.com/office/drawing/2014/main" id="{D3A908E0-6ACB-5474-493C-CDF7A1442C19}"/>
              </a:ext>
            </a:extLst>
          </p:cNvPr>
          <p:cNvSpPr>
            <a:spLocks noGrp="1"/>
          </p:cNvSpPr>
          <p:nvPr>
            <p:ph idx="1"/>
          </p:nvPr>
        </p:nvSpPr>
        <p:spPr/>
        <p:txBody>
          <a:bodyPr/>
          <a:lstStyle/>
          <a:p>
            <a:r>
              <a:rPr lang="en-US" altLang="en-US"/>
              <a:t> </a:t>
            </a:r>
          </a:p>
        </p:txBody>
      </p:sp>
      <p:pic>
        <p:nvPicPr>
          <p:cNvPr id="54275" name="Picture 3">
            <a:extLst>
              <a:ext uri="{FF2B5EF4-FFF2-40B4-BE49-F238E27FC236}">
                <a16:creationId xmlns:a16="http://schemas.microsoft.com/office/drawing/2014/main" id="{ECE03A7B-9B68-C3C7-FA5E-6099EB102E5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447675"/>
            <a:ext cx="3708400"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4">
            <a:extLst>
              <a:ext uri="{FF2B5EF4-FFF2-40B4-BE49-F238E27FC236}">
                <a16:creationId xmlns:a16="http://schemas.microsoft.com/office/drawing/2014/main" id="{F1996908-7FFE-80D4-8206-EE0240EF14A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46638" y="365125"/>
            <a:ext cx="3395662" cy="320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5">
            <a:extLst>
              <a:ext uri="{FF2B5EF4-FFF2-40B4-BE49-F238E27FC236}">
                <a16:creationId xmlns:a16="http://schemas.microsoft.com/office/drawing/2014/main" id="{3D8D86D9-43E7-F6F1-F1B4-0A928F309F3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42338" y="365125"/>
            <a:ext cx="3517900" cy="304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6">
            <a:extLst>
              <a:ext uri="{FF2B5EF4-FFF2-40B4-BE49-F238E27FC236}">
                <a16:creationId xmlns:a16="http://schemas.microsoft.com/office/drawing/2014/main" id="{B812AB82-57B8-A3B0-5244-2891A533BA0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06463" y="3810000"/>
            <a:ext cx="3521075" cy="258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9" name="Picture 7">
            <a:extLst>
              <a:ext uri="{FF2B5EF4-FFF2-40B4-BE49-F238E27FC236}">
                <a16:creationId xmlns:a16="http://schemas.microsoft.com/office/drawing/2014/main" id="{1AB6770F-B820-C134-D1CF-829A4F77693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740275" y="3746500"/>
            <a:ext cx="354965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0" name="Picture 8">
            <a:extLst>
              <a:ext uri="{FF2B5EF4-FFF2-40B4-BE49-F238E27FC236}">
                <a16:creationId xmlns:a16="http://schemas.microsoft.com/office/drawing/2014/main" id="{4FD24827-4684-4C66-40B9-C9463D09C85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289925" y="3746500"/>
            <a:ext cx="3770313"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FC08E-5803-2E14-A5D1-EF96A5388C6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FDBA82C-6184-1A90-33D3-E7038075623E}"/>
              </a:ext>
            </a:extLst>
          </p:cNvPr>
          <p:cNvSpPr>
            <a:spLocks noGrp="1"/>
          </p:cNvSpPr>
          <p:nvPr>
            <p:ph idx="1"/>
          </p:nvPr>
        </p:nvSpPr>
        <p:spPr/>
        <p:txBody>
          <a:bodyPr/>
          <a:lstStyle/>
          <a:p>
            <a:r>
              <a:rPr lang="en-US" dirty="0"/>
              <a:t> </a:t>
            </a:r>
          </a:p>
        </p:txBody>
      </p:sp>
      <p:pic>
        <p:nvPicPr>
          <p:cNvPr id="7" name="Picture 6">
            <a:extLst>
              <a:ext uri="{FF2B5EF4-FFF2-40B4-BE49-F238E27FC236}">
                <a16:creationId xmlns:a16="http://schemas.microsoft.com/office/drawing/2014/main" id="{E14DFB13-186D-586E-F8E0-5139AB530C01}"/>
              </a:ext>
            </a:extLst>
          </p:cNvPr>
          <p:cNvPicPr>
            <a:picLocks noChangeAspect="1"/>
          </p:cNvPicPr>
          <p:nvPr/>
        </p:nvPicPr>
        <p:blipFill>
          <a:blip r:embed="rId3"/>
          <a:stretch>
            <a:fillRect/>
          </a:stretch>
        </p:blipFill>
        <p:spPr>
          <a:xfrm>
            <a:off x="286931" y="2140410"/>
            <a:ext cx="4572275" cy="3721768"/>
          </a:xfrm>
          <a:prstGeom prst="rect">
            <a:avLst/>
          </a:prstGeom>
        </p:spPr>
      </p:pic>
      <p:pic>
        <p:nvPicPr>
          <p:cNvPr id="9" name="Picture 8">
            <a:extLst>
              <a:ext uri="{FF2B5EF4-FFF2-40B4-BE49-F238E27FC236}">
                <a16:creationId xmlns:a16="http://schemas.microsoft.com/office/drawing/2014/main" id="{49169B9F-9CB4-B932-2D02-703D9D60FB18}"/>
              </a:ext>
            </a:extLst>
          </p:cNvPr>
          <p:cNvPicPr>
            <a:picLocks noChangeAspect="1"/>
          </p:cNvPicPr>
          <p:nvPr/>
        </p:nvPicPr>
        <p:blipFill>
          <a:blip r:embed="rId4"/>
          <a:stretch>
            <a:fillRect/>
          </a:stretch>
        </p:blipFill>
        <p:spPr>
          <a:xfrm>
            <a:off x="5674371" y="1960562"/>
            <a:ext cx="6156681" cy="4351338"/>
          </a:xfrm>
          <a:prstGeom prst="rect">
            <a:avLst/>
          </a:prstGeom>
        </p:spPr>
      </p:pic>
    </p:spTree>
    <p:extLst>
      <p:ext uri="{BB962C8B-B14F-4D97-AF65-F5344CB8AC3E}">
        <p14:creationId xmlns:p14="http://schemas.microsoft.com/office/powerpoint/2010/main" val="22878767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049E933F-35F7-2B12-FCD6-487175994B14}"/>
              </a:ext>
            </a:extLst>
          </p:cNvPr>
          <p:cNvSpPr>
            <a:spLocks noGrp="1"/>
          </p:cNvSpPr>
          <p:nvPr>
            <p:ph type="title"/>
          </p:nvPr>
        </p:nvSpPr>
        <p:spPr/>
        <p:txBody>
          <a:bodyPr/>
          <a:lstStyle/>
          <a:p>
            <a:r>
              <a:rPr lang="en-US" altLang="en-US" dirty="0"/>
              <a:t> </a:t>
            </a:r>
          </a:p>
        </p:txBody>
      </p:sp>
      <p:sp>
        <p:nvSpPr>
          <p:cNvPr id="25602" name="Content Placeholder 2">
            <a:extLst>
              <a:ext uri="{FF2B5EF4-FFF2-40B4-BE49-F238E27FC236}">
                <a16:creationId xmlns:a16="http://schemas.microsoft.com/office/drawing/2014/main" id="{463D75D9-F0B2-F2FA-1AE8-05B5CC88115E}"/>
              </a:ext>
            </a:extLst>
          </p:cNvPr>
          <p:cNvSpPr>
            <a:spLocks noGrp="1"/>
          </p:cNvSpPr>
          <p:nvPr>
            <p:ph idx="1"/>
          </p:nvPr>
        </p:nvSpPr>
        <p:spPr/>
        <p:txBody>
          <a:bodyPr/>
          <a:lstStyle/>
          <a:p>
            <a:pPr marL="0" indent="0">
              <a:buNone/>
            </a:pPr>
            <a:r>
              <a:rPr lang="en-US" altLang="en-US" dirty="0"/>
              <a:t> </a:t>
            </a:r>
          </a:p>
        </p:txBody>
      </p:sp>
      <p:grpSp>
        <p:nvGrpSpPr>
          <p:cNvPr id="7" name="Group 6">
            <a:extLst>
              <a:ext uri="{FF2B5EF4-FFF2-40B4-BE49-F238E27FC236}">
                <a16:creationId xmlns:a16="http://schemas.microsoft.com/office/drawing/2014/main" id="{BBD515DB-83A7-E0B7-27DA-DCEC00C99D20}"/>
              </a:ext>
            </a:extLst>
          </p:cNvPr>
          <p:cNvGrpSpPr/>
          <p:nvPr/>
        </p:nvGrpSpPr>
        <p:grpSpPr>
          <a:xfrm>
            <a:off x="2701465" y="484976"/>
            <a:ext cx="6789069" cy="3039775"/>
            <a:chOff x="838200" y="644525"/>
            <a:chExt cx="10429875" cy="6097629"/>
          </a:xfrm>
        </p:grpSpPr>
        <p:pic>
          <p:nvPicPr>
            <p:cNvPr id="25603" name="Picture 4">
              <a:extLst>
                <a:ext uri="{FF2B5EF4-FFF2-40B4-BE49-F238E27FC236}">
                  <a16:creationId xmlns:a16="http://schemas.microsoft.com/office/drawing/2014/main" id="{7AD0E54B-AC5C-61FE-8B23-A282EAF885D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644525"/>
              <a:ext cx="10429875" cy="605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35292BD4-F45C-EAD7-D1C5-048C597B9220}"/>
                </a:ext>
              </a:extLst>
            </p:cNvPr>
            <p:cNvPicPr>
              <a:picLocks noChangeAspect="1"/>
            </p:cNvPicPr>
            <p:nvPr/>
          </p:nvPicPr>
          <p:blipFill>
            <a:blip r:embed="rId4"/>
            <a:stretch>
              <a:fillRect/>
            </a:stretch>
          </p:blipFill>
          <p:spPr>
            <a:xfrm>
              <a:off x="8352682" y="5144250"/>
              <a:ext cx="1563586" cy="1032713"/>
            </a:xfrm>
            <a:prstGeom prst="rect">
              <a:avLst/>
            </a:prstGeom>
          </p:spPr>
        </p:pic>
        <p:pic>
          <p:nvPicPr>
            <p:cNvPr id="4" name="Picture 3">
              <a:extLst>
                <a:ext uri="{FF2B5EF4-FFF2-40B4-BE49-F238E27FC236}">
                  <a16:creationId xmlns:a16="http://schemas.microsoft.com/office/drawing/2014/main" id="{EDE6C048-4971-E729-368B-A000308F53A6}"/>
                </a:ext>
              </a:extLst>
            </p:cNvPr>
            <p:cNvPicPr>
              <a:picLocks noChangeAspect="1"/>
            </p:cNvPicPr>
            <p:nvPr/>
          </p:nvPicPr>
          <p:blipFill>
            <a:blip r:embed="rId5"/>
            <a:stretch>
              <a:fillRect/>
            </a:stretch>
          </p:blipFill>
          <p:spPr>
            <a:xfrm>
              <a:off x="2275732" y="5049814"/>
              <a:ext cx="1668379" cy="1127149"/>
            </a:xfrm>
            <a:prstGeom prst="rect">
              <a:avLst/>
            </a:prstGeom>
          </p:spPr>
        </p:pic>
        <p:sp>
          <p:nvSpPr>
            <p:cNvPr id="5" name="Rectangle 4">
              <a:extLst>
                <a:ext uri="{FF2B5EF4-FFF2-40B4-BE49-F238E27FC236}">
                  <a16:creationId xmlns:a16="http://schemas.microsoft.com/office/drawing/2014/main" id="{B5A1CC62-E349-6DD0-E28A-FCF4369F3D0A}"/>
                </a:ext>
              </a:extLst>
            </p:cNvPr>
            <p:cNvSpPr/>
            <p:nvPr/>
          </p:nvSpPr>
          <p:spPr>
            <a:xfrm>
              <a:off x="2037347" y="6481011"/>
              <a:ext cx="2261937" cy="2182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BA4D343-C02F-4823-D28D-62AAD61BBB8E}"/>
                </a:ext>
              </a:extLst>
            </p:cNvPr>
            <p:cNvSpPr/>
            <p:nvPr/>
          </p:nvSpPr>
          <p:spPr>
            <a:xfrm>
              <a:off x="7654331" y="6523915"/>
              <a:ext cx="2261937" cy="2182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4" descr="Distribution of Echinococcus granulosus and cystic echinococcosis (hydatidosis), 2009 (2010) [50]. ">
            <a:extLst>
              <a:ext uri="{FF2B5EF4-FFF2-40B4-BE49-F238E27FC236}">
                <a16:creationId xmlns:a16="http://schemas.microsoft.com/office/drawing/2014/main" id="{E138C2F8-FBC2-F5D7-097F-A18D7A96D83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9512"/>
          <a:stretch/>
        </p:blipFill>
        <p:spPr bwMode="auto">
          <a:xfrm>
            <a:off x="1203493" y="3694326"/>
            <a:ext cx="4603750" cy="300513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Approximate geographical distribution of Echinococcus multilocularis and alveolar echinococcosis (1999) [51, 52]. ">
            <a:extLst>
              <a:ext uri="{FF2B5EF4-FFF2-40B4-BE49-F238E27FC236}">
                <a16:creationId xmlns:a16="http://schemas.microsoft.com/office/drawing/2014/main" id="{FBCF3FFC-05B8-49C5-0758-5FBDFCA9A74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88578" y="3797915"/>
            <a:ext cx="5068971" cy="2901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56404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0B32C0B8-82FC-26BB-7A24-984728F345B3}"/>
              </a:ext>
            </a:extLst>
          </p:cNvPr>
          <p:cNvSpPr>
            <a:spLocks noGrp="1"/>
          </p:cNvSpPr>
          <p:nvPr>
            <p:ph type="title"/>
          </p:nvPr>
        </p:nvSpPr>
        <p:spPr/>
        <p:txBody>
          <a:bodyPr/>
          <a:lstStyle/>
          <a:p>
            <a:r>
              <a:rPr lang="en-US" altLang="en-US" b="1" i="1" dirty="0"/>
              <a:t>E. multilocularis </a:t>
            </a:r>
            <a:endParaRPr lang="en-US" altLang="en-US" b="1" dirty="0"/>
          </a:p>
        </p:txBody>
      </p:sp>
      <p:sp>
        <p:nvSpPr>
          <p:cNvPr id="3" name="Content Placeholder 2">
            <a:extLst>
              <a:ext uri="{FF2B5EF4-FFF2-40B4-BE49-F238E27FC236}">
                <a16:creationId xmlns:a16="http://schemas.microsoft.com/office/drawing/2014/main" id="{4755D79C-E065-0A7F-B037-99938F36FCF2}"/>
              </a:ext>
            </a:extLst>
          </p:cNvPr>
          <p:cNvSpPr>
            <a:spLocks noGrp="1"/>
          </p:cNvSpPr>
          <p:nvPr>
            <p:ph idx="1"/>
          </p:nvPr>
        </p:nvSpPr>
        <p:spPr/>
        <p:txBody>
          <a:bodyPr>
            <a:normAutofit fontScale="70000" lnSpcReduction="20000"/>
          </a:bodyPr>
          <a:lstStyle/>
          <a:p>
            <a:pPr>
              <a:buFont typeface="Arial" charset="0"/>
              <a:buChar char="•"/>
              <a:defRPr/>
            </a:pPr>
            <a:r>
              <a:rPr lang="en-US" dirty="0"/>
              <a:t>Can be lethal without treatment</a:t>
            </a:r>
          </a:p>
          <a:p>
            <a:pPr lvl="1">
              <a:buFont typeface="Arial" charset="0"/>
              <a:buChar char="•"/>
              <a:defRPr/>
            </a:pPr>
            <a:r>
              <a:rPr lang="en-US" dirty="0"/>
              <a:t>Cancerous</a:t>
            </a:r>
          </a:p>
          <a:p>
            <a:pPr lvl="1">
              <a:buFont typeface="Arial" charset="0"/>
              <a:buChar char="•"/>
              <a:defRPr/>
            </a:pPr>
            <a:r>
              <a:rPr lang="en-US" dirty="0"/>
              <a:t>Surgical resection and lifelong albendazole</a:t>
            </a:r>
          </a:p>
          <a:p>
            <a:pPr lvl="1">
              <a:buFont typeface="Arial" charset="0"/>
              <a:buChar char="•"/>
              <a:defRPr/>
            </a:pPr>
            <a:r>
              <a:rPr lang="en-US" dirty="0"/>
              <a:t>Increased risk with immunocompromise</a:t>
            </a:r>
          </a:p>
          <a:p>
            <a:pPr>
              <a:buFont typeface="Arial" charset="0"/>
              <a:buChar char="•"/>
              <a:defRPr/>
            </a:pPr>
            <a:endParaRPr lang="en-US" dirty="0"/>
          </a:p>
          <a:p>
            <a:pPr>
              <a:buFont typeface="Arial" charset="0"/>
              <a:buChar char="•"/>
              <a:defRPr/>
            </a:pPr>
            <a:r>
              <a:rPr lang="en-US" dirty="0"/>
              <a:t>Historically very rare human cases in Canada: </a:t>
            </a:r>
          </a:p>
          <a:p>
            <a:pPr lvl="2">
              <a:buFont typeface="Arial" charset="0"/>
              <a:buChar char="•"/>
              <a:defRPr/>
            </a:pPr>
            <a:r>
              <a:rPr lang="en-US" dirty="0"/>
              <a:t>Several in Alaska (1950s), 1 Manitoba (1928)</a:t>
            </a:r>
          </a:p>
          <a:p>
            <a:pPr lvl="2">
              <a:buFont typeface="Arial" charset="0"/>
              <a:buChar char="•"/>
              <a:defRPr/>
            </a:pPr>
            <a:endParaRPr lang="en-US" dirty="0"/>
          </a:p>
          <a:p>
            <a:pPr>
              <a:buFont typeface="Arial" charset="0"/>
              <a:buChar char="•"/>
              <a:defRPr/>
            </a:pPr>
            <a:r>
              <a:rPr lang="en-CA" dirty="0"/>
              <a:t>2009 a</a:t>
            </a:r>
            <a:r>
              <a:rPr lang="en-US" dirty="0"/>
              <a:t> small dog in Quesnel diagnosed with Alveolar Echinococcus</a:t>
            </a:r>
          </a:p>
          <a:p>
            <a:pPr>
              <a:buFont typeface="Arial" charset="0"/>
              <a:buChar char="•"/>
              <a:defRPr/>
            </a:pPr>
            <a:endParaRPr lang="en-US" dirty="0"/>
          </a:p>
          <a:p>
            <a:pPr>
              <a:buFont typeface="Arial" charset="0"/>
              <a:buChar char="•"/>
              <a:defRPr/>
            </a:pPr>
            <a:r>
              <a:rPr lang="en-US" dirty="0"/>
              <a:t>2012 found to be relatively common in stool of coyotes in Calgary</a:t>
            </a:r>
            <a:r>
              <a:rPr lang="mr-IN" dirty="0"/>
              <a:t>…</a:t>
            </a:r>
            <a:endParaRPr lang="en-CA" dirty="0"/>
          </a:p>
          <a:p>
            <a:pPr>
              <a:buFont typeface="Arial" charset="0"/>
              <a:buChar char="•"/>
              <a:defRPr/>
            </a:pPr>
            <a:r>
              <a:rPr lang="en-CA" dirty="0"/>
              <a:t>2013 first case in human in Alberta </a:t>
            </a:r>
            <a:endParaRPr lang="en-US" dirty="0"/>
          </a:p>
          <a:p>
            <a:pPr>
              <a:buFont typeface="Arial" charset="0"/>
              <a:buChar char="•"/>
              <a:defRPr/>
            </a:pPr>
            <a:endParaRPr lang="en-US" dirty="0"/>
          </a:p>
          <a:p>
            <a:pPr marL="228600" lvl="2">
              <a:spcBef>
                <a:spcPts val="1000"/>
              </a:spcBef>
              <a:buFont typeface="Arial" charset="0"/>
              <a:buChar char="•"/>
              <a:defRPr/>
            </a:pPr>
            <a:r>
              <a:rPr lang="en-US" sz="2900" dirty="0"/>
              <a:t>Since then &gt; 20 cases in Alberta</a:t>
            </a:r>
            <a:r>
              <a:rPr lang="mr-IN" sz="2900" dirty="0"/>
              <a:t>…</a:t>
            </a:r>
            <a:r>
              <a:rPr lang="en-CA" sz="2900" dirty="0"/>
              <a:t> </a:t>
            </a:r>
            <a:r>
              <a:rPr lang="en-US" dirty="0"/>
              <a:t> </a:t>
            </a:r>
          </a:p>
        </p:txBody>
      </p:sp>
    </p:spTree>
    <p:extLst>
      <p:ext uri="{BB962C8B-B14F-4D97-AF65-F5344CB8AC3E}">
        <p14:creationId xmlns:p14="http://schemas.microsoft.com/office/powerpoint/2010/main" val="20154415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00CD545B-C30C-524A-665C-FAA5BB75705B}"/>
              </a:ext>
            </a:extLst>
          </p:cNvPr>
          <p:cNvSpPr>
            <a:spLocks noGrp="1"/>
          </p:cNvSpPr>
          <p:nvPr>
            <p:ph type="title"/>
          </p:nvPr>
        </p:nvSpPr>
        <p:spPr/>
        <p:txBody>
          <a:bodyPr/>
          <a:lstStyle/>
          <a:p>
            <a:r>
              <a:rPr lang="en-US" altLang="en-US" i="1"/>
              <a:t>E. multilocularis </a:t>
            </a:r>
          </a:p>
        </p:txBody>
      </p:sp>
      <p:sp>
        <p:nvSpPr>
          <p:cNvPr id="34818" name="Content Placeholder 2">
            <a:extLst>
              <a:ext uri="{FF2B5EF4-FFF2-40B4-BE49-F238E27FC236}">
                <a16:creationId xmlns:a16="http://schemas.microsoft.com/office/drawing/2014/main" id="{E930A4EA-5222-308D-E2C1-2B487240230E}"/>
              </a:ext>
            </a:extLst>
          </p:cNvPr>
          <p:cNvSpPr>
            <a:spLocks noGrp="1"/>
          </p:cNvSpPr>
          <p:nvPr>
            <p:ph idx="1"/>
          </p:nvPr>
        </p:nvSpPr>
        <p:spPr/>
        <p:txBody>
          <a:bodyPr/>
          <a:lstStyle/>
          <a:p>
            <a:r>
              <a:rPr lang="en-US" altLang="en-US"/>
              <a:t>Case in Quesnel in domestic dog </a:t>
            </a:r>
          </a:p>
          <a:p>
            <a:r>
              <a:rPr lang="en-US" altLang="en-US"/>
              <a:t>Environment scan in surrounding community:</a:t>
            </a:r>
          </a:p>
          <a:p>
            <a:pPr lvl="1"/>
            <a:r>
              <a:rPr lang="en-US" altLang="en-US"/>
              <a:t>37% of coyotes infected</a:t>
            </a:r>
          </a:p>
          <a:p>
            <a:pPr lvl="1"/>
            <a:r>
              <a:rPr lang="en-US" altLang="en-US"/>
              <a:t>17% of red foxes infected </a:t>
            </a:r>
          </a:p>
        </p:txBody>
      </p:sp>
      <p:pic>
        <p:nvPicPr>
          <p:cNvPr id="34819" name="Picture 3">
            <a:extLst>
              <a:ext uri="{FF2B5EF4-FFF2-40B4-BE49-F238E27FC236}">
                <a16:creationId xmlns:a16="http://schemas.microsoft.com/office/drawing/2014/main" id="{AF189049-94C0-CDAB-9BCB-25E2389238D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27238" y="3905250"/>
            <a:ext cx="3046412"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4">
            <a:extLst>
              <a:ext uri="{FF2B5EF4-FFF2-40B4-BE49-F238E27FC236}">
                <a16:creationId xmlns:a16="http://schemas.microsoft.com/office/drawing/2014/main" id="{8EFF32E2-497D-817F-30B3-7A7CCFE9BFD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91175" y="3719513"/>
            <a:ext cx="2728913"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TextBox 5">
            <a:extLst>
              <a:ext uri="{FF2B5EF4-FFF2-40B4-BE49-F238E27FC236}">
                <a16:creationId xmlns:a16="http://schemas.microsoft.com/office/drawing/2014/main" id="{8D888479-1E0F-E803-8A78-F4EC15ADC1ED}"/>
              </a:ext>
            </a:extLst>
          </p:cNvPr>
          <p:cNvSpPr txBox="1">
            <a:spLocks noChangeArrowheads="1"/>
          </p:cNvSpPr>
          <p:nvPr/>
        </p:nvSpPr>
        <p:spPr bwMode="auto">
          <a:xfrm>
            <a:off x="5819775" y="6126163"/>
            <a:ext cx="49768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800"/>
              <a:t>Liver mass from Shi-tzu/Bichn Frise dog in Quesnel </a:t>
            </a:r>
          </a:p>
        </p:txBody>
      </p:sp>
    </p:spTree>
    <p:extLst>
      <p:ext uri="{BB962C8B-B14F-4D97-AF65-F5344CB8AC3E}">
        <p14:creationId xmlns:p14="http://schemas.microsoft.com/office/powerpoint/2010/main" val="38463225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70FC1-968C-EE53-F124-4F8656D2275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8989160-79AE-1C75-69E7-A1A78E1ADE8A}"/>
              </a:ext>
            </a:extLst>
          </p:cNvPr>
          <p:cNvSpPr>
            <a:spLocks noGrp="1"/>
          </p:cNvSpPr>
          <p:nvPr>
            <p:ph idx="1"/>
          </p:nvPr>
        </p:nvSpPr>
        <p:spPr/>
        <p:txBody>
          <a:bodyPr/>
          <a:lstStyle/>
          <a:p>
            <a:r>
              <a:rPr lang="en-US" dirty="0"/>
              <a:t> </a:t>
            </a:r>
          </a:p>
        </p:txBody>
      </p:sp>
      <p:pic>
        <p:nvPicPr>
          <p:cNvPr id="7" name="Picture 6">
            <a:extLst>
              <a:ext uri="{FF2B5EF4-FFF2-40B4-BE49-F238E27FC236}">
                <a16:creationId xmlns:a16="http://schemas.microsoft.com/office/drawing/2014/main" id="{F0D77F3B-A2DF-D688-AD18-8206C4F4AE40}"/>
              </a:ext>
            </a:extLst>
          </p:cNvPr>
          <p:cNvPicPr>
            <a:picLocks noChangeAspect="1"/>
          </p:cNvPicPr>
          <p:nvPr/>
        </p:nvPicPr>
        <p:blipFill rotWithShape="1">
          <a:blip r:embed="rId2"/>
          <a:srcRect l="8849" t="14085" r="39741" b="36541"/>
          <a:stretch/>
        </p:blipFill>
        <p:spPr>
          <a:xfrm>
            <a:off x="9063789" y="1825625"/>
            <a:ext cx="3994484" cy="2682207"/>
          </a:xfrm>
          <a:prstGeom prst="rect">
            <a:avLst/>
          </a:prstGeom>
        </p:spPr>
      </p:pic>
      <p:pic>
        <p:nvPicPr>
          <p:cNvPr id="13" name="Picture 12">
            <a:extLst>
              <a:ext uri="{FF2B5EF4-FFF2-40B4-BE49-F238E27FC236}">
                <a16:creationId xmlns:a16="http://schemas.microsoft.com/office/drawing/2014/main" id="{6E7D6C74-0A71-EC71-1CE6-DA758DA5303E}"/>
              </a:ext>
            </a:extLst>
          </p:cNvPr>
          <p:cNvPicPr>
            <a:picLocks noChangeAspect="1"/>
          </p:cNvPicPr>
          <p:nvPr/>
        </p:nvPicPr>
        <p:blipFill>
          <a:blip r:embed="rId3"/>
          <a:stretch>
            <a:fillRect/>
          </a:stretch>
        </p:blipFill>
        <p:spPr>
          <a:xfrm>
            <a:off x="288757" y="517250"/>
            <a:ext cx="7772400" cy="5823499"/>
          </a:xfrm>
          <a:prstGeom prst="rect">
            <a:avLst/>
          </a:prstGeom>
        </p:spPr>
      </p:pic>
    </p:spTree>
    <p:extLst>
      <p:ext uri="{BB962C8B-B14F-4D97-AF65-F5344CB8AC3E}">
        <p14:creationId xmlns:p14="http://schemas.microsoft.com/office/powerpoint/2010/main" val="802086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6222D-A10D-A2EB-915C-13E860D73B4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EE294F7-B30D-AB65-0903-DC7175CC716C}"/>
              </a:ext>
            </a:extLst>
          </p:cNvPr>
          <p:cNvSpPr>
            <a:spLocks noGrp="1"/>
          </p:cNvSpPr>
          <p:nvPr>
            <p:ph idx="1"/>
          </p:nvPr>
        </p:nvSpPr>
        <p:spPr/>
        <p:txBody>
          <a:bodyPr/>
          <a:lstStyle/>
          <a:p>
            <a:r>
              <a:rPr lang="en-US" dirty="0"/>
              <a:t> </a:t>
            </a:r>
          </a:p>
        </p:txBody>
      </p:sp>
      <p:pic>
        <p:nvPicPr>
          <p:cNvPr id="5" name="Picture 4">
            <a:extLst>
              <a:ext uri="{FF2B5EF4-FFF2-40B4-BE49-F238E27FC236}">
                <a16:creationId xmlns:a16="http://schemas.microsoft.com/office/drawing/2014/main" id="{466559D8-EA04-1C67-9911-4E5777529CC8}"/>
              </a:ext>
            </a:extLst>
          </p:cNvPr>
          <p:cNvPicPr>
            <a:picLocks noChangeAspect="1"/>
          </p:cNvPicPr>
          <p:nvPr/>
        </p:nvPicPr>
        <p:blipFill>
          <a:blip r:embed="rId3"/>
          <a:stretch>
            <a:fillRect/>
          </a:stretch>
        </p:blipFill>
        <p:spPr>
          <a:xfrm>
            <a:off x="340784" y="0"/>
            <a:ext cx="9124058" cy="6730702"/>
          </a:xfrm>
          <a:prstGeom prst="rect">
            <a:avLst/>
          </a:prstGeom>
        </p:spPr>
      </p:pic>
      <p:sp>
        <p:nvSpPr>
          <p:cNvPr id="7" name="TextBox 6">
            <a:extLst>
              <a:ext uri="{FF2B5EF4-FFF2-40B4-BE49-F238E27FC236}">
                <a16:creationId xmlns:a16="http://schemas.microsoft.com/office/drawing/2014/main" id="{1C32879B-9820-7A33-48A8-7FD4ED15D8BE}"/>
              </a:ext>
            </a:extLst>
          </p:cNvPr>
          <p:cNvSpPr txBox="1"/>
          <p:nvPr/>
        </p:nvSpPr>
        <p:spPr>
          <a:xfrm>
            <a:off x="7122694" y="5670702"/>
            <a:ext cx="4491790" cy="338554"/>
          </a:xfrm>
          <a:prstGeom prst="rect">
            <a:avLst/>
          </a:prstGeom>
          <a:noFill/>
          <a:ln>
            <a:solidFill>
              <a:schemeClr val="tx1"/>
            </a:solidFill>
          </a:ln>
        </p:spPr>
        <p:txBody>
          <a:bodyPr wrap="square">
            <a:spAutoFit/>
          </a:bodyPr>
          <a:lstStyle/>
          <a:p>
            <a:r>
              <a:rPr lang="en-US" sz="1600" dirty="0"/>
              <a:t>https://</a:t>
            </a:r>
            <a:r>
              <a:rPr lang="en-US" sz="1600" dirty="0" err="1"/>
              <a:t>www.youtube.com</a:t>
            </a:r>
            <a:r>
              <a:rPr lang="en-US" sz="1600" dirty="0"/>
              <a:t>/</a:t>
            </a:r>
            <a:r>
              <a:rPr lang="en-US" sz="1600" dirty="0" err="1"/>
              <a:t>watch?v</a:t>
            </a:r>
            <a:r>
              <a:rPr lang="en-US" sz="1600" dirty="0"/>
              <a:t>=sNJ2ENU7EGE</a:t>
            </a:r>
          </a:p>
        </p:txBody>
      </p:sp>
    </p:spTree>
    <p:extLst>
      <p:ext uri="{BB962C8B-B14F-4D97-AF65-F5344CB8AC3E}">
        <p14:creationId xmlns:p14="http://schemas.microsoft.com/office/powerpoint/2010/main" val="7143517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D2BDE-3466-0055-88FF-EF8F74F6E7D3}"/>
              </a:ext>
            </a:extLst>
          </p:cNvPr>
          <p:cNvSpPr>
            <a:spLocks noGrp="1"/>
          </p:cNvSpPr>
          <p:nvPr>
            <p:ph type="title"/>
          </p:nvPr>
        </p:nvSpPr>
        <p:spPr/>
        <p:txBody>
          <a:bodyPr/>
          <a:lstStyle/>
          <a:p>
            <a:r>
              <a:rPr lang="en-US" dirty="0"/>
              <a:t>E. Multilocularis </a:t>
            </a:r>
            <a:br>
              <a:rPr lang="en-US" dirty="0"/>
            </a:br>
            <a:r>
              <a:rPr lang="en-US" dirty="0"/>
              <a:t>BC case </a:t>
            </a:r>
          </a:p>
        </p:txBody>
      </p:sp>
      <p:sp>
        <p:nvSpPr>
          <p:cNvPr id="3" name="Content Placeholder 2">
            <a:extLst>
              <a:ext uri="{FF2B5EF4-FFF2-40B4-BE49-F238E27FC236}">
                <a16:creationId xmlns:a16="http://schemas.microsoft.com/office/drawing/2014/main" id="{12965383-3714-A7A6-F558-52280DF2B4D1}"/>
              </a:ext>
            </a:extLst>
          </p:cNvPr>
          <p:cNvSpPr>
            <a:spLocks noGrp="1"/>
          </p:cNvSpPr>
          <p:nvPr>
            <p:ph idx="1"/>
          </p:nvPr>
        </p:nvSpPr>
        <p:spPr/>
        <p:txBody>
          <a:bodyPr/>
          <a:lstStyle/>
          <a:p>
            <a:r>
              <a:rPr lang="en-CA" dirty="0">
                <a:effectLst/>
              </a:rPr>
              <a:t>54F from Williams Lake </a:t>
            </a:r>
          </a:p>
          <a:p>
            <a:pPr lvl="1"/>
            <a:r>
              <a:rPr lang="en-CA" dirty="0"/>
              <a:t>Incidental finding of liver lesions </a:t>
            </a:r>
          </a:p>
          <a:p>
            <a:pPr lvl="2"/>
            <a:r>
              <a:rPr lang="en-CA" dirty="0"/>
              <a:t>CT done as part of work-up to be kidney donor for her father</a:t>
            </a:r>
          </a:p>
          <a:p>
            <a:pPr lvl="3"/>
            <a:r>
              <a:rPr lang="en-US" dirty="0"/>
              <a:t>Complex </a:t>
            </a:r>
            <a:r>
              <a:rPr lang="en-CA" b="1" dirty="0" err="1">
                <a:effectLst/>
              </a:rPr>
              <a:t>microlobulated</a:t>
            </a:r>
            <a:r>
              <a:rPr lang="en-US" i="1" dirty="0"/>
              <a:t>, </a:t>
            </a:r>
            <a:r>
              <a:rPr lang="en-US" b="1" dirty="0"/>
              <a:t>microcystic,</a:t>
            </a:r>
            <a:r>
              <a:rPr lang="en-US" i="1" dirty="0"/>
              <a:t> </a:t>
            </a:r>
            <a:r>
              <a:rPr lang="en-US" dirty="0"/>
              <a:t>liver lesions, predominantly peripheral – but also adjacent to portal veins and pancreas</a:t>
            </a:r>
            <a:endParaRPr lang="en-CA" dirty="0"/>
          </a:p>
          <a:p>
            <a:pPr lvl="2"/>
            <a:r>
              <a:rPr lang="en-CA" dirty="0"/>
              <a:t>Biopsy – </a:t>
            </a:r>
            <a:r>
              <a:rPr lang="en-CA" dirty="0">
                <a:effectLst/>
              </a:rPr>
              <a:t>necrotizing granulomatous inflammation and layered </a:t>
            </a:r>
            <a:r>
              <a:rPr lang="en-CA" dirty="0" err="1">
                <a:effectLst/>
              </a:rPr>
              <a:t>eosionphilic</a:t>
            </a:r>
            <a:r>
              <a:rPr lang="en-CA" dirty="0">
                <a:effectLst/>
              </a:rPr>
              <a:t> material </a:t>
            </a:r>
          </a:p>
          <a:p>
            <a:pPr lvl="3"/>
            <a:r>
              <a:rPr lang="en-CA" dirty="0"/>
              <a:t>PCR positive - </a:t>
            </a:r>
            <a:r>
              <a:rPr lang="en-CA" dirty="0">
                <a:effectLst/>
              </a:rPr>
              <a:t>Echinococcus </a:t>
            </a:r>
            <a:r>
              <a:rPr lang="en-CA" dirty="0" err="1">
                <a:effectLst/>
              </a:rPr>
              <a:t>multiocularis</a:t>
            </a:r>
            <a:endParaRPr lang="en-CA" dirty="0">
              <a:effectLst/>
            </a:endParaRPr>
          </a:p>
          <a:p>
            <a:pPr lvl="1"/>
            <a:endParaRPr lang="en-CA" dirty="0"/>
          </a:p>
          <a:p>
            <a:pPr lvl="1"/>
            <a:endParaRPr lang="en-CA" dirty="0"/>
          </a:p>
        </p:txBody>
      </p:sp>
      <p:pic>
        <p:nvPicPr>
          <p:cNvPr id="5" name="Picture 4">
            <a:extLst>
              <a:ext uri="{FF2B5EF4-FFF2-40B4-BE49-F238E27FC236}">
                <a16:creationId xmlns:a16="http://schemas.microsoft.com/office/drawing/2014/main" id="{8CE8292A-DFC7-69AD-4ED6-BFC6CDF59D9C}"/>
              </a:ext>
            </a:extLst>
          </p:cNvPr>
          <p:cNvPicPr>
            <a:picLocks noChangeAspect="1"/>
          </p:cNvPicPr>
          <p:nvPr/>
        </p:nvPicPr>
        <p:blipFill>
          <a:blip r:embed="rId2"/>
          <a:stretch>
            <a:fillRect/>
          </a:stretch>
        </p:blipFill>
        <p:spPr>
          <a:xfrm>
            <a:off x="2858837" y="4748462"/>
            <a:ext cx="2837255" cy="1925805"/>
          </a:xfrm>
          <a:prstGeom prst="rect">
            <a:avLst/>
          </a:prstGeom>
        </p:spPr>
      </p:pic>
      <p:pic>
        <p:nvPicPr>
          <p:cNvPr id="7" name="Picture 6">
            <a:extLst>
              <a:ext uri="{FF2B5EF4-FFF2-40B4-BE49-F238E27FC236}">
                <a16:creationId xmlns:a16="http://schemas.microsoft.com/office/drawing/2014/main" id="{FD94541F-8506-7B6A-D532-9B72F603EFA1}"/>
              </a:ext>
            </a:extLst>
          </p:cNvPr>
          <p:cNvPicPr>
            <a:picLocks noChangeAspect="1"/>
          </p:cNvPicPr>
          <p:nvPr/>
        </p:nvPicPr>
        <p:blipFill>
          <a:blip r:embed="rId3"/>
          <a:stretch>
            <a:fillRect/>
          </a:stretch>
        </p:blipFill>
        <p:spPr>
          <a:xfrm>
            <a:off x="5929133" y="4748461"/>
            <a:ext cx="2428559" cy="1925805"/>
          </a:xfrm>
          <a:prstGeom prst="rect">
            <a:avLst/>
          </a:prstGeom>
        </p:spPr>
      </p:pic>
    </p:spTree>
    <p:extLst>
      <p:ext uri="{BB962C8B-B14F-4D97-AF65-F5344CB8AC3E}">
        <p14:creationId xmlns:p14="http://schemas.microsoft.com/office/powerpoint/2010/main" val="33125325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a:extLst>
              <a:ext uri="{FF2B5EF4-FFF2-40B4-BE49-F238E27FC236}">
                <a16:creationId xmlns:a16="http://schemas.microsoft.com/office/drawing/2014/main" id="{9EFD81CF-D20D-0612-9949-91DE36E00D4E}"/>
              </a:ext>
            </a:extLst>
          </p:cNvPr>
          <p:cNvSpPr>
            <a:spLocks noGrp="1"/>
          </p:cNvSpPr>
          <p:nvPr>
            <p:ph type="title"/>
          </p:nvPr>
        </p:nvSpPr>
        <p:spPr/>
        <p:txBody>
          <a:bodyPr/>
          <a:lstStyle/>
          <a:p>
            <a:r>
              <a:rPr lang="en-US" altLang="en-US"/>
              <a:t>50M world traveler </a:t>
            </a:r>
            <a:br>
              <a:rPr lang="en-US" altLang="en-US"/>
            </a:br>
            <a:r>
              <a:rPr lang="en-US" altLang="en-US"/>
              <a:t>Incidental finding </a:t>
            </a:r>
          </a:p>
        </p:txBody>
      </p:sp>
      <p:sp>
        <p:nvSpPr>
          <p:cNvPr id="55298" name="Content Placeholder 2">
            <a:extLst>
              <a:ext uri="{FF2B5EF4-FFF2-40B4-BE49-F238E27FC236}">
                <a16:creationId xmlns:a16="http://schemas.microsoft.com/office/drawing/2014/main" id="{4149F708-97BB-315B-DDF5-38494354B710}"/>
              </a:ext>
            </a:extLst>
          </p:cNvPr>
          <p:cNvSpPr>
            <a:spLocks noGrp="1"/>
          </p:cNvSpPr>
          <p:nvPr>
            <p:ph idx="1"/>
          </p:nvPr>
        </p:nvSpPr>
        <p:spPr/>
        <p:txBody>
          <a:bodyPr/>
          <a:lstStyle/>
          <a:p>
            <a:r>
              <a:rPr lang="en-US" altLang="en-US"/>
              <a:t>50M, born in Iran</a:t>
            </a:r>
          </a:p>
          <a:p>
            <a:r>
              <a:rPr lang="en-US" altLang="en-US"/>
              <a:t>Relative is radiologist in Iran </a:t>
            </a:r>
            <a:r>
              <a:rPr lang="mr-IN" altLang="en-US">
                <a:ea typeface="Mangal" panose="02040503050203030202" pitchFamily="18" charset="0"/>
              </a:rPr>
              <a:t>–</a:t>
            </a:r>
            <a:r>
              <a:rPr lang="en-US" altLang="en-US"/>
              <a:t> screening exam on a visit back home </a:t>
            </a:r>
          </a:p>
          <a:p>
            <a:r>
              <a:rPr lang="en-US" altLang="en-US"/>
              <a:t>Cyst seen </a:t>
            </a:r>
          </a:p>
          <a:p>
            <a:endParaRPr lang="en-US" altLang="en-US"/>
          </a:p>
          <a:p>
            <a:r>
              <a:rPr lang="en-US" altLang="en-US"/>
              <a:t>Back in Canada CT scan and MRI done (2019) </a:t>
            </a:r>
          </a:p>
          <a:p>
            <a:r>
              <a:rPr lang="en-US" altLang="en-US"/>
              <a:t>July 2020 </a:t>
            </a:r>
            <a:r>
              <a:rPr lang="mr-IN" altLang="en-US">
                <a:ea typeface="Mangal" panose="02040503050203030202" pitchFamily="18" charset="0"/>
              </a:rPr>
              <a:t>–</a:t>
            </a:r>
            <a:r>
              <a:rPr lang="en-US" altLang="en-US"/>
              <a:t> transient episode of fevers of generalized itchiness </a:t>
            </a:r>
          </a:p>
          <a:p>
            <a:r>
              <a:rPr lang="en-US" altLang="en-US"/>
              <a:t>September 2020 </a:t>
            </a:r>
            <a:r>
              <a:rPr lang="mr-IN" altLang="en-US">
                <a:ea typeface="Mangal" panose="02040503050203030202" pitchFamily="18" charset="0"/>
              </a:rPr>
              <a:t>–</a:t>
            </a:r>
            <a:r>
              <a:rPr lang="en-US" altLang="en-US"/>
              <a:t> aspiration of the cyst</a:t>
            </a:r>
            <a:r>
              <a:rPr lang="mr-IN" altLang="en-US">
                <a:ea typeface="Mangal" panose="02040503050203030202" pitchFamily="18" charset="0"/>
              </a:rPr>
              <a:t>…</a:t>
            </a:r>
            <a:r>
              <a:rPr lang="en-CA" altLang="en-US"/>
              <a:t>.</a:t>
            </a:r>
            <a:endParaRPr lang="en-US" altLang="en-US"/>
          </a:p>
          <a:p>
            <a:endParaRPr lang="en-US"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a:extLst>
              <a:ext uri="{FF2B5EF4-FFF2-40B4-BE49-F238E27FC236}">
                <a16:creationId xmlns:a16="http://schemas.microsoft.com/office/drawing/2014/main" id="{A1642B05-96AD-A5F5-B14B-461AC08F8AE5}"/>
              </a:ext>
            </a:extLst>
          </p:cNvPr>
          <p:cNvSpPr>
            <a:spLocks noGrp="1"/>
          </p:cNvSpPr>
          <p:nvPr>
            <p:ph type="title"/>
          </p:nvPr>
        </p:nvSpPr>
        <p:spPr/>
        <p:txBody>
          <a:bodyPr/>
          <a:lstStyle/>
          <a:p>
            <a:r>
              <a:rPr lang="en-US" altLang="en-US"/>
              <a:t>50M world traveler </a:t>
            </a:r>
            <a:br>
              <a:rPr lang="en-US" altLang="en-US"/>
            </a:br>
            <a:r>
              <a:rPr lang="en-US" altLang="en-US"/>
              <a:t>Incidental finding </a:t>
            </a:r>
          </a:p>
        </p:txBody>
      </p:sp>
      <p:sp>
        <p:nvSpPr>
          <p:cNvPr id="56322" name="Content Placeholder 2">
            <a:extLst>
              <a:ext uri="{FF2B5EF4-FFF2-40B4-BE49-F238E27FC236}">
                <a16:creationId xmlns:a16="http://schemas.microsoft.com/office/drawing/2014/main" id="{F55EA96C-21AF-D201-291C-E4849F707148}"/>
              </a:ext>
            </a:extLst>
          </p:cNvPr>
          <p:cNvSpPr>
            <a:spLocks noGrp="1"/>
          </p:cNvSpPr>
          <p:nvPr>
            <p:ph idx="1"/>
          </p:nvPr>
        </p:nvSpPr>
        <p:spPr/>
        <p:txBody>
          <a:bodyPr/>
          <a:lstStyle/>
          <a:p>
            <a:pPr marL="0" indent="0">
              <a:buFont typeface="Arial" panose="020B0604020202020204" pitchFamily="34" charset="0"/>
              <a:buNone/>
            </a:pPr>
            <a:r>
              <a:rPr lang="en-US" altLang="en-US" b="1"/>
              <a:t>2017					2019  </a:t>
            </a:r>
          </a:p>
        </p:txBody>
      </p:sp>
      <p:pic>
        <p:nvPicPr>
          <p:cNvPr id="56323" name="Picture 3">
            <a:extLst>
              <a:ext uri="{FF2B5EF4-FFF2-40B4-BE49-F238E27FC236}">
                <a16:creationId xmlns:a16="http://schemas.microsoft.com/office/drawing/2014/main" id="{5285093D-4102-C593-4842-6E9D83611AE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768600"/>
            <a:ext cx="3189288" cy="318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4" name="Picture 4">
            <a:extLst>
              <a:ext uri="{FF2B5EF4-FFF2-40B4-BE49-F238E27FC236}">
                <a16:creationId xmlns:a16="http://schemas.microsoft.com/office/drawing/2014/main" id="{2CC70917-1E0B-1A96-1652-56F673A134E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0288" y="3827463"/>
            <a:ext cx="2505075"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Picture 5">
            <a:extLst>
              <a:ext uri="{FF2B5EF4-FFF2-40B4-BE49-F238E27FC236}">
                <a16:creationId xmlns:a16="http://schemas.microsoft.com/office/drawing/2014/main" id="{EB712612-83EB-BF96-A4CC-BF8778FD5D2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46750" y="4418013"/>
            <a:ext cx="2463800" cy="246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Picture 6">
            <a:extLst>
              <a:ext uri="{FF2B5EF4-FFF2-40B4-BE49-F238E27FC236}">
                <a16:creationId xmlns:a16="http://schemas.microsoft.com/office/drawing/2014/main" id="{836EA171-7094-8237-2BEC-0DB0D759E54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397875" y="4552950"/>
            <a:ext cx="2390775"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7" name="Picture 7">
            <a:extLst>
              <a:ext uri="{FF2B5EF4-FFF2-40B4-BE49-F238E27FC236}">
                <a16:creationId xmlns:a16="http://schemas.microsoft.com/office/drawing/2014/main" id="{898DEF7E-7C7C-4FDD-6EC3-6B083944ADA0}"/>
              </a:ext>
            </a:extLst>
          </p:cNvPr>
          <p:cNvPicPr>
            <a:picLocks noChangeAspect="1"/>
          </p:cNvPicPr>
          <p:nvPr/>
        </p:nvPicPr>
        <p:blipFill>
          <a:blip r:embed="rId6">
            <a:extLst>
              <a:ext uri="{28A0092B-C50C-407E-A947-70E740481C1C}">
                <a14:useLocalDpi xmlns:a14="http://schemas.microsoft.com/office/drawing/2010/main" val="0"/>
              </a:ext>
            </a:extLst>
          </a:blip>
          <a:srcRect l="10352" r="9525" b="45607"/>
          <a:stretch>
            <a:fillRect/>
          </a:stretch>
        </p:blipFill>
        <p:spPr bwMode="auto">
          <a:xfrm>
            <a:off x="7740650" y="241300"/>
            <a:ext cx="42100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8" name="Picture 8">
            <a:extLst>
              <a:ext uri="{FF2B5EF4-FFF2-40B4-BE49-F238E27FC236}">
                <a16:creationId xmlns:a16="http://schemas.microsoft.com/office/drawing/2014/main" id="{731CF98B-F1A5-C8FF-61CC-92CB1D80AF79}"/>
              </a:ext>
            </a:extLst>
          </p:cNvPr>
          <p:cNvPicPr>
            <a:picLocks noChangeAspect="1"/>
          </p:cNvPicPr>
          <p:nvPr/>
        </p:nvPicPr>
        <p:blipFill>
          <a:blip r:embed="rId7">
            <a:extLst>
              <a:ext uri="{28A0092B-C50C-407E-A947-70E740481C1C}">
                <a14:useLocalDpi xmlns:a14="http://schemas.microsoft.com/office/drawing/2010/main" val="0"/>
              </a:ext>
            </a:extLst>
          </a:blip>
          <a:srcRect l="8681" r="11195" b="51903"/>
          <a:stretch>
            <a:fillRect/>
          </a:stretch>
        </p:blipFill>
        <p:spPr bwMode="auto">
          <a:xfrm>
            <a:off x="5746750" y="2525713"/>
            <a:ext cx="3517900" cy="211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Down Arrow 10">
            <a:extLst>
              <a:ext uri="{FF2B5EF4-FFF2-40B4-BE49-F238E27FC236}">
                <a16:creationId xmlns:a16="http://schemas.microsoft.com/office/drawing/2014/main" id="{B1C739E7-4F33-281B-897D-3051D7F2C8FE}"/>
              </a:ext>
            </a:extLst>
          </p:cNvPr>
          <p:cNvSpPr/>
          <p:nvPr/>
        </p:nvSpPr>
        <p:spPr>
          <a:xfrm rot="16200000">
            <a:off x="4593431" y="3274219"/>
            <a:ext cx="531813" cy="16160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a:extLst>
              <a:ext uri="{FF2B5EF4-FFF2-40B4-BE49-F238E27FC236}">
                <a16:creationId xmlns:a16="http://schemas.microsoft.com/office/drawing/2014/main" id="{F710A1DE-A9AA-6979-FBEB-743DB55BF8B3}"/>
              </a:ext>
            </a:extLst>
          </p:cNvPr>
          <p:cNvSpPr>
            <a:spLocks noGrp="1"/>
          </p:cNvSpPr>
          <p:nvPr>
            <p:ph type="title"/>
          </p:nvPr>
        </p:nvSpPr>
        <p:spPr/>
        <p:txBody>
          <a:bodyPr/>
          <a:lstStyle/>
          <a:p>
            <a:r>
              <a:rPr lang="en-US" altLang="en-US"/>
              <a:t>50M world traveler </a:t>
            </a:r>
            <a:br>
              <a:rPr lang="en-US" altLang="en-US"/>
            </a:br>
            <a:r>
              <a:rPr lang="en-US" altLang="en-US"/>
              <a:t>Incidental finding </a:t>
            </a:r>
          </a:p>
        </p:txBody>
      </p:sp>
      <p:sp>
        <p:nvSpPr>
          <p:cNvPr id="58370" name="Content Placeholder 2">
            <a:extLst>
              <a:ext uri="{FF2B5EF4-FFF2-40B4-BE49-F238E27FC236}">
                <a16:creationId xmlns:a16="http://schemas.microsoft.com/office/drawing/2014/main" id="{069BB4CE-ED1E-D51D-624C-9A67D7F6AA57}"/>
              </a:ext>
            </a:extLst>
          </p:cNvPr>
          <p:cNvSpPr>
            <a:spLocks noGrp="1"/>
          </p:cNvSpPr>
          <p:nvPr>
            <p:ph idx="1"/>
          </p:nvPr>
        </p:nvSpPr>
        <p:spPr/>
        <p:txBody>
          <a:bodyPr/>
          <a:lstStyle/>
          <a:p>
            <a:pPr eaLnBrk="1" hangingPunct="1">
              <a:lnSpc>
                <a:spcPct val="100000"/>
              </a:lnSpc>
              <a:spcBef>
                <a:spcPct val="0"/>
              </a:spcBef>
            </a:pPr>
            <a:r>
              <a:rPr lang="en-US" altLang="en-US" dirty="0"/>
              <a:t>2020 MRI done privately </a:t>
            </a:r>
          </a:p>
          <a:p>
            <a:pPr lvl="1" eaLnBrk="1" hangingPunct="1">
              <a:lnSpc>
                <a:spcPct val="100000"/>
              </a:lnSpc>
              <a:spcBef>
                <a:spcPct val="0"/>
              </a:spcBef>
            </a:pPr>
            <a:r>
              <a:rPr lang="en-US" altLang="en-US" dirty="0"/>
              <a:t>2 cystic lesions similar in size to CT/MRI in 2019</a:t>
            </a:r>
          </a:p>
          <a:p>
            <a:pPr lvl="1" eaLnBrk="1" hangingPunct="1">
              <a:lnSpc>
                <a:spcPct val="100000"/>
              </a:lnSpc>
              <a:spcBef>
                <a:spcPct val="0"/>
              </a:spcBef>
            </a:pPr>
            <a:r>
              <a:rPr lang="en-US" altLang="en-US" i="1" dirty="0"/>
              <a:t>Interval development of a linear hypointense </a:t>
            </a:r>
            <a:r>
              <a:rPr lang="en-US" altLang="en-US" i="1" dirty="0" err="1"/>
              <a:t>sepentine</a:t>
            </a:r>
            <a:r>
              <a:rPr lang="en-US" altLang="en-US" i="1" dirty="0"/>
              <a:t>, consistent with a water-lily sign (characteristic feature of cystic echinococcus)</a:t>
            </a:r>
          </a:p>
        </p:txBody>
      </p:sp>
      <p:pic>
        <p:nvPicPr>
          <p:cNvPr id="58371" name="Picture 5">
            <a:extLst>
              <a:ext uri="{FF2B5EF4-FFF2-40B4-BE49-F238E27FC236}">
                <a16:creationId xmlns:a16="http://schemas.microsoft.com/office/drawing/2014/main" id="{57CC728B-6F7D-6F57-639F-9A289B432101}"/>
              </a:ext>
            </a:extLst>
          </p:cNvPr>
          <p:cNvPicPr>
            <a:picLocks noChangeAspect="1"/>
          </p:cNvPicPr>
          <p:nvPr/>
        </p:nvPicPr>
        <p:blipFill>
          <a:blip r:embed="rId2">
            <a:extLst>
              <a:ext uri="{28A0092B-C50C-407E-A947-70E740481C1C}">
                <a14:useLocalDpi xmlns:a14="http://schemas.microsoft.com/office/drawing/2010/main" val="0"/>
              </a:ext>
            </a:extLst>
          </a:blip>
          <a:srcRect t="9499" r="2869" b="12691"/>
          <a:stretch>
            <a:fillRect/>
          </a:stretch>
        </p:blipFill>
        <p:spPr bwMode="auto">
          <a:xfrm>
            <a:off x="4376738" y="3544888"/>
            <a:ext cx="3540125" cy="278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F47BBD30-E336-9C57-7CFD-B531B93D2E11}"/>
              </a:ext>
            </a:extLst>
          </p:cNvPr>
          <p:cNvSpPr>
            <a:spLocks noGrp="1"/>
          </p:cNvSpPr>
          <p:nvPr>
            <p:ph type="title"/>
          </p:nvPr>
        </p:nvSpPr>
        <p:spPr/>
        <p:txBody>
          <a:bodyPr/>
          <a:lstStyle/>
          <a:p>
            <a:r>
              <a:rPr lang="en-US" altLang="en-US"/>
              <a:t>50M world traveler </a:t>
            </a:r>
            <a:br>
              <a:rPr lang="en-US" altLang="en-US"/>
            </a:br>
            <a:r>
              <a:rPr lang="en-US" altLang="en-US"/>
              <a:t>Sept 2020</a:t>
            </a:r>
          </a:p>
        </p:txBody>
      </p:sp>
      <p:sp>
        <p:nvSpPr>
          <p:cNvPr id="3" name="Content Placeholder 2">
            <a:extLst>
              <a:ext uri="{FF2B5EF4-FFF2-40B4-BE49-F238E27FC236}">
                <a16:creationId xmlns:a16="http://schemas.microsoft.com/office/drawing/2014/main" id="{4CB649DA-398B-E85D-F330-4156E015ACAD}"/>
              </a:ext>
            </a:extLst>
          </p:cNvPr>
          <p:cNvSpPr>
            <a:spLocks noGrp="1"/>
          </p:cNvSpPr>
          <p:nvPr>
            <p:ph idx="1"/>
          </p:nvPr>
        </p:nvSpPr>
        <p:spPr/>
        <p:txBody>
          <a:bodyPr/>
          <a:lstStyle/>
          <a:p>
            <a:pPr>
              <a:buFont typeface="Arial" charset="0"/>
              <a:buChar char="•"/>
              <a:defRPr/>
            </a:pPr>
            <a:r>
              <a:rPr lang="en-US" dirty="0"/>
              <a:t>Technically successful aspiration and core biopsies of segment V cyst</a:t>
            </a:r>
          </a:p>
          <a:p>
            <a:pPr>
              <a:buFont typeface="Arial" charset="0"/>
              <a:buChar char="•"/>
              <a:defRPr/>
            </a:pPr>
            <a:endParaRPr lang="en-US" dirty="0"/>
          </a:p>
          <a:p>
            <a:pPr>
              <a:buFont typeface="Arial" charset="0"/>
              <a:buChar char="•"/>
              <a:defRPr/>
            </a:pPr>
            <a:r>
              <a:rPr lang="en-US" dirty="0"/>
              <a:t>Microscopy:</a:t>
            </a:r>
          </a:p>
          <a:p>
            <a:pPr lvl="1">
              <a:buFont typeface="Arial" charset="0"/>
              <a:buChar char="•"/>
              <a:defRPr/>
            </a:pPr>
            <a:r>
              <a:rPr lang="en-US" dirty="0"/>
              <a:t>E. </a:t>
            </a:r>
            <a:r>
              <a:rPr lang="en-US" dirty="0" err="1"/>
              <a:t>granulosus</a:t>
            </a:r>
            <a:r>
              <a:rPr lang="en-US" dirty="0"/>
              <a:t> </a:t>
            </a:r>
            <a:r>
              <a:rPr lang="en-US" dirty="0" err="1"/>
              <a:t>scoleces</a:t>
            </a:r>
            <a:r>
              <a:rPr lang="en-US" dirty="0"/>
              <a:t> seen</a:t>
            </a:r>
          </a:p>
          <a:p>
            <a:pPr>
              <a:buFont typeface="Arial" charset="0"/>
              <a:buChar char="•"/>
              <a:defRPr/>
            </a:pPr>
            <a:r>
              <a:rPr lang="en-US" dirty="0" err="1"/>
              <a:t>Histopath</a:t>
            </a:r>
            <a:r>
              <a:rPr lang="en-US" dirty="0"/>
              <a:t>:</a:t>
            </a:r>
          </a:p>
          <a:p>
            <a:pPr lvl="1">
              <a:buFont typeface="Arial" charset="0"/>
              <a:buChar char="•"/>
              <a:defRPr/>
            </a:pPr>
            <a:r>
              <a:rPr lang="en-US" dirty="0"/>
              <a:t>Inflamed, partially necrotic fibrous</a:t>
            </a:r>
          </a:p>
          <a:p>
            <a:pPr marL="457200" lvl="1" indent="0">
              <a:buFont typeface="Arial" charset="0"/>
              <a:buNone/>
              <a:defRPr/>
            </a:pPr>
            <a:r>
              <a:rPr lang="en-US" dirty="0"/>
              <a:t>   tissue with adjacent </a:t>
            </a:r>
            <a:r>
              <a:rPr lang="en-US" dirty="0" err="1"/>
              <a:t>hyalnized</a:t>
            </a:r>
            <a:r>
              <a:rPr lang="en-US" dirty="0"/>
              <a:t> </a:t>
            </a:r>
          </a:p>
          <a:p>
            <a:pPr marL="457200" lvl="1" indent="0">
              <a:buFont typeface="Arial" charset="0"/>
              <a:buNone/>
              <a:defRPr/>
            </a:pPr>
            <a:r>
              <a:rPr lang="en-US" dirty="0"/>
              <a:t>   membrane </a:t>
            </a:r>
          </a:p>
          <a:p>
            <a:pPr>
              <a:buFont typeface="Arial" charset="0"/>
              <a:buChar char="•"/>
              <a:defRPr/>
            </a:pPr>
            <a:r>
              <a:rPr lang="en-US" dirty="0"/>
              <a:t>. </a:t>
            </a:r>
          </a:p>
        </p:txBody>
      </p:sp>
      <p:pic>
        <p:nvPicPr>
          <p:cNvPr id="59395" name="Picture 4">
            <a:extLst>
              <a:ext uri="{FF2B5EF4-FFF2-40B4-BE49-F238E27FC236}">
                <a16:creationId xmlns:a16="http://schemas.microsoft.com/office/drawing/2014/main" id="{2516ED50-3FC9-8424-A965-CAFF5E1944A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42088" y="3413125"/>
            <a:ext cx="4281487" cy="320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a:extLst>
              <a:ext uri="{FF2B5EF4-FFF2-40B4-BE49-F238E27FC236}">
                <a16:creationId xmlns:a16="http://schemas.microsoft.com/office/drawing/2014/main" id="{54B991F0-71AD-D464-CAA2-5A519F9D6D67}"/>
              </a:ext>
            </a:extLst>
          </p:cNvPr>
          <p:cNvSpPr>
            <a:spLocks noGrp="1"/>
          </p:cNvSpPr>
          <p:nvPr>
            <p:ph type="title"/>
          </p:nvPr>
        </p:nvSpPr>
        <p:spPr/>
        <p:txBody>
          <a:bodyPr/>
          <a:lstStyle/>
          <a:p>
            <a:r>
              <a:rPr lang="en-US" altLang="en-US"/>
              <a:t>50M world traveller </a:t>
            </a:r>
            <a:br>
              <a:rPr lang="en-US" altLang="en-US"/>
            </a:br>
            <a:r>
              <a:rPr lang="en-US" altLang="en-US"/>
              <a:t>Oct 2020</a:t>
            </a:r>
          </a:p>
        </p:txBody>
      </p:sp>
      <p:sp>
        <p:nvSpPr>
          <p:cNvPr id="60418" name="Content Placeholder 2">
            <a:extLst>
              <a:ext uri="{FF2B5EF4-FFF2-40B4-BE49-F238E27FC236}">
                <a16:creationId xmlns:a16="http://schemas.microsoft.com/office/drawing/2014/main" id="{7BB436B0-EB3D-0317-8530-05285459A99C}"/>
              </a:ext>
            </a:extLst>
          </p:cNvPr>
          <p:cNvSpPr>
            <a:spLocks noGrp="1"/>
          </p:cNvSpPr>
          <p:nvPr>
            <p:ph idx="1"/>
          </p:nvPr>
        </p:nvSpPr>
        <p:spPr/>
        <p:txBody>
          <a:bodyPr/>
          <a:lstStyle/>
          <a:p>
            <a:r>
              <a:rPr lang="en-US" altLang="en-US"/>
              <a:t>CT scan  </a:t>
            </a:r>
          </a:p>
        </p:txBody>
      </p:sp>
      <p:pic>
        <p:nvPicPr>
          <p:cNvPr id="60419" name="Picture 3">
            <a:extLst>
              <a:ext uri="{FF2B5EF4-FFF2-40B4-BE49-F238E27FC236}">
                <a16:creationId xmlns:a16="http://schemas.microsoft.com/office/drawing/2014/main" id="{7C09F6F6-DEA6-65AA-F457-8507DDB95E4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96250" y="2330450"/>
            <a:ext cx="4029075" cy="402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Picture 4">
            <a:extLst>
              <a:ext uri="{FF2B5EF4-FFF2-40B4-BE49-F238E27FC236}">
                <a16:creationId xmlns:a16="http://schemas.microsoft.com/office/drawing/2014/main" id="{6590F278-DEF1-A078-C5B0-0183C5ACE8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38575" y="2330450"/>
            <a:ext cx="4076700"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1" name="Picture 5">
            <a:extLst>
              <a:ext uri="{FF2B5EF4-FFF2-40B4-BE49-F238E27FC236}">
                <a16:creationId xmlns:a16="http://schemas.microsoft.com/office/drawing/2014/main" id="{0998671F-B6FC-08EF-8495-462801203FA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675" y="2700338"/>
            <a:ext cx="3590925" cy="359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a:extLst>
              <a:ext uri="{FF2B5EF4-FFF2-40B4-BE49-F238E27FC236}">
                <a16:creationId xmlns:a16="http://schemas.microsoft.com/office/drawing/2014/main" id="{1235D659-3903-BC9F-BE68-42D1FEA55BF5}"/>
              </a:ext>
            </a:extLst>
          </p:cNvPr>
          <p:cNvSpPr>
            <a:spLocks noGrp="1"/>
          </p:cNvSpPr>
          <p:nvPr>
            <p:ph type="title"/>
          </p:nvPr>
        </p:nvSpPr>
        <p:spPr/>
        <p:txBody>
          <a:bodyPr/>
          <a:lstStyle/>
          <a:p>
            <a:r>
              <a:rPr lang="en-US" altLang="en-US"/>
              <a:t>50M world traveler </a:t>
            </a:r>
            <a:br>
              <a:rPr lang="en-US" altLang="en-US"/>
            </a:br>
            <a:r>
              <a:rPr lang="en-US" altLang="en-US"/>
              <a:t>Incidental finding  </a:t>
            </a:r>
          </a:p>
        </p:txBody>
      </p:sp>
      <p:sp>
        <p:nvSpPr>
          <p:cNvPr id="61442" name="Content Placeholder 2">
            <a:extLst>
              <a:ext uri="{FF2B5EF4-FFF2-40B4-BE49-F238E27FC236}">
                <a16:creationId xmlns:a16="http://schemas.microsoft.com/office/drawing/2014/main" id="{B3BBCFDA-B12F-3016-EA04-4B10182A9D2A}"/>
              </a:ext>
            </a:extLst>
          </p:cNvPr>
          <p:cNvSpPr>
            <a:spLocks noGrp="1"/>
          </p:cNvSpPr>
          <p:nvPr>
            <p:ph idx="1"/>
          </p:nvPr>
        </p:nvSpPr>
        <p:spPr/>
        <p:txBody>
          <a:bodyPr/>
          <a:lstStyle/>
          <a:p>
            <a:r>
              <a:rPr lang="en-US" altLang="en-US"/>
              <a:t>2020 </a:t>
            </a:r>
          </a:p>
          <a:p>
            <a:r>
              <a:rPr lang="en-US" altLang="en-US"/>
              <a:t>Started albendazole </a:t>
            </a:r>
          </a:p>
          <a:p>
            <a:r>
              <a:rPr lang="en-US" altLang="en-US"/>
              <a:t>Plans made for PAIR </a:t>
            </a:r>
          </a:p>
          <a:p>
            <a:r>
              <a:rPr lang="en-US" altLang="en-US"/>
              <a:t>Patient opted to defer PAIR, pending follow-up imaging</a:t>
            </a:r>
            <a:r>
              <a:rPr lang="mr-IN" altLang="en-US">
                <a:ea typeface="Mangal" panose="02040503050203030202" pitchFamily="18" charset="0"/>
              </a:rPr>
              <a:t>…</a:t>
            </a:r>
            <a:r>
              <a:rPr lang="en-CA" altLang="en-US"/>
              <a:t>.</a:t>
            </a:r>
            <a:endParaRPr lang="en-US"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a:extLst>
              <a:ext uri="{FF2B5EF4-FFF2-40B4-BE49-F238E27FC236}">
                <a16:creationId xmlns:a16="http://schemas.microsoft.com/office/drawing/2014/main" id="{446D2D04-3B36-62C9-F7C9-945EC38DE107}"/>
              </a:ext>
            </a:extLst>
          </p:cNvPr>
          <p:cNvSpPr>
            <a:spLocks noGrp="1"/>
          </p:cNvSpPr>
          <p:nvPr>
            <p:ph type="title"/>
          </p:nvPr>
        </p:nvSpPr>
        <p:spPr/>
        <p:txBody>
          <a:bodyPr/>
          <a:lstStyle/>
          <a:p>
            <a:r>
              <a:rPr lang="en-US" altLang="en-US"/>
              <a:t>50M world traveler </a:t>
            </a:r>
            <a:br>
              <a:rPr lang="en-US" altLang="en-US"/>
            </a:br>
            <a:r>
              <a:rPr lang="en-US" altLang="en-US"/>
              <a:t>Incidental finding  </a:t>
            </a:r>
          </a:p>
        </p:txBody>
      </p:sp>
      <p:sp>
        <p:nvSpPr>
          <p:cNvPr id="62466" name="Content Placeholder 2">
            <a:extLst>
              <a:ext uri="{FF2B5EF4-FFF2-40B4-BE49-F238E27FC236}">
                <a16:creationId xmlns:a16="http://schemas.microsoft.com/office/drawing/2014/main" id="{DFBB61B7-24DB-9743-A61A-463AF23D68CC}"/>
              </a:ext>
            </a:extLst>
          </p:cNvPr>
          <p:cNvSpPr>
            <a:spLocks noGrp="1"/>
          </p:cNvSpPr>
          <p:nvPr>
            <p:ph idx="1"/>
          </p:nvPr>
        </p:nvSpPr>
        <p:spPr/>
        <p:txBody>
          <a:bodyPr/>
          <a:lstStyle/>
          <a:p>
            <a:r>
              <a:rPr lang="en-US" altLang="en-US"/>
              <a:t>2020 </a:t>
            </a:r>
          </a:p>
          <a:p>
            <a:r>
              <a:rPr lang="en-US" altLang="en-US"/>
              <a:t>Started albendazole </a:t>
            </a:r>
          </a:p>
          <a:p>
            <a:r>
              <a:rPr lang="en-US" altLang="en-US"/>
              <a:t>Plans made for PAIR </a:t>
            </a:r>
          </a:p>
          <a:p>
            <a:r>
              <a:rPr lang="en-US" altLang="en-US"/>
              <a:t>Patient opted to defer PAIR, pending follow-up imaging</a:t>
            </a:r>
            <a:r>
              <a:rPr lang="mr-IN" altLang="en-US">
                <a:ea typeface="Mangal" panose="02040503050203030202" pitchFamily="18" charset="0"/>
              </a:rPr>
              <a:t>…</a:t>
            </a:r>
            <a:r>
              <a:rPr lang="en-CA" altLang="en-US"/>
              <a:t>.</a:t>
            </a:r>
            <a:endParaRPr lang="en-US" altLang="en-US"/>
          </a:p>
        </p:txBody>
      </p:sp>
      <p:pic>
        <p:nvPicPr>
          <p:cNvPr id="62467" name="Picture 1">
            <a:extLst>
              <a:ext uri="{FF2B5EF4-FFF2-40B4-BE49-F238E27FC236}">
                <a16:creationId xmlns:a16="http://schemas.microsoft.com/office/drawing/2014/main" id="{D67EED10-B19D-7EFE-B869-8D8DCECF4ED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1363" y="4002088"/>
            <a:ext cx="2327275"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8" name="Picture 2">
            <a:extLst>
              <a:ext uri="{FF2B5EF4-FFF2-40B4-BE49-F238E27FC236}">
                <a16:creationId xmlns:a16="http://schemas.microsoft.com/office/drawing/2014/main" id="{E2AD9257-B231-06D3-E131-54898DAFAC7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33738" y="4002088"/>
            <a:ext cx="2435225"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3">
            <a:extLst>
              <a:ext uri="{FF2B5EF4-FFF2-40B4-BE49-F238E27FC236}">
                <a16:creationId xmlns:a16="http://schemas.microsoft.com/office/drawing/2014/main" id="{2465AFDD-7C43-A45C-59AA-9DE9815F404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383713" y="4002088"/>
            <a:ext cx="2560637"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Picture 4">
            <a:extLst>
              <a:ext uri="{FF2B5EF4-FFF2-40B4-BE49-F238E27FC236}">
                <a16:creationId xmlns:a16="http://schemas.microsoft.com/office/drawing/2014/main" id="{BD08F01F-456B-CC0C-26E4-44607314F5A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13525" y="4002088"/>
            <a:ext cx="2560638"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A4A01-AE3F-550D-40DD-6582FF6DFFBC}"/>
              </a:ext>
            </a:extLst>
          </p:cNvPr>
          <p:cNvSpPr>
            <a:spLocks noGrp="1"/>
          </p:cNvSpPr>
          <p:nvPr>
            <p:ph type="title"/>
          </p:nvPr>
        </p:nvSpPr>
        <p:spPr/>
        <p:txBody>
          <a:bodyPr/>
          <a:lstStyle/>
          <a:p>
            <a:r>
              <a:rPr lang="en-US" dirty="0"/>
              <a:t>Hydatid disease </a:t>
            </a:r>
            <a:br>
              <a:rPr lang="en-US" dirty="0"/>
            </a:br>
            <a:r>
              <a:rPr lang="en-US" dirty="0"/>
              <a:t>Complications… </a:t>
            </a:r>
          </a:p>
        </p:txBody>
      </p:sp>
      <p:sp>
        <p:nvSpPr>
          <p:cNvPr id="3" name="Content Placeholder 2">
            <a:extLst>
              <a:ext uri="{FF2B5EF4-FFF2-40B4-BE49-F238E27FC236}">
                <a16:creationId xmlns:a16="http://schemas.microsoft.com/office/drawing/2014/main" id="{CE4AB1D9-16EE-C0D3-1D40-4BA5D811A4A2}"/>
              </a:ext>
            </a:extLst>
          </p:cNvPr>
          <p:cNvSpPr>
            <a:spLocks noGrp="1"/>
          </p:cNvSpPr>
          <p:nvPr>
            <p:ph idx="1"/>
          </p:nvPr>
        </p:nvSpPr>
        <p:spPr/>
        <p:txBody>
          <a:bodyPr/>
          <a:lstStyle/>
          <a:p>
            <a:r>
              <a:rPr lang="en-CA" dirty="0"/>
              <a:t>49M from Philippines with history of international travel </a:t>
            </a:r>
          </a:p>
          <a:p>
            <a:pPr lvl="1"/>
            <a:r>
              <a:rPr lang="en-CA" dirty="0"/>
              <a:t>Underwent surgical for a massive liver cyst </a:t>
            </a:r>
          </a:p>
          <a:p>
            <a:pPr lvl="2"/>
            <a:r>
              <a:rPr lang="en-CA" dirty="0"/>
              <a:t>discovered incidentally during work-up for mitral valve disease</a:t>
            </a:r>
          </a:p>
          <a:p>
            <a:endParaRPr lang="en-CA" dirty="0"/>
          </a:p>
          <a:p>
            <a:r>
              <a:rPr lang="en-CA" dirty="0"/>
              <a:t>4 years later… </a:t>
            </a:r>
          </a:p>
        </p:txBody>
      </p:sp>
      <p:pic>
        <p:nvPicPr>
          <p:cNvPr id="4" name="Picture 3">
            <a:extLst>
              <a:ext uri="{FF2B5EF4-FFF2-40B4-BE49-F238E27FC236}">
                <a16:creationId xmlns:a16="http://schemas.microsoft.com/office/drawing/2014/main" id="{6280D988-5C02-E0C1-CEB1-DCCB7AB5F1B2}"/>
              </a:ext>
            </a:extLst>
          </p:cNvPr>
          <p:cNvPicPr>
            <a:picLocks noChangeAspect="1"/>
          </p:cNvPicPr>
          <p:nvPr/>
        </p:nvPicPr>
        <p:blipFill>
          <a:blip r:embed="rId2"/>
          <a:stretch>
            <a:fillRect/>
          </a:stretch>
        </p:blipFill>
        <p:spPr>
          <a:xfrm>
            <a:off x="4062067" y="3616751"/>
            <a:ext cx="2219464" cy="2560212"/>
          </a:xfrm>
          <a:prstGeom prst="rect">
            <a:avLst/>
          </a:prstGeom>
        </p:spPr>
      </p:pic>
      <p:pic>
        <p:nvPicPr>
          <p:cNvPr id="5" name="Picture 4">
            <a:extLst>
              <a:ext uri="{FF2B5EF4-FFF2-40B4-BE49-F238E27FC236}">
                <a16:creationId xmlns:a16="http://schemas.microsoft.com/office/drawing/2014/main" id="{21634DC4-52EB-FFF4-1D5A-4E2B0F57CBED}"/>
              </a:ext>
            </a:extLst>
          </p:cNvPr>
          <p:cNvPicPr>
            <a:picLocks noChangeAspect="1"/>
          </p:cNvPicPr>
          <p:nvPr/>
        </p:nvPicPr>
        <p:blipFill>
          <a:blip r:embed="rId3"/>
          <a:stretch>
            <a:fillRect/>
          </a:stretch>
        </p:blipFill>
        <p:spPr>
          <a:xfrm>
            <a:off x="6467062" y="4007725"/>
            <a:ext cx="5443329" cy="1984778"/>
          </a:xfrm>
          <a:prstGeom prst="rect">
            <a:avLst/>
          </a:prstGeom>
        </p:spPr>
      </p:pic>
    </p:spTree>
    <p:extLst>
      <p:ext uri="{BB962C8B-B14F-4D97-AF65-F5344CB8AC3E}">
        <p14:creationId xmlns:p14="http://schemas.microsoft.com/office/powerpoint/2010/main" val="24896007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A4A01-AE3F-550D-40DD-6582FF6DFFBC}"/>
              </a:ext>
            </a:extLst>
          </p:cNvPr>
          <p:cNvSpPr>
            <a:spLocks noGrp="1"/>
          </p:cNvSpPr>
          <p:nvPr>
            <p:ph type="title"/>
          </p:nvPr>
        </p:nvSpPr>
        <p:spPr/>
        <p:txBody>
          <a:bodyPr/>
          <a:lstStyle/>
          <a:p>
            <a:r>
              <a:rPr lang="en-US" dirty="0"/>
              <a:t>Hydatid disease </a:t>
            </a:r>
            <a:br>
              <a:rPr lang="en-US" dirty="0"/>
            </a:br>
            <a:r>
              <a:rPr lang="en-US" dirty="0"/>
              <a:t>Complications… </a:t>
            </a:r>
          </a:p>
        </p:txBody>
      </p:sp>
      <p:sp>
        <p:nvSpPr>
          <p:cNvPr id="3" name="Content Placeholder 2">
            <a:extLst>
              <a:ext uri="{FF2B5EF4-FFF2-40B4-BE49-F238E27FC236}">
                <a16:creationId xmlns:a16="http://schemas.microsoft.com/office/drawing/2014/main" id="{CE4AB1D9-16EE-C0D3-1D40-4BA5D811A4A2}"/>
              </a:ext>
            </a:extLst>
          </p:cNvPr>
          <p:cNvSpPr>
            <a:spLocks noGrp="1"/>
          </p:cNvSpPr>
          <p:nvPr>
            <p:ph idx="1"/>
          </p:nvPr>
        </p:nvSpPr>
        <p:spPr/>
        <p:txBody>
          <a:bodyPr/>
          <a:lstStyle/>
          <a:p>
            <a:r>
              <a:rPr lang="en-CA" dirty="0"/>
              <a:t>49M from Philippines with history of international travel </a:t>
            </a:r>
          </a:p>
          <a:p>
            <a:pPr lvl="1"/>
            <a:r>
              <a:rPr lang="en-CA" dirty="0"/>
              <a:t>Underwent surgical for a massive liver cyst </a:t>
            </a:r>
          </a:p>
          <a:p>
            <a:pPr lvl="2"/>
            <a:r>
              <a:rPr lang="en-CA" dirty="0"/>
              <a:t>discovered incidentally during work-up for mitral valve disease</a:t>
            </a:r>
          </a:p>
          <a:p>
            <a:pPr lvl="1"/>
            <a:r>
              <a:rPr lang="en-CA" dirty="0"/>
              <a:t>Histology = bile duct cyst and eosinophilic amorphous materials</a:t>
            </a:r>
          </a:p>
          <a:p>
            <a:endParaRPr lang="en-CA" dirty="0"/>
          </a:p>
        </p:txBody>
      </p:sp>
      <p:pic>
        <p:nvPicPr>
          <p:cNvPr id="10" name="Picture 9">
            <a:extLst>
              <a:ext uri="{FF2B5EF4-FFF2-40B4-BE49-F238E27FC236}">
                <a16:creationId xmlns:a16="http://schemas.microsoft.com/office/drawing/2014/main" id="{775C77D9-7197-6D8D-ACBA-9305659C6B83}"/>
              </a:ext>
            </a:extLst>
          </p:cNvPr>
          <p:cNvPicPr>
            <a:picLocks noChangeAspect="1"/>
          </p:cNvPicPr>
          <p:nvPr/>
        </p:nvPicPr>
        <p:blipFill>
          <a:blip r:embed="rId2"/>
          <a:stretch>
            <a:fillRect/>
          </a:stretch>
        </p:blipFill>
        <p:spPr>
          <a:xfrm>
            <a:off x="2408660" y="3858194"/>
            <a:ext cx="3183495" cy="2627796"/>
          </a:xfrm>
          <a:prstGeom prst="rect">
            <a:avLst/>
          </a:prstGeom>
        </p:spPr>
      </p:pic>
      <p:pic>
        <p:nvPicPr>
          <p:cNvPr id="4098" name="Picture 2" descr="Decompression or Marsupialization Technique for Managing Large Odontogenic  Cysts | Decompression or Marsupialization Technique for Managing Large  Odontogenic Cysts - FacialartDentalForum.com">
            <a:extLst>
              <a:ext uri="{FF2B5EF4-FFF2-40B4-BE49-F238E27FC236}">
                <a16:creationId xmlns:a16="http://schemas.microsoft.com/office/drawing/2014/main" id="{E82E6A29-5E52-14FB-0F44-7F10B18D0E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2941"/>
          <a:stretch/>
        </p:blipFill>
        <p:spPr bwMode="auto">
          <a:xfrm>
            <a:off x="6012718" y="4001294"/>
            <a:ext cx="2119078" cy="253295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677D342-2145-6332-D4F5-47E698665050}"/>
              </a:ext>
            </a:extLst>
          </p:cNvPr>
          <p:cNvSpPr txBox="1"/>
          <p:nvPr/>
        </p:nvSpPr>
        <p:spPr>
          <a:xfrm>
            <a:off x="8795657" y="6417712"/>
            <a:ext cx="6096000" cy="307777"/>
          </a:xfrm>
          <a:prstGeom prst="rect">
            <a:avLst/>
          </a:prstGeom>
          <a:noFill/>
        </p:spPr>
        <p:txBody>
          <a:bodyPr wrap="square">
            <a:spAutoFit/>
          </a:bodyPr>
          <a:lstStyle/>
          <a:p>
            <a:r>
              <a:rPr lang="en-CA" sz="1400" b="0" i="0" u="none" strike="noStrike" dirty="0">
                <a:effectLst/>
                <a:latin typeface="ElsevierSans"/>
              </a:rPr>
              <a:t>https://doi.org/10.1016/j.ijscr.2022.107036</a:t>
            </a:r>
            <a:endParaRPr lang="en-US" sz="1400" dirty="0"/>
          </a:p>
        </p:txBody>
      </p:sp>
      <p:sp>
        <p:nvSpPr>
          <p:cNvPr id="14" name="TextBox 13">
            <a:extLst>
              <a:ext uri="{FF2B5EF4-FFF2-40B4-BE49-F238E27FC236}">
                <a16:creationId xmlns:a16="http://schemas.microsoft.com/office/drawing/2014/main" id="{EF4EDD2C-8AFA-A8BE-14B2-EB3CA40019E4}"/>
              </a:ext>
            </a:extLst>
          </p:cNvPr>
          <p:cNvSpPr txBox="1"/>
          <p:nvPr/>
        </p:nvSpPr>
        <p:spPr>
          <a:xfrm>
            <a:off x="8948057" y="5083105"/>
            <a:ext cx="7445828" cy="523220"/>
          </a:xfrm>
          <a:prstGeom prst="rect">
            <a:avLst/>
          </a:prstGeom>
          <a:noFill/>
        </p:spPr>
        <p:txBody>
          <a:bodyPr wrap="square">
            <a:spAutoFit/>
          </a:bodyPr>
          <a:lstStyle/>
          <a:p>
            <a:r>
              <a:rPr lang="en-CA" sz="2800" dirty="0"/>
              <a:t>4 years later… </a:t>
            </a:r>
          </a:p>
        </p:txBody>
      </p:sp>
    </p:spTree>
    <p:extLst>
      <p:ext uri="{BB962C8B-B14F-4D97-AF65-F5344CB8AC3E}">
        <p14:creationId xmlns:p14="http://schemas.microsoft.com/office/powerpoint/2010/main" val="7033408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A4A01-AE3F-550D-40DD-6582FF6DFFBC}"/>
              </a:ext>
            </a:extLst>
          </p:cNvPr>
          <p:cNvSpPr>
            <a:spLocks noGrp="1"/>
          </p:cNvSpPr>
          <p:nvPr>
            <p:ph type="title"/>
          </p:nvPr>
        </p:nvSpPr>
        <p:spPr/>
        <p:txBody>
          <a:bodyPr/>
          <a:lstStyle/>
          <a:p>
            <a:r>
              <a:rPr lang="en-US" dirty="0"/>
              <a:t>Hydatid disease </a:t>
            </a:r>
            <a:br>
              <a:rPr lang="en-US" dirty="0"/>
            </a:br>
            <a:r>
              <a:rPr lang="en-US" dirty="0"/>
              <a:t>Complications… </a:t>
            </a:r>
          </a:p>
        </p:txBody>
      </p:sp>
      <p:sp>
        <p:nvSpPr>
          <p:cNvPr id="3" name="Content Placeholder 2">
            <a:extLst>
              <a:ext uri="{FF2B5EF4-FFF2-40B4-BE49-F238E27FC236}">
                <a16:creationId xmlns:a16="http://schemas.microsoft.com/office/drawing/2014/main" id="{CE4AB1D9-16EE-C0D3-1D40-4BA5D811A4A2}"/>
              </a:ext>
            </a:extLst>
          </p:cNvPr>
          <p:cNvSpPr>
            <a:spLocks noGrp="1"/>
          </p:cNvSpPr>
          <p:nvPr>
            <p:ph idx="1"/>
          </p:nvPr>
        </p:nvSpPr>
        <p:spPr/>
        <p:txBody>
          <a:bodyPr/>
          <a:lstStyle/>
          <a:p>
            <a:r>
              <a:rPr lang="en-CA" dirty="0"/>
              <a:t>49M from Philippines with history of international travel </a:t>
            </a:r>
          </a:p>
          <a:p>
            <a:pPr lvl="1"/>
            <a:r>
              <a:rPr lang="en-CA" dirty="0"/>
              <a:t>Underwent surgical for a massive liver cyst </a:t>
            </a:r>
          </a:p>
          <a:p>
            <a:pPr lvl="2"/>
            <a:r>
              <a:rPr lang="en-CA" dirty="0"/>
              <a:t>discovered incidentally during work-up for mitral valve disease</a:t>
            </a:r>
          </a:p>
          <a:p>
            <a:endParaRPr lang="en-CA" dirty="0"/>
          </a:p>
          <a:p>
            <a:r>
              <a:rPr lang="en-CA" dirty="0"/>
              <a:t>4 years later… </a:t>
            </a:r>
          </a:p>
        </p:txBody>
      </p:sp>
      <p:pic>
        <p:nvPicPr>
          <p:cNvPr id="4" name="Picture 3">
            <a:extLst>
              <a:ext uri="{FF2B5EF4-FFF2-40B4-BE49-F238E27FC236}">
                <a16:creationId xmlns:a16="http://schemas.microsoft.com/office/drawing/2014/main" id="{6280D988-5C02-E0C1-CEB1-DCCB7AB5F1B2}"/>
              </a:ext>
            </a:extLst>
          </p:cNvPr>
          <p:cNvPicPr>
            <a:picLocks noChangeAspect="1"/>
          </p:cNvPicPr>
          <p:nvPr/>
        </p:nvPicPr>
        <p:blipFill>
          <a:blip r:embed="rId2"/>
          <a:stretch>
            <a:fillRect/>
          </a:stretch>
        </p:blipFill>
        <p:spPr>
          <a:xfrm>
            <a:off x="4062067" y="3616751"/>
            <a:ext cx="2219464" cy="2560212"/>
          </a:xfrm>
          <a:prstGeom prst="rect">
            <a:avLst/>
          </a:prstGeom>
        </p:spPr>
      </p:pic>
      <p:pic>
        <p:nvPicPr>
          <p:cNvPr id="6" name="Picture 2" descr="Fig. 2">
            <a:extLst>
              <a:ext uri="{FF2B5EF4-FFF2-40B4-BE49-F238E27FC236}">
                <a16:creationId xmlns:a16="http://schemas.microsoft.com/office/drawing/2014/main" id="{0602B107-4ECC-A9D1-72F5-5DEB142991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7243" y="4001294"/>
            <a:ext cx="4566557" cy="19537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01310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a:extLst>
              <a:ext uri="{FF2B5EF4-FFF2-40B4-BE49-F238E27FC236}">
                <a16:creationId xmlns:a16="http://schemas.microsoft.com/office/drawing/2014/main" id="{660F0032-3831-36A2-0AE7-FD97F099F44E}"/>
              </a:ext>
            </a:extLst>
          </p:cNvPr>
          <p:cNvSpPr>
            <a:spLocks noGrp="1"/>
          </p:cNvSpPr>
          <p:nvPr>
            <p:ph type="title"/>
          </p:nvPr>
        </p:nvSpPr>
        <p:spPr/>
        <p:txBody>
          <a:bodyPr/>
          <a:lstStyle/>
          <a:p>
            <a:r>
              <a:rPr lang="en-US" altLang="en-US" dirty="0"/>
              <a:t> </a:t>
            </a:r>
          </a:p>
        </p:txBody>
      </p:sp>
      <p:sp>
        <p:nvSpPr>
          <p:cNvPr id="105474" name="Content Placeholder 2">
            <a:extLst>
              <a:ext uri="{FF2B5EF4-FFF2-40B4-BE49-F238E27FC236}">
                <a16:creationId xmlns:a16="http://schemas.microsoft.com/office/drawing/2014/main" id="{1B4F9546-7B99-A440-569E-138460757340}"/>
              </a:ext>
            </a:extLst>
          </p:cNvPr>
          <p:cNvSpPr>
            <a:spLocks noGrp="1"/>
          </p:cNvSpPr>
          <p:nvPr>
            <p:ph idx="1"/>
          </p:nvPr>
        </p:nvSpPr>
        <p:spPr/>
        <p:txBody>
          <a:bodyPr/>
          <a:lstStyle/>
          <a:p>
            <a:endParaRPr lang="en-CA" dirty="0"/>
          </a:p>
          <a:p>
            <a:endParaRPr lang="en-CA" dirty="0"/>
          </a:p>
          <a:p>
            <a:endParaRPr lang="en-CA" dirty="0"/>
          </a:p>
          <a:p>
            <a:endParaRPr lang="en-CA" dirty="0"/>
          </a:p>
          <a:p>
            <a:r>
              <a:rPr lang="en-CA" dirty="0"/>
              <a:t>50M – single liver cyst CE1 – PAIR w 20% NS</a:t>
            </a:r>
          </a:p>
          <a:p>
            <a:pPr lvl="1"/>
            <a:r>
              <a:rPr lang="en-CA" dirty="0"/>
              <a:t>8 months later – RUQ pain and jaundice </a:t>
            </a:r>
          </a:p>
          <a:p>
            <a:pPr lvl="1"/>
            <a:r>
              <a:rPr lang="en-CA" dirty="0"/>
              <a:t>Recurrent episodes of cholangitis</a:t>
            </a:r>
          </a:p>
          <a:p>
            <a:pPr lvl="1"/>
            <a:r>
              <a:rPr lang="en-CA" dirty="0"/>
              <a:t>4 years later – liver transplant </a:t>
            </a:r>
          </a:p>
          <a:p>
            <a:pPr lvl="1"/>
            <a:endParaRPr lang="en-CA" dirty="0"/>
          </a:p>
          <a:p>
            <a:pPr lvl="1"/>
            <a:r>
              <a:rPr lang="en-CA" dirty="0"/>
              <a:t>Rare – but can happen… </a:t>
            </a:r>
          </a:p>
        </p:txBody>
      </p:sp>
      <p:pic>
        <p:nvPicPr>
          <p:cNvPr id="3" name="Picture 2">
            <a:extLst>
              <a:ext uri="{FF2B5EF4-FFF2-40B4-BE49-F238E27FC236}">
                <a16:creationId xmlns:a16="http://schemas.microsoft.com/office/drawing/2014/main" id="{340D563F-5990-E2E5-D6D1-A877956A79D7}"/>
              </a:ext>
            </a:extLst>
          </p:cNvPr>
          <p:cNvPicPr>
            <a:picLocks noChangeAspect="1"/>
          </p:cNvPicPr>
          <p:nvPr/>
        </p:nvPicPr>
        <p:blipFill>
          <a:blip r:embed="rId3"/>
          <a:stretch>
            <a:fillRect/>
          </a:stretch>
        </p:blipFill>
        <p:spPr>
          <a:xfrm>
            <a:off x="1770743" y="529901"/>
            <a:ext cx="7772400" cy="2745684"/>
          </a:xfrm>
          <a:prstGeom prst="rect">
            <a:avLst/>
          </a:prstGeom>
        </p:spPr>
      </p:pic>
      <p:pic>
        <p:nvPicPr>
          <p:cNvPr id="5" name="Picture 4">
            <a:extLst>
              <a:ext uri="{FF2B5EF4-FFF2-40B4-BE49-F238E27FC236}">
                <a16:creationId xmlns:a16="http://schemas.microsoft.com/office/drawing/2014/main" id="{2C3C4FCB-EDAC-DC80-8690-14B518CFADD7}"/>
              </a:ext>
            </a:extLst>
          </p:cNvPr>
          <p:cNvPicPr>
            <a:picLocks noChangeAspect="1"/>
          </p:cNvPicPr>
          <p:nvPr/>
        </p:nvPicPr>
        <p:blipFill>
          <a:blip r:embed="rId4"/>
          <a:stretch>
            <a:fillRect/>
          </a:stretch>
        </p:blipFill>
        <p:spPr>
          <a:xfrm>
            <a:off x="8638031" y="3429000"/>
            <a:ext cx="2886312" cy="2604191"/>
          </a:xfrm>
          <a:prstGeom prst="rect">
            <a:avLst/>
          </a:prstGeom>
        </p:spPr>
      </p:pic>
      <p:sp>
        <p:nvSpPr>
          <p:cNvPr id="7" name="TextBox 6">
            <a:extLst>
              <a:ext uri="{FF2B5EF4-FFF2-40B4-BE49-F238E27FC236}">
                <a16:creationId xmlns:a16="http://schemas.microsoft.com/office/drawing/2014/main" id="{CE274F96-EEF6-CEEA-FE84-D661078275AC}"/>
              </a:ext>
            </a:extLst>
          </p:cNvPr>
          <p:cNvSpPr txBox="1"/>
          <p:nvPr/>
        </p:nvSpPr>
        <p:spPr>
          <a:xfrm>
            <a:off x="7866185" y="6404299"/>
            <a:ext cx="6096000" cy="276999"/>
          </a:xfrm>
          <a:prstGeom prst="rect">
            <a:avLst/>
          </a:prstGeom>
          <a:noFill/>
        </p:spPr>
        <p:txBody>
          <a:bodyPr wrap="square">
            <a:spAutoFit/>
          </a:bodyPr>
          <a:lstStyle/>
          <a:p>
            <a:r>
              <a:rPr lang="en-US" sz="1200" dirty="0"/>
              <a:t>https://</a:t>
            </a:r>
            <a:r>
              <a:rPr lang="en-US" sz="1200" dirty="0" err="1"/>
              <a:t>jag.journalagent.com</a:t>
            </a:r>
            <a:r>
              <a:rPr lang="en-US" sz="1200" dirty="0"/>
              <a:t>/</a:t>
            </a:r>
            <a:r>
              <a:rPr lang="en-US" sz="1200" dirty="0" err="1"/>
              <a:t>ymj</a:t>
            </a:r>
            <a:r>
              <a:rPr lang="en-US" sz="1200" dirty="0"/>
              <a:t>/pdfs/YMJ_17_1_379_384.pdf</a:t>
            </a:r>
          </a:p>
        </p:txBody>
      </p:sp>
    </p:spTree>
    <p:extLst>
      <p:ext uri="{BB962C8B-B14F-4D97-AF65-F5344CB8AC3E}">
        <p14:creationId xmlns:p14="http://schemas.microsoft.com/office/powerpoint/2010/main" val="17692186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6A786-3446-BE1F-D0DE-022A80F4873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06CDEE2-EB35-60B4-7C96-181F9E23C56C}"/>
              </a:ext>
            </a:extLst>
          </p:cNvPr>
          <p:cNvSpPr>
            <a:spLocks noGrp="1"/>
          </p:cNvSpPr>
          <p:nvPr>
            <p:ph idx="1"/>
          </p:nvPr>
        </p:nvSpPr>
        <p:spPr/>
        <p:txBody>
          <a:bodyPr/>
          <a:lstStyle/>
          <a:p>
            <a:r>
              <a:rPr lang="en-US" dirty="0"/>
              <a:t> </a:t>
            </a:r>
          </a:p>
        </p:txBody>
      </p:sp>
      <p:pic>
        <p:nvPicPr>
          <p:cNvPr id="5" name="Picture 4">
            <a:extLst>
              <a:ext uri="{FF2B5EF4-FFF2-40B4-BE49-F238E27FC236}">
                <a16:creationId xmlns:a16="http://schemas.microsoft.com/office/drawing/2014/main" id="{F1B559A3-3A39-DE5E-3DAA-E0022699B1AB}"/>
              </a:ext>
            </a:extLst>
          </p:cNvPr>
          <p:cNvPicPr>
            <a:picLocks noChangeAspect="1"/>
          </p:cNvPicPr>
          <p:nvPr/>
        </p:nvPicPr>
        <p:blipFill>
          <a:blip r:embed="rId3"/>
          <a:stretch>
            <a:fillRect/>
          </a:stretch>
        </p:blipFill>
        <p:spPr>
          <a:xfrm>
            <a:off x="1899227" y="0"/>
            <a:ext cx="7772400" cy="6350489"/>
          </a:xfrm>
          <a:prstGeom prst="rect">
            <a:avLst/>
          </a:prstGeom>
        </p:spPr>
      </p:pic>
    </p:spTree>
    <p:extLst>
      <p:ext uri="{BB962C8B-B14F-4D97-AF65-F5344CB8AC3E}">
        <p14:creationId xmlns:p14="http://schemas.microsoft.com/office/powerpoint/2010/main" val="1955341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49F40-7D91-8738-7ED8-2625BF423E9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34E2256-46A4-E883-C0F5-6ED754A75C03}"/>
              </a:ext>
            </a:extLst>
          </p:cNvPr>
          <p:cNvSpPr>
            <a:spLocks noGrp="1"/>
          </p:cNvSpPr>
          <p:nvPr>
            <p:ph idx="1"/>
          </p:nvPr>
        </p:nvSpPr>
        <p:spPr/>
        <p:txBody>
          <a:bodyPr/>
          <a:lstStyle/>
          <a:p>
            <a:r>
              <a:rPr lang="en-US" dirty="0"/>
              <a:t> </a:t>
            </a:r>
          </a:p>
        </p:txBody>
      </p:sp>
      <p:pic>
        <p:nvPicPr>
          <p:cNvPr id="5" name="Picture 4">
            <a:extLst>
              <a:ext uri="{FF2B5EF4-FFF2-40B4-BE49-F238E27FC236}">
                <a16:creationId xmlns:a16="http://schemas.microsoft.com/office/drawing/2014/main" id="{2D58F300-00BF-435C-2A1A-8009F5D12530}"/>
              </a:ext>
            </a:extLst>
          </p:cNvPr>
          <p:cNvPicPr>
            <a:picLocks noChangeAspect="1"/>
          </p:cNvPicPr>
          <p:nvPr/>
        </p:nvPicPr>
        <p:blipFill>
          <a:blip r:embed="rId3"/>
          <a:stretch>
            <a:fillRect/>
          </a:stretch>
        </p:blipFill>
        <p:spPr>
          <a:xfrm>
            <a:off x="1481271" y="0"/>
            <a:ext cx="7772400" cy="5775324"/>
          </a:xfrm>
          <a:prstGeom prst="rect">
            <a:avLst/>
          </a:prstGeom>
        </p:spPr>
      </p:pic>
    </p:spTree>
    <p:extLst>
      <p:ext uri="{BB962C8B-B14F-4D97-AF65-F5344CB8AC3E}">
        <p14:creationId xmlns:p14="http://schemas.microsoft.com/office/powerpoint/2010/main" val="9810207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a:extLst>
              <a:ext uri="{FF2B5EF4-FFF2-40B4-BE49-F238E27FC236}">
                <a16:creationId xmlns:a16="http://schemas.microsoft.com/office/drawing/2014/main" id="{1C6B79B9-CC02-8089-918A-B68F0628E6E4}"/>
              </a:ext>
            </a:extLst>
          </p:cNvPr>
          <p:cNvSpPr>
            <a:spLocks noGrp="1"/>
          </p:cNvSpPr>
          <p:nvPr>
            <p:ph type="title"/>
          </p:nvPr>
        </p:nvSpPr>
        <p:spPr/>
        <p:txBody>
          <a:bodyPr/>
          <a:lstStyle/>
          <a:p>
            <a:r>
              <a:rPr lang="en-CA" altLang="en-US"/>
              <a:t>20M with acute abdominal pain, fever, and eosinophilia </a:t>
            </a:r>
            <a:endParaRPr lang="en-US" altLang="en-US"/>
          </a:p>
        </p:txBody>
      </p:sp>
      <p:sp>
        <p:nvSpPr>
          <p:cNvPr id="63490" name="Content Placeholder 2">
            <a:extLst>
              <a:ext uri="{FF2B5EF4-FFF2-40B4-BE49-F238E27FC236}">
                <a16:creationId xmlns:a16="http://schemas.microsoft.com/office/drawing/2014/main" id="{6024D675-4D4A-930E-2133-76653926D75F}"/>
              </a:ext>
            </a:extLst>
          </p:cNvPr>
          <p:cNvSpPr>
            <a:spLocks noGrp="1"/>
          </p:cNvSpPr>
          <p:nvPr>
            <p:ph idx="1"/>
          </p:nvPr>
        </p:nvSpPr>
        <p:spPr/>
        <p:txBody>
          <a:bodyPr/>
          <a:lstStyle/>
          <a:p>
            <a:r>
              <a:rPr lang="en-US" altLang="en-US"/>
              <a:t>20M from Northern BC</a:t>
            </a:r>
            <a:br>
              <a:rPr lang="en-US" altLang="en-US"/>
            </a:br>
            <a:endParaRPr lang="en-US" altLang="en-US"/>
          </a:p>
        </p:txBody>
      </p:sp>
      <p:pic>
        <p:nvPicPr>
          <p:cNvPr id="63491" name="Picture 4">
            <a:extLst>
              <a:ext uri="{FF2B5EF4-FFF2-40B4-BE49-F238E27FC236}">
                <a16:creationId xmlns:a16="http://schemas.microsoft.com/office/drawing/2014/main" id="{A269AEF2-265E-EF8B-E349-77859906C96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30863" y="2298700"/>
            <a:ext cx="5722937"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5">
            <a:extLst>
              <a:ext uri="{FF2B5EF4-FFF2-40B4-BE49-F238E27FC236}">
                <a16:creationId xmlns:a16="http://schemas.microsoft.com/office/drawing/2014/main" id="{E3BB82D7-0182-E4C5-9D76-6EE90620B8C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82688" y="2578100"/>
            <a:ext cx="3556000" cy="347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a:extLst>
              <a:ext uri="{FF2B5EF4-FFF2-40B4-BE49-F238E27FC236}">
                <a16:creationId xmlns:a16="http://schemas.microsoft.com/office/drawing/2014/main" id="{77DB4BEA-2D6D-6BA6-91B5-9DEC8D0115DC}"/>
              </a:ext>
            </a:extLst>
          </p:cNvPr>
          <p:cNvSpPr>
            <a:spLocks noGrp="1"/>
          </p:cNvSpPr>
          <p:nvPr>
            <p:ph type="title"/>
          </p:nvPr>
        </p:nvSpPr>
        <p:spPr/>
        <p:txBody>
          <a:bodyPr/>
          <a:lstStyle/>
          <a:p>
            <a:r>
              <a:rPr lang="en-CA" altLang="en-US"/>
              <a:t>20M with acute abdominal pain, fever, and eosinophilia </a:t>
            </a:r>
            <a:endParaRPr lang="en-US" altLang="en-US"/>
          </a:p>
        </p:txBody>
      </p:sp>
      <p:sp>
        <p:nvSpPr>
          <p:cNvPr id="3" name="Content Placeholder 2">
            <a:extLst>
              <a:ext uri="{FF2B5EF4-FFF2-40B4-BE49-F238E27FC236}">
                <a16:creationId xmlns:a16="http://schemas.microsoft.com/office/drawing/2014/main" id="{2AA6C5C6-F0CA-CCE5-D746-0F8B1E8C9EBA}"/>
              </a:ext>
            </a:extLst>
          </p:cNvPr>
          <p:cNvSpPr>
            <a:spLocks noGrp="1"/>
          </p:cNvSpPr>
          <p:nvPr>
            <p:ph idx="1"/>
          </p:nvPr>
        </p:nvSpPr>
        <p:spPr/>
        <p:txBody>
          <a:bodyPr>
            <a:normAutofit fontScale="92500" lnSpcReduction="10000"/>
          </a:bodyPr>
          <a:lstStyle/>
          <a:p>
            <a:pPr>
              <a:buFont typeface="Arial" charset="0"/>
              <a:buChar char="•"/>
              <a:defRPr/>
            </a:pPr>
            <a:r>
              <a:rPr lang="en-US" dirty="0"/>
              <a:t>20M from Northern BC</a:t>
            </a:r>
          </a:p>
          <a:p>
            <a:pPr>
              <a:buFont typeface="Arial" charset="0"/>
              <a:buChar char="•"/>
              <a:defRPr/>
            </a:pPr>
            <a:r>
              <a:rPr lang="en-US" dirty="0"/>
              <a:t>Summer 2017</a:t>
            </a:r>
          </a:p>
          <a:p>
            <a:pPr lvl="1">
              <a:buFont typeface="Arial" charset="0"/>
              <a:buChar char="•"/>
              <a:defRPr/>
            </a:pPr>
            <a:r>
              <a:rPr lang="en-US" dirty="0"/>
              <a:t>Sudden onset RUQ pain, vomit</a:t>
            </a:r>
          </a:p>
          <a:p>
            <a:pPr lvl="1">
              <a:buFont typeface="Arial" charset="0"/>
              <a:buChar char="•"/>
              <a:defRPr/>
            </a:pPr>
            <a:r>
              <a:rPr lang="en-US" dirty="0"/>
              <a:t>Fever and leukocytosis </a:t>
            </a:r>
          </a:p>
          <a:p>
            <a:pPr lvl="2">
              <a:buFont typeface="Arial" charset="0"/>
              <a:buChar char="•"/>
              <a:defRPr/>
            </a:pPr>
            <a:r>
              <a:rPr lang="en-US" dirty="0"/>
              <a:t>WBC 29, (with eosinophilia, 4.2)</a:t>
            </a:r>
          </a:p>
          <a:p>
            <a:pPr lvl="2">
              <a:buFont typeface="Arial" charset="0"/>
              <a:buChar char="•"/>
              <a:defRPr/>
            </a:pPr>
            <a:r>
              <a:rPr lang="en-US" dirty="0"/>
              <a:t>CRP 290 </a:t>
            </a:r>
          </a:p>
          <a:p>
            <a:pPr lvl="2">
              <a:buFont typeface="Arial" charset="0"/>
              <a:buChar char="•"/>
              <a:defRPr/>
            </a:pPr>
            <a:r>
              <a:rPr lang="en-US" dirty="0"/>
              <a:t>Mild elevation of LFTs </a:t>
            </a:r>
          </a:p>
          <a:p>
            <a:pPr lvl="1">
              <a:buFont typeface="Arial" charset="0"/>
              <a:buChar char="•"/>
              <a:defRPr/>
            </a:pPr>
            <a:r>
              <a:rPr lang="en-US" dirty="0"/>
              <a:t>Urticarial-like rash </a:t>
            </a:r>
          </a:p>
          <a:p>
            <a:pPr lvl="1">
              <a:buFont typeface="Arial" charset="0"/>
              <a:buChar char="•"/>
              <a:defRPr/>
            </a:pPr>
            <a:r>
              <a:rPr lang="en-US" dirty="0"/>
              <a:t>Troponin 2.5</a:t>
            </a:r>
          </a:p>
          <a:p>
            <a:pPr lvl="1">
              <a:buFont typeface="Arial" charset="0"/>
              <a:buChar char="•"/>
              <a:defRPr/>
            </a:pPr>
            <a:endParaRPr lang="en-US" dirty="0"/>
          </a:p>
          <a:p>
            <a:pPr>
              <a:buFont typeface="Arial" charset="0"/>
              <a:buChar char="•"/>
              <a:defRPr/>
            </a:pPr>
            <a:r>
              <a:rPr lang="en-CA" dirty="0"/>
              <a:t>Chest x-ray and AXR normal </a:t>
            </a:r>
          </a:p>
          <a:p>
            <a:pPr>
              <a:buFont typeface="Arial" charset="0"/>
              <a:buChar char="•"/>
              <a:defRPr/>
            </a:pPr>
            <a:r>
              <a:rPr lang="en-CA" dirty="0"/>
              <a:t>What next?</a:t>
            </a: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a:extLst>
              <a:ext uri="{FF2B5EF4-FFF2-40B4-BE49-F238E27FC236}">
                <a16:creationId xmlns:a16="http://schemas.microsoft.com/office/drawing/2014/main" id="{805A3D9A-46FE-CECE-AC13-A4AB63357D9D}"/>
              </a:ext>
            </a:extLst>
          </p:cNvPr>
          <p:cNvSpPr>
            <a:spLocks noGrp="1"/>
          </p:cNvSpPr>
          <p:nvPr>
            <p:ph type="title"/>
          </p:nvPr>
        </p:nvSpPr>
        <p:spPr/>
        <p:txBody>
          <a:bodyPr/>
          <a:lstStyle/>
          <a:p>
            <a:r>
              <a:rPr lang="en-CA" altLang="en-US"/>
              <a:t>20M with acute abdominal pain, fever, and eosinophilia </a:t>
            </a:r>
            <a:endParaRPr lang="en-US" altLang="en-US"/>
          </a:p>
        </p:txBody>
      </p:sp>
      <p:sp>
        <p:nvSpPr>
          <p:cNvPr id="3" name="Content Placeholder 2">
            <a:extLst>
              <a:ext uri="{FF2B5EF4-FFF2-40B4-BE49-F238E27FC236}">
                <a16:creationId xmlns:a16="http://schemas.microsoft.com/office/drawing/2014/main" id="{D8AE172E-5051-808C-E215-92317029A9BC}"/>
              </a:ext>
            </a:extLst>
          </p:cNvPr>
          <p:cNvSpPr>
            <a:spLocks noGrp="1"/>
          </p:cNvSpPr>
          <p:nvPr>
            <p:ph idx="1"/>
          </p:nvPr>
        </p:nvSpPr>
        <p:spPr/>
        <p:txBody>
          <a:bodyPr>
            <a:normAutofit fontScale="77500" lnSpcReduction="20000"/>
          </a:bodyPr>
          <a:lstStyle/>
          <a:p>
            <a:pPr>
              <a:buFont typeface="Arial" charset="0"/>
              <a:buChar char="•"/>
              <a:defRPr/>
            </a:pPr>
            <a:r>
              <a:rPr lang="en-US" dirty="0"/>
              <a:t>20M from Bella Coola </a:t>
            </a:r>
          </a:p>
          <a:p>
            <a:pPr>
              <a:buFont typeface="Arial" charset="0"/>
              <a:buChar char="•"/>
              <a:defRPr/>
            </a:pPr>
            <a:r>
              <a:rPr lang="en-US" dirty="0"/>
              <a:t>Summer 2017</a:t>
            </a:r>
          </a:p>
          <a:p>
            <a:pPr lvl="1">
              <a:buFont typeface="Arial" charset="0"/>
              <a:buChar char="•"/>
              <a:defRPr/>
            </a:pPr>
            <a:r>
              <a:rPr lang="en-US" dirty="0"/>
              <a:t>Sudden onset RUQ pain, vomit</a:t>
            </a:r>
          </a:p>
          <a:p>
            <a:pPr lvl="1">
              <a:buFont typeface="Arial" charset="0"/>
              <a:buChar char="•"/>
              <a:defRPr/>
            </a:pPr>
            <a:r>
              <a:rPr lang="en-US" dirty="0"/>
              <a:t>Fever and leukocytosis </a:t>
            </a:r>
          </a:p>
          <a:p>
            <a:pPr lvl="2">
              <a:buFont typeface="Arial" charset="0"/>
              <a:buChar char="•"/>
              <a:defRPr/>
            </a:pPr>
            <a:r>
              <a:rPr lang="en-US" dirty="0"/>
              <a:t>WBC 29, (with eosinophilia, 4.2)</a:t>
            </a:r>
          </a:p>
          <a:p>
            <a:pPr lvl="2">
              <a:buFont typeface="Arial" charset="0"/>
              <a:buChar char="•"/>
              <a:defRPr/>
            </a:pPr>
            <a:r>
              <a:rPr lang="en-US" dirty="0"/>
              <a:t>CRP 290 </a:t>
            </a:r>
          </a:p>
          <a:p>
            <a:pPr lvl="2">
              <a:buFont typeface="Arial" charset="0"/>
              <a:buChar char="•"/>
              <a:defRPr/>
            </a:pPr>
            <a:r>
              <a:rPr lang="en-US" dirty="0"/>
              <a:t>Mild elevation of LFTs </a:t>
            </a:r>
          </a:p>
          <a:p>
            <a:pPr lvl="1">
              <a:buFont typeface="Arial" charset="0"/>
              <a:buChar char="•"/>
              <a:defRPr/>
            </a:pPr>
            <a:r>
              <a:rPr lang="en-US" dirty="0"/>
              <a:t>Urticarial-like rash </a:t>
            </a:r>
          </a:p>
          <a:p>
            <a:pPr lvl="1">
              <a:buFont typeface="Arial" charset="0"/>
              <a:buChar char="•"/>
              <a:defRPr/>
            </a:pPr>
            <a:r>
              <a:rPr lang="en-US" dirty="0"/>
              <a:t>Troponin 2.5</a:t>
            </a:r>
          </a:p>
          <a:p>
            <a:pPr lvl="1">
              <a:buFont typeface="Arial" charset="0"/>
              <a:buChar char="•"/>
              <a:defRPr/>
            </a:pPr>
            <a:endParaRPr lang="en-US" dirty="0"/>
          </a:p>
          <a:p>
            <a:pPr>
              <a:buFont typeface="Arial" charset="0"/>
              <a:buChar char="•"/>
              <a:defRPr/>
            </a:pPr>
            <a:r>
              <a:rPr lang="en-CA" dirty="0"/>
              <a:t>EKG 			- sinus </a:t>
            </a:r>
            <a:r>
              <a:rPr lang="en-CA" dirty="0" err="1"/>
              <a:t>tachcardia</a:t>
            </a:r>
            <a:r>
              <a:rPr lang="en-CA" dirty="0"/>
              <a:t> and non-specific T wave changes</a:t>
            </a:r>
          </a:p>
          <a:p>
            <a:pPr>
              <a:buFont typeface="Arial" charset="0"/>
              <a:buChar char="•"/>
              <a:defRPr/>
            </a:pPr>
            <a:r>
              <a:rPr lang="en-CA" dirty="0"/>
              <a:t>Echo 			- normal</a:t>
            </a:r>
          </a:p>
          <a:p>
            <a:pPr>
              <a:buFont typeface="Arial" charset="0"/>
              <a:buChar char="•"/>
              <a:defRPr/>
            </a:pPr>
            <a:r>
              <a:rPr lang="en-CA" dirty="0"/>
              <a:t>CT angiogram		- normal</a:t>
            </a:r>
          </a:p>
          <a:p>
            <a:pPr>
              <a:buFont typeface="Arial" charset="0"/>
              <a:buChar char="•"/>
              <a:defRPr/>
            </a:pPr>
            <a:r>
              <a:rPr lang="en-CA" dirty="0"/>
              <a:t>Cardiac MRI		- normal </a:t>
            </a:r>
            <a:endParaRPr lang="en-US" dirty="0"/>
          </a:p>
          <a:p>
            <a:pPr>
              <a:buFont typeface="Arial" charset="0"/>
              <a:buChar char="•"/>
              <a:defRPr/>
            </a:pP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a:extLst>
              <a:ext uri="{FF2B5EF4-FFF2-40B4-BE49-F238E27FC236}">
                <a16:creationId xmlns:a16="http://schemas.microsoft.com/office/drawing/2014/main" id="{EB8E3D1F-117D-167F-4F1F-13EE20906472}"/>
              </a:ext>
            </a:extLst>
          </p:cNvPr>
          <p:cNvSpPr>
            <a:spLocks noGrp="1"/>
          </p:cNvSpPr>
          <p:nvPr>
            <p:ph type="title"/>
          </p:nvPr>
        </p:nvSpPr>
        <p:spPr/>
        <p:txBody>
          <a:bodyPr/>
          <a:lstStyle/>
          <a:p>
            <a:r>
              <a:rPr lang="en-CA" altLang="en-US"/>
              <a:t>20M with acute abdominal pain and fever, urticaria and eosinophilia </a:t>
            </a:r>
          </a:p>
        </p:txBody>
      </p:sp>
      <p:sp>
        <p:nvSpPr>
          <p:cNvPr id="69634" name="Content Placeholder 2">
            <a:extLst>
              <a:ext uri="{FF2B5EF4-FFF2-40B4-BE49-F238E27FC236}">
                <a16:creationId xmlns:a16="http://schemas.microsoft.com/office/drawing/2014/main" id="{CC2D2196-FC3D-2DB8-579E-B500FB0CA4DD}"/>
              </a:ext>
            </a:extLst>
          </p:cNvPr>
          <p:cNvSpPr>
            <a:spLocks noGrp="1"/>
          </p:cNvSpPr>
          <p:nvPr>
            <p:ph idx="1"/>
          </p:nvPr>
        </p:nvSpPr>
        <p:spPr/>
        <p:txBody>
          <a:bodyPr/>
          <a:lstStyle/>
          <a:p>
            <a:endParaRPr lang="en-CA" altLang="en-US"/>
          </a:p>
        </p:txBody>
      </p:sp>
      <p:pic>
        <p:nvPicPr>
          <p:cNvPr id="69635" name="Picture 5" descr="C:\Users\jhajek\Downloads\B.June.2017.jpg">
            <a:extLst>
              <a:ext uri="{FF2B5EF4-FFF2-40B4-BE49-F238E27FC236}">
                <a16:creationId xmlns:a16="http://schemas.microsoft.com/office/drawing/2014/main" id="{B5990953-400B-B8D6-8E5C-B4FA282CEB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6900" y="2065338"/>
            <a:ext cx="42291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6" name="Picture 6" descr="C:\Users\jhajek\Downloads\AA.June.2017.jpg">
            <a:extLst>
              <a:ext uri="{FF2B5EF4-FFF2-40B4-BE49-F238E27FC236}">
                <a16:creationId xmlns:a16="http://schemas.microsoft.com/office/drawing/2014/main" id="{4E016AA9-988E-9EF0-E921-3896A9A10E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0938" y="2070100"/>
            <a:ext cx="4238625"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a:extLst>
              <a:ext uri="{FF2B5EF4-FFF2-40B4-BE49-F238E27FC236}">
                <a16:creationId xmlns:a16="http://schemas.microsoft.com/office/drawing/2014/main" id="{B3815953-07D8-746A-3C2D-C4DED3D87616}"/>
              </a:ext>
            </a:extLst>
          </p:cNvPr>
          <p:cNvSpPr>
            <a:spLocks noGrp="1"/>
          </p:cNvSpPr>
          <p:nvPr>
            <p:ph type="title"/>
          </p:nvPr>
        </p:nvSpPr>
        <p:spPr/>
        <p:txBody>
          <a:bodyPr/>
          <a:lstStyle/>
          <a:p>
            <a:r>
              <a:rPr lang="en-CA" altLang="en-US"/>
              <a:t>He also had an MRI</a:t>
            </a:r>
            <a:r>
              <a:rPr lang="mr-IN" altLang="en-US">
                <a:ea typeface="Mangal" panose="02040503050203030202" pitchFamily="18" charset="0"/>
              </a:rPr>
              <a:t>…</a:t>
            </a:r>
            <a:endParaRPr lang="en-CA" altLang="en-US"/>
          </a:p>
        </p:txBody>
      </p:sp>
      <p:sp>
        <p:nvSpPr>
          <p:cNvPr id="70658" name="Content Placeholder 2">
            <a:extLst>
              <a:ext uri="{FF2B5EF4-FFF2-40B4-BE49-F238E27FC236}">
                <a16:creationId xmlns:a16="http://schemas.microsoft.com/office/drawing/2014/main" id="{8E150CF3-6173-4A29-29D2-C3D536C9F65D}"/>
              </a:ext>
            </a:extLst>
          </p:cNvPr>
          <p:cNvSpPr>
            <a:spLocks noGrp="1"/>
          </p:cNvSpPr>
          <p:nvPr>
            <p:ph idx="1"/>
          </p:nvPr>
        </p:nvSpPr>
        <p:spPr/>
        <p:txBody>
          <a:bodyPr/>
          <a:lstStyle/>
          <a:p>
            <a:endParaRPr lang="en-CA" altLang="en-US"/>
          </a:p>
        </p:txBody>
      </p:sp>
      <p:pic>
        <p:nvPicPr>
          <p:cNvPr id="70659" name="Picture 2" descr="C:\Users\jhajek\Downloads\C.MRI.June.2017.jpg">
            <a:extLst>
              <a:ext uri="{FF2B5EF4-FFF2-40B4-BE49-F238E27FC236}">
                <a16:creationId xmlns:a16="http://schemas.microsoft.com/office/drawing/2014/main" id="{DBB3680D-7956-A544-13BF-C9035D0ACA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288" y="1784350"/>
            <a:ext cx="4783137" cy="478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3" descr="C:\Users\jhajek\Downloads\A.MRI.June.2017.jpg">
            <a:extLst>
              <a:ext uri="{FF2B5EF4-FFF2-40B4-BE49-F238E27FC236}">
                <a16:creationId xmlns:a16="http://schemas.microsoft.com/office/drawing/2014/main" id="{9D1773E9-ED5E-ADAA-4B2D-FB152ADCF1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1375" y="1784350"/>
            <a:ext cx="4778375" cy="477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a:extLst>
              <a:ext uri="{FF2B5EF4-FFF2-40B4-BE49-F238E27FC236}">
                <a16:creationId xmlns:a16="http://schemas.microsoft.com/office/drawing/2014/main" id="{8840C3D5-6A74-3CAC-5FD3-49518AE69061}"/>
              </a:ext>
            </a:extLst>
          </p:cNvPr>
          <p:cNvSpPr>
            <a:spLocks noGrp="1"/>
          </p:cNvSpPr>
          <p:nvPr>
            <p:ph type="title"/>
          </p:nvPr>
        </p:nvSpPr>
        <p:spPr/>
        <p:txBody>
          <a:bodyPr/>
          <a:lstStyle/>
          <a:p>
            <a:r>
              <a:rPr lang="en-CA" altLang="en-US"/>
              <a:t>20M with acute abdominal pain, fever, and eosinophilia </a:t>
            </a:r>
            <a:endParaRPr lang="en-US" altLang="en-US"/>
          </a:p>
        </p:txBody>
      </p:sp>
      <p:sp>
        <p:nvSpPr>
          <p:cNvPr id="3" name="Content Placeholder 2">
            <a:extLst>
              <a:ext uri="{FF2B5EF4-FFF2-40B4-BE49-F238E27FC236}">
                <a16:creationId xmlns:a16="http://schemas.microsoft.com/office/drawing/2014/main" id="{551F4677-752F-4336-7C73-76E6CF9C252A}"/>
              </a:ext>
            </a:extLst>
          </p:cNvPr>
          <p:cNvSpPr>
            <a:spLocks noGrp="1"/>
          </p:cNvSpPr>
          <p:nvPr>
            <p:ph idx="1"/>
          </p:nvPr>
        </p:nvSpPr>
        <p:spPr/>
        <p:txBody>
          <a:bodyPr>
            <a:normAutofit fontScale="92500" lnSpcReduction="20000"/>
          </a:bodyPr>
          <a:lstStyle/>
          <a:p>
            <a:pPr>
              <a:buFont typeface="Arial" charset="0"/>
              <a:buChar char="•"/>
              <a:defRPr/>
            </a:pPr>
            <a:r>
              <a:rPr lang="en-US" dirty="0"/>
              <a:t>Following admission</a:t>
            </a:r>
          </a:p>
          <a:p>
            <a:pPr lvl="1">
              <a:buFont typeface="Arial" charset="0"/>
              <a:buChar char="•"/>
              <a:defRPr/>
            </a:pPr>
            <a:r>
              <a:rPr lang="en-US" dirty="0"/>
              <a:t>Blood cultures all negative </a:t>
            </a:r>
          </a:p>
          <a:p>
            <a:pPr lvl="1">
              <a:buFont typeface="Arial" charset="0"/>
              <a:buChar char="•"/>
              <a:defRPr/>
            </a:pPr>
            <a:r>
              <a:rPr lang="en-US" dirty="0"/>
              <a:t>Fevers (39) gradually reduced</a:t>
            </a:r>
          </a:p>
          <a:p>
            <a:pPr lvl="1">
              <a:buFont typeface="Arial" charset="0"/>
              <a:buChar char="•"/>
              <a:defRPr/>
            </a:pPr>
            <a:r>
              <a:rPr lang="en-US" dirty="0"/>
              <a:t>Troponin came down </a:t>
            </a:r>
          </a:p>
          <a:p>
            <a:pPr lvl="1">
              <a:buFont typeface="Arial" charset="0"/>
              <a:buChar char="•"/>
              <a:defRPr/>
            </a:pPr>
            <a:endParaRPr lang="en-US" dirty="0"/>
          </a:p>
          <a:p>
            <a:pPr>
              <a:buFont typeface="Arial" charset="0"/>
              <a:buChar char="•"/>
              <a:defRPr/>
            </a:pPr>
            <a:r>
              <a:rPr lang="en-US" dirty="0"/>
              <a:t>Discharged home with plan to follow-up with general surgery for intervention</a:t>
            </a:r>
          </a:p>
          <a:p>
            <a:pPr>
              <a:buFont typeface="Arial" charset="0"/>
              <a:buChar char="•"/>
              <a:defRPr/>
            </a:pPr>
            <a:r>
              <a:rPr lang="en-US" dirty="0"/>
              <a:t>Albendazole x 3 months</a:t>
            </a:r>
          </a:p>
          <a:p>
            <a:pPr>
              <a:buFont typeface="Arial" charset="0"/>
              <a:buChar char="•"/>
              <a:defRPr/>
            </a:pPr>
            <a:endParaRPr lang="en-US" dirty="0"/>
          </a:p>
          <a:p>
            <a:pPr>
              <a:buFont typeface="Arial" charset="0"/>
              <a:buChar char="•"/>
              <a:defRPr/>
            </a:pPr>
            <a:r>
              <a:rPr lang="en-US" dirty="0"/>
              <a:t>Serology:</a:t>
            </a:r>
          </a:p>
          <a:p>
            <a:pPr lvl="1">
              <a:buFont typeface="Arial" charset="0"/>
              <a:buChar char="•"/>
              <a:defRPr/>
            </a:pPr>
            <a:r>
              <a:rPr lang="en-US" dirty="0"/>
              <a:t>June 12: negative (EIA)</a:t>
            </a:r>
            <a:endParaRPr lang="en-US" b="1" i="1" dirty="0">
              <a:sym typeface="Wingdings"/>
            </a:endParaRPr>
          </a:p>
          <a:p>
            <a:pPr lvl="1">
              <a:buFont typeface="Arial" charset="0"/>
              <a:buChar char="•"/>
              <a:defRPr/>
            </a:pPr>
            <a:r>
              <a:rPr lang="en-US" dirty="0"/>
              <a:t>June 19: positive (EIA) </a:t>
            </a:r>
            <a:r>
              <a:rPr lang="en-US" dirty="0">
                <a:sym typeface="Wingdings"/>
              </a:rPr>
              <a:t> </a:t>
            </a:r>
            <a:r>
              <a:rPr lang="en-US" b="1" i="1" dirty="0" err="1">
                <a:sym typeface="Wingdings"/>
              </a:rPr>
              <a:t>Echinococcus</a:t>
            </a:r>
            <a:r>
              <a:rPr lang="en-US" b="1" i="1" dirty="0">
                <a:sym typeface="Wingdings"/>
              </a:rPr>
              <a:t> </a:t>
            </a:r>
            <a:r>
              <a:rPr lang="en-US" b="1" i="1" dirty="0" err="1">
                <a:sym typeface="Wingdings"/>
              </a:rPr>
              <a:t>granulosus</a:t>
            </a:r>
            <a:endParaRPr lang="en-US" b="1" i="1" dirty="0">
              <a:sym typeface="Wingdings"/>
            </a:endParaRPr>
          </a:p>
          <a:p>
            <a:pPr>
              <a:buFont typeface="Arial" charset="0"/>
              <a:buChar char="•"/>
              <a:defRPr/>
            </a:pPr>
            <a:endParaRPr lang="en-US" b="1" i="1"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a:extLst>
              <a:ext uri="{FF2B5EF4-FFF2-40B4-BE49-F238E27FC236}">
                <a16:creationId xmlns:a16="http://schemas.microsoft.com/office/drawing/2014/main" id="{516F4996-FB3C-89CF-66C4-282C049FCC3D}"/>
              </a:ext>
            </a:extLst>
          </p:cNvPr>
          <p:cNvSpPr>
            <a:spLocks noGrp="1"/>
          </p:cNvSpPr>
          <p:nvPr>
            <p:ph type="title"/>
          </p:nvPr>
        </p:nvSpPr>
        <p:spPr/>
        <p:txBody>
          <a:bodyPr/>
          <a:lstStyle/>
          <a:p>
            <a:r>
              <a:rPr lang="en-US" altLang="en-US"/>
              <a:t>What next? </a:t>
            </a:r>
          </a:p>
        </p:txBody>
      </p:sp>
      <p:sp>
        <p:nvSpPr>
          <p:cNvPr id="73730" name="Content Placeholder 2">
            <a:extLst>
              <a:ext uri="{FF2B5EF4-FFF2-40B4-BE49-F238E27FC236}">
                <a16:creationId xmlns:a16="http://schemas.microsoft.com/office/drawing/2014/main" id="{E17EAC46-875A-A37F-62E1-023291691B18}"/>
              </a:ext>
            </a:extLst>
          </p:cNvPr>
          <p:cNvSpPr>
            <a:spLocks noGrp="1"/>
          </p:cNvSpPr>
          <p:nvPr>
            <p:ph idx="1"/>
          </p:nvPr>
        </p:nvSpPr>
        <p:spPr/>
        <p:txBody>
          <a:bodyPr/>
          <a:lstStyle/>
          <a:p>
            <a:r>
              <a:rPr lang="en-US" altLang="en-US"/>
              <a:t>Albendazole </a:t>
            </a:r>
            <a:r>
              <a:rPr lang="mr-IN" altLang="en-US">
                <a:ea typeface="Mangal" panose="02040503050203030202" pitchFamily="18" charset="0"/>
              </a:rPr>
              <a:t>–</a:t>
            </a:r>
            <a:r>
              <a:rPr lang="en-US" altLang="en-US"/>
              <a:t> how long?</a:t>
            </a:r>
          </a:p>
          <a:p>
            <a:pPr lvl="1"/>
            <a:r>
              <a:rPr lang="en-US" altLang="en-US"/>
              <a:t>Add praziquantel?</a:t>
            </a:r>
          </a:p>
          <a:p>
            <a:r>
              <a:rPr lang="en-US" altLang="en-US"/>
              <a:t>Surgical resection?</a:t>
            </a:r>
          </a:p>
          <a:p>
            <a:pPr lvl="1"/>
            <a:r>
              <a:rPr lang="en-US" altLang="en-US"/>
              <a:t>Laparoscopic surgery?</a:t>
            </a:r>
          </a:p>
          <a:p>
            <a:r>
              <a:rPr lang="en-US" altLang="en-US"/>
              <a:t>Percutaneous drain?</a:t>
            </a:r>
          </a:p>
          <a:p>
            <a:r>
              <a:rPr lang="en-US" altLang="en-US"/>
              <a:t>PAIR? </a:t>
            </a:r>
          </a:p>
          <a:p>
            <a:endParaRPr lang="en-US" altLang="en-US"/>
          </a:p>
          <a:p>
            <a:endParaRPr lang="en-US" altLang="en-US"/>
          </a:p>
        </p:txBody>
      </p:sp>
      <p:pic>
        <p:nvPicPr>
          <p:cNvPr id="73731" name="Picture 5" descr="C:\Users\jhajek\Downloads\B.June.2017.jpg">
            <a:extLst>
              <a:ext uri="{FF2B5EF4-FFF2-40B4-BE49-F238E27FC236}">
                <a16:creationId xmlns:a16="http://schemas.microsoft.com/office/drawing/2014/main" id="{6D5F3128-F5EA-EC0B-7E1D-3CE75E4B27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0300" y="192088"/>
            <a:ext cx="3008313" cy="300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2" name="Picture 6" descr="C:\Users\jhajek\Downloads\AA.June.2017.jpg">
            <a:extLst>
              <a:ext uri="{FF2B5EF4-FFF2-40B4-BE49-F238E27FC236}">
                <a16:creationId xmlns:a16="http://schemas.microsoft.com/office/drawing/2014/main" id="{203E76BC-32F5-C59B-D2C9-1ABA000882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3313" y="3292475"/>
            <a:ext cx="3016250"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a:extLst>
              <a:ext uri="{FF2B5EF4-FFF2-40B4-BE49-F238E27FC236}">
                <a16:creationId xmlns:a16="http://schemas.microsoft.com/office/drawing/2014/main" id="{D1432F33-A7FF-1491-1C7E-CF579C77E0AA}"/>
              </a:ext>
            </a:extLst>
          </p:cNvPr>
          <p:cNvSpPr>
            <a:spLocks noGrp="1"/>
          </p:cNvSpPr>
          <p:nvPr>
            <p:ph type="title"/>
          </p:nvPr>
        </p:nvSpPr>
        <p:spPr/>
        <p:txBody>
          <a:bodyPr/>
          <a:lstStyle/>
          <a:p>
            <a:r>
              <a:rPr lang="en-CA" altLang="en-US"/>
              <a:t>12 months later</a:t>
            </a:r>
            <a:r>
              <a:rPr lang="mr-IN" altLang="en-US">
                <a:ea typeface="Mangal" panose="02040503050203030202" pitchFamily="18" charset="0"/>
              </a:rPr>
              <a:t>…</a:t>
            </a:r>
            <a:br>
              <a:rPr lang="en-CA" altLang="en-US"/>
            </a:br>
            <a:r>
              <a:rPr lang="en-CA" altLang="en-US"/>
              <a:t>MRCP </a:t>
            </a:r>
          </a:p>
        </p:txBody>
      </p:sp>
      <p:sp>
        <p:nvSpPr>
          <p:cNvPr id="74754" name="Content Placeholder 2">
            <a:extLst>
              <a:ext uri="{FF2B5EF4-FFF2-40B4-BE49-F238E27FC236}">
                <a16:creationId xmlns:a16="http://schemas.microsoft.com/office/drawing/2014/main" id="{2C94F9C6-9B34-48AD-82CD-B34E832576BD}"/>
              </a:ext>
            </a:extLst>
          </p:cNvPr>
          <p:cNvSpPr>
            <a:spLocks noGrp="1"/>
          </p:cNvSpPr>
          <p:nvPr>
            <p:ph idx="1"/>
          </p:nvPr>
        </p:nvSpPr>
        <p:spPr/>
        <p:txBody>
          <a:bodyPr/>
          <a:lstStyle/>
          <a:p>
            <a:pPr marL="0" indent="0" eaLnBrk="1" hangingPunct="1">
              <a:lnSpc>
                <a:spcPct val="100000"/>
              </a:lnSpc>
              <a:spcBef>
                <a:spcPct val="0"/>
              </a:spcBef>
              <a:buFontTx/>
              <a:buNone/>
            </a:pPr>
            <a:r>
              <a:rPr lang="en-CA" altLang="en-US"/>
              <a:t> </a:t>
            </a:r>
          </a:p>
        </p:txBody>
      </p:sp>
      <p:pic>
        <p:nvPicPr>
          <p:cNvPr id="74755" name="Picture 3">
            <a:extLst>
              <a:ext uri="{FF2B5EF4-FFF2-40B4-BE49-F238E27FC236}">
                <a16:creationId xmlns:a16="http://schemas.microsoft.com/office/drawing/2014/main" id="{6073A607-A504-058B-69D3-5F1E8177BE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9350" y="1920875"/>
            <a:ext cx="4633913" cy="4633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4756" name="Picture 2">
            <a:extLst>
              <a:ext uri="{FF2B5EF4-FFF2-40B4-BE49-F238E27FC236}">
                <a16:creationId xmlns:a16="http://schemas.microsoft.com/office/drawing/2014/main" id="{85C5FD07-F452-98CF-4899-A7A0155B11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8738" y="1920875"/>
            <a:ext cx="4535487" cy="453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a:extLst>
              <a:ext uri="{FF2B5EF4-FFF2-40B4-BE49-F238E27FC236}">
                <a16:creationId xmlns:a16="http://schemas.microsoft.com/office/drawing/2014/main" id="{64A8E3A7-B79F-2596-99F6-125990C7D6E0}"/>
              </a:ext>
            </a:extLst>
          </p:cNvPr>
          <p:cNvSpPr>
            <a:spLocks noGrp="1"/>
          </p:cNvSpPr>
          <p:nvPr>
            <p:ph type="title"/>
          </p:nvPr>
        </p:nvSpPr>
        <p:spPr/>
        <p:txBody>
          <a:bodyPr/>
          <a:lstStyle/>
          <a:p>
            <a:r>
              <a:rPr lang="en-CA" altLang="en-US"/>
              <a:t>12 months later</a:t>
            </a:r>
            <a:r>
              <a:rPr lang="mr-IN" altLang="en-US">
                <a:ea typeface="Mangal" panose="02040503050203030202" pitchFamily="18" charset="0"/>
              </a:rPr>
              <a:t>…</a:t>
            </a:r>
            <a:endParaRPr lang="en-CA" altLang="en-US"/>
          </a:p>
        </p:txBody>
      </p:sp>
      <p:sp>
        <p:nvSpPr>
          <p:cNvPr id="75778" name="Content Placeholder 2">
            <a:extLst>
              <a:ext uri="{FF2B5EF4-FFF2-40B4-BE49-F238E27FC236}">
                <a16:creationId xmlns:a16="http://schemas.microsoft.com/office/drawing/2014/main" id="{ABE12090-E321-188E-9FB8-583D4AE7843F}"/>
              </a:ext>
            </a:extLst>
          </p:cNvPr>
          <p:cNvSpPr>
            <a:spLocks noGrp="1"/>
          </p:cNvSpPr>
          <p:nvPr>
            <p:ph idx="1"/>
          </p:nvPr>
        </p:nvSpPr>
        <p:spPr/>
        <p:txBody>
          <a:bodyPr/>
          <a:lstStyle/>
          <a:p>
            <a:r>
              <a:rPr lang="en-CA" altLang="en-US"/>
              <a:t> Feeling well </a:t>
            </a:r>
          </a:p>
          <a:p>
            <a:r>
              <a:rPr lang="en-CA" altLang="en-US"/>
              <a:t>Waiting for general surgery appointment</a:t>
            </a:r>
          </a:p>
        </p:txBody>
      </p:sp>
      <p:sp>
        <p:nvSpPr>
          <p:cNvPr id="75779" name="TextBox 3">
            <a:extLst>
              <a:ext uri="{FF2B5EF4-FFF2-40B4-BE49-F238E27FC236}">
                <a16:creationId xmlns:a16="http://schemas.microsoft.com/office/drawing/2014/main" id="{EC1E2168-330F-BAB1-C9DC-C08960B89091}"/>
              </a:ext>
            </a:extLst>
          </p:cNvPr>
          <p:cNvSpPr txBox="1">
            <a:spLocks noChangeArrowheads="1"/>
          </p:cNvSpPr>
          <p:nvPr/>
        </p:nvSpPr>
        <p:spPr bwMode="auto">
          <a:xfrm>
            <a:off x="5670550" y="3748088"/>
            <a:ext cx="62452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400"/>
              <a:t>Cyst decreased from 11cm - 10 cm in 12 months </a:t>
            </a:r>
          </a:p>
          <a:p>
            <a:pPr>
              <a:lnSpc>
                <a:spcPct val="100000"/>
              </a:lnSpc>
              <a:spcBef>
                <a:spcPct val="0"/>
              </a:spcBef>
              <a:buFontTx/>
              <a:buNone/>
            </a:pPr>
            <a:endParaRPr lang="en-US" altLang="en-US" sz="1800"/>
          </a:p>
        </p:txBody>
      </p:sp>
      <p:pic>
        <p:nvPicPr>
          <p:cNvPr id="75780" name="Picture 3">
            <a:extLst>
              <a:ext uri="{FF2B5EF4-FFF2-40B4-BE49-F238E27FC236}">
                <a16:creationId xmlns:a16="http://schemas.microsoft.com/office/drawing/2014/main" id="{A50F30DF-D552-7483-DDFB-F9D9724250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5763" y="3062288"/>
            <a:ext cx="3586162" cy="3586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a:extLst>
              <a:ext uri="{FF2B5EF4-FFF2-40B4-BE49-F238E27FC236}">
                <a16:creationId xmlns:a16="http://schemas.microsoft.com/office/drawing/2014/main" id="{ACF59647-EB9A-ECDF-DE62-AADCEF07327A}"/>
              </a:ext>
            </a:extLst>
          </p:cNvPr>
          <p:cNvSpPr>
            <a:spLocks noGrp="1"/>
          </p:cNvSpPr>
          <p:nvPr>
            <p:ph type="title"/>
          </p:nvPr>
        </p:nvSpPr>
        <p:spPr/>
        <p:txBody>
          <a:bodyPr/>
          <a:lstStyle/>
          <a:p>
            <a:r>
              <a:rPr lang="en-US" altLang="en-US" dirty="0"/>
              <a:t>3 years later</a:t>
            </a:r>
            <a:r>
              <a:rPr lang="mr-IN" altLang="en-US" dirty="0">
                <a:ea typeface="Mangal" panose="02040503050203030202" pitchFamily="18" charset="0"/>
              </a:rPr>
              <a:t>…</a:t>
            </a:r>
            <a:r>
              <a:rPr lang="en-CA" altLang="en-US" dirty="0"/>
              <a:t> </a:t>
            </a:r>
            <a:endParaRPr lang="en-US" altLang="en-US" dirty="0"/>
          </a:p>
        </p:txBody>
      </p:sp>
      <p:sp>
        <p:nvSpPr>
          <p:cNvPr id="76802" name="Content Placeholder 2">
            <a:extLst>
              <a:ext uri="{FF2B5EF4-FFF2-40B4-BE49-F238E27FC236}">
                <a16:creationId xmlns:a16="http://schemas.microsoft.com/office/drawing/2014/main" id="{E73F5456-757C-1A56-8AEF-F273517D2E4B}"/>
              </a:ext>
            </a:extLst>
          </p:cNvPr>
          <p:cNvSpPr>
            <a:spLocks noGrp="1"/>
          </p:cNvSpPr>
          <p:nvPr>
            <p:ph idx="1"/>
          </p:nvPr>
        </p:nvSpPr>
        <p:spPr/>
        <p:txBody>
          <a:bodyPr/>
          <a:lstStyle/>
          <a:p>
            <a:pPr marL="0" indent="0" eaLnBrk="1" hangingPunct="1">
              <a:lnSpc>
                <a:spcPct val="100000"/>
              </a:lnSpc>
              <a:spcBef>
                <a:spcPct val="0"/>
              </a:spcBef>
              <a:buFontTx/>
              <a:buNone/>
            </a:pPr>
            <a:r>
              <a:rPr lang="en-US" altLang="en-US"/>
              <a:t> </a:t>
            </a:r>
          </a:p>
        </p:txBody>
      </p:sp>
      <p:pic>
        <p:nvPicPr>
          <p:cNvPr id="76803" name="Picture 3">
            <a:extLst>
              <a:ext uri="{FF2B5EF4-FFF2-40B4-BE49-F238E27FC236}">
                <a16:creationId xmlns:a16="http://schemas.microsoft.com/office/drawing/2014/main" id="{A4135143-7844-B880-D0E2-371DAE60025F}"/>
              </a:ext>
            </a:extLst>
          </p:cNvPr>
          <p:cNvPicPr>
            <a:picLocks noChangeAspect="1"/>
          </p:cNvPicPr>
          <p:nvPr/>
        </p:nvPicPr>
        <p:blipFill>
          <a:blip r:embed="rId2">
            <a:extLst>
              <a:ext uri="{28A0092B-C50C-407E-A947-70E740481C1C}">
                <a14:useLocalDpi xmlns:a14="http://schemas.microsoft.com/office/drawing/2010/main" val="0"/>
              </a:ext>
            </a:extLst>
          </a:blip>
          <a:srcRect l="-182" t="11119" b="15625"/>
          <a:stretch>
            <a:fillRect/>
          </a:stretch>
        </p:blipFill>
        <p:spPr bwMode="auto">
          <a:xfrm>
            <a:off x="538163" y="2155825"/>
            <a:ext cx="5684837"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4" name="Picture 4">
            <a:extLst>
              <a:ext uri="{FF2B5EF4-FFF2-40B4-BE49-F238E27FC236}">
                <a16:creationId xmlns:a16="http://schemas.microsoft.com/office/drawing/2014/main" id="{B7C418EF-BB44-CA6F-2764-A2EE13777FCB}"/>
              </a:ext>
            </a:extLst>
          </p:cNvPr>
          <p:cNvPicPr>
            <a:picLocks noChangeAspect="1"/>
          </p:cNvPicPr>
          <p:nvPr/>
        </p:nvPicPr>
        <p:blipFill>
          <a:blip r:embed="rId3">
            <a:extLst>
              <a:ext uri="{28A0092B-C50C-407E-A947-70E740481C1C}">
                <a14:useLocalDpi xmlns:a14="http://schemas.microsoft.com/office/drawing/2010/main" val="0"/>
              </a:ext>
            </a:extLst>
          </a:blip>
          <a:srcRect l="1671" t="16678" r="871" b="5006"/>
          <a:stretch>
            <a:fillRect/>
          </a:stretch>
        </p:blipFill>
        <p:spPr bwMode="auto">
          <a:xfrm>
            <a:off x="6392863" y="2155825"/>
            <a:ext cx="5260975" cy="422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a:extLst>
              <a:ext uri="{FF2B5EF4-FFF2-40B4-BE49-F238E27FC236}">
                <a16:creationId xmlns:a16="http://schemas.microsoft.com/office/drawing/2014/main" id="{82251FD8-5CF3-FBB5-DA13-D272338DEAA5}"/>
              </a:ext>
            </a:extLst>
          </p:cNvPr>
          <p:cNvCxnSpPr/>
          <p:nvPr/>
        </p:nvCxnSpPr>
        <p:spPr>
          <a:xfrm>
            <a:off x="4670425" y="1690688"/>
            <a:ext cx="2774950" cy="0"/>
          </a:xfrm>
          <a:prstGeom prst="straightConnector1">
            <a:avLst/>
          </a:prstGeom>
          <a:ln w="60325" cmpd="sng">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itle 1">
            <a:extLst>
              <a:ext uri="{FF2B5EF4-FFF2-40B4-BE49-F238E27FC236}">
                <a16:creationId xmlns:a16="http://schemas.microsoft.com/office/drawing/2014/main" id="{F9BEC266-793E-2D6D-05BF-274AB6FF26E1}"/>
              </a:ext>
            </a:extLst>
          </p:cNvPr>
          <p:cNvSpPr>
            <a:spLocks noGrp="1"/>
          </p:cNvSpPr>
          <p:nvPr>
            <p:ph type="title"/>
          </p:nvPr>
        </p:nvSpPr>
        <p:spPr/>
        <p:txBody>
          <a:bodyPr/>
          <a:lstStyle/>
          <a:p>
            <a:r>
              <a:rPr lang="en-US" altLang="en-US"/>
              <a:t>52M with chest pain </a:t>
            </a:r>
          </a:p>
        </p:txBody>
      </p:sp>
      <p:sp>
        <p:nvSpPr>
          <p:cNvPr id="115714" name="Content Placeholder 2">
            <a:extLst>
              <a:ext uri="{FF2B5EF4-FFF2-40B4-BE49-F238E27FC236}">
                <a16:creationId xmlns:a16="http://schemas.microsoft.com/office/drawing/2014/main" id="{AFB93F69-4C2D-E874-365D-AA12E4EA04FC}"/>
              </a:ext>
            </a:extLst>
          </p:cNvPr>
          <p:cNvSpPr>
            <a:spLocks noGrp="1"/>
          </p:cNvSpPr>
          <p:nvPr>
            <p:ph idx="1"/>
          </p:nvPr>
        </p:nvSpPr>
        <p:spPr/>
        <p:txBody>
          <a:bodyPr/>
          <a:lstStyle/>
          <a:p>
            <a:r>
              <a:rPr lang="en-US" altLang="en-US" dirty="0"/>
              <a:t>52M from Iran, immigrated to Canada 2013</a:t>
            </a:r>
          </a:p>
          <a:p>
            <a:pPr lvl="1"/>
            <a:r>
              <a:rPr lang="en-US" altLang="en-US" dirty="0"/>
              <a:t>Lived in Isfahan, 2</a:t>
            </a:r>
            <a:r>
              <a:rPr lang="en-US" altLang="en-US" baseline="30000" dirty="0"/>
              <a:t>nd</a:t>
            </a:r>
            <a:r>
              <a:rPr lang="en-US" altLang="en-US" dirty="0"/>
              <a:t> largest city </a:t>
            </a:r>
          </a:p>
          <a:p>
            <a:pPr lvl="1"/>
            <a:r>
              <a:rPr lang="en-US" altLang="en-US" dirty="0"/>
              <a:t>Then 2 years in Turkey 2011- 2013</a:t>
            </a:r>
          </a:p>
          <a:p>
            <a:pPr lvl="1"/>
            <a:r>
              <a:rPr lang="en-US" altLang="en-US" dirty="0"/>
              <a:t>Was a truck driver, now on medical disability due to anxiety/depression</a:t>
            </a:r>
          </a:p>
          <a:p>
            <a:endParaRPr lang="en-US" altLang="en-US" dirty="0"/>
          </a:p>
          <a:p>
            <a:r>
              <a:rPr lang="en-US" altLang="en-US" dirty="0"/>
              <a:t>In 2013, presented to hospital with atypical chest pain</a:t>
            </a:r>
          </a:p>
          <a:p>
            <a:pPr lvl="1"/>
            <a:r>
              <a:rPr lang="en-US" altLang="en-US" dirty="0"/>
              <a:t>CXR/CT as follows</a:t>
            </a:r>
            <a:r>
              <a:rPr lang="mr-IN" altLang="en-US" dirty="0">
                <a:ea typeface="Mangal" panose="02040503050203030202" pitchFamily="18" charset="0"/>
              </a:rPr>
              <a:t>…</a:t>
            </a:r>
            <a:r>
              <a:rPr lang="en-CA" altLang="en-US" dirty="0"/>
              <a:t>.</a:t>
            </a:r>
            <a:endParaRPr lang="en-US" altLang="en-US" dirty="0"/>
          </a:p>
          <a:p>
            <a:pPr lvl="1"/>
            <a:endParaRPr lang="en-US" altLang="en-US" dirty="0"/>
          </a:p>
          <a:p>
            <a:endParaRPr lang="en-US" alt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le 1">
            <a:extLst>
              <a:ext uri="{FF2B5EF4-FFF2-40B4-BE49-F238E27FC236}">
                <a16:creationId xmlns:a16="http://schemas.microsoft.com/office/drawing/2014/main" id="{59EE9103-BCF5-9A17-6962-94ED04AFB625}"/>
              </a:ext>
            </a:extLst>
          </p:cNvPr>
          <p:cNvSpPr>
            <a:spLocks noGrp="1"/>
          </p:cNvSpPr>
          <p:nvPr>
            <p:ph type="title"/>
          </p:nvPr>
        </p:nvSpPr>
        <p:spPr/>
        <p:txBody>
          <a:bodyPr/>
          <a:lstStyle/>
          <a:p>
            <a:r>
              <a:rPr lang="en-CA" altLang="en-US"/>
              <a:t>52M with chest pain </a:t>
            </a:r>
          </a:p>
        </p:txBody>
      </p:sp>
      <p:sp>
        <p:nvSpPr>
          <p:cNvPr id="116738" name="Content Placeholder 2">
            <a:extLst>
              <a:ext uri="{FF2B5EF4-FFF2-40B4-BE49-F238E27FC236}">
                <a16:creationId xmlns:a16="http://schemas.microsoft.com/office/drawing/2014/main" id="{592E42DE-CD87-4551-15ED-872C2BEE2D36}"/>
              </a:ext>
            </a:extLst>
          </p:cNvPr>
          <p:cNvSpPr>
            <a:spLocks noGrp="1"/>
          </p:cNvSpPr>
          <p:nvPr>
            <p:ph idx="1"/>
          </p:nvPr>
        </p:nvSpPr>
        <p:spPr/>
        <p:txBody>
          <a:bodyPr/>
          <a:lstStyle/>
          <a:p>
            <a:endParaRPr lang="en-CA" altLang="en-US"/>
          </a:p>
        </p:txBody>
      </p:sp>
      <p:pic>
        <p:nvPicPr>
          <p:cNvPr id="116739" name="Picture 2">
            <a:extLst>
              <a:ext uri="{FF2B5EF4-FFF2-40B4-BE49-F238E27FC236}">
                <a16:creationId xmlns:a16="http://schemas.microsoft.com/office/drawing/2014/main" id="{7D8BC73D-D1A9-CF4A-B4FC-9ADAF2093E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0775" y="1493838"/>
            <a:ext cx="5189538" cy="519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6740" name="Picture 3">
            <a:extLst>
              <a:ext uri="{FF2B5EF4-FFF2-40B4-BE49-F238E27FC236}">
                <a16:creationId xmlns:a16="http://schemas.microsoft.com/office/drawing/2014/main" id="{7F2A2394-DBDD-D160-B7BC-080B1F133E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493838"/>
            <a:ext cx="5184775" cy="519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a:extLst>
              <a:ext uri="{FF2B5EF4-FFF2-40B4-BE49-F238E27FC236}">
                <a16:creationId xmlns:a16="http://schemas.microsoft.com/office/drawing/2014/main" id="{9AE28E00-BA63-8303-21DB-720BA74DABA6}"/>
              </a:ext>
            </a:extLst>
          </p:cNvPr>
          <p:cNvSpPr>
            <a:spLocks noGrp="1"/>
          </p:cNvSpPr>
          <p:nvPr>
            <p:ph type="title"/>
          </p:nvPr>
        </p:nvSpPr>
        <p:spPr/>
        <p:txBody>
          <a:bodyPr/>
          <a:lstStyle/>
          <a:p>
            <a:r>
              <a:rPr lang="en-CA" altLang="en-US"/>
              <a:t>52M with chest pain </a:t>
            </a:r>
          </a:p>
        </p:txBody>
      </p:sp>
      <p:sp>
        <p:nvSpPr>
          <p:cNvPr id="117762" name="Content Placeholder 2">
            <a:extLst>
              <a:ext uri="{FF2B5EF4-FFF2-40B4-BE49-F238E27FC236}">
                <a16:creationId xmlns:a16="http://schemas.microsoft.com/office/drawing/2014/main" id="{CC3A013C-9205-FAD4-F27D-C31C56FDD3A3}"/>
              </a:ext>
            </a:extLst>
          </p:cNvPr>
          <p:cNvSpPr>
            <a:spLocks noGrp="1"/>
          </p:cNvSpPr>
          <p:nvPr>
            <p:ph idx="1"/>
          </p:nvPr>
        </p:nvSpPr>
        <p:spPr/>
        <p:txBody>
          <a:bodyPr/>
          <a:lstStyle/>
          <a:p>
            <a:endParaRPr lang="en-CA" altLang="en-US"/>
          </a:p>
        </p:txBody>
      </p:sp>
      <p:pic>
        <p:nvPicPr>
          <p:cNvPr id="117763" name="Picture 2">
            <a:extLst>
              <a:ext uri="{FF2B5EF4-FFF2-40B4-BE49-F238E27FC236}">
                <a16:creationId xmlns:a16="http://schemas.microsoft.com/office/drawing/2014/main" id="{351DAEE7-A6D9-743C-9878-E19CA5379E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8375" y="1427163"/>
            <a:ext cx="5292725" cy="5292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7764" name="Picture 3">
            <a:extLst>
              <a:ext uri="{FF2B5EF4-FFF2-40B4-BE49-F238E27FC236}">
                <a16:creationId xmlns:a16="http://schemas.microsoft.com/office/drawing/2014/main" id="{865A44FF-F8E5-C2F0-E6D8-A08DB66ED0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1275" y="1427163"/>
            <a:ext cx="5287963" cy="5286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a:extLst>
              <a:ext uri="{FF2B5EF4-FFF2-40B4-BE49-F238E27FC236}">
                <a16:creationId xmlns:a16="http://schemas.microsoft.com/office/drawing/2014/main" id="{9F2931CA-9894-1A34-AEA9-3D39261860ED}"/>
              </a:ext>
            </a:extLst>
          </p:cNvPr>
          <p:cNvSpPr>
            <a:spLocks noGrp="1"/>
          </p:cNvSpPr>
          <p:nvPr>
            <p:ph type="title"/>
          </p:nvPr>
        </p:nvSpPr>
        <p:spPr/>
        <p:txBody>
          <a:bodyPr/>
          <a:lstStyle/>
          <a:p>
            <a:r>
              <a:rPr lang="en-CA" altLang="en-US"/>
              <a:t>52M with chest pain </a:t>
            </a:r>
          </a:p>
        </p:txBody>
      </p:sp>
      <p:sp>
        <p:nvSpPr>
          <p:cNvPr id="118786" name="Content Placeholder 2">
            <a:extLst>
              <a:ext uri="{FF2B5EF4-FFF2-40B4-BE49-F238E27FC236}">
                <a16:creationId xmlns:a16="http://schemas.microsoft.com/office/drawing/2014/main" id="{09EB424E-232D-7C80-75C7-B8F8384DC117}"/>
              </a:ext>
            </a:extLst>
          </p:cNvPr>
          <p:cNvSpPr>
            <a:spLocks noGrp="1"/>
          </p:cNvSpPr>
          <p:nvPr>
            <p:ph idx="1"/>
          </p:nvPr>
        </p:nvSpPr>
        <p:spPr>
          <a:xfrm>
            <a:off x="838200" y="1690688"/>
            <a:ext cx="4337050" cy="4525962"/>
          </a:xfrm>
        </p:spPr>
        <p:txBody>
          <a:bodyPr/>
          <a:lstStyle/>
          <a:p>
            <a:r>
              <a:rPr lang="en-CA" altLang="en-US"/>
              <a:t>Chest pains resolved</a:t>
            </a:r>
          </a:p>
          <a:p>
            <a:pPr lvl="1"/>
            <a:r>
              <a:rPr lang="en-CA" altLang="en-US"/>
              <a:t>Normal cardiac work-up </a:t>
            </a:r>
          </a:p>
          <a:p>
            <a:pPr lvl="2"/>
            <a:r>
              <a:rPr lang="en-CA" altLang="en-US"/>
              <a:t>CT angiogram</a:t>
            </a:r>
          </a:p>
          <a:p>
            <a:pPr lvl="2"/>
            <a:r>
              <a:rPr lang="en-CA" altLang="en-US"/>
              <a:t>Echo </a:t>
            </a:r>
          </a:p>
          <a:p>
            <a:endParaRPr lang="en-CA" altLang="en-US"/>
          </a:p>
          <a:p>
            <a:r>
              <a:rPr lang="en-CA" altLang="en-US"/>
              <a:t>Cyst was felt to be a benign pericardial cyst</a:t>
            </a:r>
            <a:r>
              <a:rPr lang="mr-IN" altLang="en-US">
                <a:ea typeface="Mangal" panose="02040503050203030202" pitchFamily="18" charset="0"/>
              </a:rPr>
              <a:t>…</a:t>
            </a:r>
            <a:endParaRPr lang="en-CA" altLang="en-US"/>
          </a:p>
          <a:p>
            <a:endParaRPr lang="en-CA" altLang="en-US"/>
          </a:p>
        </p:txBody>
      </p:sp>
      <p:pic>
        <p:nvPicPr>
          <p:cNvPr id="118787" name="Picture 2">
            <a:extLst>
              <a:ext uri="{FF2B5EF4-FFF2-40B4-BE49-F238E27FC236}">
                <a16:creationId xmlns:a16="http://schemas.microsoft.com/office/drawing/2014/main" id="{D963754A-35A6-9EE7-E14E-7D339F4D67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6125" y="1600200"/>
            <a:ext cx="4876800"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a:extLst>
              <a:ext uri="{FF2B5EF4-FFF2-40B4-BE49-F238E27FC236}">
                <a16:creationId xmlns:a16="http://schemas.microsoft.com/office/drawing/2014/main" id="{CFB8D8CD-2121-790F-F37D-2FB91B0B3669}"/>
              </a:ext>
            </a:extLst>
          </p:cNvPr>
          <p:cNvSpPr>
            <a:spLocks noGrp="1"/>
          </p:cNvSpPr>
          <p:nvPr>
            <p:ph type="title"/>
          </p:nvPr>
        </p:nvSpPr>
        <p:spPr/>
        <p:txBody>
          <a:bodyPr/>
          <a:lstStyle/>
          <a:p>
            <a:r>
              <a:rPr lang="en-CA" altLang="en-US"/>
              <a:t>52M with chest pain </a:t>
            </a:r>
          </a:p>
        </p:txBody>
      </p:sp>
      <p:sp>
        <p:nvSpPr>
          <p:cNvPr id="119810" name="Content Placeholder 2">
            <a:extLst>
              <a:ext uri="{FF2B5EF4-FFF2-40B4-BE49-F238E27FC236}">
                <a16:creationId xmlns:a16="http://schemas.microsoft.com/office/drawing/2014/main" id="{2D16D4F6-0309-0A8C-F1F7-85EC2A9368B1}"/>
              </a:ext>
            </a:extLst>
          </p:cNvPr>
          <p:cNvSpPr>
            <a:spLocks noGrp="1"/>
          </p:cNvSpPr>
          <p:nvPr>
            <p:ph idx="1"/>
          </p:nvPr>
        </p:nvSpPr>
        <p:spPr>
          <a:xfrm>
            <a:off x="838200" y="1690688"/>
            <a:ext cx="4619625" cy="4525962"/>
          </a:xfrm>
        </p:spPr>
        <p:txBody>
          <a:bodyPr/>
          <a:lstStyle/>
          <a:p>
            <a:r>
              <a:rPr lang="en-CA" altLang="en-US" dirty="0"/>
              <a:t>5 years later </a:t>
            </a:r>
          </a:p>
          <a:p>
            <a:pPr lvl="1"/>
            <a:r>
              <a:rPr lang="en-CA" altLang="en-US" dirty="0"/>
              <a:t>Presented to ER with acute right chest pain and fever</a:t>
            </a:r>
          </a:p>
          <a:p>
            <a:pPr lvl="1"/>
            <a:endParaRPr lang="en-CA" altLang="en-US" dirty="0"/>
          </a:p>
          <a:p>
            <a:r>
              <a:rPr lang="en-CA" altLang="en-US" dirty="0"/>
              <a:t>CXR </a:t>
            </a:r>
            <a:r>
              <a:rPr lang="en-CA" altLang="en-US" dirty="0">
                <a:sym typeface="Wingdings" pitchFamily="2" charset="2"/>
              </a:rPr>
              <a:t> </a:t>
            </a:r>
            <a:r>
              <a:rPr lang="en-CA" altLang="en-US" dirty="0"/>
              <a:t>Pneumothorax</a:t>
            </a:r>
          </a:p>
        </p:txBody>
      </p:sp>
      <p:pic>
        <p:nvPicPr>
          <p:cNvPr id="119811" name="Picture 2">
            <a:extLst>
              <a:ext uri="{FF2B5EF4-FFF2-40B4-BE49-F238E27FC236}">
                <a16:creationId xmlns:a16="http://schemas.microsoft.com/office/drawing/2014/main" id="{237AE315-0220-C073-0680-36C4E46763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7188" y="1960563"/>
            <a:ext cx="3960812" cy="414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Title 1">
            <a:extLst>
              <a:ext uri="{FF2B5EF4-FFF2-40B4-BE49-F238E27FC236}">
                <a16:creationId xmlns:a16="http://schemas.microsoft.com/office/drawing/2014/main" id="{52CC41E1-AF1A-B056-E5F3-D176836F29B6}"/>
              </a:ext>
            </a:extLst>
          </p:cNvPr>
          <p:cNvSpPr>
            <a:spLocks noGrp="1"/>
          </p:cNvSpPr>
          <p:nvPr>
            <p:ph type="title"/>
          </p:nvPr>
        </p:nvSpPr>
        <p:spPr/>
        <p:txBody>
          <a:bodyPr/>
          <a:lstStyle/>
          <a:p>
            <a:r>
              <a:rPr lang="en-CA" altLang="en-US"/>
              <a:t>52M with chest pain </a:t>
            </a:r>
          </a:p>
        </p:txBody>
      </p:sp>
      <p:sp>
        <p:nvSpPr>
          <p:cNvPr id="120834" name="Content Placeholder 2">
            <a:extLst>
              <a:ext uri="{FF2B5EF4-FFF2-40B4-BE49-F238E27FC236}">
                <a16:creationId xmlns:a16="http://schemas.microsoft.com/office/drawing/2014/main" id="{6A9510F4-4CF7-4B31-BC7A-D9F87B7509B4}"/>
              </a:ext>
            </a:extLst>
          </p:cNvPr>
          <p:cNvSpPr>
            <a:spLocks noGrp="1"/>
          </p:cNvSpPr>
          <p:nvPr>
            <p:ph idx="1"/>
          </p:nvPr>
        </p:nvSpPr>
        <p:spPr/>
        <p:txBody>
          <a:bodyPr/>
          <a:lstStyle/>
          <a:p>
            <a:endParaRPr lang="en-CA" altLang="en-US"/>
          </a:p>
        </p:txBody>
      </p:sp>
      <p:pic>
        <p:nvPicPr>
          <p:cNvPr id="120835" name="Picture 2">
            <a:extLst>
              <a:ext uri="{FF2B5EF4-FFF2-40B4-BE49-F238E27FC236}">
                <a16:creationId xmlns:a16="http://schemas.microsoft.com/office/drawing/2014/main" id="{007306C5-68D0-F141-62E7-EF143436CA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1404938"/>
            <a:ext cx="5454650" cy="5192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0836" name="Picture 3">
            <a:extLst>
              <a:ext uri="{FF2B5EF4-FFF2-40B4-BE49-F238E27FC236}">
                <a16:creationId xmlns:a16="http://schemas.microsoft.com/office/drawing/2014/main" id="{468C72D6-2BD0-8C7D-A9DE-83150605B7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6050" y="1404938"/>
            <a:ext cx="5153025" cy="5192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a:extLst>
              <a:ext uri="{FF2B5EF4-FFF2-40B4-BE49-F238E27FC236}">
                <a16:creationId xmlns:a16="http://schemas.microsoft.com/office/drawing/2014/main" id="{40EE3899-2489-6B4B-C013-9DD9D2D08D8E}"/>
              </a:ext>
            </a:extLst>
          </p:cNvPr>
          <p:cNvSpPr>
            <a:spLocks noGrp="1"/>
          </p:cNvSpPr>
          <p:nvPr>
            <p:ph type="title"/>
          </p:nvPr>
        </p:nvSpPr>
        <p:spPr/>
        <p:txBody>
          <a:bodyPr/>
          <a:lstStyle/>
          <a:p>
            <a:r>
              <a:rPr lang="en-CA" altLang="en-US"/>
              <a:t>52M with chest pain </a:t>
            </a:r>
          </a:p>
        </p:txBody>
      </p:sp>
      <p:sp>
        <p:nvSpPr>
          <p:cNvPr id="121858" name="Content Placeholder 2">
            <a:extLst>
              <a:ext uri="{FF2B5EF4-FFF2-40B4-BE49-F238E27FC236}">
                <a16:creationId xmlns:a16="http://schemas.microsoft.com/office/drawing/2014/main" id="{6F166411-2220-57DD-85C6-FACA1D68656E}"/>
              </a:ext>
            </a:extLst>
          </p:cNvPr>
          <p:cNvSpPr>
            <a:spLocks noGrp="1"/>
          </p:cNvSpPr>
          <p:nvPr>
            <p:ph idx="1"/>
          </p:nvPr>
        </p:nvSpPr>
        <p:spPr/>
        <p:txBody>
          <a:bodyPr/>
          <a:lstStyle/>
          <a:p>
            <a:r>
              <a:rPr lang="en-CA" altLang="en-US"/>
              <a:t>Chest tube inserted </a:t>
            </a:r>
          </a:p>
        </p:txBody>
      </p:sp>
      <p:pic>
        <p:nvPicPr>
          <p:cNvPr id="121859" name="Picture 2">
            <a:extLst>
              <a:ext uri="{FF2B5EF4-FFF2-40B4-BE49-F238E27FC236}">
                <a16:creationId xmlns:a16="http://schemas.microsoft.com/office/drawing/2014/main" id="{4D252E29-27AC-8586-EC86-5E5E9D77C8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2411413"/>
            <a:ext cx="4306888" cy="430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1860" name="Picture 3">
            <a:extLst>
              <a:ext uri="{FF2B5EF4-FFF2-40B4-BE49-F238E27FC236}">
                <a16:creationId xmlns:a16="http://schemas.microsoft.com/office/drawing/2014/main" id="{01DCB9F7-DEC7-BABC-E67E-EF57FE8365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9538" y="2419350"/>
            <a:ext cx="4298950" cy="4300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1861" name="Picture 3">
            <a:extLst>
              <a:ext uri="{FF2B5EF4-FFF2-40B4-BE49-F238E27FC236}">
                <a16:creationId xmlns:a16="http://schemas.microsoft.com/office/drawing/2014/main" id="{15083FCF-E7E8-F910-4682-3825E82A8E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5238" y="269875"/>
            <a:ext cx="1608137" cy="1608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a:extLst>
              <a:ext uri="{FF2B5EF4-FFF2-40B4-BE49-F238E27FC236}">
                <a16:creationId xmlns:a16="http://schemas.microsoft.com/office/drawing/2014/main" id="{2125164A-B732-D2EB-13D5-6DC09C1A1E37}"/>
              </a:ext>
            </a:extLst>
          </p:cNvPr>
          <p:cNvSpPr>
            <a:spLocks noGrp="1"/>
          </p:cNvSpPr>
          <p:nvPr>
            <p:ph type="title"/>
          </p:nvPr>
        </p:nvSpPr>
        <p:spPr/>
        <p:txBody>
          <a:bodyPr/>
          <a:lstStyle/>
          <a:p>
            <a:r>
              <a:rPr lang="en-CA" altLang="en-US"/>
              <a:t>Hooklets and scolices in pleural fluid</a:t>
            </a:r>
          </a:p>
        </p:txBody>
      </p:sp>
      <p:sp>
        <p:nvSpPr>
          <p:cNvPr id="122882" name="Content Placeholder 2">
            <a:extLst>
              <a:ext uri="{FF2B5EF4-FFF2-40B4-BE49-F238E27FC236}">
                <a16:creationId xmlns:a16="http://schemas.microsoft.com/office/drawing/2014/main" id="{422960B4-354A-0E6F-F5DF-E1C45A15AFEF}"/>
              </a:ext>
            </a:extLst>
          </p:cNvPr>
          <p:cNvSpPr>
            <a:spLocks noGrp="1"/>
          </p:cNvSpPr>
          <p:nvPr>
            <p:ph idx="1"/>
          </p:nvPr>
        </p:nvSpPr>
        <p:spPr/>
        <p:txBody>
          <a:bodyPr/>
          <a:lstStyle/>
          <a:p>
            <a:endParaRPr lang="en-CA" altLang="en-US"/>
          </a:p>
        </p:txBody>
      </p:sp>
      <p:pic>
        <p:nvPicPr>
          <p:cNvPr id="122883" name="Picture 3">
            <a:extLst>
              <a:ext uri="{FF2B5EF4-FFF2-40B4-BE49-F238E27FC236}">
                <a16:creationId xmlns:a16="http://schemas.microsoft.com/office/drawing/2014/main" id="{6751A821-AFCC-7A39-09D6-4C2E40621F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5313" y="2468563"/>
            <a:ext cx="4049712" cy="3017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884" name="Picture 5">
            <a:extLst>
              <a:ext uri="{FF2B5EF4-FFF2-40B4-BE49-F238E27FC236}">
                <a16:creationId xmlns:a16="http://schemas.microsoft.com/office/drawing/2014/main" id="{22A39D5B-AF69-3EBA-94C5-548F25F6BF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855788"/>
            <a:ext cx="5765800" cy="4321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a:extLst>
              <a:ext uri="{FF2B5EF4-FFF2-40B4-BE49-F238E27FC236}">
                <a16:creationId xmlns:a16="http://schemas.microsoft.com/office/drawing/2014/main" id="{1BD50ED2-DDBA-241E-3238-BD11E66637A1}"/>
              </a:ext>
            </a:extLst>
          </p:cNvPr>
          <p:cNvSpPr>
            <a:spLocks noGrp="1"/>
          </p:cNvSpPr>
          <p:nvPr>
            <p:ph type="title"/>
          </p:nvPr>
        </p:nvSpPr>
        <p:spPr/>
        <p:txBody>
          <a:bodyPr/>
          <a:lstStyle/>
          <a:p>
            <a:r>
              <a:rPr lang="en-CA" altLang="en-US"/>
              <a:t>What to do next?</a:t>
            </a:r>
          </a:p>
        </p:txBody>
      </p:sp>
      <p:sp>
        <p:nvSpPr>
          <p:cNvPr id="123906" name="Content Placeholder 2">
            <a:extLst>
              <a:ext uri="{FF2B5EF4-FFF2-40B4-BE49-F238E27FC236}">
                <a16:creationId xmlns:a16="http://schemas.microsoft.com/office/drawing/2014/main" id="{CB38FA5A-3AC1-6F53-BE18-783E35CC80A3}"/>
              </a:ext>
            </a:extLst>
          </p:cNvPr>
          <p:cNvSpPr>
            <a:spLocks noGrp="1"/>
          </p:cNvSpPr>
          <p:nvPr>
            <p:ph idx="1"/>
          </p:nvPr>
        </p:nvSpPr>
        <p:spPr/>
        <p:txBody>
          <a:bodyPr/>
          <a:lstStyle/>
          <a:p>
            <a:endParaRPr lang="en-CA" altLang="en-US"/>
          </a:p>
        </p:txBody>
      </p:sp>
      <p:pic>
        <p:nvPicPr>
          <p:cNvPr id="123907" name="Picture 3">
            <a:extLst>
              <a:ext uri="{FF2B5EF4-FFF2-40B4-BE49-F238E27FC236}">
                <a16:creationId xmlns:a16="http://schemas.microsoft.com/office/drawing/2014/main" id="{F311BBB8-C8C6-15F3-E1DA-59BBEA0C30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90688"/>
            <a:ext cx="5432425" cy="500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a:extLst>
              <a:ext uri="{FF2B5EF4-FFF2-40B4-BE49-F238E27FC236}">
                <a16:creationId xmlns:a16="http://schemas.microsoft.com/office/drawing/2014/main" id="{E9412BB4-98F0-86D6-9A24-44EA562E83D9}"/>
              </a:ext>
            </a:extLst>
          </p:cNvPr>
          <p:cNvSpPr>
            <a:spLocks noGrp="1"/>
          </p:cNvSpPr>
          <p:nvPr>
            <p:ph type="title"/>
          </p:nvPr>
        </p:nvSpPr>
        <p:spPr/>
        <p:txBody>
          <a:bodyPr/>
          <a:lstStyle/>
          <a:p>
            <a:r>
              <a:rPr lang="en-CA" altLang="en-US"/>
              <a:t>What to do next?</a:t>
            </a:r>
            <a:endParaRPr lang="en-US" altLang="en-US"/>
          </a:p>
        </p:txBody>
      </p:sp>
      <p:sp>
        <p:nvSpPr>
          <p:cNvPr id="124930" name="Content Placeholder 2">
            <a:extLst>
              <a:ext uri="{FF2B5EF4-FFF2-40B4-BE49-F238E27FC236}">
                <a16:creationId xmlns:a16="http://schemas.microsoft.com/office/drawing/2014/main" id="{D0190EB9-D650-F6B1-5E6F-C47874D25C03}"/>
              </a:ext>
            </a:extLst>
          </p:cNvPr>
          <p:cNvSpPr>
            <a:spLocks noGrp="1"/>
          </p:cNvSpPr>
          <p:nvPr>
            <p:ph idx="1"/>
          </p:nvPr>
        </p:nvSpPr>
        <p:spPr/>
        <p:txBody>
          <a:bodyPr/>
          <a:lstStyle/>
          <a:p>
            <a:r>
              <a:rPr lang="en-US" altLang="en-US"/>
              <a:t> </a:t>
            </a:r>
          </a:p>
        </p:txBody>
      </p:sp>
      <p:pic>
        <p:nvPicPr>
          <p:cNvPr id="124931" name="Picture 2">
            <a:extLst>
              <a:ext uri="{FF2B5EF4-FFF2-40B4-BE49-F238E27FC236}">
                <a16:creationId xmlns:a16="http://schemas.microsoft.com/office/drawing/2014/main" id="{24B1D5A2-F009-6041-01C6-CB8F399CD0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25625"/>
            <a:ext cx="4635500" cy="463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4932" name="Picture 2">
            <a:extLst>
              <a:ext uri="{FF2B5EF4-FFF2-40B4-BE49-F238E27FC236}">
                <a16:creationId xmlns:a16="http://schemas.microsoft.com/office/drawing/2014/main" id="{3ED355D5-022C-652D-E92D-D0074EB3FB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1850" y="1755775"/>
            <a:ext cx="4705350" cy="470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a:extLst>
              <a:ext uri="{FF2B5EF4-FFF2-40B4-BE49-F238E27FC236}">
                <a16:creationId xmlns:a16="http://schemas.microsoft.com/office/drawing/2014/main" id="{57688D95-85BF-1AA8-5B2E-FE533A76A893}"/>
              </a:ext>
            </a:extLst>
          </p:cNvPr>
          <p:cNvSpPr>
            <a:spLocks noGrp="1"/>
          </p:cNvSpPr>
          <p:nvPr>
            <p:ph type="title"/>
          </p:nvPr>
        </p:nvSpPr>
        <p:spPr/>
        <p:txBody>
          <a:bodyPr/>
          <a:lstStyle/>
          <a:p>
            <a:r>
              <a:rPr lang="en-US" altLang="en-US"/>
              <a:t>What to do next?</a:t>
            </a:r>
          </a:p>
        </p:txBody>
      </p:sp>
      <p:sp>
        <p:nvSpPr>
          <p:cNvPr id="125954" name="Content Placeholder 2">
            <a:extLst>
              <a:ext uri="{FF2B5EF4-FFF2-40B4-BE49-F238E27FC236}">
                <a16:creationId xmlns:a16="http://schemas.microsoft.com/office/drawing/2014/main" id="{42AD8615-D59F-4E6C-6791-8D9BA0F6E634}"/>
              </a:ext>
            </a:extLst>
          </p:cNvPr>
          <p:cNvSpPr>
            <a:spLocks noGrp="1"/>
          </p:cNvSpPr>
          <p:nvPr>
            <p:ph idx="1"/>
          </p:nvPr>
        </p:nvSpPr>
        <p:spPr/>
        <p:txBody>
          <a:bodyPr/>
          <a:lstStyle/>
          <a:p>
            <a:r>
              <a:rPr lang="en-US" altLang="en-US"/>
              <a:t>Ruptured pulmonary echinococcal cyst into the pleural space</a:t>
            </a:r>
            <a:r>
              <a:rPr lang="mr-IN" altLang="en-US">
                <a:ea typeface="Mangal" panose="02040503050203030202" pitchFamily="18" charset="0"/>
              </a:rPr>
              <a:t>…</a:t>
            </a:r>
            <a:endParaRPr lang="en-CA" altLang="en-US"/>
          </a:p>
          <a:p>
            <a:r>
              <a:rPr lang="en-CA" altLang="en-US"/>
              <a:t>Developed fevers, increasing chest pain </a:t>
            </a:r>
          </a:p>
          <a:p>
            <a:endParaRPr lang="en-CA" altLang="en-US"/>
          </a:p>
          <a:p>
            <a:r>
              <a:rPr lang="en-CA" altLang="en-US"/>
              <a:t>Went to OR</a:t>
            </a:r>
            <a:endParaRPr lang="en-US" altLang="en-US"/>
          </a:p>
          <a:p>
            <a:pPr lvl="1"/>
            <a:r>
              <a:rPr lang="en-US" altLang="en-US"/>
              <a:t>Thoracotomy</a:t>
            </a:r>
          </a:p>
          <a:p>
            <a:pPr lvl="1"/>
            <a:r>
              <a:rPr lang="en-US" altLang="en-US"/>
              <a:t>Decortication</a:t>
            </a:r>
          </a:p>
          <a:p>
            <a:pPr lvl="2"/>
            <a:r>
              <a:rPr lang="en-US" altLang="en-US"/>
              <a:t>Wash out of pleural space with hypertonic saline</a:t>
            </a:r>
          </a:p>
          <a:p>
            <a:pPr lvl="1"/>
            <a:r>
              <a:rPr lang="en-US" altLang="en-US"/>
              <a:t>Wedge resection of cyst and parts of RUL and RML</a:t>
            </a:r>
          </a:p>
          <a:p>
            <a:endParaRPr lang="en-CA" alt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1">
            <a:extLst>
              <a:ext uri="{FF2B5EF4-FFF2-40B4-BE49-F238E27FC236}">
                <a16:creationId xmlns:a16="http://schemas.microsoft.com/office/drawing/2014/main" id="{17D1FE0E-CF7E-8872-3A46-871ADD75124B}"/>
              </a:ext>
            </a:extLst>
          </p:cNvPr>
          <p:cNvSpPr>
            <a:spLocks noGrp="1"/>
          </p:cNvSpPr>
          <p:nvPr>
            <p:ph type="title"/>
          </p:nvPr>
        </p:nvSpPr>
        <p:spPr/>
        <p:txBody>
          <a:bodyPr/>
          <a:lstStyle/>
          <a:p>
            <a:r>
              <a:rPr lang="en-CA" altLang="en-US"/>
              <a:t>Did well post-op</a:t>
            </a:r>
          </a:p>
        </p:txBody>
      </p:sp>
      <p:sp>
        <p:nvSpPr>
          <p:cNvPr id="128002" name="Content Placeholder 2">
            <a:extLst>
              <a:ext uri="{FF2B5EF4-FFF2-40B4-BE49-F238E27FC236}">
                <a16:creationId xmlns:a16="http://schemas.microsoft.com/office/drawing/2014/main" id="{AF926594-A94E-EC42-7011-CCAAD4DF328D}"/>
              </a:ext>
            </a:extLst>
          </p:cNvPr>
          <p:cNvSpPr>
            <a:spLocks noGrp="1"/>
          </p:cNvSpPr>
          <p:nvPr>
            <p:ph idx="1"/>
          </p:nvPr>
        </p:nvSpPr>
        <p:spPr/>
        <p:txBody>
          <a:bodyPr/>
          <a:lstStyle/>
          <a:p>
            <a:r>
              <a:rPr lang="en-CA" altLang="en-US"/>
              <a:t> Completed 6 months of albendazole</a:t>
            </a:r>
          </a:p>
        </p:txBody>
      </p:sp>
      <p:pic>
        <p:nvPicPr>
          <p:cNvPr id="128003" name="Picture 2">
            <a:extLst>
              <a:ext uri="{FF2B5EF4-FFF2-40B4-BE49-F238E27FC236}">
                <a16:creationId xmlns:a16="http://schemas.microsoft.com/office/drawing/2014/main" id="{D2CF391C-D8FF-681F-023B-FB89F700F3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1875" y="203200"/>
            <a:ext cx="2279650" cy="227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8004" name="Picture 3">
            <a:extLst>
              <a:ext uri="{FF2B5EF4-FFF2-40B4-BE49-F238E27FC236}">
                <a16:creationId xmlns:a16="http://schemas.microsoft.com/office/drawing/2014/main" id="{423458AF-4547-2E18-5598-CCF849895F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9613" y="2732088"/>
            <a:ext cx="5141912" cy="3694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8005" name="Picture 4">
            <a:extLst>
              <a:ext uri="{FF2B5EF4-FFF2-40B4-BE49-F238E27FC236}">
                <a16:creationId xmlns:a16="http://schemas.microsoft.com/office/drawing/2014/main" id="{68610979-7BEA-B1E6-523B-8C6349B2A4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2125" y="2732088"/>
            <a:ext cx="4876800" cy="3694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a:extLst>
              <a:ext uri="{FF2B5EF4-FFF2-40B4-BE49-F238E27FC236}">
                <a16:creationId xmlns:a16="http://schemas.microsoft.com/office/drawing/2014/main" id="{048F62FE-99D0-7A77-C1F8-114A594EDE00}"/>
              </a:ext>
            </a:extLst>
          </p:cNvPr>
          <p:cNvSpPr>
            <a:spLocks noGrp="1"/>
          </p:cNvSpPr>
          <p:nvPr>
            <p:ph type="title"/>
          </p:nvPr>
        </p:nvSpPr>
        <p:spPr/>
        <p:txBody>
          <a:bodyPr/>
          <a:lstStyle/>
          <a:p>
            <a:r>
              <a:rPr lang="en-US" altLang="en-US"/>
              <a:t>Echinococcosis</a:t>
            </a:r>
            <a:br>
              <a:rPr lang="en-US" altLang="en-US"/>
            </a:br>
            <a:r>
              <a:rPr lang="en-US" altLang="en-US"/>
              <a:t>Basic life cycle </a:t>
            </a:r>
          </a:p>
        </p:txBody>
      </p:sp>
      <p:sp>
        <p:nvSpPr>
          <p:cNvPr id="130050" name="Content Placeholder 2">
            <a:extLst>
              <a:ext uri="{FF2B5EF4-FFF2-40B4-BE49-F238E27FC236}">
                <a16:creationId xmlns:a16="http://schemas.microsoft.com/office/drawing/2014/main" id="{7401B721-B524-8118-B4F5-9C6101288107}"/>
              </a:ext>
            </a:extLst>
          </p:cNvPr>
          <p:cNvSpPr>
            <a:spLocks noGrp="1"/>
          </p:cNvSpPr>
          <p:nvPr>
            <p:ph idx="1"/>
          </p:nvPr>
        </p:nvSpPr>
        <p:spPr/>
        <p:txBody>
          <a:bodyPr/>
          <a:lstStyle/>
          <a:p>
            <a:r>
              <a:rPr lang="en-US" altLang="en-US" b="1"/>
              <a:t>Cystic echinococcus </a:t>
            </a:r>
          </a:p>
          <a:p>
            <a:pPr lvl="1"/>
            <a:r>
              <a:rPr lang="en-US" altLang="en-US"/>
              <a:t>Pastoral </a:t>
            </a:r>
          </a:p>
          <a:p>
            <a:pPr lvl="2"/>
            <a:r>
              <a:rPr lang="en-US" altLang="en-US"/>
              <a:t>E. granulosus senso stricto (G1-3)</a:t>
            </a:r>
          </a:p>
          <a:p>
            <a:pPr lvl="2"/>
            <a:endParaRPr lang="en-US" altLang="en-US" b="1"/>
          </a:p>
          <a:p>
            <a:pPr lvl="1"/>
            <a:r>
              <a:rPr lang="en-US" altLang="en-US" b="1"/>
              <a:t>Sylvatic </a:t>
            </a:r>
          </a:p>
          <a:p>
            <a:pPr lvl="2"/>
            <a:r>
              <a:rPr lang="en-US" altLang="en-US" b="1"/>
              <a:t>E. canandensis (G8-10)</a:t>
            </a:r>
            <a:endParaRPr lang="en-US" altLang="en-US"/>
          </a:p>
          <a:p>
            <a:pPr lvl="1"/>
            <a:endParaRPr lang="en-US" altLang="en-US"/>
          </a:p>
          <a:p>
            <a:r>
              <a:rPr lang="en-US" altLang="en-US" b="1"/>
              <a:t>Avleolar echinococcus </a:t>
            </a:r>
          </a:p>
          <a:p>
            <a:pPr lvl="1"/>
            <a:r>
              <a:rPr lang="en-US" altLang="en-US"/>
              <a:t>Fox tapeworm </a:t>
            </a:r>
          </a:p>
          <a:p>
            <a:pPr lvl="2"/>
            <a:r>
              <a:rPr lang="en-US" altLang="en-US"/>
              <a:t>E. multilocularis </a:t>
            </a:r>
          </a:p>
          <a:p>
            <a:pPr lvl="2"/>
            <a:r>
              <a:rPr lang="en-US" altLang="en-US">
                <a:sym typeface="Wingdings" pitchFamily="2" charset="2"/>
              </a:rPr>
              <a:t> coyotes in Calgary</a:t>
            </a:r>
            <a:endParaRPr lang="en-US" altLang="en-US"/>
          </a:p>
          <a:p>
            <a:endParaRPr lang="en-US" altLang="en-US"/>
          </a:p>
        </p:txBody>
      </p:sp>
      <p:sp>
        <p:nvSpPr>
          <p:cNvPr id="130051" name="TextBox 3">
            <a:extLst>
              <a:ext uri="{FF2B5EF4-FFF2-40B4-BE49-F238E27FC236}">
                <a16:creationId xmlns:a16="http://schemas.microsoft.com/office/drawing/2014/main" id="{7A3F38B6-9735-05DE-6BDA-D091B2449962}"/>
              </a:ext>
            </a:extLst>
          </p:cNvPr>
          <p:cNvSpPr txBox="1">
            <a:spLocks noChangeArrowheads="1"/>
          </p:cNvSpPr>
          <p:nvPr/>
        </p:nvSpPr>
        <p:spPr bwMode="auto">
          <a:xfrm>
            <a:off x="6610350" y="3567113"/>
            <a:ext cx="47434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3200"/>
              <a:t>Is this a more benign form?</a:t>
            </a:r>
          </a:p>
        </p:txBody>
      </p:sp>
      <p:cxnSp>
        <p:nvCxnSpPr>
          <p:cNvPr id="5" name="Straight Arrow Connector 4">
            <a:extLst>
              <a:ext uri="{FF2B5EF4-FFF2-40B4-BE49-F238E27FC236}">
                <a16:creationId xmlns:a16="http://schemas.microsoft.com/office/drawing/2014/main" id="{04DCD55A-AAD0-8CF7-DB42-F0E62E154580}"/>
              </a:ext>
            </a:extLst>
          </p:cNvPr>
          <p:cNvCxnSpPr/>
          <p:nvPr/>
        </p:nvCxnSpPr>
        <p:spPr>
          <a:xfrm>
            <a:off x="5033963" y="3859213"/>
            <a:ext cx="1485900" cy="0"/>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a:extLst>
              <a:ext uri="{FF2B5EF4-FFF2-40B4-BE49-F238E27FC236}">
                <a16:creationId xmlns:a16="http://schemas.microsoft.com/office/drawing/2014/main" id="{C81DC9A5-6E8F-76B7-EB55-A5651A4EAC5E}"/>
              </a:ext>
            </a:extLst>
          </p:cNvPr>
          <p:cNvSpPr>
            <a:spLocks noGrp="1"/>
          </p:cNvSpPr>
          <p:nvPr>
            <p:ph type="title"/>
          </p:nvPr>
        </p:nvSpPr>
        <p:spPr/>
        <p:txBody>
          <a:bodyPr/>
          <a:lstStyle/>
          <a:p>
            <a:r>
              <a:rPr lang="en-US" altLang="en-US"/>
              <a:t>Northern Canada</a:t>
            </a:r>
            <a:br>
              <a:rPr lang="en-US" altLang="en-US"/>
            </a:br>
            <a:r>
              <a:rPr lang="en-US" altLang="en-US"/>
              <a:t>180 cases</a:t>
            </a:r>
          </a:p>
        </p:txBody>
      </p:sp>
      <p:sp>
        <p:nvSpPr>
          <p:cNvPr id="132098" name="Content Placeholder 2">
            <a:extLst>
              <a:ext uri="{FF2B5EF4-FFF2-40B4-BE49-F238E27FC236}">
                <a16:creationId xmlns:a16="http://schemas.microsoft.com/office/drawing/2014/main" id="{C0E8221B-77F8-FFAB-44BF-4478F82A9015}"/>
              </a:ext>
            </a:extLst>
          </p:cNvPr>
          <p:cNvSpPr>
            <a:spLocks noGrp="1"/>
          </p:cNvSpPr>
          <p:nvPr>
            <p:ph idx="1"/>
          </p:nvPr>
        </p:nvSpPr>
        <p:spPr/>
        <p:txBody>
          <a:bodyPr/>
          <a:lstStyle/>
          <a:p>
            <a:r>
              <a:rPr lang="en-US" altLang="en-US"/>
              <a:t>More lung</a:t>
            </a:r>
          </a:p>
          <a:p>
            <a:r>
              <a:rPr lang="en-US" altLang="en-US"/>
              <a:t>More benign?</a:t>
            </a:r>
          </a:p>
        </p:txBody>
      </p:sp>
      <p:pic>
        <p:nvPicPr>
          <p:cNvPr id="132099" name="Picture 3">
            <a:extLst>
              <a:ext uri="{FF2B5EF4-FFF2-40B4-BE49-F238E27FC236}">
                <a16:creationId xmlns:a16="http://schemas.microsoft.com/office/drawing/2014/main" id="{0DDEA94B-5B09-4174-DD8B-B2A3F2D644E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49925" y="403225"/>
            <a:ext cx="6064250" cy="127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0" name="Picture 4">
            <a:extLst>
              <a:ext uri="{FF2B5EF4-FFF2-40B4-BE49-F238E27FC236}">
                <a16:creationId xmlns:a16="http://schemas.microsoft.com/office/drawing/2014/main" id="{F2A347FD-D5BE-DDB3-4249-2DBA0DD6BD8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33463" y="2935288"/>
            <a:ext cx="6043612" cy="281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1" name="TextBox 6">
            <a:extLst>
              <a:ext uri="{FF2B5EF4-FFF2-40B4-BE49-F238E27FC236}">
                <a16:creationId xmlns:a16="http://schemas.microsoft.com/office/drawing/2014/main" id="{2BDCBDE5-FC28-3433-3759-B19826171E8D}"/>
              </a:ext>
            </a:extLst>
          </p:cNvPr>
          <p:cNvSpPr txBox="1">
            <a:spLocks noChangeArrowheads="1"/>
          </p:cNvSpPr>
          <p:nvPr/>
        </p:nvSpPr>
        <p:spPr bwMode="auto">
          <a:xfrm>
            <a:off x="9566275" y="6176963"/>
            <a:ext cx="2354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a:t>Meltzer et al. CMAJ ‘56</a:t>
            </a:r>
          </a:p>
        </p:txBody>
      </p:sp>
      <p:sp>
        <p:nvSpPr>
          <p:cNvPr id="8" name="TextBox 7">
            <a:extLst>
              <a:ext uri="{FF2B5EF4-FFF2-40B4-BE49-F238E27FC236}">
                <a16:creationId xmlns:a16="http://schemas.microsoft.com/office/drawing/2014/main" id="{8FE2769F-3875-39F5-3590-2E348472DE2F}"/>
              </a:ext>
            </a:extLst>
          </p:cNvPr>
          <p:cNvSpPr txBox="1"/>
          <p:nvPr/>
        </p:nvSpPr>
        <p:spPr>
          <a:xfrm>
            <a:off x="7607300" y="2935288"/>
            <a:ext cx="4206875" cy="2862262"/>
          </a:xfrm>
          <a:prstGeom prst="rect">
            <a:avLst/>
          </a:prstGeom>
          <a:noFill/>
        </p:spPr>
        <p:txBody>
          <a:bodyPr>
            <a:spAutoFit/>
          </a:bodyPr>
          <a:lstStyle/>
          <a:p>
            <a:pPr>
              <a:defRPr/>
            </a:pPr>
            <a:r>
              <a:rPr lang="en-US" sz="2000" dirty="0">
                <a:latin typeface="Calibri" charset="0"/>
              </a:rPr>
              <a:t>If asymptomatic </a:t>
            </a:r>
            <a:r>
              <a:rPr lang="mr-IN" sz="2000" dirty="0">
                <a:latin typeface="Calibri" charset="0"/>
              </a:rPr>
              <a:t>–</a:t>
            </a:r>
            <a:r>
              <a:rPr lang="en-US" sz="2000" dirty="0">
                <a:latin typeface="Calibri" charset="0"/>
              </a:rPr>
              <a:t> no intervention</a:t>
            </a:r>
          </a:p>
          <a:p>
            <a:pPr marL="342900" indent="-342900">
              <a:buFont typeface="Arial" charset="0"/>
              <a:buChar char="•"/>
              <a:defRPr/>
            </a:pPr>
            <a:r>
              <a:rPr lang="en-US" sz="2000" dirty="0">
                <a:latin typeface="Calibri" charset="0"/>
              </a:rPr>
              <a:t>50% pulmonary </a:t>
            </a:r>
            <a:r>
              <a:rPr lang="mr-IN" sz="2000" dirty="0">
                <a:latin typeface="Calibri" charset="0"/>
              </a:rPr>
              <a:t>–</a:t>
            </a:r>
            <a:r>
              <a:rPr lang="en-US" sz="2000" dirty="0">
                <a:latin typeface="Calibri" charset="0"/>
              </a:rPr>
              <a:t> spontaneous rupture and did well</a:t>
            </a:r>
          </a:p>
          <a:p>
            <a:pPr>
              <a:defRPr/>
            </a:pPr>
            <a:endParaRPr lang="en-US" sz="2000" dirty="0">
              <a:latin typeface="Calibri" charset="0"/>
            </a:endParaRPr>
          </a:p>
          <a:p>
            <a:pPr marL="342900" indent="-342900">
              <a:buFont typeface="Arial" charset="0"/>
              <a:buChar char="•"/>
              <a:defRPr/>
            </a:pPr>
            <a:r>
              <a:rPr lang="en-US" sz="2000" dirty="0">
                <a:latin typeface="Calibri" charset="0"/>
              </a:rPr>
              <a:t>29/109 </a:t>
            </a:r>
            <a:r>
              <a:rPr lang="en-US" sz="2000" b="1" dirty="0">
                <a:latin typeface="Calibri" charset="0"/>
              </a:rPr>
              <a:t>lung</a:t>
            </a:r>
            <a:r>
              <a:rPr lang="en-US" sz="2000" dirty="0">
                <a:latin typeface="Calibri" charset="0"/>
              </a:rPr>
              <a:t> admitted to hospital </a:t>
            </a:r>
          </a:p>
          <a:p>
            <a:pPr marL="742950" lvl="1" indent="-285750">
              <a:buFont typeface="Arial" charset="0"/>
              <a:buChar char="•"/>
              <a:defRPr/>
            </a:pPr>
            <a:r>
              <a:rPr lang="en-US" sz="2000" dirty="0">
                <a:latin typeface="Calibri" charset="0"/>
              </a:rPr>
              <a:t>23 surgery </a:t>
            </a:r>
          </a:p>
          <a:p>
            <a:pPr marL="742950" lvl="1" indent="-285750">
              <a:buFont typeface="Arial" charset="0"/>
              <a:buChar char="•"/>
              <a:defRPr/>
            </a:pPr>
            <a:endParaRPr lang="en-US" sz="2000" dirty="0">
              <a:latin typeface="Calibri" charset="0"/>
            </a:endParaRPr>
          </a:p>
          <a:p>
            <a:pPr marL="342900" indent="-342900">
              <a:buFont typeface="Arial" charset="0"/>
              <a:buChar char="•"/>
              <a:defRPr/>
            </a:pPr>
            <a:r>
              <a:rPr lang="en-US" sz="2000" dirty="0">
                <a:latin typeface="Calibri" charset="0"/>
              </a:rPr>
              <a:t>6/71 </a:t>
            </a:r>
            <a:r>
              <a:rPr lang="en-US" sz="2000" b="1" dirty="0">
                <a:latin typeface="Calibri" charset="0"/>
              </a:rPr>
              <a:t>liver</a:t>
            </a:r>
            <a:r>
              <a:rPr lang="en-US" sz="2000" dirty="0">
                <a:latin typeface="Calibri" charset="0"/>
              </a:rPr>
              <a:t> admitted to hospital</a:t>
            </a:r>
          </a:p>
          <a:p>
            <a:pPr marL="742950" lvl="1" indent="-285750">
              <a:buFont typeface="Arial" charset="0"/>
              <a:buChar char="•"/>
              <a:defRPr/>
            </a:pPr>
            <a:r>
              <a:rPr lang="en-US" sz="2000" dirty="0">
                <a:latin typeface="Calibri" charset="0"/>
              </a:rPr>
              <a:t>3 surgery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a:extLst>
              <a:ext uri="{FF2B5EF4-FFF2-40B4-BE49-F238E27FC236}">
                <a16:creationId xmlns:a16="http://schemas.microsoft.com/office/drawing/2014/main" id="{9C0B4DAA-8FFE-67CF-B368-BE2B7FBC90D2}"/>
              </a:ext>
            </a:extLst>
          </p:cNvPr>
          <p:cNvSpPr>
            <a:spLocks noGrp="1"/>
          </p:cNvSpPr>
          <p:nvPr>
            <p:ph type="title"/>
          </p:nvPr>
        </p:nvSpPr>
        <p:spPr/>
        <p:txBody>
          <a:bodyPr/>
          <a:lstStyle/>
          <a:p>
            <a:r>
              <a:rPr lang="en-US" altLang="en-US"/>
              <a:t>Another case</a:t>
            </a:r>
          </a:p>
        </p:txBody>
      </p:sp>
      <p:sp>
        <p:nvSpPr>
          <p:cNvPr id="77826" name="Content Placeholder 2">
            <a:extLst>
              <a:ext uri="{FF2B5EF4-FFF2-40B4-BE49-F238E27FC236}">
                <a16:creationId xmlns:a16="http://schemas.microsoft.com/office/drawing/2014/main" id="{C58365E5-BB72-CD70-7691-CE6EF93649A5}"/>
              </a:ext>
            </a:extLst>
          </p:cNvPr>
          <p:cNvSpPr>
            <a:spLocks noGrp="1"/>
          </p:cNvSpPr>
          <p:nvPr>
            <p:ph idx="1"/>
          </p:nvPr>
        </p:nvSpPr>
        <p:spPr>
          <a:xfrm>
            <a:off x="838200" y="1825625"/>
            <a:ext cx="7031038" cy="4351338"/>
          </a:xfrm>
        </p:spPr>
        <p:txBody>
          <a:bodyPr/>
          <a:lstStyle/>
          <a:p>
            <a:r>
              <a:rPr lang="en-US" altLang="en-US"/>
              <a:t>25F immigrated from Syria to Canada in 2016</a:t>
            </a:r>
          </a:p>
          <a:p>
            <a:endParaRPr lang="en-US" altLang="en-US"/>
          </a:p>
          <a:p>
            <a:r>
              <a:rPr lang="en-US" altLang="en-US"/>
              <a:t>CXR for immigration screening:</a:t>
            </a:r>
          </a:p>
          <a:p>
            <a:pPr lvl="1"/>
            <a:r>
              <a:rPr lang="en-US" altLang="en-US"/>
              <a:t>Cyst/rounded mass in the left perihilar region.  </a:t>
            </a:r>
          </a:p>
          <a:p>
            <a:pPr lvl="1"/>
            <a:r>
              <a:rPr lang="en-US" altLang="en-US"/>
              <a:t>Stable on repeat CXR and no cough, fever. </a:t>
            </a:r>
          </a:p>
          <a:p>
            <a:endParaRPr lang="en-US" altLang="en-US"/>
          </a:p>
          <a:p>
            <a:r>
              <a:rPr lang="en-US" altLang="en-US"/>
              <a:t>Planned for CT and further investigations in Canada</a:t>
            </a:r>
            <a:r>
              <a:rPr lang="mr-IN" altLang="en-US">
                <a:ea typeface="Mangal" panose="02040503050203030202" pitchFamily="18" charset="0"/>
              </a:rPr>
              <a:t>…</a:t>
            </a:r>
            <a:endParaRPr lang="en-US" altLang="en-US"/>
          </a:p>
          <a:p>
            <a:endParaRPr lang="en-US" altLang="en-US"/>
          </a:p>
        </p:txBody>
      </p:sp>
      <p:pic>
        <p:nvPicPr>
          <p:cNvPr id="77827" name="Picture 3">
            <a:extLst>
              <a:ext uri="{FF2B5EF4-FFF2-40B4-BE49-F238E27FC236}">
                <a16:creationId xmlns:a16="http://schemas.microsoft.com/office/drawing/2014/main" id="{BDB6D716-0F1F-4374-E128-F544B6AA58D7}"/>
              </a:ext>
            </a:extLst>
          </p:cNvPr>
          <p:cNvPicPr>
            <a:picLocks noChangeAspect="1"/>
          </p:cNvPicPr>
          <p:nvPr/>
        </p:nvPicPr>
        <p:blipFill>
          <a:blip r:embed="rId2">
            <a:extLst>
              <a:ext uri="{28A0092B-C50C-407E-A947-70E740481C1C}">
                <a14:useLocalDpi xmlns:a14="http://schemas.microsoft.com/office/drawing/2010/main" val="0"/>
              </a:ext>
            </a:extLst>
          </a:blip>
          <a:srcRect l="8345" t="16441" r="15483" b="21770"/>
          <a:stretch>
            <a:fillRect/>
          </a:stretch>
        </p:blipFill>
        <p:spPr bwMode="auto">
          <a:xfrm>
            <a:off x="8347075" y="2587625"/>
            <a:ext cx="3484563" cy="282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a:extLst>
              <a:ext uri="{FF2B5EF4-FFF2-40B4-BE49-F238E27FC236}">
                <a16:creationId xmlns:a16="http://schemas.microsoft.com/office/drawing/2014/main" id="{E096F1CD-C931-F797-EECE-A171F961A362}"/>
              </a:ext>
            </a:extLst>
          </p:cNvPr>
          <p:cNvCxnSpPr/>
          <p:nvPr/>
        </p:nvCxnSpPr>
        <p:spPr>
          <a:xfrm>
            <a:off x="7305675" y="3544888"/>
            <a:ext cx="2914650" cy="274637"/>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a:extLst>
              <a:ext uri="{FF2B5EF4-FFF2-40B4-BE49-F238E27FC236}">
                <a16:creationId xmlns:a16="http://schemas.microsoft.com/office/drawing/2014/main" id="{161F92DE-DADF-EADA-D104-3AC0AB80FC5F}"/>
              </a:ext>
            </a:extLst>
          </p:cNvPr>
          <p:cNvSpPr>
            <a:spLocks noGrp="1"/>
          </p:cNvSpPr>
          <p:nvPr>
            <p:ph type="title"/>
          </p:nvPr>
        </p:nvSpPr>
        <p:spPr/>
        <p:txBody>
          <a:bodyPr/>
          <a:lstStyle/>
          <a:p>
            <a:r>
              <a:rPr lang="en-US" altLang="en-US"/>
              <a:t>2016 </a:t>
            </a:r>
            <a:r>
              <a:rPr lang="mr-IN" altLang="en-US">
                <a:ea typeface="Mangal" panose="02040503050203030202" pitchFamily="18" charset="0"/>
              </a:rPr>
              <a:t>–</a:t>
            </a:r>
            <a:r>
              <a:rPr lang="en-CA" altLang="en-US"/>
              <a:t> </a:t>
            </a:r>
            <a:r>
              <a:rPr lang="en-US" altLang="en-US"/>
              <a:t>feeling well</a:t>
            </a:r>
            <a:br>
              <a:rPr lang="en-US" altLang="en-US"/>
            </a:br>
            <a:r>
              <a:rPr lang="en-US" altLang="en-US"/>
              <a:t>CT chest</a:t>
            </a:r>
            <a:r>
              <a:rPr lang="mr-IN" altLang="en-US">
                <a:ea typeface="Mangal" panose="02040503050203030202" pitchFamily="18" charset="0"/>
              </a:rPr>
              <a:t>…</a:t>
            </a:r>
            <a:r>
              <a:rPr lang="en-CA" altLang="en-US"/>
              <a:t>.</a:t>
            </a:r>
            <a:endParaRPr lang="en-US" altLang="en-US"/>
          </a:p>
        </p:txBody>
      </p:sp>
      <p:sp>
        <p:nvSpPr>
          <p:cNvPr id="3" name="Content Placeholder 2">
            <a:extLst>
              <a:ext uri="{FF2B5EF4-FFF2-40B4-BE49-F238E27FC236}">
                <a16:creationId xmlns:a16="http://schemas.microsoft.com/office/drawing/2014/main" id="{FE4BDABB-5211-56AF-CB6E-EB4DED5085BD}"/>
              </a:ext>
            </a:extLst>
          </p:cNvPr>
          <p:cNvSpPr>
            <a:spLocks noGrp="1"/>
          </p:cNvSpPr>
          <p:nvPr>
            <p:ph idx="1"/>
          </p:nvPr>
        </p:nvSpPr>
        <p:spPr>
          <a:xfrm>
            <a:off x="838200" y="1825625"/>
            <a:ext cx="6743700" cy="4351338"/>
          </a:xfrm>
        </p:spPr>
        <p:txBody>
          <a:bodyPr>
            <a:normAutofit lnSpcReduction="10000"/>
          </a:bodyPr>
          <a:lstStyle/>
          <a:p>
            <a:pPr marL="457200" indent="-457200">
              <a:buFont typeface="+mj-lt"/>
              <a:buAutoNum type="arabicPeriod"/>
              <a:defRPr/>
            </a:pPr>
            <a:r>
              <a:rPr lang="en-US" sz="2400" b="1" dirty="0"/>
              <a:t>Ovoid </a:t>
            </a:r>
            <a:r>
              <a:rPr lang="en-US" sz="2400" b="1" dirty="0" err="1"/>
              <a:t>heterogenous</a:t>
            </a:r>
            <a:r>
              <a:rPr lang="en-US" sz="2400" b="1" dirty="0"/>
              <a:t> cystic lesion next to T7-T8</a:t>
            </a:r>
          </a:p>
          <a:p>
            <a:pPr lvl="1">
              <a:buFont typeface="Arial" charset="0"/>
              <a:buChar char="•"/>
              <a:defRPr/>
            </a:pPr>
            <a:r>
              <a:rPr lang="en-US" sz="2000" dirty="0"/>
              <a:t>Peripheral calcification </a:t>
            </a:r>
          </a:p>
          <a:p>
            <a:pPr lvl="1">
              <a:buFont typeface="Arial" charset="0"/>
              <a:buChar char="•"/>
              <a:defRPr/>
            </a:pPr>
            <a:r>
              <a:rPr lang="en-US" sz="2000" dirty="0"/>
              <a:t>Destruction of medial left 8</a:t>
            </a:r>
            <a:r>
              <a:rPr lang="en-US" sz="2000" baseline="30000" dirty="0"/>
              <a:t>th</a:t>
            </a:r>
            <a:r>
              <a:rPr lang="en-US" sz="2000" dirty="0"/>
              <a:t> rib and </a:t>
            </a:r>
            <a:r>
              <a:rPr lang="en-US" sz="2000" dirty="0" err="1"/>
              <a:t>inferoposterior</a:t>
            </a:r>
            <a:r>
              <a:rPr lang="en-US" sz="2000" dirty="0"/>
              <a:t> T7 vertebral body</a:t>
            </a:r>
          </a:p>
          <a:p>
            <a:pPr lvl="1">
              <a:buFont typeface="Arial" charset="0"/>
              <a:buChar char="•"/>
              <a:defRPr/>
            </a:pPr>
            <a:r>
              <a:rPr lang="en-US" sz="2000" dirty="0"/>
              <a:t>Possible extension into T7-8 neural foramen </a:t>
            </a:r>
          </a:p>
          <a:p>
            <a:pPr>
              <a:buFont typeface="Arial" charset="0"/>
              <a:buChar char="•"/>
              <a:defRPr/>
            </a:pPr>
            <a:endParaRPr lang="en-US" sz="2400" dirty="0"/>
          </a:p>
          <a:p>
            <a:pPr marL="457200" indent="-457200">
              <a:buFont typeface="+mj-lt"/>
              <a:buAutoNum type="arabicPeriod" startAt="2"/>
              <a:defRPr/>
            </a:pPr>
            <a:r>
              <a:rPr lang="en-US" sz="2400" dirty="0"/>
              <a:t>Unilocular cystic lesion in the overlying soft tissue</a:t>
            </a:r>
          </a:p>
          <a:p>
            <a:pPr lvl="1">
              <a:buFont typeface="Arial" charset="0"/>
              <a:buChar char="•"/>
              <a:defRPr/>
            </a:pPr>
            <a:r>
              <a:rPr lang="en-US" sz="2000" dirty="0"/>
              <a:t>4 x 3 x cm </a:t>
            </a:r>
          </a:p>
          <a:p>
            <a:pPr marL="457200" indent="-457200">
              <a:buFont typeface="+mj-lt"/>
              <a:buAutoNum type="arabicPeriod" startAt="3"/>
              <a:defRPr/>
            </a:pPr>
            <a:r>
              <a:rPr lang="en-US" sz="2400" dirty="0" err="1"/>
              <a:t>Heterogenous</a:t>
            </a:r>
            <a:r>
              <a:rPr lang="en-US" sz="2400" dirty="0"/>
              <a:t> soft tissue lesions next to left heart border</a:t>
            </a:r>
          </a:p>
          <a:p>
            <a:pPr lvl="1">
              <a:buFont typeface="Arial" charset="0"/>
              <a:buChar char="•"/>
              <a:defRPr/>
            </a:pPr>
            <a:r>
              <a:rPr lang="en-US" sz="2000" dirty="0"/>
              <a:t>2 x 3 x2 cm</a:t>
            </a:r>
          </a:p>
          <a:p>
            <a:pPr lvl="1">
              <a:buFont typeface="Arial" charset="0"/>
              <a:buChar char="•"/>
              <a:defRPr/>
            </a:pPr>
            <a:endParaRPr lang="en-US" dirty="0"/>
          </a:p>
          <a:p>
            <a:pPr>
              <a:buFont typeface="Arial" charset="0"/>
              <a:buChar char="•"/>
              <a:defRPr/>
            </a:pPr>
            <a:endParaRPr lang="en-US" dirty="0"/>
          </a:p>
        </p:txBody>
      </p:sp>
      <p:pic>
        <p:nvPicPr>
          <p:cNvPr id="78851" name="Picture 3">
            <a:extLst>
              <a:ext uri="{FF2B5EF4-FFF2-40B4-BE49-F238E27FC236}">
                <a16:creationId xmlns:a16="http://schemas.microsoft.com/office/drawing/2014/main" id="{DBA658A8-FB1E-AB78-1908-D17A4C3E8B4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21625" y="0"/>
            <a:ext cx="4090988" cy="409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2" name="Picture 4">
            <a:extLst>
              <a:ext uri="{FF2B5EF4-FFF2-40B4-BE49-F238E27FC236}">
                <a16:creationId xmlns:a16="http://schemas.microsoft.com/office/drawing/2014/main" id="{820E4A49-CAFC-2C3B-CB24-249FA00B17E4}"/>
              </a:ext>
            </a:extLst>
          </p:cNvPr>
          <p:cNvPicPr>
            <a:picLocks noChangeAspect="1"/>
          </p:cNvPicPr>
          <p:nvPr/>
        </p:nvPicPr>
        <p:blipFill>
          <a:blip r:embed="rId4">
            <a:extLst>
              <a:ext uri="{28A0092B-C50C-407E-A947-70E740481C1C}">
                <a14:useLocalDpi xmlns:a14="http://schemas.microsoft.com/office/drawing/2010/main" val="0"/>
              </a:ext>
            </a:extLst>
          </a:blip>
          <a:srcRect t="23267" b="7739"/>
          <a:stretch>
            <a:fillRect/>
          </a:stretch>
        </p:blipFill>
        <p:spPr bwMode="auto">
          <a:xfrm>
            <a:off x="7921625" y="4002088"/>
            <a:ext cx="4090988"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a:extLst>
              <a:ext uri="{FF2B5EF4-FFF2-40B4-BE49-F238E27FC236}">
                <a16:creationId xmlns:a16="http://schemas.microsoft.com/office/drawing/2014/main" id="{66680E7D-A816-8DDF-33B4-B9778976DC61}"/>
              </a:ext>
            </a:extLst>
          </p:cNvPr>
          <p:cNvSpPr>
            <a:spLocks noGrp="1"/>
          </p:cNvSpPr>
          <p:nvPr>
            <p:ph type="title"/>
          </p:nvPr>
        </p:nvSpPr>
        <p:spPr/>
        <p:txBody>
          <a:bodyPr/>
          <a:lstStyle/>
          <a:p>
            <a:r>
              <a:rPr lang="en-US" altLang="en-US"/>
              <a:t> </a:t>
            </a:r>
          </a:p>
        </p:txBody>
      </p:sp>
      <p:sp>
        <p:nvSpPr>
          <p:cNvPr id="80898" name="Content Placeholder 2">
            <a:extLst>
              <a:ext uri="{FF2B5EF4-FFF2-40B4-BE49-F238E27FC236}">
                <a16:creationId xmlns:a16="http://schemas.microsoft.com/office/drawing/2014/main" id="{9C363AF5-C946-B316-8B63-CCE798E4D434}"/>
              </a:ext>
            </a:extLst>
          </p:cNvPr>
          <p:cNvSpPr>
            <a:spLocks noGrp="1"/>
          </p:cNvSpPr>
          <p:nvPr>
            <p:ph idx="1"/>
          </p:nvPr>
        </p:nvSpPr>
        <p:spPr/>
        <p:txBody>
          <a:bodyPr/>
          <a:lstStyle/>
          <a:p>
            <a:r>
              <a:rPr lang="en-US" altLang="en-US"/>
              <a:t> </a:t>
            </a:r>
          </a:p>
        </p:txBody>
      </p:sp>
      <p:pic>
        <p:nvPicPr>
          <p:cNvPr id="80899" name="Picture 3">
            <a:extLst>
              <a:ext uri="{FF2B5EF4-FFF2-40B4-BE49-F238E27FC236}">
                <a16:creationId xmlns:a16="http://schemas.microsoft.com/office/drawing/2014/main" id="{EBE381B7-C6D6-6B69-8413-D7E2DCFB03A8}"/>
              </a:ext>
            </a:extLst>
          </p:cNvPr>
          <p:cNvPicPr>
            <a:picLocks noChangeAspect="1"/>
          </p:cNvPicPr>
          <p:nvPr/>
        </p:nvPicPr>
        <p:blipFill>
          <a:blip r:embed="rId2">
            <a:extLst>
              <a:ext uri="{28A0092B-C50C-407E-A947-70E740481C1C}">
                <a14:useLocalDpi xmlns:a14="http://schemas.microsoft.com/office/drawing/2010/main" val="0"/>
              </a:ext>
            </a:extLst>
          </a:blip>
          <a:srcRect l="11790" r="10757" b="8672"/>
          <a:stretch>
            <a:fillRect/>
          </a:stretch>
        </p:blipFill>
        <p:spPr bwMode="auto">
          <a:xfrm>
            <a:off x="9464675" y="1290638"/>
            <a:ext cx="2857500" cy="337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0" name="Picture 4">
            <a:extLst>
              <a:ext uri="{FF2B5EF4-FFF2-40B4-BE49-F238E27FC236}">
                <a16:creationId xmlns:a16="http://schemas.microsoft.com/office/drawing/2014/main" id="{E4B46853-F903-6428-0975-06C49C22C909}"/>
              </a:ext>
            </a:extLst>
          </p:cNvPr>
          <p:cNvPicPr>
            <a:picLocks noChangeAspect="1"/>
          </p:cNvPicPr>
          <p:nvPr/>
        </p:nvPicPr>
        <p:blipFill>
          <a:blip r:embed="rId3">
            <a:extLst>
              <a:ext uri="{28A0092B-C50C-407E-A947-70E740481C1C}">
                <a14:useLocalDpi xmlns:a14="http://schemas.microsoft.com/office/drawing/2010/main" val="0"/>
              </a:ext>
            </a:extLst>
          </a:blip>
          <a:srcRect l="16699" t="7651" r="9473" b="10831"/>
          <a:stretch>
            <a:fillRect/>
          </a:stretch>
        </p:blipFill>
        <p:spPr bwMode="auto">
          <a:xfrm>
            <a:off x="6413500" y="1276350"/>
            <a:ext cx="3144838" cy="347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1" name="Picture 5">
            <a:extLst>
              <a:ext uri="{FF2B5EF4-FFF2-40B4-BE49-F238E27FC236}">
                <a16:creationId xmlns:a16="http://schemas.microsoft.com/office/drawing/2014/main" id="{15A5AB4E-DE38-D706-A96C-CC0AD00EB5EB}"/>
              </a:ext>
            </a:extLst>
          </p:cNvPr>
          <p:cNvPicPr>
            <a:picLocks noChangeAspect="1"/>
          </p:cNvPicPr>
          <p:nvPr/>
        </p:nvPicPr>
        <p:blipFill>
          <a:blip r:embed="rId4">
            <a:extLst>
              <a:ext uri="{28A0092B-C50C-407E-A947-70E740481C1C}">
                <a14:useLocalDpi xmlns:a14="http://schemas.microsoft.com/office/drawing/2010/main" val="0"/>
              </a:ext>
            </a:extLst>
          </a:blip>
          <a:srcRect l="11864" t="9453" r="8063" b="8804"/>
          <a:stretch>
            <a:fillRect/>
          </a:stretch>
        </p:blipFill>
        <p:spPr bwMode="auto">
          <a:xfrm>
            <a:off x="3314700" y="1270000"/>
            <a:ext cx="3341688"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2" name="Picture 6">
            <a:extLst>
              <a:ext uri="{FF2B5EF4-FFF2-40B4-BE49-F238E27FC236}">
                <a16:creationId xmlns:a16="http://schemas.microsoft.com/office/drawing/2014/main" id="{658F55A0-C280-F558-7CAE-90A8E5911532}"/>
              </a:ext>
            </a:extLst>
          </p:cNvPr>
          <p:cNvPicPr>
            <a:picLocks noChangeAspect="1"/>
          </p:cNvPicPr>
          <p:nvPr/>
        </p:nvPicPr>
        <p:blipFill>
          <a:blip r:embed="rId5">
            <a:extLst>
              <a:ext uri="{28A0092B-C50C-407E-A947-70E740481C1C}">
                <a14:useLocalDpi xmlns:a14="http://schemas.microsoft.com/office/drawing/2010/main" val="0"/>
              </a:ext>
            </a:extLst>
          </a:blip>
          <a:srcRect l="14175" t="8821" r="9464" b="8876"/>
          <a:stretch>
            <a:fillRect/>
          </a:stretch>
        </p:blipFill>
        <p:spPr bwMode="auto">
          <a:xfrm>
            <a:off x="130175" y="1203325"/>
            <a:ext cx="3305175" cy="356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3" name="TextBox 10">
            <a:extLst>
              <a:ext uri="{FF2B5EF4-FFF2-40B4-BE49-F238E27FC236}">
                <a16:creationId xmlns:a16="http://schemas.microsoft.com/office/drawing/2014/main" id="{E94093AD-2361-5686-9D77-339CF3EE9AD5}"/>
              </a:ext>
            </a:extLst>
          </p:cNvPr>
          <p:cNvSpPr txBox="1">
            <a:spLocks noChangeArrowheads="1"/>
          </p:cNvSpPr>
          <p:nvPr/>
        </p:nvSpPr>
        <p:spPr bwMode="auto">
          <a:xfrm>
            <a:off x="9329738" y="5334000"/>
            <a:ext cx="23844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3200"/>
              <a:t>CT Nov 2016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a:extLst>
              <a:ext uri="{FF2B5EF4-FFF2-40B4-BE49-F238E27FC236}">
                <a16:creationId xmlns:a16="http://schemas.microsoft.com/office/drawing/2014/main" id="{7F99EBE5-5C86-FF09-6048-5DD2B31B313F}"/>
              </a:ext>
            </a:extLst>
          </p:cNvPr>
          <p:cNvSpPr>
            <a:spLocks noGrp="1"/>
          </p:cNvSpPr>
          <p:nvPr>
            <p:ph type="title"/>
          </p:nvPr>
        </p:nvSpPr>
        <p:spPr/>
        <p:txBody>
          <a:bodyPr/>
          <a:lstStyle/>
          <a:p>
            <a:r>
              <a:rPr lang="en-US" altLang="en-US"/>
              <a:t>Nov 2016</a:t>
            </a:r>
            <a:br>
              <a:rPr lang="en-US" altLang="en-US"/>
            </a:br>
            <a:r>
              <a:rPr lang="en-US" altLang="en-US"/>
              <a:t>MRI</a:t>
            </a:r>
            <a:r>
              <a:rPr lang="mr-IN" altLang="en-US">
                <a:ea typeface="Mangal" panose="02040503050203030202" pitchFamily="18" charset="0"/>
              </a:rPr>
              <a:t>…</a:t>
            </a:r>
            <a:endParaRPr lang="en-US" altLang="en-US"/>
          </a:p>
        </p:txBody>
      </p:sp>
      <p:sp>
        <p:nvSpPr>
          <p:cNvPr id="81922" name="Content Placeholder 2">
            <a:extLst>
              <a:ext uri="{FF2B5EF4-FFF2-40B4-BE49-F238E27FC236}">
                <a16:creationId xmlns:a16="http://schemas.microsoft.com/office/drawing/2014/main" id="{C690213C-3FA6-DF5A-3BE5-36E8C5FD65D3}"/>
              </a:ext>
            </a:extLst>
          </p:cNvPr>
          <p:cNvSpPr>
            <a:spLocks noGrp="1"/>
          </p:cNvSpPr>
          <p:nvPr>
            <p:ph idx="1"/>
          </p:nvPr>
        </p:nvSpPr>
        <p:spPr/>
        <p:txBody>
          <a:bodyPr/>
          <a:lstStyle/>
          <a:p>
            <a:r>
              <a:rPr lang="en-US" altLang="en-US"/>
              <a:t>Multicystic lesion next to T7 verterbal body </a:t>
            </a:r>
          </a:p>
          <a:p>
            <a:pPr lvl="1"/>
            <a:r>
              <a:rPr lang="en-US" altLang="en-US"/>
              <a:t>Destruction of medial 8</a:t>
            </a:r>
            <a:r>
              <a:rPr lang="en-US" altLang="en-US" baseline="30000"/>
              <a:t>th</a:t>
            </a:r>
            <a:r>
              <a:rPr lang="en-US" altLang="en-US"/>
              <a:t> rib and inferoposterior T7 vertebral body</a:t>
            </a:r>
          </a:p>
          <a:p>
            <a:r>
              <a:rPr lang="en-US" altLang="en-US"/>
              <a:t>Unilocular cystic component posterior to T4-6  </a:t>
            </a:r>
          </a:p>
          <a:p>
            <a:endParaRPr lang="en-US" altLang="en-US"/>
          </a:p>
        </p:txBody>
      </p:sp>
      <p:pic>
        <p:nvPicPr>
          <p:cNvPr id="81923" name="Picture 3">
            <a:extLst>
              <a:ext uri="{FF2B5EF4-FFF2-40B4-BE49-F238E27FC236}">
                <a16:creationId xmlns:a16="http://schemas.microsoft.com/office/drawing/2014/main" id="{2931A845-CB79-21A6-0FC0-91A8F59A9A0F}"/>
              </a:ext>
            </a:extLst>
          </p:cNvPr>
          <p:cNvPicPr>
            <a:picLocks noChangeAspect="1"/>
          </p:cNvPicPr>
          <p:nvPr/>
        </p:nvPicPr>
        <p:blipFill>
          <a:blip r:embed="rId2">
            <a:extLst>
              <a:ext uri="{28A0092B-C50C-407E-A947-70E740481C1C}">
                <a14:useLocalDpi xmlns:a14="http://schemas.microsoft.com/office/drawing/2010/main" val="0"/>
              </a:ext>
            </a:extLst>
          </a:blip>
          <a:srcRect l="41533" t="8943" r="13335" b="23102"/>
          <a:stretch>
            <a:fillRect/>
          </a:stretch>
        </p:blipFill>
        <p:spPr bwMode="auto">
          <a:xfrm>
            <a:off x="7059613" y="3448050"/>
            <a:ext cx="2125662"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4" name="Picture 5">
            <a:extLst>
              <a:ext uri="{FF2B5EF4-FFF2-40B4-BE49-F238E27FC236}">
                <a16:creationId xmlns:a16="http://schemas.microsoft.com/office/drawing/2014/main" id="{1AEDE4F6-498C-C379-2E9A-3605C25661A8}"/>
              </a:ext>
            </a:extLst>
          </p:cNvPr>
          <p:cNvPicPr>
            <a:picLocks noChangeAspect="1"/>
          </p:cNvPicPr>
          <p:nvPr/>
        </p:nvPicPr>
        <p:blipFill>
          <a:blip r:embed="rId3">
            <a:extLst>
              <a:ext uri="{28A0092B-C50C-407E-A947-70E740481C1C}">
                <a14:useLocalDpi xmlns:a14="http://schemas.microsoft.com/office/drawing/2010/main" val="0"/>
              </a:ext>
            </a:extLst>
          </a:blip>
          <a:srcRect l="27480" t="17204" b="9930"/>
          <a:stretch>
            <a:fillRect/>
          </a:stretch>
        </p:blipFill>
        <p:spPr bwMode="auto">
          <a:xfrm>
            <a:off x="2198688" y="3562350"/>
            <a:ext cx="3641725"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5" name="Picture 6">
            <a:extLst>
              <a:ext uri="{FF2B5EF4-FFF2-40B4-BE49-F238E27FC236}">
                <a16:creationId xmlns:a16="http://schemas.microsoft.com/office/drawing/2014/main" id="{988521FB-8F10-F16F-D126-251C677149D7}"/>
              </a:ext>
            </a:extLst>
          </p:cNvPr>
          <p:cNvPicPr>
            <a:picLocks noChangeAspect="1"/>
          </p:cNvPicPr>
          <p:nvPr/>
        </p:nvPicPr>
        <p:blipFill>
          <a:blip r:embed="rId4">
            <a:extLst>
              <a:ext uri="{28A0092B-C50C-407E-A947-70E740481C1C}">
                <a14:useLocalDpi xmlns:a14="http://schemas.microsoft.com/office/drawing/2010/main" val="0"/>
              </a:ext>
            </a:extLst>
          </a:blip>
          <a:srcRect l="41043" t="-652" r="20422" b="35393"/>
          <a:stretch>
            <a:fillRect/>
          </a:stretch>
        </p:blipFill>
        <p:spPr bwMode="auto">
          <a:xfrm>
            <a:off x="9324975" y="3448050"/>
            <a:ext cx="188912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a:extLst>
              <a:ext uri="{FF2B5EF4-FFF2-40B4-BE49-F238E27FC236}">
                <a16:creationId xmlns:a16="http://schemas.microsoft.com/office/drawing/2014/main" id="{A0BF7446-D3FB-F6EC-EE23-3A0DAD776938}"/>
              </a:ext>
            </a:extLst>
          </p:cNvPr>
          <p:cNvSpPr>
            <a:spLocks noGrp="1"/>
          </p:cNvSpPr>
          <p:nvPr>
            <p:ph type="title"/>
          </p:nvPr>
        </p:nvSpPr>
        <p:spPr/>
        <p:txBody>
          <a:bodyPr/>
          <a:lstStyle/>
          <a:p>
            <a:r>
              <a:rPr lang="en-US" altLang="en-US"/>
              <a:t>Additional investigations and next steps</a:t>
            </a:r>
          </a:p>
        </p:txBody>
      </p:sp>
      <p:sp>
        <p:nvSpPr>
          <p:cNvPr id="82946" name="Content Placeholder 2">
            <a:extLst>
              <a:ext uri="{FF2B5EF4-FFF2-40B4-BE49-F238E27FC236}">
                <a16:creationId xmlns:a16="http://schemas.microsoft.com/office/drawing/2014/main" id="{5B638558-DC00-D763-A5F5-6080A376381D}"/>
              </a:ext>
            </a:extLst>
          </p:cNvPr>
          <p:cNvSpPr>
            <a:spLocks noGrp="1"/>
          </p:cNvSpPr>
          <p:nvPr>
            <p:ph idx="1"/>
          </p:nvPr>
        </p:nvSpPr>
        <p:spPr/>
        <p:txBody>
          <a:bodyPr/>
          <a:lstStyle/>
          <a:p>
            <a:r>
              <a:rPr lang="en-US" altLang="en-US"/>
              <a:t>Dec 2016 	- Echinococcus serology POSITIVE</a:t>
            </a:r>
          </a:p>
          <a:p>
            <a:r>
              <a:rPr lang="en-US" altLang="en-US"/>
              <a:t>Jan 2017 	- CT abdo/pelvis NORMAL</a:t>
            </a:r>
          </a:p>
          <a:p>
            <a:endParaRPr lang="en-US" alt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a:extLst>
              <a:ext uri="{FF2B5EF4-FFF2-40B4-BE49-F238E27FC236}">
                <a16:creationId xmlns:a16="http://schemas.microsoft.com/office/drawing/2014/main" id="{A110B722-E4D7-97E2-5311-E459EED04010}"/>
              </a:ext>
            </a:extLst>
          </p:cNvPr>
          <p:cNvSpPr>
            <a:spLocks noGrp="1"/>
          </p:cNvSpPr>
          <p:nvPr>
            <p:ph type="title"/>
          </p:nvPr>
        </p:nvSpPr>
        <p:spPr/>
        <p:txBody>
          <a:bodyPr/>
          <a:lstStyle/>
          <a:p>
            <a:r>
              <a:rPr lang="en-US" altLang="en-US"/>
              <a:t>Additional investigations and next steps</a:t>
            </a:r>
          </a:p>
        </p:txBody>
      </p:sp>
      <p:sp>
        <p:nvSpPr>
          <p:cNvPr id="83970" name="Content Placeholder 2">
            <a:extLst>
              <a:ext uri="{FF2B5EF4-FFF2-40B4-BE49-F238E27FC236}">
                <a16:creationId xmlns:a16="http://schemas.microsoft.com/office/drawing/2014/main" id="{47782793-C8F0-0081-EE08-1C80438A00DF}"/>
              </a:ext>
            </a:extLst>
          </p:cNvPr>
          <p:cNvSpPr>
            <a:spLocks noGrp="1"/>
          </p:cNvSpPr>
          <p:nvPr>
            <p:ph idx="1"/>
          </p:nvPr>
        </p:nvSpPr>
        <p:spPr/>
        <p:txBody>
          <a:bodyPr/>
          <a:lstStyle/>
          <a:p>
            <a:r>
              <a:rPr lang="en-US" altLang="en-US"/>
              <a:t>Dec 2016 	- Echinococcus serology POSITIVE</a:t>
            </a:r>
          </a:p>
          <a:p>
            <a:r>
              <a:rPr lang="en-US" altLang="en-US"/>
              <a:t>Jan 2017 	- CT abdo/pelvis NORMAL</a:t>
            </a:r>
          </a:p>
          <a:p>
            <a:endParaRPr lang="en-US" altLang="en-US"/>
          </a:p>
          <a:p>
            <a:r>
              <a:rPr lang="en-US" altLang="en-US"/>
              <a:t>Feb 2017 	- U/S guided aspirate of the more superficial component </a:t>
            </a:r>
          </a:p>
          <a:p>
            <a:pPr lvl="1"/>
            <a:r>
              <a:rPr lang="en-US" altLang="en-US"/>
              <a:t>40ml straw coloured fluid</a:t>
            </a:r>
          </a:p>
          <a:p>
            <a:pPr lvl="1"/>
            <a:r>
              <a:rPr lang="en-US" altLang="en-US"/>
              <a:t>Hooklets seen on microscopy</a:t>
            </a:r>
          </a:p>
          <a:p>
            <a:pPr lvl="1"/>
            <a:r>
              <a:rPr lang="en-US" altLang="en-US"/>
              <a:t>PCR positive for </a:t>
            </a:r>
            <a:r>
              <a:rPr lang="en-US" altLang="en-US" i="1"/>
              <a:t>Echinocccus granulosus </a:t>
            </a:r>
          </a:p>
          <a:p>
            <a:pPr lvl="1"/>
            <a:endParaRPr lang="en-US" altLang="en-US" i="1"/>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a:extLst>
              <a:ext uri="{FF2B5EF4-FFF2-40B4-BE49-F238E27FC236}">
                <a16:creationId xmlns:a16="http://schemas.microsoft.com/office/drawing/2014/main" id="{4C038504-A125-2E62-DB0A-C5F6DB679F13}"/>
              </a:ext>
            </a:extLst>
          </p:cNvPr>
          <p:cNvSpPr>
            <a:spLocks noGrp="1"/>
          </p:cNvSpPr>
          <p:nvPr>
            <p:ph type="title"/>
          </p:nvPr>
        </p:nvSpPr>
        <p:spPr/>
        <p:txBody>
          <a:bodyPr/>
          <a:lstStyle/>
          <a:p>
            <a:r>
              <a:rPr lang="en-US" altLang="en-US"/>
              <a:t>Additional investigations and next steps</a:t>
            </a:r>
          </a:p>
        </p:txBody>
      </p:sp>
      <p:sp>
        <p:nvSpPr>
          <p:cNvPr id="84994" name="Content Placeholder 2">
            <a:extLst>
              <a:ext uri="{FF2B5EF4-FFF2-40B4-BE49-F238E27FC236}">
                <a16:creationId xmlns:a16="http://schemas.microsoft.com/office/drawing/2014/main" id="{1AB975DB-ACE0-8866-6AB3-901FB9233638}"/>
              </a:ext>
            </a:extLst>
          </p:cNvPr>
          <p:cNvSpPr>
            <a:spLocks noGrp="1"/>
          </p:cNvSpPr>
          <p:nvPr>
            <p:ph idx="1"/>
          </p:nvPr>
        </p:nvSpPr>
        <p:spPr/>
        <p:txBody>
          <a:bodyPr/>
          <a:lstStyle/>
          <a:p>
            <a:r>
              <a:rPr lang="en-US" altLang="en-US"/>
              <a:t>Dec 2016 	- Echinococcus serology POSITIVE</a:t>
            </a:r>
          </a:p>
          <a:p>
            <a:r>
              <a:rPr lang="en-US" altLang="en-US"/>
              <a:t>Jan 2017 	- CT abdo/pelvis NORMAL</a:t>
            </a:r>
          </a:p>
          <a:p>
            <a:endParaRPr lang="en-US" altLang="en-US"/>
          </a:p>
          <a:p>
            <a:r>
              <a:rPr lang="en-US" altLang="en-US"/>
              <a:t>Feb 2017 	- U/S guided aspirate of the more superficial component </a:t>
            </a:r>
          </a:p>
          <a:p>
            <a:pPr lvl="1"/>
            <a:r>
              <a:rPr lang="en-US" altLang="en-US"/>
              <a:t>40ml straw coloured fluid</a:t>
            </a:r>
          </a:p>
          <a:p>
            <a:pPr lvl="1"/>
            <a:r>
              <a:rPr lang="en-US" altLang="en-US"/>
              <a:t>Hooklets seen on microscopy</a:t>
            </a:r>
          </a:p>
          <a:p>
            <a:pPr lvl="1"/>
            <a:r>
              <a:rPr lang="en-US" altLang="en-US"/>
              <a:t>PCR positive for </a:t>
            </a:r>
            <a:r>
              <a:rPr lang="en-US" altLang="en-US" i="1"/>
              <a:t>Echinocccus granulosus </a:t>
            </a:r>
          </a:p>
          <a:p>
            <a:pPr lvl="1"/>
            <a:endParaRPr lang="en-US" altLang="en-US" i="1"/>
          </a:p>
          <a:p>
            <a:r>
              <a:rPr lang="en-US" altLang="en-US"/>
              <a:t>Prescribed albendazole 400mg BID x 6 months</a:t>
            </a:r>
            <a:r>
              <a:rPr lang="mr-IN" altLang="en-US">
                <a:ea typeface="Mangal" panose="02040503050203030202" pitchFamily="18" charset="0"/>
              </a:rPr>
              <a:t>…</a:t>
            </a:r>
            <a:r>
              <a:rPr lang="en-CA" altLang="en-US"/>
              <a:t>.</a:t>
            </a:r>
            <a:endParaRPr lang="en-US" alt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a:extLst>
              <a:ext uri="{FF2B5EF4-FFF2-40B4-BE49-F238E27FC236}">
                <a16:creationId xmlns:a16="http://schemas.microsoft.com/office/drawing/2014/main" id="{D642E927-AF7E-D89D-FBEE-1330F541E92D}"/>
              </a:ext>
            </a:extLst>
          </p:cNvPr>
          <p:cNvSpPr>
            <a:spLocks noGrp="1"/>
          </p:cNvSpPr>
          <p:nvPr>
            <p:ph type="title"/>
          </p:nvPr>
        </p:nvSpPr>
        <p:spPr/>
        <p:txBody>
          <a:bodyPr/>
          <a:lstStyle/>
          <a:p>
            <a:r>
              <a:rPr lang="en-US" altLang="en-US"/>
              <a:t>CT Nov 2017 </a:t>
            </a:r>
          </a:p>
        </p:txBody>
      </p:sp>
      <p:sp>
        <p:nvSpPr>
          <p:cNvPr id="86018" name="Content Placeholder 2">
            <a:extLst>
              <a:ext uri="{FF2B5EF4-FFF2-40B4-BE49-F238E27FC236}">
                <a16:creationId xmlns:a16="http://schemas.microsoft.com/office/drawing/2014/main" id="{CF0B3304-1F2B-44A5-27A8-DFF92705DBD9}"/>
              </a:ext>
            </a:extLst>
          </p:cNvPr>
          <p:cNvSpPr>
            <a:spLocks noGrp="1"/>
          </p:cNvSpPr>
          <p:nvPr>
            <p:ph idx="1"/>
          </p:nvPr>
        </p:nvSpPr>
        <p:spPr/>
        <p:txBody>
          <a:bodyPr/>
          <a:lstStyle/>
          <a:p>
            <a:r>
              <a:rPr lang="en-US" altLang="en-US"/>
              <a:t>After aspiration of superficial component and 6 months of albendazole</a:t>
            </a:r>
            <a:r>
              <a:rPr lang="mr-IN" altLang="en-US">
                <a:ea typeface="Mangal" panose="02040503050203030202" pitchFamily="18" charset="0"/>
              </a:rPr>
              <a:t>…</a:t>
            </a:r>
            <a:r>
              <a:rPr lang="en-CA" altLang="en-US"/>
              <a:t>.</a:t>
            </a:r>
            <a:endParaRPr lang="en-US" altLang="en-US"/>
          </a:p>
          <a:p>
            <a:endParaRPr lang="en-US" altLang="en-US"/>
          </a:p>
          <a:p>
            <a:r>
              <a:rPr lang="en-US" altLang="en-US"/>
              <a:t>Complex cystic lesion next to T7 slightly smaller</a:t>
            </a:r>
          </a:p>
          <a:p>
            <a:pPr lvl="1"/>
            <a:r>
              <a:rPr lang="en-US" altLang="en-US"/>
              <a:t>6 x 4 cm --&gt; 5 x 3 cm</a:t>
            </a:r>
          </a:p>
          <a:p>
            <a:pPr lvl="1"/>
            <a:r>
              <a:rPr lang="en-US" altLang="en-US"/>
              <a:t>No new osseous destruction </a:t>
            </a:r>
          </a:p>
          <a:p>
            <a:r>
              <a:rPr lang="en-US" altLang="en-US"/>
              <a:t>Unilocular cyst next to T7 has resolved</a:t>
            </a:r>
          </a:p>
          <a:p>
            <a:r>
              <a:rPr lang="en-US" altLang="en-US"/>
              <a:t>Heterogenous soft lesion next to left heart border resolved</a:t>
            </a:r>
          </a:p>
          <a:p>
            <a:pPr lvl="1"/>
            <a:endParaRPr lang="en-US" alt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id="{F5B77C68-4CEF-283A-E747-E159B79E7860}"/>
              </a:ext>
            </a:extLst>
          </p:cNvPr>
          <p:cNvSpPr>
            <a:spLocks noGrp="1"/>
          </p:cNvSpPr>
          <p:nvPr>
            <p:ph type="title"/>
          </p:nvPr>
        </p:nvSpPr>
        <p:spPr/>
        <p:txBody>
          <a:bodyPr/>
          <a:lstStyle/>
          <a:p>
            <a:r>
              <a:rPr lang="en-US" altLang="en-US"/>
              <a:t>Nov 2017</a:t>
            </a:r>
          </a:p>
        </p:txBody>
      </p:sp>
      <p:sp>
        <p:nvSpPr>
          <p:cNvPr id="87042" name="Content Placeholder 2">
            <a:extLst>
              <a:ext uri="{FF2B5EF4-FFF2-40B4-BE49-F238E27FC236}">
                <a16:creationId xmlns:a16="http://schemas.microsoft.com/office/drawing/2014/main" id="{DEE3DD9A-28E6-A3A7-89DE-790798D49E29}"/>
              </a:ext>
            </a:extLst>
          </p:cNvPr>
          <p:cNvSpPr>
            <a:spLocks noGrp="1"/>
          </p:cNvSpPr>
          <p:nvPr>
            <p:ph idx="1"/>
          </p:nvPr>
        </p:nvSpPr>
        <p:spPr/>
        <p:txBody>
          <a:bodyPr/>
          <a:lstStyle/>
          <a:p>
            <a:r>
              <a:rPr lang="en-US" altLang="en-US"/>
              <a:t> </a:t>
            </a:r>
          </a:p>
        </p:txBody>
      </p:sp>
      <p:pic>
        <p:nvPicPr>
          <p:cNvPr id="87043" name="Picture 3">
            <a:extLst>
              <a:ext uri="{FF2B5EF4-FFF2-40B4-BE49-F238E27FC236}">
                <a16:creationId xmlns:a16="http://schemas.microsoft.com/office/drawing/2014/main" id="{61CBCEEA-3A9A-48CD-7A86-4A14AA964B0A}"/>
              </a:ext>
            </a:extLst>
          </p:cNvPr>
          <p:cNvPicPr>
            <a:picLocks noChangeAspect="1"/>
          </p:cNvPicPr>
          <p:nvPr/>
        </p:nvPicPr>
        <p:blipFill>
          <a:blip r:embed="rId2">
            <a:extLst>
              <a:ext uri="{28A0092B-C50C-407E-A947-70E740481C1C}">
                <a14:useLocalDpi xmlns:a14="http://schemas.microsoft.com/office/drawing/2010/main" val="0"/>
              </a:ext>
            </a:extLst>
          </a:blip>
          <a:srcRect b="22261"/>
          <a:stretch>
            <a:fillRect/>
          </a:stretch>
        </p:blipFill>
        <p:spPr bwMode="auto">
          <a:xfrm>
            <a:off x="5245100" y="3511550"/>
            <a:ext cx="2803525" cy="299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4" name="Picture 4">
            <a:extLst>
              <a:ext uri="{FF2B5EF4-FFF2-40B4-BE49-F238E27FC236}">
                <a16:creationId xmlns:a16="http://schemas.microsoft.com/office/drawing/2014/main" id="{69900160-2C5E-D7DB-60D9-E3637FE3AABC}"/>
              </a:ext>
            </a:extLst>
          </p:cNvPr>
          <p:cNvPicPr>
            <a:picLocks noChangeAspect="1"/>
          </p:cNvPicPr>
          <p:nvPr/>
        </p:nvPicPr>
        <p:blipFill>
          <a:blip r:embed="rId3">
            <a:extLst>
              <a:ext uri="{28A0092B-C50C-407E-A947-70E740481C1C}">
                <a14:useLocalDpi xmlns:a14="http://schemas.microsoft.com/office/drawing/2010/main" val="0"/>
              </a:ext>
            </a:extLst>
          </a:blip>
          <a:srcRect r="3561"/>
          <a:stretch>
            <a:fillRect/>
          </a:stretch>
        </p:blipFill>
        <p:spPr bwMode="auto">
          <a:xfrm>
            <a:off x="609600" y="3511550"/>
            <a:ext cx="4470400" cy="299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5" name="Picture 5">
            <a:extLst>
              <a:ext uri="{FF2B5EF4-FFF2-40B4-BE49-F238E27FC236}">
                <a16:creationId xmlns:a16="http://schemas.microsoft.com/office/drawing/2014/main" id="{95CCFF30-4C50-984F-648F-6CD72CAEAE72}"/>
              </a:ext>
            </a:extLst>
          </p:cNvPr>
          <p:cNvPicPr>
            <a:picLocks noChangeAspect="1"/>
          </p:cNvPicPr>
          <p:nvPr/>
        </p:nvPicPr>
        <p:blipFill>
          <a:blip r:embed="rId4">
            <a:extLst>
              <a:ext uri="{28A0092B-C50C-407E-A947-70E740481C1C}">
                <a14:useLocalDpi xmlns:a14="http://schemas.microsoft.com/office/drawing/2010/main" val="0"/>
              </a:ext>
            </a:extLst>
          </a:blip>
          <a:srcRect l="20166" t="7297" r="8363" b="7690"/>
          <a:stretch>
            <a:fillRect/>
          </a:stretch>
        </p:blipFill>
        <p:spPr bwMode="auto">
          <a:xfrm>
            <a:off x="5245100" y="120650"/>
            <a:ext cx="2798763" cy="332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6" name="Picture 6">
            <a:extLst>
              <a:ext uri="{FF2B5EF4-FFF2-40B4-BE49-F238E27FC236}">
                <a16:creationId xmlns:a16="http://schemas.microsoft.com/office/drawing/2014/main" id="{23ECF73D-04E2-19FD-82A2-68E6E610040A}"/>
              </a:ext>
            </a:extLst>
          </p:cNvPr>
          <p:cNvPicPr>
            <a:picLocks noChangeAspect="1"/>
          </p:cNvPicPr>
          <p:nvPr/>
        </p:nvPicPr>
        <p:blipFill>
          <a:blip r:embed="rId5">
            <a:extLst>
              <a:ext uri="{28A0092B-C50C-407E-A947-70E740481C1C}">
                <a14:useLocalDpi xmlns:a14="http://schemas.microsoft.com/office/drawing/2010/main" val="0"/>
              </a:ext>
            </a:extLst>
          </a:blip>
          <a:srcRect l="2319" t="18993" r="3468" b="13918"/>
          <a:stretch>
            <a:fillRect/>
          </a:stretch>
        </p:blipFill>
        <p:spPr bwMode="auto">
          <a:xfrm>
            <a:off x="609600" y="192088"/>
            <a:ext cx="4470400" cy="318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7" name="TextBox 7">
            <a:extLst>
              <a:ext uri="{FF2B5EF4-FFF2-40B4-BE49-F238E27FC236}">
                <a16:creationId xmlns:a16="http://schemas.microsoft.com/office/drawing/2014/main" id="{EE94CFCB-8CC3-490A-A999-A76BC54E9521}"/>
              </a:ext>
            </a:extLst>
          </p:cNvPr>
          <p:cNvSpPr txBox="1">
            <a:spLocks noChangeArrowheads="1"/>
          </p:cNvSpPr>
          <p:nvPr/>
        </p:nvSpPr>
        <p:spPr bwMode="auto">
          <a:xfrm>
            <a:off x="8618538" y="1935163"/>
            <a:ext cx="15795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a:t>Nov 2016</a:t>
            </a:r>
          </a:p>
        </p:txBody>
      </p:sp>
      <p:sp>
        <p:nvSpPr>
          <p:cNvPr id="87048" name="TextBox 8">
            <a:extLst>
              <a:ext uri="{FF2B5EF4-FFF2-40B4-BE49-F238E27FC236}">
                <a16:creationId xmlns:a16="http://schemas.microsoft.com/office/drawing/2014/main" id="{691C50C0-E393-DF3E-8164-37805AE5045F}"/>
              </a:ext>
            </a:extLst>
          </p:cNvPr>
          <p:cNvSpPr txBox="1">
            <a:spLocks noChangeArrowheads="1"/>
          </p:cNvSpPr>
          <p:nvPr/>
        </p:nvSpPr>
        <p:spPr bwMode="auto">
          <a:xfrm>
            <a:off x="8618538" y="4641850"/>
            <a:ext cx="157956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a:t>Nov 2017</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a:extLst>
              <a:ext uri="{FF2B5EF4-FFF2-40B4-BE49-F238E27FC236}">
                <a16:creationId xmlns:a16="http://schemas.microsoft.com/office/drawing/2014/main" id="{7B3FE621-FA6C-11EB-C0A4-8DFECE2CFC78}"/>
              </a:ext>
            </a:extLst>
          </p:cNvPr>
          <p:cNvSpPr>
            <a:spLocks noGrp="1"/>
          </p:cNvSpPr>
          <p:nvPr>
            <p:ph type="title"/>
          </p:nvPr>
        </p:nvSpPr>
        <p:spPr/>
        <p:txBody>
          <a:bodyPr/>
          <a:lstStyle/>
          <a:p>
            <a:r>
              <a:rPr lang="en-US" altLang="en-US"/>
              <a:t>What happens next</a:t>
            </a:r>
            <a:br>
              <a:rPr lang="en-US" altLang="en-US"/>
            </a:br>
            <a:r>
              <a:rPr lang="en-US" altLang="en-US"/>
              <a:t>2019 </a:t>
            </a:r>
          </a:p>
        </p:txBody>
      </p:sp>
      <p:sp>
        <p:nvSpPr>
          <p:cNvPr id="88066" name="Content Placeholder 2">
            <a:extLst>
              <a:ext uri="{FF2B5EF4-FFF2-40B4-BE49-F238E27FC236}">
                <a16:creationId xmlns:a16="http://schemas.microsoft.com/office/drawing/2014/main" id="{96844FA7-A011-3D1C-A748-6601ECB2906E}"/>
              </a:ext>
            </a:extLst>
          </p:cNvPr>
          <p:cNvSpPr>
            <a:spLocks noGrp="1"/>
          </p:cNvSpPr>
          <p:nvPr>
            <p:ph idx="1"/>
          </p:nvPr>
        </p:nvSpPr>
        <p:spPr/>
        <p:txBody>
          <a:bodyPr/>
          <a:lstStyle/>
          <a:p>
            <a:r>
              <a:rPr lang="en-US" altLang="en-US"/>
              <a:t>Sudden onset pain over T7 with band-like numbness along left side of chest wall </a:t>
            </a:r>
          </a:p>
          <a:p>
            <a:r>
              <a:rPr lang="en-US" altLang="en-US"/>
              <a:t>Sent to ER for urgent CT</a:t>
            </a:r>
            <a:r>
              <a:rPr lang="mr-IN" altLang="en-US">
                <a:ea typeface="Mangal" panose="02040503050203030202" pitchFamily="18" charset="0"/>
              </a:rPr>
              <a:t>…</a:t>
            </a:r>
            <a:endParaRPr lang="en-CA" altLang="en-US"/>
          </a:p>
          <a:p>
            <a:endParaRPr lang="en-CA" altLang="en-US"/>
          </a:p>
          <a:p>
            <a:r>
              <a:rPr lang="en-US" altLang="en-US"/>
              <a:t>Cystic mass has increased in size:</a:t>
            </a:r>
          </a:p>
          <a:p>
            <a:pPr lvl="1"/>
            <a:r>
              <a:rPr lang="en-US" altLang="en-US"/>
              <a:t>Now measures 7 x 4 cm </a:t>
            </a:r>
          </a:p>
          <a:p>
            <a:pPr lvl="2"/>
            <a:r>
              <a:rPr lang="en-US" altLang="en-US"/>
              <a:t>Previously 5 x 3 cm (Nov 2017)</a:t>
            </a:r>
          </a:p>
          <a:p>
            <a:pPr lvl="1"/>
            <a:r>
              <a:rPr lang="en-US" altLang="en-US"/>
              <a:t>Slight progression of bone destructive changes of medial left 8</a:t>
            </a:r>
            <a:r>
              <a:rPr lang="en-US" altLang="en-US" baseline="30000"/>
              <a:t>th</a:t>
            </a:r>
            <a:r>
              <a:rPr lang="en-US" altLang="en-US"/>
              <a:t> rib and T7 </a:t>
            </a:r>
            <a:endParaRPr lang="en-CA" altLang="en-US"/>
          </a:p>
          <a:p>
            <a:endParaRPr lang="en-US" alt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8CF0CABD-2798-2A6F-E854-D018DD9FA990}"/>
              </a:ext>
            </a:extLst>
          </p:cNvPr>
          <p:cNvSpPr>
            <a:spLocks noGrp="1"/>
          </p:cNvSpPr>
          <p:nvPr>
            <p:ph type="title"/>
          </p:nvPr>
        </p:nvSpPr>
        <p:spPr/>
        <p:txBody>
          <a:bodyPr/>
          <a:lstStyle/>
          <a:p>
            <a:r>
              <a:rPr lang="en-US" altLang="en-US"/>
              <a:t>Next steps </a:t>
            </a:r>
          </a:p>
        </p:txBody>
      </p:sp>
      <p:sp>
        <p:nvSpPr>
          <p:cNvPr id="89090" name="Content Placeholder 2">
            <a:extLst>
              <a:ext uri="{FF2B5EF4-FFF2-40B4-BE49-F238E27FC236}">
                <a16:creationId xmlns:a16="http://schemas.microsoft.com/office/drawing/2014/main" id="{F4B8FB01-AA8B-502E-CF09-0E34D09CFD22}"/>
              </a:ext>
            </a:extLst>
          </p:cNvPr>
          <p:cNvSpPr>
            <a:spLocks noGrp="1"/>
          </p:cNvSpPr>
          <p:nvPr>
            <p:ph idx="1"/>
          </p:nvPr>
        </p:nvSpPr>
        <p:spPr/>
        <p:txBody>
          <a:bodyPr/>
          <a:lstStyle/>
          <a:p>
            <a:r>
              <a:rPr lang="en-US" altLang="en-US" dirty="0"/>
              <a:t>MRI </a:t>
            </a:r>
          </a:p>
          <a:p>
            <a:pPr lvl="1"/>
            <a:r>
              <a:rPr lang="en-US" altLang="en-US" dirty="0"/>
              <a:t>Confirms findings of the CT June 2019 </a:t>
            </a:r>
          </a:p>
          <a:p>
            <a:pPr lvl="1"/>
            <a:r>
              <a:rPr lang="en-US" altLang="en-US" dirty="0"/>
              <a:t>Multiloculated cystic mass, abuts the left T7-8 neural foramen</a:t>
            </a:r>
          </a:p>
          <a:p>
            <a:pPr lvl="1"/>
            <a:endParaRPr lang="en-US" altLang="en-US" dirty="0"/>
          </a:p>
          <a:p>
            <a:r>
              <a:rPr lang="en-US" altLang="en-US" dirty="0"/>
              <a:t>Pain completely resolves on its own after 3 days </a:t>
            </a:r>
          </a:p>
          <a:p>
            <a:endParaRPr lang="en-US" altLang="en-US" dirty="0"/>
          </a:p>
          <a:p>
            <a:r>
              <a:rPr lang="en-US" altLang="en-US" dirty="0"/>
              <a:t>Restarts anti-parasitic treatment </a:t>
            </a:r>
          </a:p>
          <a:p>
            <a:pPr lvl="1"/>
            <a:r>
              <a:rPr lang="en-US" altLang="en-US" dirty="0"/>
              <a:t>Albendazole 400 BID + Praziquantel 600 BID </a:t>
            </a:r>
          </a:p>
        </p:txBody>
      </p:sp>
      <p:sp>
        <p:nvSpPr>
          <p:cNvPr id="89091" name="Rectangle 3">
            <a:extLst>
              <a:ext uri="{FF2B5EF4-FFF2-40B4-BE49-F238E27FC236}">
                <a16:creationId xmlns:a16="http://schemas.microsoft.com/office/drawing/2014/main" id="{656C4D05-F94D-27BA-09C7-85C7FAC528D2}"/>
              </a:ext>
            </a:extLst>
          </p:cNvPr>
          <p:cNvSpPr>
            <a:spLocks noChangeArrowheads="1"/>
          </p:cNvSpPr>
          <p:nvPr/>
        </p:nvSpPr>
        <p:spPr bwMode="auto">
          <a:xfrm>
            <a:off x="8297863" y="6311900"/>
            <a:ext cx="332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pt-BR" altLang="en-US" sz="1800">
                <a:latin typeface="Arial" panose="020B0604020202020204" pitchFamily="34" charset="0"/>
                <a:hlinkClick r:id="rId2"/>
              </a:rPr>
              <a:t>BMC Infect Dis</a:t>
            </a:r>
            <a:r>
              <a:rPr lang="pt-BR" altLang="en-US" sz="1800">
                <a:latin typeface="Arial" panose="020B0604020202020204" pitchFamily="34" charset="0"/>
              </a:rPr>
              <a:t>. 2018; 18: 306.</a:t>
            </a:r>
            <a:endParaRPr lang="en-US" altLang="en-US" sz="180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a:extLst>
              <a:ext uri="{FF2B5EF4-FFF2-40B4-BE49-F238E27FC236}">
                <a16:creationId xmlns:a16="http://schemas.microsoft.com/office/drawing/2014/main" id="{38F8F11B-4267-0550-1459-0E94123E58F4}"/>
              </a:ext>
            </a:extLst>
          </p:cNvPr>
          <p:cNvSpPr>
            <a:spLocks noGrp="1"/>
          </p:cNvSpPr>
          <p:nvPr>
            <p:ph type="title"/>
          </p:nvPr>
        </p:nvSpPr>
        <p:spPr/>
        <p:txBody>
          <a:bodyPr/>
          <a:lstStyle/>
          <a:p>
            <a:r>
              <a:rPr lang="en-US" altLang="en-US"/>
              <a:t>CT October 2019</a:t>
            </a:r>
          </a:p>
        </p:txBody>
      </p:sp>
      <p:sp>
        <p:nvSpPr>
          <p:cNvPr id="90114" name="Content Placeholder 2">
            <a:extLst>
              <a:ext uri="{FF2B5EF4-FFF2-40B4-BE49-F238E27FC236}">
                <a16:creationId xmlns:a16="http://schemas.microsoft.com/office/drawing/2014/main" id="{FC802FA2-6041-1B0E-83A6-CFF9459C8777}"/>
              </a:ext>
            </a:extLst>
          </p:cNvPr>
          <p:cNvSpPr>
            <a:spLocks noGrp="1"/>
          </p:cNvSpPr>
          <p:nvPr>
            <p:ph idx="1"/>
          </p:nvPr>
        </p:nvSpPr>
        <p:spPr/>
        <p:txBody>
          <a:bodyPr/>
          <a:lstStyle/>
          <a:p>
            <a:r>
              <a:rPr lang="en-US" altLang="en-US"/>
              <a:t>After 3 months of albendazole + praziquantel </a:t>
            </a:r>
          </a:p>
          <a:p>
            <a:r>
              <a:rPr lang="en-US" altLang="en-US"/>
              <a:t>Cystic lesion slightly smaller 6 x 3.5 cm</a:t>
            </a:r>
          </a:p>
          <a:p>
            <a:pPr lvl="1"/>
            <a:r>
              <a:rPr lang="en-US" altLang="en-US"/>
              <a:t>Previously 7 x 4 cm (June 2019)</a:t>
            </a:r>
          </a:p>
          <a:p>
            <a:pPr lvl="1"/>
            <a:r>
              <a:rPr lang="en-US" altLang="en-US"/>
              <a:t>Unchanged bone destruction</a:t>
            </a:r>
          </a:p>
          <a:p>
            <a:pPr lvl="1"/>
            <a:endParaRPr lang="en-US" altLang="en-US"/>
          </a:p>
          <a:p>
            <a:pPr lvl="1"/>
            <a:endParaRPr lang="en-US" altLang="en-US"/>
          </a:p>
          <a:p>
            <a:pPr lvl="1"/>
            <a:r>
              <a:rPr lang="en-US" altLang="en-US"/>
              <a:t>Being reviewed by thoracic and spine surgery</a:t>
            </a:r>
          </a:p>
          <a:p>
            <a:pPr lvl="1"/>
            <a:r>
              <a:rPr lang="en-US" altLang="en-US"/>
              <a:t>Options for percutaneous management?</a:t>
            </a:r>
          </a:p>
          <a:p>
            <a:pPr lvl="1"/>
            <a:endParaRPr lang="en-US" altLang="en-US"/>
          </a:p>
        </p:txBody>
      </p:sp>
      <p:pic>
        <p:nvPicPr>
          <p:cNvPr id="90115" name="Picture 3">
            <a:extLst>
              <a:ext uri="{FF2B5EF4-FFF2-40B4-BE49-F238E27FC236}">
                <a16:creationId xmlns:a16="http://schemas.microsoft.com/office/drawing/2014/main" id="{FB5052D0-E808-4B97-9C9A-EDB1631D515D}"/>
              </a:ext>
            </a:extLst>
          </p:cNvPr>
          <p:cNvPicPr>
            <a:picLocks noChangeAspect="1"/>
          </p:cNvPicPr>
          <p:nvPr/>
        </p:nvPicPr>
        <p:blipFill>
          <a:blip r:embed="rId2">
            <a:extLst>
              <a:ext uri="{28A0092B-C50C-407E-A947-70E740481C1C}">
                <a14:useLocalDpi xmlns:a14="http://schemas.microsoft.com/office/drawing/2010/main" val="0"/>
              </a:ext>
            </a:extLst>
          </a:blip>
          <a:srcRect l="16406" t="18831" r="13802" b="14250"/>
          <a:stretch>
            <a:fillRect/>
          </a:stretch>
        </p:blipFill>
        <p:spPr bwMode="auto">
          <a:xfrm>
            <a:off x="8466138" y="2908300"/>
            <a:ext cx="3408362" cy="326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a:extLst>
              <a:ext uri="{FF2B5EF4-FFF2-40B4-BE49-F238E27FC236}">
                <a16:creationId xmlns:a16="http://schemas.microsoft.com/office/drawing/2014/main" id="{040EAD49-2600-9415-9C38-63F8F1A9F1AD}"/>
              </a:ext>
            </a:extLst>
          </p:cNvPr>
          <p:cNvSpPr>
            <a:spLocks noGrp="1"/>
          </p:cNvSpPr>
          <p:nvPr>
            <p:ph type="title"/>
          </p:nvPr>
        </p:nvSpPr>
        <p:spPr/>
        <p:txBody>
          <a:bodyPr/>
          <a:lstStyle/>
          <a:p>
            <a:r>
              <a:rPr lang="en-US" altLang="en-US"/>
              <a:t>MRI May 2022</a:t>
            </a:r>
          </a:p>
        </p:txBody>
      </p:sp>
      <p:sp>
        <p:nvSpPr>
          <p:cNvPr id="134146" name="Content Placeholder 2">
            <a:extLst>
              <a:ext uri="{FF2B5EF4-FFF2-40B4-BE49-F238E27FC236}">
                <a16:creationId xmlns:a16="http://schemas.microsoft.com/office/drawing/2014/main" id="{28D10228-51AE-7690-D504-B53455321A1F}"/>
              </a:ext>
            </a:extLst>
          </p:cNvPr>
          <p:cNvSpPr>
            <a:spLocks noGrp="1"/>
          </p:cNvSpPr>
          <p:nvPr>
            <p:ph idx="1"/>
          </p:nvPr>
        </p:nvSpPr>
        <p:spPr/>
        <p:txBody>
          <a:bodyPr/>
          <a:lstStyle/>
          <a:p>
            <a:pPr marL="0" indent="0" eaLnBrk="1" hangingPunct="1">
              <a:lnSpc>
                <a:spcPct val="100000"/>
              </a:lnSpc>
              <a:spcBef>
                <a:spcPct val="0"/>
              </a:spcBef>
              <a:buFontTx/>
              <a:buNone/>
            </a:pPr>
            <a:r>
              <a:rPr lang="en-US" altLang="en-US"/>
              <a:t> </a:t>
            </a:r>
          </a:p>
        </p:txBody>
      </p:sp>
      <p:pic>
        <p:nvPicPr>
          <p:cNvPr id="134147" name="Picture 4">
            <a:extLst>
              <a:ext uri="{FF2B5EF4-FFF2-40B4-BE49-F238E27FC236}">
                <a16:creationId xmlns:a16="http://schemas.microsoft.com/office/drawing/2014/main" id="{937BDD27-3137-CE32-8380-BB8E367D20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322513"/>
            <a:ext cx="2476500" cy="335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8" name="Picture 5">
            <a:extLst>
              <a:ext uri="{FF2B5EF4-FFF2-40B4-BE49-F238E27FC236}">
                <a16:creationId xmlns:a16="http://schemas.microsoft.com/office/drawing/2014/main" id="{BE61014D-8092-D3EA-2BA7-3212AE6845B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1400" y="3402013"/>
            <a:ext cx="3100388" cy="318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9" name="Picture 6">
            <a:extLst>
              <a:ext uri="{FF2B5EF4-FFF2-40B4-BE49-F238E27FC236}">
                <a16:creationId xmlns:a16="http://schemas.microsoft.com/office/drawing/2014/main" id="{73091088-134A-B028-692B-6DE180644C6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864600" y="3402013"/>
            <a:ext cx="3136900" cy="318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50" name="Picture 7">
            <a:extLst>
              <a:ext uri="{FF2B5EF4-FFF2-40B4-BE49-F238E27FC236}">
                <a16:creationId xmlns:a16="http://schemas.microsoft.com/office/drawing/2014/main" id="{5B5F86E3-2B43-54F6-E67D-42732FCB4D1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60700" y="2420938"/>
            <a:ext cx="2514600"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a:extLst>
              <a:ext uri="{FF2B5EF4-FFF2-40B4-BE49-F238E27FC236}">
                <a16:creationId xmlns:a16="http://schemas.microsoft.com/office/drawing/2014/main" id="{514F492E-54B4-5A69-DE4F-180849A93C9C}"/>
              </a:ext>
            </a:extLst>
          </p:cNvPr>
          <p:cNvSpPr>
            <a:spLocks noGrp="1"/>
          </p:cNvSpPr>
          <p:nvPr>
            <p:ph type="title"/>
          </p:nvPr>
        </p:nvSpPr>
        <p:spPr/>
        <p:txBody>
          <a:bodyPr/>
          <a:lstStyle/>
          <a:p>
            <a:r>
              <a:rPr lang="en-US" altLang="en-US"/>
              <a:t>Spinal Cystic Echinocccus</a:t>
            </a:r>
            <a:br>
              <a:rPr lang="en-US" altLang="en-US"/>
            </a:br>
            <a:r>
              <a:rPr lang="en-US" altLang="en-US"/>
              <a:t>Review </a:t>
            </a:r>
            <a:r>
              <a:rPr lang="mr-IN" altLang="en-US">
                <a:ea typeface="Mangal" panose="02040503050203030202" pitchFamily="18" charset="0"/>
              </a:rPr>
              <a:t>–</a:t>
            </a:r>
            <a:r>
              <a:rPr lang="en-US" altLang="en-US"/>
              <a:t> PLOS 2013</a:t>
            </a:r>
          </a:p>
        </p:txBody>
      </p:sp>
      <p:sp>
        <p:nvSpPr>
          <p:cNvPr id="91138" name="Content Placeholder 2">
            <a:extLst>
              <a:ext uri="{FF2B5EF4-FFF2-40B4-BE49-F238E27FC236}">
                <a16:creationId xmlns:a16="http://schemas.microsoft.com/office/drawing/2014/main" id="{BDA3DB2E-F273-6507-0DE3-57DC7DC7730C}"/>
              </a:ext>
            </a:extLst>
          </p:cNvPr>
          <p:cNvSpPr>
            <a:spLocks noGrp="1"/>
          </p:cNvSpPr>
          <p:nvPr>
            <p:ph idx="1"/>
          </p:nvPr>
        </p:nvSpPr>
        <p:spPr/>
        <p:txBody>
          <a:bodyPr/>
          <a:lstStyle/>
          <a:p>
            <a:r>
              <a:rPr lang="en-US" altLang="en-US"/>
              <a:t> </a:t>
            </a:r>
          </a:p>
        </p:txBody>
      </p:sp>
      <p:pic>
        <p:nvPicPr>
          <p:cNvPr id="91139" name="Picture 3">
            <a:extLst>
              <a:ext uri="{FF2B5EF4-FFF2-40B4-BE49-F238E27FC236}">
                <a16:creationId xmlns:a16="http://schemas.microsoft.com/office/drawing/2014/main" id="{8AAC5FBF-EBE0-2319-486B-4986CA75C24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77138" y="528638"/>
            <a:ext cx="40132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0" name="Picture 4">
            <a:extLst>
              <a:ext uri="{FF2B5EF4-FFF2-40B4-BE49-F238E27FC236}">
                <a16:creationId xmlns:a16="http://schemas.microsoft.com/office/drawing/2014/main" id="{7E67596A-3E36-0F56-9D6D-A974293BDAD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928813"/>
            <a:ext cx="5537200" cy="397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1" name="Rectangle 5">
            <a:extLst>
              <a:ext uri="{FF2B5EF4-FFF2-40B4-BE49-F238E27FC236}">
                <a16:creationId xmlns:a16="http://schemas.microsoft.com/office/drawing/2014/main" id="{E8776459-D797-D15F-DB15-F73A69FAA31E}"/>
              </a:ext>
            </a:extLst>
          </p:cNvPr>
          <p:cNvSpPr>
            <a:spLocks noChangeArrowheads="1"/>
          </p:cNvSpPr>
          <p:nvPr/>
        </p:nvSpPr>
        <p:spPr bwMode="auto">
          <a:xfrm>
            <a:off x="8796338" y="6375400"/>
            <a:ext cx="33956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800"/>
              <a:t>PLoS Negl Trop Dis 7(9): e2458.</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a:extLst>
              <a:ext uri="{FF2B5EF4-FFF2-40B4-BE49-F238E27FC236}">
                <a16:creationId xmlns:a16="http://schemas.microsoft.com/office/drawing/2014/main" id="{19445AA2-87B9-39C8-FECF-3BD3B3B92170}"/>
              </a:ext>
            </a:extLst>
          </p:cNvPr>
          <p:cNvSpPr>
            <a:spLocks noGrp="1"/>
          </p:cNvSpPr>
          <p:nvPr>
            <p:ph type="title"/>
          </p:nvPr>
        </p:nvSpPr>
        <p:spPr/>
        <p:txBody>
          <a:bodyPr/>
          <a:lstStyle/>
          <a:p>
            <a:r>
              <a:rPr lang="en-US" altLang="en-US"/>
              <a:t>PAIR for paraspinal cyst </a:t>
            </a:r>
          </a:p>
        </p:txBody>
      </p:sp>
      <p:sp>
        <p:nvSpPr>
          <p:cNvPr id="92162" name="Content Placeholder 2">
            <a:extLst>
              <a:ext uri="{FF2B5EF4-FFF2-40B4-BE49-F238E27FC236}">
                <a16:creationId xmlns:a16="http://schemas.microsoft.com/office/drawing/2014/main" id="{02894078-105B-6BA4-F824-817FD0E65727}"/>
              </a:ext>
            </a:extLst>
          </p:cNvPr>
          <p:cNvSpPr>
            <a:spLocks noGrp="1"/>
          </p:cNvSpPr>
          <p:nvPr>
            <p:ph idx="1"/>
          </p:nvPr>
        </p:nvSpPr>
        <p:spPr>
          <a:xfrm>
            <a:off x="838200" y="1825625"/>
            <a:ext cx="6307138" cy="4351338"/>
          </a:xfrm>
        </p:spPr>
        <p:txBody>
          <a:bodyPr/>
          <a:lstStyle/>
          <a:p>
            <a:r>
              <a:rPr lang="en-US" altLang="en-US" dirty="0"/>
              <a:t>69F in Turkey</a:t>
            </a:r>
          </a:p>
          <a:p>
            <a:r>
              <a:rPr lang="en-US" altLang="en-US" dirty="0"/>
              <a:t>Severe back pain and leg weakness</a:t>
            </a:r>
          </a:p>
          <a:p>
            <a:pPr lvl="1"/>
            <a:r>
              <a:rPr lang="en-US" altLang="en-US" dirty="0"/>
              <a:t>Cyst resection, partial corpectomy and posterior instrumented fusion 2 years ago </a:t>
            </a:r>
          </a:p>
          <a:p>
            <a:r>
              <a:rPr lang="en-US" altLang="en-US" dirty="0"/>
              <a:t>MRI = 2 cysts at T12 with cord compression</a:t>
            </a:r>
          </a:p>
          <a:p>
            <a:pPr lvl="1"/>
            <a:r>
              <a:rPr lang="en-US" altLang="en-US" dirty="0"/>
              <a:t>PAIR with 20% saline</a:t>
            </a:r>
          </a:p>
          <a:p>
            <a:pPr lvl="1"/>
            <a:r>
              <a:rPr lang="en-US" altLang="en-US" dirty="0"/>
              <a:t>Albendazole post-PAIR</a:t>
            </a:r>
          </a:p>
        </p:txBody>
      </p:sp>
      <p:pic>
        <p:nvPicPr>
          <p:cNvPr id="92163" name="Picture 3">
            <a:extLst>
              <a:ext uri="{FF2B5EF4-FFF2-40B4-BE49-F238E27FC236}">
                <a16:creationId xmlns:a16="http://schemas.microsoft.com/office/drawing/2014/main" id="{9F8186C8-54AA-B343-9B97-C38993B1AC4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34300" y="2103438"/>
            <a:ext cx="3962400" cy="379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4" name="Rectangle 4">
            <a:extLst>
              <a:ext uri="{FF2B5EF4-FFF2-40B4-BE49-F238E27FC236}">
                <a16:creationId xmlns:a16="http://schemas.microsoft.com/office/drawing/2014/main" id="{530EB5C1-D8B9-3013-F604-C36DDBF759E9}"/>
              </a:ext>
            </a:extLst>
          </p:cNvPr>
          <p:cNvSpPr>
            <a:spLocks noChangeArrowheads="1"/>
          </p:cNvSpPr>
          <p:nvPr/>
        </p:nvSpPr>
        <p:spPr bwMode="auto">
          <a:xfrm>
            <a:off x="6253163" y="6311900"/>
            <a:ext cx="5443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it-IT" altLang="en-US" sz="1800">
                <a:latin typeface="Helvetica" pitchFamily="2" charset="0"/>
              </a:rPr>
              <a:t>Turkish Neurosurgery 2011, Vol: 21, No: 4, 685-687</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a:extLst>
              <a:ext uri="{FF2B5EF4-FFF2-40B4-BE49-F238E27FC236}">
                <a16:creationId xmlns:a16="http://schemas.microsoft.com/office/drawing/2014/main" id="{F2EC4E46-1BD9-FA68-928E-5B7A2167F765}"/>
              </a:ext>
            </a:extLst>
          </p:cNvPr>
          <p:cNvSpPr>
            <a:spLocks noGrp="1"/>
          </p:cNvSpPr>
          <p:nvPr>
            <p:ph type="title"/>
          </p:nvPr>
        </p:nvSpPr>
        <p:spPr/>
        <p:txBody>
          <a:bodyPr/>
          <a:lstStyle/>
          <a:p>
            <a:r>
              <a:rPr lang="en-US" altLang="en-US"/>
              <a:t>PAIR for multiloculated paraspinal cyst </a:t>
            </a:r>
          </a:p>
        </p:txBody>
      </p:sp>
      <p:sp>
        <p:nvSpPr>
          <p:cNvPr id="94210" name="Content Placeholder 2">
            <a:extLst>
              <a:ext uri="{FF2B5EF4-FFF2-40B4-BE49-F238E27FC236}">
                <a16:creationId xmlns:a16="http://schemas.microsoft.com/office/drawing/2014/main" id="{C1C8CD49-3D6F-1D33-69BF-40DDEECB41A2}"/>
              </a:ext>
            </a:extLst>
          </p:cNvPr>
          <p:cNvSpPr>
            <a:spLocks noGrp="1"/>
          </p:cNvSpPr>
          <p:nvPr>
            <p:ph idx="1"/>
          </p:nvPr>
        </p:nvSpPr>
        <p:spPr/>
        <p:txBody>
          <a:bodyPr/>
          <a:lstStyle/>
          <a:p>
            <a:r>
              <a:rPr lang="en-US" altLang="en-US" dirty="0"/>
              <a:t>50M in Israel</a:t>
            </a:r>
          </a:p>
          <a:p>
            <a:r>
              <a:rPr lang="en-US" altLang="en-US" dirty="0"/>
              <a:t>Progressive quadriparesis</a:t>
            </a:r>
          </a:p>
          <a:p>
            <a:pPr lvl="1"/>
            <a:r>
              <a:rPr lang="en-US" altLang="en-US" dirty="0"/>
              <a:t>5 years ago resection of liver cyst + albendazole x 2 months </a:t>
            </a:r>
          </a:p>
          <a:p>
            <a:r>
              <a:rPr lang="en-US" altLang="en-US" dirty="0"/>
              <a:t>CT = multilocular cyst at C2 with cord compression </a:t>
            </a:r>
          </a:p>
          <a:p>
            <a:pPr lvl="1"/>
            <a:r>
              <a:rPr lang="en-US" altLang="en-US" dirty="0"/>
              <a:t>PAIR with 20% saline</a:t>
            </a:r>
          </a:p>
          <a:p>
            <a:pPr lvl="1"/>
            <a:r>
              <a:rPr lang="en-US" altLang="en-US" dirty="0"/>
              <a:t>Premedicated with hydrocortisone </a:t>
            </a:r>
          </a:p>
          <a:p>
            <a:pPr lvl="1"/>
            <a:r>
              <a:rPr lang="en-US" altLang="en-US" dirty="0"/>
              <a:t>Full recovery </a:t>
            </a:r>
          </a:p>
          <a:p>
            <a:pPr lvl="1"/>
            <a:r>
              <a:rPr lang="en-US" altLang="en-US" dirty="0"/>
              <a:t>Albendazole x 3 months </a:t>
            </a:r>
          </a:p>
          <a:p>
            <a:pPr lvl="1"/>
            <a:r>
              <a:rPr lang="en-US" altLang="en-US" dirty="0"/>
              <a:t>OK at 1 year </a:t>
            </a:r>
          </a:p>
          <a:p>
            <a:endParaRPr lang="en-US" altLang="en-US" dirty="0"/>
          </a:p>
          <a:p>
            <a:endParaRPr lang="en-US" altLang="en-US" dirty="0"/>
          </a:p>
        </p:txBody>
      </p:sp>
      <p:pic>
        <p:nvPicPr>
          <p:cNvPr id="94211" name="Picture 3">
            <a:extLst>
              <a:ext uri="{FF2B5EF4-FFF2-40B4-BE49-F238E27FC236}">
                <a16:creationId xmlns:a16="http://schemas.microsoft.com/office/drawing/2014/main" id="{F880266A-7D58-DC59-D994-595B6482700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51963" y="2921000"/>
            <a:ext cx="2565400"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a:extLst>
              <a:ext uri="{FF2B5EF4-FFF2-40B4-BE49-F238E27FC236}">
                <a16:creationId xmlns:a16="http://schemas.microsoft.com/office/drawing/2014/main" id="{2A409362-052F-C9B7-B8E2-711E8A3114D3}"/>
              </a:ext>
            </a:extLst>
          </p:cNvPr>
          <p:cNvSpPr>
            <a:spLocks noGrp="1"/>
          </p:cNvSpPr>
          <p:nvPr>
            <p:ph type="title"/>
          </p:nvPr>
        </p:nvSpPr>
        <p:spPr/>
        <p:txBody>
          <a:bodyPr/>
          <a:lstStyle/>
          <a:p>
            <a:r>
              <a:rPr lang="en-US" altLang="en-US"/>
              <a:t>Terrace </a:t>
            </a:r>
            <a:r>
              <a:rPr lang="mr-IN" altLang="en-US">
                <a:ea typeface="Mangal" panose="02040503050203030202" pitchFamily="18" charset="0"/>
              </a:rPr>
              <a:t>–</a:t>
            </a:r>
            <a:r>
              <a:rPr lang="en-US" altLang="en-US"/>
              <a:t> BC</a:t>
            </a:r>
          </a:p>
        </p:txBody>
      </p:sp>
      <p:sp>
        <p:nvSpPr>
          <p:cNvPr id="135170" name="Content Placeholder 2">
            <a:extLst>
              <a:ext uri="{FF2B5EF4-FFF2-40B4-BE49-F238E27FC236}">
                <a16:creationId xmlns:a16="http://schemas.microsoft.com/office/drawing/2014/main" id="{C60167AE-D564-23A4-D943-AF8D40E43F03}"/>
              </a:ext>
            </a:extLst>
          </p:cNvPr>
          <p:cNvSpPr>
            <a:spLocks noGrp="1"/>
          </p:cNvSpPr>
          <p:nvPr>
            <p:ph idx="1"/>
          </p:nvPr>
        </p:nvSpPr>
        <p:spPr/>
        <p:txBody>
          <a:bodyPr/>
          <a:lstStyle/>
          <a:p>
            <a:r>
              <a:rPr lang="en-US" altLang="en-US"/>
              <a:t>37M previously well </a:t>
            </a:r>
          </a:p>
          <a:p>
            <a:r>
              <a:rPr lang="en-US" altLang="en-US"/>
              <a:t>March 2022 </a:t>
            </a:r>
            <a:r>
              <a:rPr lang="mr-IN" altLang="en-US">
                <a:ea typeface="Mangal" panose="02040503050203030202" pitchFamily="18" charset="0"/>
              </a:rPr>
              <a:t>–</a:t>
            </a:r>
            <a:r>
              <a:rPr lang="en-US" altLang="en-US"/>
              <a:t> new onset RUQ pain, and pleuritic chest pain  </a:t>
            </a:r>
          </a:p>
        </p:txBody>
      </p:sp>
      <p:pic>
        <p:nvPicPr>
          <p:cNvPr id="135171" name="Picture 3">
            <a:extLst>
              <a:ext uri="{FF2B5EF4-FFF2-40B4-BE49-F238E27FC236}">
                <a16:creationId xmlns:a16="http://schemas.microsoft.com/office/drawing/2014/main" id="{F9222212-C669-5D26-C12E-746CD7EE5F3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67088" y="3895725"/>
            <a:ext cx="3506787"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2" name="Picture 4">
            <a:extLst>
              <a:ext uri="{FF2B5EF4-FFF2-40B4-BE49-F238E27FC236}">
                <a16:creationId xmlns:a16="http://schemas.microsoft.com/office/drawing/2014/main" id="{C51EC74C-D868-283F-FA79-C7B605AC1A3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18375" y="4002088"/>
            <a:ext cx="3295650" cy="236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a:extLst>
              <a:ext uri="{FF2B5EF4-FFF2-40B4-BE49-F238E27FC236}">
                <a16:creationId xmlns:a16="http://schemas.microsoft.com/office/drawing/2014/main" id="{2DC1E77D-3F38-278C-644F-CDFB637C29BA}"/>
              </a:ext>
            </a:extLst>
          </p:cNvPr>
          <p:cNvSpPr>
            <a:spLocks noGrp="1"/>
          </p:cNvSpPr>
          <p:nvPr>
            <p:ph type="title"/>
          </p:nvPr>
        </p:nvSpPr>
        <p:spPr/>
        <p:txBody>
          <a:bodyPr/>
          <a:lstStyle/>
          <a:p>
            <a:r>
              <a:rPr lang="en-US" altLang="en-US"/>
              <a:t>Terrace </a:t>
            </a:r>
            <a:r>
              <a:rPr lang="mr-IN" altLang="en-US">
                <a:ea typeface="Mangal" panose="02040503050203030202" pitchFamily="18" charset="0"/>
              </a:rPr>
              <a:t>–</a:t>
            </a:r>
            <a:r>
              <a:rPr lang="en-US" altLang="en-US"/>
              <a:t> BC</a:t>
            </a:r>
          </a:p>
        </p:txBody>
      </p:sp>
      <p:sp>
        <p:nvSpPr>
          <p:cNvPr id="136194" name="Content Placeholder 2">
            <a:extLst>
              <a:ext uri="{FF2B5EF4-FFF2-40B4-BE49-F238E27FC236}">
                <a16:creationId xmlns:a16="http://schemas.microsoft.com/office/drawing/2014/main" id="{8C219074-E4CF-3437-70C3-6B6CE22F390F}"/>
              </a:ext>
            </a:extLst>
          </p:cNvPr>
          <p:cNvSpPr>
            <a:spLocks noGrp="1"/>
          </p:cNvSpPr>
          <p:nvPr>
            <p:ph idx="1"/>
          </p:nvPr>
        </p:nvSpPr>
        <p:spPr/>
        <p:txBody>
          <a:bodyPr/>
          <a:lstStyle/>
          <a:p>
            <a:r>
              <a:rPr lang="en-US" altLang="en-US"/>
              <a:t>37M previously well </a:t>
            </a:r>
          </a:p>
          <a:p>
            <a:r>
              <a:rPr lang="en-US" altLang="en-US"/>
              <a:t>Feb 2022 </a:t>
            </a:r>
            <a:r>
              <a:rPr lang="mr-IN" altLang="en-US">
                <a:ea typeface="Mangal" panose="02040503050203030202" pitchFamily="18" charset="0"/>
              </a:rPr>
              <a:t>–</a:t>
            </a:r>
            <a:r>
              <a:rPr lang="en-US" altLang="en-US"/>
              <a:t> new onset RUQ pain, and pleuritic chest pain</a:t>
            </a:r>
          </a:p>
          <a:p>
            <a:pPr lvl="1"/>
            <a:r>
              <a:rPr lang="en-US" altLang="en-US"/>
              <a:t>Mild eosinophilia   </a:t>
            </a:r>
          </a:p>
          <a:p>
            <a:pPr lvl="1"/>
            <a:r>
              <a:rPr lang="en-US" altLang="en-US"/>
              <a:t>IR-guided aspirate </a:t>
            </a:r>
            <a:r>
              <a:rPr lang="mr-IN" altLang="en-US">
                <a:ea typeface="Mangal" panose="02040503050203030202" pitchFamily="18" charset="0"/>
              </a:rPr>
              <a:t>–</a:t>
            </a:r>
            <a:r>
              <a:rPr lang="en-US" altLang="en-US"/>
              <a:t> many hooklets, scolices  </a:t>
            </a:r>
          </a:p>
        </p:txBody>
      </p:sp>
      <p:pic>
        <p:nvPicPr>
          <p:cNvPr id="136195" name="Picture 3">
            <a:extLst>
              <a:ext uri="{FF2B5EF4-FFF2-40B4-BE49-F238E27FC236}">
                <a16:creationId xmlns:a16="http://schemas.microsoft.com/office/drawing/2014/main" id="{764D2544-D605-BBCF-A379-BDCFCEDD2D8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67088" y="3895725"/>
            <a:ext cx="3506787"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6" name="Picture 4">
            <a:extLst>
              <a:ext uri="{FF2B5EF4-FFF2-40B4-BE49-F238E27FC236}">
                <a16:creationId xmlns:a16="http://schemas.microsoft.com/office/drawing/2014/main" id="{8C2F001D-D7F8-B566-707D-C139BE0FC0D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18375" y="4002088"/>
            <a:ext cx="3295650" cy="236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Title 1">
            <a:extLst>
              <a:ext uri="{FF2B5EF4-FFF2-40B4-BE49-F238E27FC236}">
                <a16:creationId xmlns:a16="http://schemas.microsoft.com/office/drawing/2014/main" id="{F3E1B814-DB62-358F-4415-01A5755A84AC}"/>
              </a:ext>
            </a:extLst>
          </p:cNvPr>
          <p:cNvSpPr>
            <a:spLocks noGrp="1"/>
          </p:cNvSpPr>
          <p:nvPr>
            <p:ph type="title"/>
          </p:nvPr>
        </p:nvSpPr>
        <p:spPr/>
        <p:txBody>
          <a:bodyPr/>
          <a:lstStyle/>
          <a:p>
            <a:r>
              <a:rPr lang="en-US" altLang="en-US"/>
              <a:t>Terrace </a:t>
            </a:r>
            <a:r>
              <a:rPr lang="mr-IN" altLang="en-US">
                <a:ea typeface="Mangal" panose="02040503050203030202" pitchFamily="18" charset="0"/>
              </a:rPr>
              <a:t>–</a:t>
            </a:r>
            <a:r>
              <a:rPr lang="en-US" altLang="en-US"/>
              <a:t> BC</a:t>
            </a:r>
          </a:p>
        </p:txBody>
      </p:sp>
      <p:sp>
        <p:nvSpPr>
          <p:cNvPr id="137218" name="Content Placeholder 2">
            <a:extLst>
              <a:ext uri="{FF2B5EF4-FFF2-40B4-BE49-F238E27FC236}">
                <a16:creationId xmlns:a16="http://schemas.microsoft.com/office/drawing/2014/main" id="{41FE9962-DAF6-D0C7-8287-4857CA663825}"/>
              </a:ext>
            </a:extLst>
          </p:cNvPr>
          <p:cNvSpPr>
            <a:spLocks noGrp="1"/>
          </p:cNvSpPr>
          <p:nvPr>
            <p:ph idx="1"/>
          </p:nvPr>
        </p:nvSpPr>
        <p:spPr/>
        <p:txBody>
          <a:bodyPr/>
          <a:lstStyle/>
          <a:p>
            <a:r>
              <a:rPr lang="en-US" altLang="en-US"/>
              <a:t>March 2022 </a:t>
            </a:r>
            <a:r>
              <a:rPr lang="mr-IN" altLang="en-US">
                <a:ea typeface="Mangal" panose="02040503050203030202" pitchFamily="18" charset="0"/>
              </a:rPr>
              <a:t>–</a:t>
            </a:r>
            <a:r>
              <a:rPr lang="en-US" altLang="en-US"/>
              <a:t> PAIR </a:t>
            </a:r>
          </a:p>
          <a:p>
            <a:pPr lvl="1"/>
            <a:r>
              <a:rPr lang="en-US" altLang="en-US"/>
              <a:t>Fluid aspirated </a:t>
            </a:r>
            <a:r>
              <a:rPr lang="mr-IN" altLang="en-US">
                <a:ea typeface="Mangal" panose="02040503050203030202" pitchFamily="18" charset="0"/>
              </a:rPr>
              <a:t>–</a:t>
            </a:r>
            <a:r>
              <a:rPr lang="en-US" altLang="en-US"/>
              <a:t> many scolices, PCR positive </a:t>
            </a:r>
          </a:p>
          <a:p>
            <a:pPr lvl="1"/>
            <a:r>
              <a:rPr lang="en-US" altLang="en-US"/>
              <a:t>Completed 1 month of albendazole  (transaminitis)</a:t>
            </a:r>
          </a:p>
          <a:p>
            <a:pPr lvl="1"/>
            <a:endParaRPr lang="en-US" altLang="en-US"/>
          </a:p>
          <a:p>
            <a:r>
              <a:rPr lang="en-US" altLang="en-US"/>
              <a:t>April 2022 </a:t>
            </a:r>
            <a:r>
              <a:rPr lang="mr-IN" altLang="en-US">
                <a:ea typeface="Mangal" panose="02040503050203030202" pitchFamily="18" charset="0"/>
              </a:rPr>
              <a:t>–</a:t>
            </a:r>
            <a:r>
              <a:rPr lang="en-US" altLang="en-US"/>
              <a:t> CT scan </a:t>
            </a:r>
          </a:p>
          <a:p>
            <a:pPr lvl="1"/>
            <a:r>
              <a:rPr lang="en-US" altLang="en-US"/>
              <a:t>Similar in size </a:t>
            </a:r>
            <a:r>
              <a:rPr lang="mr-IN" altLang="en-US">
                <a:ea typeface="Mangal" panose="02040503050203030202" pitchFamily="18" charset="0"/>
              </a:rPr>
              <a:t>–</a:t>
            </a:r>
            <a:r>
              <a:rPr lang="en-US" altLang="en-US"/>
              <a:t> some air (?post-procedure)</a:t>
            </a:r>
          </a:p>
          <a:p>
            <a:endParaRPr lang="en-US" altLang="en-US"/>
          </a:p>
          <a:p>
            <a:r>
              <a:rPr lang="en-US" altLang="en-US"/>
              <a:t>June 2022 </a:t>
            </a:r>
            <a:r>
              <a:rPr lang="mr-IN" altLang="en-US">
                <a:ea typeface="Mangal" panose="02040503050203030202" pitchFamily="18" charset="0"/>
              </a:rPr>
              <a:t>–</a:t>
            </a:r>
            <a:r>
              <a:rPr lang="en-US" altLang="en-US"/>
              <a:t> PAIR again</a:t>
            </a:r>
          </a:p>
          <a:p>
            <a:pPr lvl="1"/>
            <a:r>
              <a:rPr lang="en-US" altLang="en-US"/>
              <a:t>Fluid aspirated - no scolices, PCR negative </a:t>
            </a:r>
          </a:p>
          <a:p>
            <a:pPr lvl="1"/>
            <a:r>
              <a:rPr lang="en-US" altLang="en-US"/>
              <a:t>2 weeks of albendazole </a:t>
            </a:r>
          </a:p>
          <a:p>
            <a:endParaRPr lang="en-US" alt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itle 1">
            <a:extLst>
              <a:ext uri="{FF2B5EF4-FFF2-40B4-BE49-F238E27FC236}">
                <a16:creationId xmlns:a16="http://schemas.microsoft.com/office/drawing/2014/main" id="{DD5AA556-CA3A-1F3A-B56B-AB0D9524FD0C}"/>
              </a:ext>
            </a:extLst>
          </p:cNvPr>
          <p:cNvSpPr>
            <a:spLocks noGrp="1"/>
          </p:cNvSpPr>
          <p:nvPr>
            <p:ph type="title"/>
          </p:nvPr>
        </p:nvSpPr>
        <p:spPr/>
        <p:txBody>
          <a:bodyPr/>
          <a:lstStyle/>
          <a:p>
            <a:r>
              <a:rPr lang="en-US" altLang="en-US"/>
              <a:t>Terrace </a:t>
            </a:r>
            <a:r>
              <a:rPr lang="mr-IN" altLang="en-US">
                <a:ea typeface="Mangal" panose="02040503050203030202" pitchFamily="18" charset="0"/>
              </a:rPr>
              <a:t>–</a:t>
            </a:r>
            <a:r>
              <a:rPr lang="en-US" altLang="en-US"/>
              <a:t> BC</a:t>
            </a:r>
          </a:p>
        </p:txBody>
      </p:sp>
      <p:sp>
        <p:nvSpPr>
          <p:cNvPr id="138242" name="Content Placeholder 2">
            <a:extLst>
              <a:ext uri="{FF2B5EF4-FFF2-40B4-BE49-F238E27FC236}">
                <a16:creationId xmlns:a16="http://schemas.microsoft.com/office/drawing/2014/main" id="{DDCE7E33-9C97-8CB6-382E-0757BB2FC3A7}"/>
              </a:ext>
            </a:extLst>
          </p:cNvPr>
          <p:cNvSpPr>
            <a:spLocks noGrp="1"/>
          </p:cNvSpPr>
          <p:nvPr>
            <p:ph idx="1"/>
          </p:nvPr>
        </p:nvSpPr>
        <p:spPr/>
        <p:txBody>
          <a:bodyPr/>
          <a:lstStyle/>
          <a:p>
            <a:r>
              <a:rPr lang="en-US" altLang="en-US"/>
              <a:t>November 2022</a:t>
            </a:r>
          </a:p>
          <a:p>
            <a:r>
              <a:rPr lang="en-US" altLang="en-US"/>
              <a:t>Feeling well  </a:t>
            </a:r>
          </a:p>
        </p:txBody>
      </p:sp>
      <p:pic>
        <p:nvPicPr>
          <p:cNvPr id="138243" name="Picture 3">
            <a:extLst>
              <a:ext uri="{FF2B5EF4-FFF2-40B4-BE49-F238E27FC236}">
                <a16:creationId xmlns:a16="http://schemas.microsoft.com/office/drawing/2014/main" id="{CD863FCE-AFF4-E1D7-4B0E-E04F92FD77D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6375" y="3862388"/>
            <a:ext cx="2735263" cy="274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4" name="Picture 4">
            <a:extLst>
              <a:ext uri="{FF2B5EF4-FFF2-40B4-BE49-F238E27FC236}">
                <a16:creationId xmlns:a16="http://schemas.microsoft.com/office/drawing/2014/main" id="{D868D567-4128-D3CD-2113-EAD167F8B1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724275"/>
            <a:ext cx="4094163" cy="300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5" name="Picture 5">
            <a:extLst>
              <a:ext uri="{FF2B5EF4-FFF2-40B4-BE49-F238E27FC236}">
                <a16:creationId xmlns:a16="http://schemas.microsoft.com/office/drawing/2014/main" id="{022652BE-8814-EA9D-DA24-3F21979F674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563100" y="3903663"/>
            <a:ext cx="2601913" cy="264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Arrow Connector 7">
            <a:extLst>
              <a:ext uri="{FF2B5EF4-FFF2-40B4-BE49-F238E27FC236}">
                <a16:creationId xmlns:a16="http://schemas.microsoft.com/office/drawing/2014/main" id="{FA7A5771-D9CE-B9E7-4068-30B718E50C8E}"/>
              </a:ext>
            </a:extLst>
          </p:cNvPr>
          <p:cNvCxnSpPr/>
          <p:nvPr/>
        </p:nvCxnSpPr>
        <p:spPr>
          <a:xfrm flipV="1">
            <a:off x="4932363" y="3413125"/>
            <a:ext cx="1771650" cy="15875"/>
          </a:xfrm>
          <a:prstGeom prst="straightConnector1">
            <a:avLst/>
          </a:prstGeom>
          <a:ln w="666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Title 1">
            <a:extLst>
              <a:ext uri="{FF2B5EF4-FFF2-40B4-BE49-F238E27FC236}">
                <a16:creationId xmlns:a16="http://schemas.microsoft.com/office/drawing/2014/main" id="{A59678FD-9235-6116-0DBE-5720C3C713BA}"/>
              </a:ext>
            </a:extLst>
          </p:cNvPr>
          <p:cNvSpPr>
            <a:spLocks noGrp="1"/>
          </p:cNvSpPr>
          <p:nvPr>
            <p:ph type="title"/>
          </p:nvPr>
        </p:nvSpPr>
        <p:spPr/>
        <p:txBody>
          <a:bodyPr/>
          <a:lstStyle/>
          <a:p>
            <a:r>
              <a:rPr lang="en-US" altLang="en-US"/>
              <a:t>Whitehorse </a:t>
            </a:r>
            <a:r>
              <a:rPr lang="mr-IN" altLang="en-US">
                <a:ea typeface="Mangal" panose="02040503050203030202" pitchFamily="18" charset="0"/>
              </a:rPr>
              <a:t>–</a:t>
            </a:r>
            <a:r>
              <a:rPr lang="en-US" altLang="en-US"/>
              <a:t> Yukon </a:t>
            </a:r>
          </a:p>
        </p:txBody>
      </p:sp>
      <p:sp>
        <p:nvSpPr>
          <p:cNvPr id="139266" name="Content Placeholder 2">
            <a:extLst>
              <a:ext uri="{FF2B5EF4-FFF2-40B4-BE49-F238E27FC236}">
                <a16:creationId xmlns:a16="http://schemas.microsoft.com/office/drawing/2014/main" id="{5867735C-D50D-BFD2-CAFD-7ACCE2811187}"/>
              </a:ext>
            </a:extLst>
          </p:cNvPr>
          <p:cNvSpPr>
            <a:spLocks noGrp="1"/>
          </p:cNvSpPr>
          <p:nvPr>
            <p:ph idx="1"/>
          </p:nvPr>
        </p:nvSpPr>
        <p:spPr/>
        <p:txBody>
          <a:bodyPr/>
          <a:lstStyle/>
          <a:p>
            <a:r>
              <a:rPr lang="en-US" altLang="en-US"/>
              <a:t>38M previously well </a:t>
            </a:r>
          </a:p>
          <a:p>
            <a:r>
              <a:rPr lang="en-US" altLang="en-US"/>
              <a:t>New onset RUQ pain, fevers, eosinophilia </a:t>
            </a:r>
          </a:p>
          <a:p>
            <a:endParaRPr lang="en-US" altLang="en-US"/>
          </a:p>
        </p:txBody>
      </p:sp>
      <p:pic>
        <p:nvPicPr>
          <p:cNvPr id="139267" name="Picture 3">
            <a:extLst>
              <a:ext uri="{FF2B5EF4-FFF2-40B4-BE49-F238E27FC236}">
                <a16:creationId xmlns:a16="http://schemas.microsoft.com/office/drawing/2014/main" id="{E0CEEAAB-EBB5-32B8-1631-EE100A1FD13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37025" y="3200400"/>
            <a:ext cx="44196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Title 1">
            <a:extLst>
              <a:ext uri="{FF2B5EF4-FFF2-40B4-BE49-F238E27FC236}">
                <a16:creationId xmlns:a16="http://schemas.microsoft.com/office/drawing/2014/main" id="{090F70F8-BCEF-8B5A-6C2A-54A9491DADA3}"/>
              </a:ext>
            </a:extLst>
          </p:cNvPr>
          <p:cNvSpPr>
            <a:spLocks noGrp="1"/>
          </p:cNvSpPr>
          <p:nvPr>
            <p:ph type="title"/>
          </p:nvPr>
        </p:nvSpPr>
        <p:spPr/>
        <p:txBody>
          <a:bodyPr/>
          <a:lstStyle/>
          <a:p>
            <a:r>
              <a:rPr lang="en-US" altLang="en-US"/>
              <a:t>Whitehorse </a:t>
            </a:r>
            <a:r>
              <a:rPr lang="mr-IN" altLang="en-US">
                <a:ea typeface="Mangal" panose="02040503050203030202" pitchFamily="18" charset="0"/>
              </a:rPr>
              <a:t>–</a:t>
            </a:r>
            <a:r>
              <a:rPr lang="en-US" altLang="en-US"/>
              <a:t> Yukon </a:t>
            </a:r>
          </a:p>
        </p:txBody>
      </p:sp>
      <p:sp>
        <p:nvSpPr>
          <p:cNvPr id="140290" name="Content Placeholder 2">
            <a:extLst>
              <a:ext uri="{FF2B5EF4-FFF2-40B4-BE49-F238E27FC236}">
                <a16:creationId xmlns:a16="http://schemas.microsoft.com/office/drawing/2014/main" id="{1E508628-7D1C-48B3-A594-60934E99C462}"/>
              </a:ext>
            </a:extLst>
          </p:cNvPr>
          <p:cNvSpPr>
            <a:spLocks noGrp="1"/>
          </p:cNvSpPr>
          <p:nvPr>
            <p:ph idx="1"/>
          </p:nvPr>
        </p:nvSpPr>
        <p:spPr/>
        <p:txBody>
          <a:bodyPr/>
          <a:lstStyle/>
          <a:p>
            <a:r>
              <a:rPr lang="en-US" altLang="en-US"/>
              <a:t>38M previously well </a:t>
            </a:r>
          </a:p>
          <a:p>
            <a:r>
              <a:rPr lang="en-US" altLang="en-US"/>
              <a:t>New onset RUQ pain, fevers, eosinophilia</a:t>
            </a:r>
          </a:p>
          <a:p>
            <a:pPr lvl="1"/>
            <a:r>
              <a:rPr lang="en-US" altLang="en-US"/>
              <a:t>Fevers and pain resolve on their own </a:t>
            </a:r>
          </a:p>
          <a:p>
            <a:pPr lvl="1"/>
            <a:r>
              <a:rPr lang="en-US" altLang="en-US"/>
              <a:t>Trial of albendazole </a:t>
            </a:r>
          </a:p>
          <a:p>
            <a:r>
              <a:rPr lang="en-US" altLang="en-US"/>
              <a:t>1-2 weeks later </a:t>
            </a:r>
            <a:r>
              <a:rPr lang="mr-IN" altLang="en-US">
                <a:ea typeface="Mangal" panose="02040503050203030202" pitchFamily="18" charset="0"/>
              </a:rPr>
              <a:t>–</a:t>
            </a:r>
            <a:r>
              <a:rPr lang="en-US" altLang="en-US"/>
              <a:t> RUQ pain and fever recur </a:t>
            </a:r>
          </a:p>
          <a:p>
            <a:endParaRPr lang="en-US" altLang="en-US"/>
          </a:p>
        </p:txBody>
      </p:sp>
      <p:pic>
        <p:nvPicPr>
          <p:cNvPr id="140291" name="Picture 3">
            <a:extLst>
              <a:ext uri="{FF2B5EF4-FFF2-40B4-BE49-F238E27FC236}">
                <a16:creationId xmlns:a16="http://schemas.microsoft.com/office/drawing/2014/main" id="{92F33E9B-AF57-2D49-0F03-C45373C8330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4384675"/>
            <a:ext cx="2797175"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2" name="Picture 4">
            <a:extLst>
              <a:ext uri="{FF2B5EF4-FFF2-40B4-BE49-F238E27FC236}">
                <a16:creationId xmlns:a16="http://schemas.microsoft.com/office/drawing/2014/main" id="{CB843B20-7A00-4CD5-45E7-6F846115E01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83613" y="2143125"/>
            <a:ext cx="3336925" cy="438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a:extLst>
              <a:ext uri="{FF2B5EF4-FFF2-40B4-BE49-F238E27FC236}">
                <a16:creationId xmlns:a16="http://schemas.microsoft.com/office/drawing/2014/main" id="{2AFBD239-1032-EE53-B4B8-1F2E38E2E436}"/>
              </a:ext>
            </a:extLst>
          </p:cNvPr>
          <p:cNvSpPr>
            <a:spLocks noGrp="1"/>
          </p:cNvSpPr>
          <p:nvPr>
            <p:ph type="title"/>
          </p:nvPr>
        </p:nvSpPr>
        <p:spPr/>
        <p:txBody>
          <a:bodyPr/>
          <a:lstStyle/>
          <a:p>
            <a:r>
              <a:rPr lang="en-US" altLang="en-US"/>
              <a:t>Whitehorse </a:t>
            </a:r>
            <a:r>
              <a:rPr lang="mr-IN" altLang="en-US">
                <a:ea typeface="Mangal" panose="02040503050203030202" pitchFamily="18" charset="0"/>
              </a:rPr>
              <a:t>–</a:t>
            </a:r>
            <a:r>
              <a:rPr lang="en-US" altLang="en-US"/>
              <a:t> Yukon </a:t>
            </a:r>
          </a:p>
        </p:txBody>
      </p:sp>
      <p:sp>
        <p:nvSpPr>
          <p:cNvPr id="141314" name="Content Placeholder 2">
            <a:extLst>
              <a:ext uri="{FF2B5EF4-FFF2-40B4-BE49-F238E27FC236}">
                <a16:creationId xmlns:a16="http://schemas.microsoft.com/office/drawing/2014/main" id="{7A276D7F-6885-C46B-2014-ED1BEA2C3A79}"/>
              </a:ext>
            </a:extLst>
          </p:cNvPr>
          <p:cNvSpPr>
            <a:spLocks noGrp="1"/>
          </p:cNvSpPr>
          <p:nvPr>
            <p:ph idx="1"/>
          </p:nvPr>
        </p:nvSpPr>
        <p:spPr/>
        <p:txBody>
          <a:bodyPr/>
          <a:lstStyle/>
          <a:p>
            <a:r>
              <a:rPr lang="en-US" altLang="en-US"/>
              <a:t>38M previously well </a:t>
            </a:r>
          </a:p>
          <a:p>
            <a:r>
              <a:rPr lang="en-US" altLang="en-US"/>
              <a:t>New onset RUQ pain, fevers, eosinophilia</a:t>
            </a:r>
          </a:p>
          <a:p>
            <a:pPr lvl="1"/>
            <a:r>
              <a:rPr lang="en-US" altLang="en-US"/>
              <a:t>Fevers and pain resolve on their own </a:t>
            </a:r>
          </a:p>
          <a:p>
            <a:pPr lvl="1"/>
            <a:r>
              <a:rPr lang="en-US" altLang="en-US"/>
              <a:t>Trial of albendazole </a:t>
            </a:r>
          </a:p>
          <a:p>
            <a:r>
              <a:rPr lang="en-US" altLang="en-US"/>
              <a:t>1-2 weeks later </a:t>
            </a:r>
            <a:r>
              <a:rPr lang="mr-IN" altLang="en-US">
                <a:ea typeface="Mangal" panose="02040503050203030202" pitchFamily="18" charset="0"/>
              </a:rPr>
              <a:t>–</a:t>
            </a:r>
            <a:r>
              <a:rPr lang="en-US" altLang="en-US"/>
              <a:t> RUQ pain and fever recur</a:t>
            </a:r>
          </a:p>
          <a:p>
            <a:endParaRPr lang="en-US" altLang="en-US"/>
          </a:p>
          <a:p>
            <a:r>
              <a:rPr lang="en-US" altLang="en-US"/>
              <a:t>Comes to VGH </a:t>
            </a:r>
            <a:r>
              <a:rPr lang="mr-IN" altLang="en-US">
                <a:ea typeface="Mangal" panose="02040503050203030202" pitchFamily="18" charset="0"/>
              </a:rPr>
              <a:t>–</a:t>
            </a:r>
            <a:r>
              <a:rPr lang="en-US" altLang="en-US"/>
              <a:t> perc drain </a:t>
            </a:r>
          </a:p>
          <a:p>
            <a:pPr lvl="1"/>
            <a:r>
              <a:rPr lang="en-US" altLang="en-US"/>
              <a:t>Many scolices </a:t>
            </a:r>
          </a:p>
          <a:p>
            <a:pPr lvl="1"/>
            <a:r>
              <a:rPr lang="en-US" altLang="en-US"/>
              <a:t>A few days later drain out </a:t>
            </a:r>
          </a:p>
          <a:p>
            <a:pPr lvl="1"/>
            <a:r>
              <a:rPr lang="en-US" altLang="en-US"/>
              <a:t>Didn’t get PAIR this time </a:t>
            </a:r>
          </a:p>
          <a:p>
            <a:endParaRPr lang="en-US" altLang="en-US"/>
          </a:p>
        </p:txBody>
      </p:sp>
      <p:pic>
        <p:nvPicPr>
          <p:cNvPr id="141315" name="Picture 4">
            <a:extLst>
              <a:ext uri="{FF2B5EF4-FFF2-40B4-BE49-F238E27FC236}">
                <a16:creationId xmlns:a16="http://schemas.microsoft.com/office/drawing/2014/main" id="{C9E4F08A-350A-1BCC-CB16-392A2DC62F3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83613" y="2143125"/>
            <a:ext cx="3336925" cy="438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Title 1">
            <a:extLst>
              <a:ext uri="{FF2B5EF4-FFF2-40B4-BE49-F238E27FC236}">
                <a16:creationId xmlns:a16="http://schemas.microsoft.com/office/drawing/2014/main" id="{86AF0ED0-E958-65BF-E539-AA1E1FBFA476}"/>
              </a:ext>
            </a:extLst>
          </p:cNvPr>
          <p:cNvSpPr>
            <a:spLocks noGrp="1"/>
          </p:cNvSpPr>
          <p:nvPr>
            <p:ph type="title"/>
          </p:nvPr>
        </p:nvSpPr>
        <p:spPr/>
        <p:txBody>
          <a:bodyPr/>
          <a:lstStyle/>
          <a:p>
            <a:r>
              <a:rPr lang="en-US" altLang="en-US"/>
              <a:t>Whitehorse </a:t>
            </a:r>
            <a:r>
              <a:rPr lang="mr-IN" altLang="en-US">
                <a:ea typeface="Mangal" panose="02040503050203030202" pitchFamily="18" charset="0"/>
              </a:rPr>
              <a:t>–</a:t>
            </a:r>
            <a:r>
              <a:rPr lang="en-US" altLang="en-US"/>
              <a:t> Yukon </a:t>
            </a:r>
          </a:p>
        </p:txBody>
      </p:sp>
      <p:sp>
        <p:nvSpPr>
          <p:cNvPr id="142338" name="Content Placeholder 2">
            <a:extLst>
              <a:ext uri="{FF2B5EF4-FFF2-40B4-BE49-F238E27FC236}">
                <a16:creationId xmlns:a16="http://schemas.microsoft.com/office/drawing/2014/main" id="{B69EE244-2001-716F-79D6-F84788666644}"/>
              </a:ext>
            </a:extLst>
          </p:cNvPr>
          <p:cNvSpPr>
            <a:spLocks noGrp="1"/>
          </p:cNvSpPr>
          <p:nvPr>
            <p:ph idx="1"/>
          </p:nvPr>
        </p:nvSpPr>
        <p:spPr/>
        <p:txBody>
          <a:bodyPr/>
          <a:lstStyle/>
          <a:p>
            <a:r>
              <a:rPr lang="en-US" altLang="en-US"/>
              <a:t>Repeat CT scan Nov 2022</a:t>
            </a:r>
          </a:p>
          <a:p>
            <a:endParaRPr lang="en-US" altLang="en-US"/>
          </a:p>
          <a:p>
            <a:r>
              <a:rPr lang="en-US" altLang="en-US"/>
              <a:t>Segment 5 Hydatid cyst decreased in size </a:t>
            </a:r>
          </a:p>
          <a:p>
            <a:pPr lvl="1"/>
            <a:r>
              <a:rPr lang="en-US" altLang="en-US"/>
              <a:t>50 x 44 x 48 mm, previously 63 x 56 x 55 mm. </a:t>
            </a:r>
          </a:p>
          <a:p>
            <a:r>
              <a:rPr lang="en-US" altLang="en-US"/>
              <a:t>Less avid enhancement of the wall</a:t>
            </a:r>
          </a:p>
          <a:p>
            <a:r>
              <a:rPr lang="en-US" altLang="en-US"/>
              <a:t>is internal fluid signal with crescentic hyperdensity and a punctate focus of calcification.</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a:extLst>
              <a:ext uri="{FF2B5EF4-FFF2-40B4-BE49-F238E27FC236}">
                <a16:creationId xmlns:a16="http://schemas.microsoft.com/office/drawing/2014/main" id="{AB192C6B-DBE4-9440-6681-0A066430EED8}"/>
              </a:ext>
            </a:extLst>
          </p:cNvPr>
          <p:cNvSpPr>
            <a:spLocks noGrp="1"/>
          </p:cNvSpPr>
          <p:nvPr>
            <p:ph type="title"/>
          </p:nvPr>
        </p:nvSpPr>
        <p:spPr/>
        <p:txBody>
          <a:bodyPr/>
          <a:lstStyle/>
          <a:p>
            <a:r>
              <a:rPr lang="en-US" altLang="en-US"/>
              <a:t>Take home </a:t>
            </a:r>
          </a:p>
        </p:txBody>
      </p:sp>
      <p:sp>
        <p:nvSpPr>
          <p:cNvPr id="3" name="Content Placeholder 2">
            <a:extLst>
              <a:ext uri="{FF2B5EF4-FFF2-40B4-BE49-F238E27FC236}">
                <a16:creationId xmlns:a16="http://schemas.microsoft.com/office/drawing/2014/main" id="{260E71A2-C777-7170-DE7D-D663E7799D6C}"/>
              </a:ext>
            </a:extLst>
          </p:cNvPr>
          <p:cNvSpPr>
            <a:spLocks noGrp="1"/>
          </p:cNvSpPr>
          <p:nvPr>
            <p:ph idx="1"/>
          </p:nvPr>
        </p:nvSpPr>
        <p:spPr/>
        <p:txBody>
          <a:bodyPr>
            <a:normAutofit fontScale="85000" lnSpcReduction="20000"/>
          </a:bodyPr>
          <a:lstStyle/>
          <a:p>
            <a:pPr>
              <a:buFont typeface="Arial" charset="0"/>
              <a:buChar char="•"/>
              <a:defRPr/>
            </a:pPr>
            <a:r>
              <a:rPr lang="en-US" dirty="0"/>
              <a:t>2 main species / diseases </a:t>
            </a:r>
          </a:p>
          <a:p>
            <a:pPr lvl="1">
              <a:buFont typeface="Arial" charset="0"/>
              <a:buChar char="•"/>
              <a:defRPr/>
            </a:pPr>
            <a:r>
              <a:rPr lang="en-US" dirty="0"/>
              <a:t>E. </a:t>
            </a:r>
            <a:r>
              <a:rPr lang="en-US" dirty="0" err="1"/>
              <a:t>granulosus</a:t>
            </a:r>
            <a:r>
              <a:rPr lang="en-US" dirty="0"/>
              <a:t> </a:t>
            </a:r>
            <a:r>
              <a:rPr lang="en-US" dirty="0">
                <a:sym typeface="Wingdings"/>
              </a:rPr>
              <a:t> CE</a:t>
            </a:r>
          </a:p>
          <a:p>
            <a:pPr lvl="1">
              <a:buFont typeface="Arial" charset="0"/>
              <a:buChar char="•"/>
              <a:defRPr/>
            </a:pPr>
            <a:r>
              <a:rPr lang="en-US" dirty="0">
                <a:sym typeface="Wingdings"/>
              </a:rPr>
              <a:t>E. </a:t>
            </a:r>
            <a:r>
              <a:rPr lang="en-US" dirty="0" err="1">
                <a:sym typeface="Wingdings"/>
              </a:rPr>
              <a:t>multilocularis</a:t>
            </a:r>
            <a:r>
              <a:rPr lang="en-US" dirty="0">
                <a:sym typeface="Wingdings"/>
              </a:rPr>
              <a:t>  AE</a:t>
            </a:r>
          </a:p>
          <a:p>
            <a:pPr lvl="1">
              <a:buFont typeface="Arial" charset="0"/>
              <a:buChar char="•"/>
              <a:defRPr/>
            </a:pPr>
            <a:endParaRPr lang="en-US" dirty="0">
              <a:sym typeface="Wingdings"/>
            </a:endParaRPr>
          </a:p>
          <a:p>
            <a:pPr>
              <a:buFont typeface="Arial" charset="0"/>
              <a:buChar char="•"/>
              <a:defRPr/>
            </a:pPr>
            <a:r>
              <a:rPr lang="en-US" dirty="0">
                <a:sym typeface="Wingdings"/>
              </a:rPr>
              <a:t>Diagnosis:</a:t>
            </a:r>
          </a:p>
          <a:p>
            <a:pPr lvl="1">
              <a:buFont typeface="Arial" charset="0"/>
              <a:buChar char="•"/>
              <a:defRPr/>
            </a:pPr>
            <a:r>
              <a:rPr lang="en-US" dirty="0">
                <a:sym typeface="Wingdings"/>
              </a:rPr>
              <a:t>Characteristic imaging </a:t>
            </a:r>
          </a:p>
          <a:p>
            <a:pPr lvl="1">
              <a:buFont typeface="Arial" charset="0"/>
              <a:buChar char="•"/>
              <a:defRPr/>
            </a:pPr>
            <a:r>
              <a:rPr lang="en-US" dirty="0">
                <a:sym typeface="Wingdings"/>
              </a:rPr>
              <a:t>Serology is helpful </a:t>
            </a:r>
          </a:p>
          <a:p>
            <a:pPr lvl="1">
              <a:buFont typeface="Arial" charset="0"/>
              <a:buChar char="•"/>
              <a:defRPr/>
            </a:pPr>
            <a:r>
              <a:rPr lang="en-US" dirty="0">
                <a:sym typeface="Wingdings"/>
              </a:rPr>
              <a:t>Aspiration carries risk, albeit low, of anaphylaxis </a:t>
            </a:r>
          </a:p>
          <a:p>
            <a:pPr>
              <a:buFont typeface="Arial" charset="0"/>
              <a:buChar char="•"/>
              <a:defRPr/>
            </a:pPr>
            <a:endParaRPr lang="en-US" dirty="0"/>
          </a:p>
          <a:p>
            <a:pPr>
              <a:buFont typeface="Arial" charset="0"/>
              <a:buChar char="•"/>
              <a:defRPr/>
            </a:pPr>
            <a:r>
              <a:rPr lang="en-US" dirty="0"/>
              <a:t>Treatment individualized (CE):</a:t>
            </a:r>
          </a:p>
          <a:p>
            <a:pPr lvl="1">
              <a:buFont typeface="Arial" charset="0"/>
              <a:buChar char="•"/>
              <a:defRPr/>
            </a:pPr>
            <a:r>
              <a:rPr lang="en-US" dirty="0"/>
              <a:t>Watch and wait </a:t>
            </a:r>
          </a:p>
          <a:p>
            <a:pPr lvl="1">
              <a:buFont typeface="Arial" charset="0"/>
              <a:buChar char="•"/>
              <a:defRPr/>
            </a:pPr>
            <a:r>
              <a:rPr lang="en-US" dirty="0" err="1"/>
              <a:t>Albendazole</a:t>
            </a:r>
            <a:r>
              <a:rPr lang="en-US" dirty="0"/>
              <a:t> </a:t>
            </a:r>
          </a:p>
          <a:p>
            <a:pPr lvl="1">
              <a:buFont typeface="Arial" charset="0"/>
              <a:buChar char="•"/>
              <a:defRPr/>
            </a:pPr>
            <a:r>
              <a:rPr lang="en-US" dirty="0"/>
              <a:t>PAIR </a:t>
            </a:r>
          </a:p>
          <a:p>
            <a:pPr lvl="1">
              <a:buFont typeface="Arial" charset="0"/>
              <a:buChar char="•"/>
              <a:defRPr/>
            </a:pPr>
            <a:r>
              <a:rPr lang="en-US" dirty="0"/>
              <a:t>Surgical </a:t>
            </a:r>
          </a:p>
          <a:p>
            <a:pPr lvl="1">
              <a:buFont typeface="Arial" charset="0"/>
              <a:buChar char="•"/>
              <a:defRPr/>
            </a:pPr>
            <a:endParaRPr lang="en-US" dirty="0"/>
          </a:p>
          <a:p>
            <a:pPr>
              <a:buFont typeface="Arial" charset="0"/>
              <a:buChar char="•"/>
              <a:defRPr/>
            </a:pPr>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a:extLst>
              <a:ext uri="{FF2B5EF4-FFF2-40B4-BE49-F238E27FC236}">
                <a16:creationId xmlns:a16="http://schemas.microsoft.com/office/drawing/2014/main" id="{C1B8611C-56AC-56CC-2CF7-C86633BE66EC}"/>
              </a:ext>
            </a:extLst>
          </p:cNvPr>
          <p:cNvSpPr>
            <a:spLocks noGrp="1"/>
          </p:cNvSpPr>
          <p:nvPr>
            <p:ph type="title"/>
          </p:nvPr>
        </p:nvSpPr>
        <p:spPr/>
        <p:txBody>
          <a:bodyPr/>
          <a:lstStyle/>
          <a:p>
            <a:r>
              <a:rPr lang="en-US" altLang="en-US"/>
              <a:t>Extra slides</a:t>
            </a:r>
          </a:p>
        </p:txBody>
      </p:sp>
      <p:sp>
        <p:nvSpPr>
          <p:cNvPr id="97282" name="Content Placeholder 2">
            <a:extLst>
              <a:ext uri="{FF2B5EF4-FFF2-40B4-BE49-F238E27FC236}">
                <a16:creationId xmlns:a16="http://schemas.microsoft.com/office/drawing/2014/main" id="{1A455751-5CD1-60D1-64B6-E414FFDA945E}"/>
              </a:ext>
            </a:extLst>
          </p:cNvPr>
          <p:cNvSpPr>
            <a:spLocks noGrp="1"/>
          </p:cNvSpPr>
          <p:nvPr>
            <p:ph idx="1"/>
          </p:nvPr>
        </p:nvSpPr>
        <p:spPr/>
        <p:txBody>
          <a:bodyPr/>
          <a:lstStyle/>
          <a:p>
            <a:endParaRPr lang="en-US" alt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a:extLst>
              <a:ext uri="{FF2B5EF4-FFF2-40B4-BE49-F238E27FC236}">
                <a16:creationId xmlns:a16="http://schemas.microsoft.com/office/drawing/2014/main" id="{DAF0BC9A-2728-8DC2-7CB9-8B1F0F6FF20E}"/>
              </a:ext>
            </a:extLst>
          </p:cNvPr>
          <p:cNvSpPr>
            <a:spLocks noGrp="1"/>
          </p:cNvSpPr>
          <p:nvPr>
            <p:ph type="title"/>
          </p:nvPr>
        </p:nvSpPr>
        <p:spPr/>
        <p:txBody>
          <a:bodyPr/>
          <a:lstStyle/>
          <a:p>
            <a:r>
              <a:rPr lang="en-US" altLang="en-US"/>
              <a:t>Cystic echinococcus</a:t>
            </a:r>
          </a:p>
        </p:txBody>
      </p:sp>
      <p:sp>
        <p:nvSpPr>
          <p:cNvPr id="98306" name="Content Placeholder 2">
            <a:extLst>
              <a:ext uri="{FF2B5EF4-FFF2-40B4-BE49-F238E27FC236}">
                <a16:creationId xmlns:a16="http://schemas.microsoft.com/office/drawing/2014/main" id="{3788A272-1628-3F6C-ED94-D23AC774EDDD}"/>
              </a:ext>
            </a:extLst>
          </p:cNvPr>
          <p:cNvSpPr>
            <a:spLocks noGrp="1"/>
          </p:cNvSpPr>
          <p:nvPr>
            <p:ph idx="1"/>
          </p:nvPr>
        </p:nvSpPr>
        <p:spPr/>
        <p:txBody>
          <a:bodyPr/>
          <a:lstStyle/>
          <a:p>
            <a:pPr marL="0" indent="0" eaLnBrk="1" hangingPunct="1">
              <a:lnSpc>
                <a:spcPct val="100000"/>
              </a:lnSpc>
              <a:spcBef>
                <a:spcPct val="0"/>
              </a:spcBef>
              <a:buFont typeface="Arial" panose="020B0604020202020204" pitchFamily="34" charset="0"/>
              <a:buNone/>
            </a:pPr>
            <a:r>
              <a:rPr lang="en-US" altLang="en-US"/>
              <a:t> </a:t>
            </a:r>
          </a:p>
        </p:txBody>
      </p:sp>
      <p:pic>
        <p:nvPicPr>
          <p:cNvPr id="98307" name="Picture 3">
            <a:extLst>
              <a:ext uri="{FF2B5EF4-FFF2-40B4-BE49-F238E27FC236}">
                <a16:creationId xmlns:a16="http://schemas.microsoft.com/office/drawing/2014/main" id="{4761D5B4-5F30-3F67-B326-283486C62821}"/>
              </a:ext>
            </a:extLst>
          </p:cNvPr>
          <p:cNvPicPr>
            <a:picLocks noChangeAspect="1"/>
          </p:cNvPicPr>
          <p:nvPr/>
        </p:nvPicPr>
        <p:blipFill>
          <a:blip r:embed="rId2">
            <a:extLst>
              <a:ext uri="{28A0092B-C50C-407E-A947-70E740481C1C}">
                <a14:useLocalDpi xmlns:a14="http://schemas.microsoft.com/office/drawing/2010/main" val="0"/>
              </a:ext>
            </a:extLst>
          </a:blip>
          <a:srcRect l="3548" t="5882" b="5902"/>
          <a:stretch>
            <a:fillRect/>
          </a:stretch>
        </p:blipFill>
        <p:spPr bwMode="auto">
          <a:xfrm>
            <a:off x="2711450" y="1758950"/>
            <a:ext cx="6130925" cy="420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a:extLst>
              <a:ext uri="{FF2B5EF4-FFF2-40B4-BE49-F238E27FC236}">
                <a16:creationId xmlns:a16="http://schemas.microsoft.com/office/drawing/2014/main" id="{0F96FA57-3A54-7ABA-5926-AA63C63C78E0}"/>
              </a:ext>
            </a:extLst>
          </p:cNvPr>
          <p:cNvSpPr>
            <a:spLocks noGrp="1"/>
          </p:cNvSpPr>
          <p:nvPr>
            <p:ph type="title"/>
          </p:nvPr>
        </p:nvSpPr>
        <p:spPr/>
        <p:txBody>
          <a:bodyPr/>
          <a:lstStyle/>
          <a:p>
            <a:r>
              <a:rPr lang="en-US" altLang="en-US"/>
              <a:t>Cystic echinococcus</a:t>
            </a:r>
          </a:p>
        </p:txBody>
      </p:sp>
      <p:sp>
        <p:nvSpPr>
          <p:cNvPr id="99330" name="Content Placeholder 2">
            <a:extLst>
              <a:ext uri="{FF2B5EF4-FFF2-40B4-BE49-F238E27FC236}">
                <a16:creationId xmlns:a16="http://schemas.microsoft.com/office/drawing/2014/main" id="{81C717D4-87A1-15B6-630E-F71AC1960BEB}"/>
              </a:ext>
            </a:extLst>
          </p:cNvPr>
          <p:cNvSpPr>
            <a:spLocks noGrp="1"/>
          </p:cNvSpPr>
          <p:nvPr>
            <p:ph idx="1"/>
          </p:nvPr>
        </p:nvSpPr>
        <p:spPr/>
        <p:txBody>
          <a:bodyPr/>
          <a:lstStyle/>
          <a:p>
            <a:r>
              <a:rPr lang="en-US" altLang="en-US" dirty="0"/>
              <a:t>Features</a:t>
            </a:r>
          </a:p>
          <a:p>
            <a:pPr lvl="1"/>
            <a:r>
              <a:rPr lang="en-US" altLang="en-US" dirty="0"/>
              <a:t>70% R-lobe and solitary </a:t>
            </a:r>
          </a:p>
          <a:p>
            <a:pPr lvl="1"/>
            <a:r>
              <a:rPr lang="en-US" altLang="en-US" dirty="0"/>
              <a:t>Asymptomatic or symptoms due to mass effect</a:t>
            </a:r>
          </a:p>
          <a:p>
            <a:pPr lvl="1"/>
            <a:r>
              <a:rPr lang="en-US" altLang="en-US" dirty="0"/>
              <a:t>Grows slowly 1-2cm per year; up to 30cm</a:t>
            </a:r>
          </a:p>
          <a:p>
            <a:pPr lvl="1"/>
            <a:r>
              <a:rPr lang="en-US" altLang="en-US" dirty="0"/>
              <a:t>Serology: 90% of liver cysts; only 65% of lung cysts</a:t>
            </a:r>
          </a:p>
          <a:p>
            <a:pPr lvl="1"/>
            <a:endParaRPr lang="en-US" altLang="en-US" dirty="0"/>
          </a:p>
          <a:p>
            <a:r>
              <a:rPr lang="en-US" altLang="en-US" dirty="0"/>
              <a:t>Complications </a:t>
            </a:r>
            <a:r>
              <a:rPr lang="en-CA" altLang="en-US" dirty="0"/>
              <a:t>from rupture</a:t>
            </a:r>
          </a:p>
          <a:p>
            <a:pPr lvl="1"/>
            <a:r>
              <a:rPr lang="en-CA" altLang="en-US" dirty="0"/>
              <a:t>Anaphylaxis </a:t>
            </a:r>
          </a:p>
          <a:p>
            <a:pPr lvl="1"/>
            <a:r>
              <a:rPr lang="en-CA" altLang="en-US" dirty="0"/>
              <a:t>Biliary obstruction - cholangitis</a:t>
            </a:r>
            <a:endParaRPr lang="en-US" altLang="en-US" dirty="0"/>
          </a:p>
          <a:p>
            <a:endParaRPr lang="en-US" alt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a:extLst>
              <a:ext uri="{FF2B5EF4-FFF2-40B4-BE49-F238E27FC236}">
                <a16:creationId xmlns:a16="http://schemas.microsoft.com/office/drawing/2014/main" id="{6632A15F-9BA5-2B67-8688-0676388F5ABC}"/>
              </a:ext>
            </a:extLst>
          </p:cNvPr>
          <p:cNvSpPr>
            <a:spLocks noGrp="1"/>
          </p:cNvSpPr>
          <p:nvPr>
            <p:ph type="title"/>
          </p:nvPr>
        </p:nvSpPr>
        <p:spPr/>
        <p:txBody>
          <a:bodyPr/>
          <a:lstStyle/>
          <a:p>
            <a:r>
              <a:rPr lang="en-CA" altLang="en-US"/>
              <a:t>Surgical interventions </a:t>
            </a:r>
          </a:p>
        </p:txBody>
      </p:sp>
      <p:sp>
        <p:nvSpPr>
          <p:cNvPr id="100354" name="Content Placeholder 2">
            <a:extLst>
              <a:ext uri="{FF2B5EF4-FFF2-40B4-BE49-F238E27FC236}">
                <a16:creationId xmlns:a16="http://schemas.microsoft.com/office/drawing/2014/main" id="{64C46328-9433-8379-2CD7-F4E2DE4F5FEE}"/>
              </a:ext>
            </a:extLst>
          </p:cNvPr>
          <p:cNvSpPr>
            <a:spLocks noGrp="1"/>
          </p:cNvSpPr>
          <p:nvPr>
            <p:ph idx="1"/>
          </p:nvPr>
        </p:nvSpPr>
        <p:spPr/>
        <p:txBody>
          <a:bodyPr/>
          <a:lstStyle/>
          <a:p>
            <a:endParaRPr lang="en-CA" altLang="en-US"/>
          </a:p>
        </p:txBody>
      </p:sp>
      <p:pic>
        <p:nvPicPr>
          <p:cNvPr id="3074" name="Picture 2" descr="The Echinococcoses: Diagnosis, Clinical Management and Burden of Disease -  ScienceDirect">
            <a:extLst>
              <a:ext uri="{FF2B5EF4-FFF2-40B4-BE49-F238E27FC236}">
                <a16:creationId xmlns:a16="http://schemas.microsoft.com/office/drawing/2014/main" id="{D546B677-37D7-13E7-5290-4D86919C53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6800" y="0"/>
            <a:ext cx="4976813"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a:extLst>
              <a:ext uri="{FF2B5EF4-FFF2-40B4-BE49-F238E27FC236}">
                <a16:creationId xmlns:a16="http://schemas.microsoft.com/office/drawing/2014/main" id="{7B25EF92-D5AB-3743-5CD8-7D92BD0BEF8B}"/>
              </a:ext>
            </a:extLst>
          </p:cNvPr>
          <p:cNvSpPr>
            <a:spLocks noGrp="1"/>
          </p:cNvSpPr>
          <p:nvPr>
            <p:ph type="title"/>
          </p:nvPr>
        </p:nvSpPr>
        <p:spPr/>
        <p:txBody>
          <a:bodyPr/>
          <a:lstStyle/>
          <a:p>
            <a:endParaRPr lang="en-US" altLang="en-US"/>
          </a:p>
        </p:txBody>
      </p:sp>
      <p:sp>
        <p:nvSpPr>
          <p:cNvPr id="101378" name="Content Placeholder 2">
            <a:extLst>
              <a:ext uri="{FF2B5EF4-FFF2-40B4-BE49-F238E27FC236}">
                <a16:creationId xmlns:a16="http://schemas.microsoft.com/office/drawing/2014/main" id="{A85D5588-9EC9-F46D-CCF3-34C072F651AC}"/>
              </a:ext>
            </a:extLst>
          </p:cNvPr>
          <p:cNvSpPr>
            <a:spLocks noGrp="1"/>
          </p:cNvSpPr>
          <p:nvPr>
            <p:ph idx="1"/>
          </p:nvPr>
        </p:nvSpPr>
        <p:spPr/>
        <p:txBody>
          <a:bodyPr/>
          <a:lstStyle/>
          <a:p>
            <a:r>
              <a:rPr lang="en-US" altLang="en-US"/>
              <a:t> </a:t>
            </a:r>
          </a:p>
        </p:txBody>
      </p:sp>
      <p:pic>
        <p:nvPicPr>
          <p:cNvPr id="101379" name="Picture 2" descr="IG 2">
            <a:extLst>
              <a:ext uri="{FF2B5EF4-FFF2-40B4-BE49-F238E27FC236}">
                <a16:creationId xmlns:a16="http://schemas.microsoft.com/office/drawing/2014/main" id="{7950EC5D-261C-4516-CEED-CA00984557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4163" y="544513"/>
            <a:ext cx="6124575" cy="59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a:extLst>
              <a:ext uri="{FF2B5EF4-FFF2-40B4-BE49-F238E27FC236}">
                <a16:creationId xmlns:a16="http://schemas.microsoft.com/office/drawing/2014/main" id="{97BD96FB-BA9D-5B39-21EA-B537EF8E73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6638" y="136525"/>
            <a:ext cx="4738687" cy="67103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3076" name="Text Box 4">
            <a:extLst>
              <a:ext uri="{FF2B5EF4-FFF2-40B4-BE49-F238E27FC236}">
                <a16:creationId xmlns:a16="http://schemas.microsoft.com/office/drawing/2014/main" id="{264646D4-3060-31DE-2A93-45169BC9C69B}"/>
              </a:ext>
            </a:extLst>
          </p:cNvPr>
          <p:cNvSpPr txBox="1">
            <a:spLocks noChangeArrowheads="1"/>
          </p:cNvSpPr>
          <p:nvPr/>
        </p:nvSpPr>
        <p:spPr bwMode="auto">
          <a:xfrm>
            <a:off x="7780338" y="6064250"/>
            <a:ext cx="3917950" cy="309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1pPr>
            <a:lvl2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2pPr>
            <a:lvl3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3pPr>
            <a:lvl4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4pPr>
            <a:lvl5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9pPr>
          </a:lstStyle>
          <a:p>
            <a:pPr>
              <a:defRPr/>
            </a:pPr>
            <a:r>
              <a:rPr lang="en-GB" altLang="x-none" sz="1800" b="1">
                <a:latin typeface="Arial" charset="0"/>
              </a:rPr>
              <a:t>Hao</a:t>
            </a:r>
            <a:r>
              <a:rPr lang="en-GB" altLang="x-none" sz="1800" b="1" dirty="0">
                <a:latin typeface="Arial" charset="0"/>
              </a:rPr>
              <a:t> Wen et al. </a:t>
            </a:r>
            <a:r>
              <a:rPr lang="en-GB" altLang="x-none" sz="1800" b="1" dirty="0" err="1">
                <a:latin typeface="Arial" charset="0"/>
              </a:rPr>
              <a:t>Clin</a:t>
            </a:r>
            <a:r>
              <a:rPr lang="en-GB" altLang="x-none" sz="1800" b="1" dirty="0">
                <a:latin typeface="Arial" charset="0"/>
              </a:rPr>
              <a:t>. </a:t>
            </a:r>
            <a:r>
              <a:rPr lang="en-GB" altLang="x-none" sz="1800" b="1" dirty="0" err="1">
                <a:latin typeface="Arial" charset="0"/>
              </a:rPr>
              <a:t>Microbiol</a:t>
            </a:r>
            <a:r>
              <a:rPr lang="en-GB" altLang="x-none" sz="1800" b="1" dirty="0">
                <a:latin typeface="Arial" charset="0"/>
              </a:rPr>
              <a:t>. Rev. 2019; doi:10.1128/CMR.00075-18</a:t>
            </a:r>
          </a:p>
        </p:txBody>
      </p:sp>
      <p:pic>
        <p:nvPicPr>
          <p:cNvPr id="103427" name="Picture 1">
            <a:extLst>
              <a:ext uri="{FF2B5EF4-FFF2-40B4-BE49-F238E27FC236}">
                <a16:creationId xmlns:a16="http://schemas.microsoft.com/office/drawing/2014/main" id="{C8739468-E209-49AF-B460-11F106B5580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4000" y="2674938"/>
            <a:ext cx="13142913" cy="312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1E6E0-8E89-3419-C8FE-E260FE073B1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20FB53A-49DC-F2BD-584C-9E586B282170}"/>
              </a:ext>
            </a:extLst>
          </p:cNvPr>
          <p:cNvSpPr>
            <a:spLocks noGrp="1"/>
          </p:cNvSpPr>
          <p:nvPr>
            <p:ph idx="1"/>
          </p:nvPr>
        </p:nvSpPr>
        <p:spPr/>
        <p:txBody>
          <a:bodyPr/>
          <a:lstStyle/>
          <a:p>
            <a:r>
              <a:rPr lang="en-US" dirty="0"/>
              <a:t> </a:t>
            </a:r>
          </a:p>
        </p:txBody>
      </p:sp>
      <p:pic>
        <p:nvPicPr>
          <p:cNvPr id="2050" name="Picture 2" descr="Disseminated hydatid cyst disease | Radiology Case | Radiopaedia.org">
            <a:extLst>
              <a:ext uri="{FF2B5EF4-FFF2-40B4-BE49-F238E27FC236}">
                <a16:creationId xmlns:a16="http://schemas.microsoft.com/office/drawing/2014/main" id="{E68D90D5-0DB8-C8B9-0916-D2A99D1644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23238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FB94D-405C-A6B4-0E86-719108732B5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FF4BE56-7F21-AC25-3533-627790ED04C7}"/>
              </a:ext>
            </a:extLst>
          </p:cNvPr>
          <p:cNvSpPr>
            <a:spLocks noGrp="1"/>
          </p:cNvSpPr>
          <p:nvPr>
            <p:ph idx="1"/>
          </p:nvPr>
        </p:nvSpPr>
        <p:spPr/>
        <p:txBody>
          <a:bodyPr/>
          <a:lstStyle/>
          <a:p>
            <a:r>
              <a:rPr lang="en-US" dirty="0"/>
              <a:t> </a:t>
            </a:r>
          </a:p>
        </p:txBody>
      </p:sp>
      <p:pic>
        <p:nvPicPr>
          <p:cNvPr id="9218" name="Picture 2" descr="Figure 9.CT scan showing a rupture hydatid cyst of the liver in the peritoneum">
            <a:extLst>
              <a:ext uri="{FF2B5EF4-FFF2-40B4-BE49-F238E27FC236}">
                <a16:creationId xmlns:a16="http://schemas.microsoft.com/office/drawing/2014/main" id="{A92D8CB6-52B3-6AC0-52D1-4FE049D28F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8007" y="591004"/>
            <a:ext cx="7075986" cy="529045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1936B0F-6291-BC63-6BC6-5A7DE9F6B3B8}"/>
              </a:ext>
            </a:extLst>
          </p:cNvPr>
          <p:cNvSpPr txBox="1"/>
          <p:nvPr/>
        </p:nvSpPr>
        <p:spPr>
          <a:xfrm>
            <a:off x="2558007" y="6176963"/>
            <a:ext cx="6096000" cy="1200329"/>
          </a:xfrm>
          <a:prstGeom prst="rect">
            <a:avLst/>
          </a:prstGeom>
          <a:noFill/>
        </p:spPr>
        <p:txBody>
          <a:bodyPr wrap="square">
            <a:spAutoFit/>
          </a:bodyPr>
          <a:lstStyle/>
          <a:p>
            <a:r>
              <a:rPr lang="en-CA" dirty="0">
                <a:effectLst/>
              </a:rPr>
              <a:t>CT scan showing a rupture hydatid cyst of the liver in the peritoneum</a:t>
            </a:r>
          </a:p>
          <a:p>
            <a:br>
              <a:rPr lang="en-CA" dirty="0"/>
            </a:br>
            <a:endParaRPr lang="en-US" dirty="0"/>
          </a:p>
        </p:txBody>
      </p:sp>
    </p:spTree>
    <p:extLst>
      <p:ext uri="{BB962C8B-B14F-4D97-AF65-F5344CB8AC3E}">
        <p14:creationId xmlns:p14="http://schemas.microsoft.com/office/powerpoint/2010/main" val="109029109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7D6F1-9551-0724-5A2B-1FD2D800FCE5}"/>
              </a:ext>
            </a:extLst>
          </p:cNvPr>
          <p:cNvSpPr>
            <a:spLocks noGrp="1"/>
          </p:cNvSpPr>
          <p:nvPr>
            <p:ph type="title"/>
          </p:nvPr>
        </p:nvSpPr>
        <p:spPr/>
        <p:txBody>
          <a:bodyPr/>
          <a:lstStyle/>
          <a:p>
            <a:endParaRPr lang="en-US"/>
          </a:p>
        </p:txBody>
      </p:sp>
      <p:sp>
        <p:nvSpPr>
          <p:cNvPr id="45" name="Content Placeholder 44">
            <a:extLst>
              <a:ext uri="{FF2B5EF4-FFF2-40B4-BE49-F238E27FC236}">
                <a16:creationId xmlns:a16="http://schemas.microsoft.com/office/drawing/2014/main" id="{FBFF2D91-1CAC-A250-4453-EE483178C968}"/>
              </a:ext>
            </a:extLst>
          </p:cNvPr>
          <p:cNvSpPr>
            <a:spLocks noGrp="1"/>
          </p:cNvSpPr>
          <p:nvPr>
            <p:ph idx="1"/>
          </p:nvPr>
        </p:nvSpPr>
        <p:spPr/>
        <p:txBody>
          <a:bodyPr/>
          <a:lstStyle/>
          <a:p>
            <a:r>
              <a:rPr lang="en-US" dirty="0"/>
              <a:t> </a:t>
            </a:r>
          </a:p>
        </p:txBody>
      </p:sp>
      <p:pic>
        <p:nvPicPr>
          <p:cNvPr id="47" name="Picture 46">
            <a:extLst>
              <a:ext uri="{FF2B5EF4-FFF2-40B4-BE49-F238E27FC236}">
                <a16:creationId xmlns:a16="http://schemas.microsoft.com/office/drawing/2014/main" id="{4D171BC7-1C6B-B650-36FF-58ED51E615BC}"/>
              </a:ext>
            </a:extLst>
          </p:cNvPr>
          <p:cNvPicPr>
            <a:picLocks noChangeAspect="1"/>
          </p:cNvPicPr>
          <p:nvPr/>
        </p:nvPicPr>
        <p:blipFill>
          <a:blip r:embed="rId2"/>
          <a:stretch>
            <a:fillRect/>
          </a:stretch>
        </p:blipFill>
        <p:spPr>
          <a:xfrm>
            <a:off x="1490627" y="0"/>
            <a:ext cx="7772400" cy="5787058"/>
          </a:xfrm>
          <a:prstGeom prst="rect">
            <a:avLst/>
          </a:prstGeom>
        </p:spPr>
      </p:pic>
    </p:spTree>
    <p:extLst>
      <p:ext uri="{BB962C8B-B14F-4D97-AF65-F5344CB8AC3E}">
        <p14:creationId xmlns:p14="http://schemas.microsoft.com/office/powerpoint/2010/main" val="62986430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32AA6-B11F-42DC-8C8E-FAF2462293B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399428D-E135-052D-4F6A-09FE6B8EDF86}"/>
              </a:ext>
            </a:extLst>
          </p:cNvPr>
          <p:cNvSpPr>
            <a:spLocks noGrp="1"/>
          </p:cNvSpPr>
          <p:nvPr>
            <p:ph idx="1"/>
          </p:nvPr>
        </p:nvSpPr>
        <p:spPr/>
        <p:txBody>
          <a:bodyPr/>
          <a:lstStyle/>
          <a:p>
            <a:r>
              <a:rPr lang="en-US" dirty="0"/>
              <a:t> </a:t>
            </a:r>
          </a:p>
        </p:txBody>
      </p:sp>
      <p:pic>
        <p:nvPicPr>
          <p:cNvPr id="5" name="Picture 4">
            <a:extLst>
              <a:ext uri="{FF2B5EF4-FFF2-40B4-BE49-F238E27FC236}">
                <a16:creationId xmlns:a16="http://schemas.microsoft.com/office/drawing/2014/main" id="{5EFF0C49-829F-812B-3B46-A9C50C1B30FF}"/>
              </a:ext>
            </a:extLst>
          </p:cNvPr>
          <p:cNvPicPr>
            <a:picLocks noChangeAspect="1"/>
          </p:cNvPicPr>
          <p:nvPr/>
        </p:nvPicPr>
        <p:blipFill>
          <a:blip r:embed="rId2"/>
          <a:stretch>
            <a:fillRect/>
          </a:stretch>
        </p:blipFill>
        <p:spPr>
          <a:xfrm>
            <a:off x="1557873" y="1155381"/>
            <a:ext cx="7772400" cy="3662577"/>
          </a:xfrm>
          <a:prstGeom prst="rect">
            <a:avLst/>
          </a:prstGeom>
        </p:spPr>
      </p:pic>
      <p:pic>
        <p:nvPicPr>
          <p:cNvPr id="6" name="Picture 5">
            <a:extLst>
              <a:ext uri="{FF2B5EF4-FFF2-40B4-BE49-F238E27FC236}">
                <a16:creationId xmlns:a16="http://schemas.microsoft.com/office/drawing/2014/main" id="{D9C2C2E5-9F2B-4CB1-4F3F-9FEA724B13FC}"/>
              </a:ext>
            </a:extLst>
          </p:cNvPr>
          <p:cNvPicPr>
            <a:picLocks noChangeAspect="1"/>
          </p:cNvPicPr>
          <p:nvPr/>
        </p:nvPicPr>
        <p:blipFill>
          <a:blip r:embed="rId3"/>
          <a:stretch>
            <a:fillRect/>
          </a:stretch>
        </p:blipFill>
        <p:spPr>
          <a:xfrm>
            <a:off x="2621700" y="1542200"/>
            <a:ext cx="7772400" cy="4628225"/>
          </a:xfrm>
          <a:prstGeom prst="rect">
            <a:avLst/>
          </a:prstGeom>
        </p:spPr>
      </p:pic>
    </p:spTree>
    <p:extLst>
      <p:ext uri="{BB962C8B-B14F-4D97-AF65-F5344CB8AC3E}">
        <p14:creationId xmlns:p14="http://schemas.microsoft.com/office/powerpoint/2010/main" val="288732196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844E8-B177-ABB2-D892-9F0837C364F1}"/>
              </a:ext>
            </a:extLst>
          </p:cNvPr>
          <p:cNvSpPr>
            <a:spLocks noGrp="1"/>
          </p:cNvSpPr>
          <p:nvPr>
            <p:ph type="title"/>
          </p:nvPr>
        </p:nvSpPr>
        <p:spPr/>
        <p:txBody>
          <a:bodyPr/>
          <a:lstStyle/>
          <a:p>
            <a:r>
              <a:rPr lang="en-US" dirty="0"/>
              <a:t>One Health </a:t>
            </a:r>
            <a:br>
              <a:rPr lang="en-US" dirty="0"/>
            </a:br>
            <a:r>
              <a:rPr lang="en-US" sz="4000" dirty="0"/>
              <a:t>Advocacy </a:t>
            </a:r>
            <a:endParaRPr lang="en-US" dirty="0"/>
          </a:p>
        </p:txBody>
      </p:sp>
      <p:sp>
        <p:nvSpPr>
          <p:cNvPr id="3" name="Content Placeholder 2">
            <a:extLst>
              <a:ext uri="{FF2B5EF4-FFF2-40B4-BE49-F238E27FC236}">
                <a16:creationId xmlns:a16="http://schemas.microsoft.com/office/drawing/2014/main" id="{EA0C116D-A7BB-B702-EB59-674471407CF4}"/>
              </a:ext>
            </a:extLst>
          </p:cNvPr>
          <p:cNvSpPr>
            <a:spLocks noGrp="1"/>
          </p:cNvSpPr>
          <p:nvPr>
            <p:ph idx="1"/>
          </p:nvPr>
        </p:nvSpPr>
        <p:spPr/>
        <p:txBody>
          <a:bodyPr/>
          <a:lstStyle/>
          <a:p>
            <a:r>
              <a:rPr lang="en-US" dirty="0"/>
              <a:t> </a:t>
            </a:r>
          </a:p>
        </p:txBody>
      </p:sp>
      <p:pic>
        <p:nvPicPr>
          <p:cNvPr id="5" name="Picture 4">
            <a:extLst>
              <a:ext uri="{FF2B5EF4-FFF2-40B4-BE49-F238E27FC236}">
                <a16:creationId xmlns:a16="http://schemas.microsoft.com/office/drawing/2014/main" id="{DF58CE1D-E0F7-0D7E-6A39-DC42A278DC98}"/>
              </a:ext>
            </a:extLst>
          </p:cNvPr>
          <p:cNvPicPr>
            <a:picLocks noChangeAspect="1"/>
          </p:cNvPicPr>
          <p:nvPr/>
        </p:nvPicPr>
        <p:blipFill>
          <a:blip r:embed="rId2"/>
          <a:stretch>
            <a:fillRect/>
          </a:stretch>
        </p:blipFill>
        <p:spPr>
          <a:xfrm>
            <a:off x="625642" y="1825625"/>
            <a:ext cx="3943770" cy="4766948"/>
          </a:xfrm>
          <a:prstGeom prst="rect">
            <a:avLst/>
          </a:prstGeom>
        </p:spPr>
      </p:pic>
      <p:pic>
        <p:nvPicPr>
          <p:cNvPr id="7" name="Picture 6">
            <a:extLst>
              <a:ext uri="{FF2B5EF4-FFF2-40B4-BE49-F238E27FC236}">
                <a16:creationId xmlns:a16="http://schemas.microsoft.com/office/drawing/2014/main" id="{A1D9B262-7441-A40D-5795-C3423766B527}"/>
              </a:ext>
            </a:extLst>
          </p:cNvPr>
          <p:cNvPicPr>
            <a:picLocks noChangeAspect="1"/>
          </p:cNvPicPr>
          <p:nvPr/>
        </p:nvPicPr>
        <p:blipFill>
          <a:blip r:embed="rId3"/>
          <a:stretch>
            <a:fillRect/>
          </a:stretch>
        </p:blipFill>
        <p:spPr>
          <a:xfrm>
            <a:off x="4927308" y="1825625"/>
            <a:ext cx="3034297" cy="477305"/>
          </a:xfrm>
          <a:prstGeom prst="rect">
            <a:avLst/>
          </a:prstGeom>
        </p:spPr>
      </p:pic>
      <p:sp>
        <p:nvSpPr>
          <p:cNvPr id="8" name="TextBox 7">
            <a:extLst>
              <a:ext uri="{FF2B5EF4-FFF2-40B4-BE49-F238E27FC236}">
                <a16:creationId xmlns:a16="http://schemas.microsoft.com/office/drawing/2014/main" id="{E3CA3547-39D8-3692-C77F-2AD67532FA62}"/>
              </a:ext>
            </a:extLst>
          </p:cNvPr>
          <p:cNvSpPr txBox="1"/>
          <p:nvPr/>
        </p:nvSpPr>
        <p:spPr>
          <a:xfrm>
            <a:off x="5374105" y="2871536"/>
            <a:ext cx="5053263" cy="1569660"/>
          </a:xfrm>
          <a:prstGeom prst="rect">
            <a:avLst/>
          </a:prstGeom>
          <a:noFill/>
        </p:spPr>
        <p:txBody>
          <a:bodyPr wrap="square" rtlCol="0">
            <a:spAutoFit/>
          </a:bodyPr>
          <a:lstStyle/>
          <a:p>
            <a:r>
              <a:rPr lang="en-US" sz="2400" dirty="0"/>
              <a:t>Catching, transporting, and then hunting coyotes in a fenced enclosure is not only cruel it carries increased risk for spread of E. multilocularis </a:t>
            </a:r>
          </a:p>
        </p:txBody>
      </p:sp>
    </p:spTree>
    <p:extLst>
      <p:ext uri="{BB962C8B-B14F-4D97-AF65-F5344CB8AC3E}">
        <p14:creationId xmlns:p14="http://schemas.microsoft.com/office/powerpoint/2010/main" val="413886964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6498E-4E2F-1499-36D5-FC90D459F9E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BD08CA2-3599-7BE3-7991-50BC331DF253}"/>
              </a:ext>
            </a:extLst>
          </p:cNvPr>
          <p:cNvSpPr>
            <a:spLocks noGrp="1"/>
          </p:cNvSpPr>
          <p:nvPr>
            <p:ph idx="1"/>
          </p:nvPr>
        </p:nvSpPr>
        <p:spPr/>
        <p:txBody>
          <a:bodyPr/>
          <a:lstStyle/>
          <a:p>
            <a:r>
              <a:rPr lang="en-CA" dirty="0">
                <a:effectLst/>
                <a:latin typeface="Times New Roman" panose="02020603050405020304" pitchFamily="18" charset="0"/>
              </a:rPr>
              <a:t>Mr. </a:t>
            </a:r>
            <a:r>
              <a:rPr lang="en-CA" dirty="0" err="1">
                <a:effectLst/>
                <a:latin typeface="Times New Roman" panose="02020603050405020304" pitchFamily="18" charset="0"/>
              </a:rPr>
              <a:t>Mobayen</a:t>
            </a:r>
            <a:r>
              <a:rPr lang="en-CA" dirty="0">
                <a:effectLst/>
                <a:latin typeface="Times New Roman" panose="02020603050405020304" pitchFamily="18" charset="0"/>
              </a:rPr>
              <a:t> was seen today in </a:t>
            </a:r>
            <a:r>
              <a:rPr lang="en-CA" dirty="0" err="1">
                <a:effectLst/>
                <a:latin typeface="Times New Roman" panose="02020603050405020304" pitchFamily="18" charset="0"/>
              </a:rPr>
              <a:t>followup</a:t>
            </a:r>
            <a:r>
              <a:rPr lang="en-CA" dirty="0">
                <a:effectLst/>
                <a:latin typeface="Times New Roman" panose="02020603050405020304" pitchFamily="18" charset="0"/>
              </a:rPr>
              <a:t> in the infectious disease clinic regarding his cystic echinococcosis - with two </a:t>
            </a:r>
            <a:r>
              <a:rPr lang="en-CA" dirty="0" err="1">
                <a:effectLst/>
                <a:latin typeface="Times New Roman" panose="02020603050405020304" pitchFamily="18" charset="0"/>
              </a:rPr>
              <a:t>relative;y</a:t>
            </a:r>
            <a:r>
              <a:rPr lang="en-CA" dirty="0">
                <a:effectLst/>
                <a:latin typeface="Times New Roman" panose="02020603050405020304" pitchFamily="18" charset="0"/>
              </a:rPr>
              <a:t> large (approximately 5 to 10cm) cysts in the liver.</a:t>
            </a:r>
            <a:br>
              <a:rPr lang="en-CA" dirty="0">
                <a:effectLst/>
                <a:latin typeface="Times New Roman" panose="02020603050405020304" pitchFamily="18" charset="0"/>
              </a:rPr>
            </a:br>
            <a:br>
              <a:rPr lang="en-CA" dirty="0">
                <a:effectLst/>
                <a:latin typeface="Times New Roman" panose="02020603050405020304" pitchFamily="18" charset="0"/>
              </a:rPr>
            </a:br>
            <a:r>
              <a:rPr lang="en-CA" dirty="0">
                <a:effectLst/>
                <a:latin typeface="Times New Roman" panose="02020603050405020304" pitchFamily="18" charset="0"/>
              </a:rPr>
              <a:t>I last saw Mr. </a:t>
            </a:r>
            <a:r>
              <a:rPr lang="en-CA" dirty="0" err="1">
                <a:effectLst/>
                <a:latin typeface="Times New Roman" panose="02020603050405020304" pitchFamily="18" charset="0"/>
              </a:rPr>
              <a:t>Mobayen</a:t>
            </a:r>
            <a:r>
              <a:rPr lang="en-CA" dirty="0">
                <a:effectLst/>
                <a:latin typeface="Times New Roman" panose="02020603050405020304" pitchFamily="18" charset="0"/>
              </a:rPr>
              <a:t> in clinic October 23, 2023. Please refer to that clinic note, and initial consult note September 7, 2020, for further details and background.</a:t>
            </a:r>
            <a:br>
              <a:rPr lang="en-CA" dirty="0">
                <a:effectLst/>
                <a:latin typeface="Times New Roman" panose="02020603050405020304" pitchFamily="18" charset="0"/>
              </a:rPr>
            </a:br>
            <a:br>
              <a:rPr lang="en-CA" dirty="0">
                <a:effectLst/>
                <a:latin typeface="Times New Roman" panose="02020603050405020304" pitchFamily="18" charset="0"/>
              </a:rPr>
            </a:br>
            <a:r>
              <a:rPr lang="en-CA" dirty="0">
                <a:effectLst/>
                <a:latin typeface="Times New Roman" panose="02020603050405020304" pitchFamily="18" charset="0"/>
              </a:rPr>
              <a:t>To briefly review</a:t>
            </a:r>
            <a:br>
              <a:rPr lang="en-CA" dirty="0">
                <a:effectLst/>
                <a:latin typeface="Times New Roman" panose="02020603050405020304" pitchFamily="18" charset="0"/>
              </a:rPr>
            </a:br>
            <a:br>
              <a:rPr lang="en-CA" dirty="0">
                <a:effectLst/>
                <a:latin typeface="Times New Roman" panose="02020603050405020304" pitchFamily="18" charset="0"/>
              </a:rPr>
            </a:br>
            <a:r>
              <a:rPr lang="en-CA" dirty="0">
                <a:effectLst/>
                <a:latin typeface="Times New Roman" panose="02020603050405020304" pitchFamily="18" charset="0"/>
              </a:rPr>
              <a:t>- In 2017, he had a CT scan of the abdomen done which showed no focal liver lesions. </a:t>
            </a:r>
            <a:br>
              <a:rPr lang="en-CA" dirty="0">
                <a:effectLst/>
                <a:latin typeface="Times New Roman" panose="02020603050405020304" pitchFamily="18" charset="0"/>
              </a:rPr>
            </a:br>
            <a:br>
              <a:rPr lang="en-CA" dirty="0">
                <a:effectLst/>
                <a:latin typeface="Times New Roman" panose="02020603050405020304" pitchFamily="18" charset="0"/>
              </a:rPr>
            </a:br>
            <a:r>
              <a:rPr lang="en-CA" dirty="0">
                <a:effectLst/>
                <a:latin typeface="Times New Roman" panose="02020603050405020304" pitchFamily="18" charset="0"/>
              </a:rPr>
              <a:t>- In 2019, while visiting friends and relatives in Tehran, he underwent a screening abdominal ultrasound. This ultrasound documented 2 large liver cysts.</a:t>
            </a:r>
            <a:br>
              <a:rPr lang="en-CA" dirty="0">
                <a:effectLst/>
                <a:latin typeface="Times New Roman" panose="02020603050405020304" pitchFamily="18" charset="0"/>
              </a:rPr>
            </a:br>
            <a:br>
              <a:rPr lang="en-CA" dirty="0">
                <a:effectLst/>
                <a:latin typeface="Times New Roman" panose="02020603050405020304" pitchFamily="18" charset="0"/>
              </a:rPr>
            </a:br>
            <a:r>
              <a:rPr lang="en-CA" dirty="0">
                <a:effectLst/>
                <a:latin typeface="Times New Roman" panose="02020603050405020304" pitchFamily="18" charset="0"/>
              </a:rPr>
              <a:t>- In 2020, in Canada, he had an ultrasound-guided aspirate of the cyst (September 3, 2020). The aspirated fluid had </a:t>
            </a:r>
            <a:r>
              <a:rPr lang="en-CA" dirty="0" err="1">
                <a:effectLst/>
                <a:latin typeface="Times New Roman" panose="02020603050405020304" pitchFamily="18" charset="0"/>
              </a:rPr>
              <a:t>scolices</a:t>
            </a:r>
            <a:r>
              <a:rPr lang="en-CA" dirty="0">
                <a:effectLst/>
                <a:latin typeface="Times New Roman" panose="02020603050405020304" pitchFamily="18" charset="0"/>
              </a:rPr>
              <a:t>, consistent with Echinococcus </a:t>
            </a:r>
            <a:r>
              <a:rPr lang="en-CA" dirty="0" err="1">
                <a:effectLst/>
                <a:latin typeface="Times New Roman" panose="02020603050405020304" pitchFamily="18" charset="0"/>
              </a:rPr>
              <a:t>granulosus</a:t>
            </a:r>
            <a:r>
              <a:rPr lang="en-CA" dirty="0">
                <a:effectLst/>
                <a:latin typeface="Times New Roman" panose="02020603050405020304" pitchFamily="18" charset="0"/>
              </a:rPr>
              <a:t>.</a:t>
            </a:r>
            <a:br>
              <a:rPr lang="en-CA" dirty="0">
                <a:effectLst/>
                <a:latin typeface="Times New Roman" panose="02020603050405020304" pitchFamily="18" charset="0"/>
              </a:rPr>
            </a:br>
            <a:br>
              <a:rPr lang="en-CA" dirty="0">
                <a:effectLst/>
                <a:latin typeface="Times New Roman" panose="02020603050405020304" pitchFamily="18" charset="0"/>
              </a:rPr>
            </a:br>
            <a:r>
              <a:rPr lang="en-CA" dirty="0">
                <a:effectLst/>
                <a:latin typeface="Times New Roman" panose="02020603050405020304" pitchFamily="18" charset="0"/>
              </a:rPr>
              <a:t>- He was initially planned for PAIR procedure, an IR-drainage procedure. However, he opted instead to try medical management with albendazole.</a:t>
            </a:r>
            <a:br>
              <a:rPr lang="en-CA" dirty="0">
                <a:effectLst/>
                <a:latin typeface="Times New Roman" panose="02020603050405020304" pitchFamily="18" charset="0"/>
              </a:rPr>
            </a:br>
            <a:br>
              <a:rPr lang="en-CA" dirty="0">
                <a:effectLst/>
                <a:latin typeface="Times New Roman" panose="02020603050405020304" pitchFamily="18" charset="0"/>
              </a:rPr>
            </a:br>
            <a:r>
              <a:rPr lang="en-CA" dirty="0">
                <a:effectLst/>
                <a:latin typeface="Times New Roman" panose="02020603050405020304" pitchFamily="18" charset="0"/>
              </a:rPr>
              <a:t>- October 2021 - he completed approximately 1 year of albendazole.</a:t>
            </a:r>
            <a:br>
              <a:rPr lang="en-CA" dirty="0">
                <a:effectLst/>
                <a:latin typeface="Times New Roman" panose="02020603050405020304" pitchFamily="18" charset="0"/>
              </a:rPr>
            </a:br>
            <a:br>
              <a:rPr lang="en-CA" dirty="0">
                <a:effectLst/>
                <a:latin typeface="Times New Roman" panose="02020603050405020304" pitchFamily="18" charset="0"/>
              </a:rPr>
            </a:br>
            <a:r>
              <a:rPr lang="en-CA" dirty="0">
                <a:effectLst/>
                <a:latin typeface="Times New Roman" panose="02020603050405020304" pitchFamily="18" charset="0"/>
              </a:rPr>
              <a:t>Today, over the phone, he reports feeling well - no abdominal, GI or constitutional symptoms</a:t>
            </a:r>
            <a:br>
              <a:rPr lang="en-CA" dirty="0">
                <a:effectLst/>
                <a:latin typeface="Times New Roman" panose="02020603050405020304" pitchFamily="18" charset="0"/>
              </a:rPr>
            </a:br>
            <a:br>
              <a:rPr lang="en-CA" dirty="0">
                <a:effectLst/>
                <a:latin typeface="Times New Roman" panose="02020603050405020304" pitchFamily="18" charset="0"/>
              </a:rPr>
            </a:br>
            <a:r>
              <a:rPr lang="en-CA" dirty="0">
                <a:effectLst/>
                <a:latin typeface="Times New Roman" panose="02020603050405020304" pitchFamily="18" charset="0"/>
              </a:rPr>
              <a:t>March 22, 2024 - ultrasound abdomen (done at radiology clinic, 700 West Broadway) - reported no change in the size and appearance of the 2 liver cysts compared with the previous scan in June 2023.</a:t>
            </a:r>
            <a:br>
              <a:rPr lang="en-CA" dirty="0">
                <a:effectLst/>
                <a:latin typeface="Times New Roman" panose="02020603050405020304" pitchFamily="18" charset="0"/>
              </a:rPr>
            </a:br>
            <a:br>
              <a:rPr lang="en-CA" dirty="0">
                <a:effectLst/>
                <a:latin typeface="Times New Roman" panose="02020603050405020304" pitchFamily="18" charset="0"/>
              </a:rPr>
            </a:br>
            <a:r>
              <a:rPr lang="en-CA" dirty="0">
                <a:effectLst/>
                <a:latin typeface="Times New Roman" panose="02020603050405020304" pitchFamily="18" charset="0"/>
              </a:rPr>
              <a:t>Impression and recommendations</a:t>
            </a:r>
            <a:br>
              <a:rPr lang="en-CA" dirty="0">
                <a:effectLst/>
                <a:latin typeface="Times New Roman" panose="02020603050405020304" pitchFamily="18" charset="0"/>
              </a:rPr>
            </a:br>
            <a:r>
              <a:rPr lang="en-CA" dirty="0">
                <a:effectLst/>
                <a:latin typeface="Times New Roman" panose="02020603050405020304" pitchFamily="18" charset="0"/>
              </a:rPr>
              <a:t>In summary, Mr. </a:t>
            </a:r>
            <a:r>
              <a:rPr lang="en-CA" dirty="0" err="1">
                <a:effectLst/>
                <a:latin typeface="Times New Roman" panose="02020603050405020304" pitchFamily="18" charset="0"/>
              </a:rPr>
              <a:t>Mobayen</a:t>
            </a:r>
            <a:r>
              <a:rPr lang="en-CA" dirty="0">
                <a:effectLst/>
                <a:latin typeface="Times New Roman" panose="02020603050405020304" pitchFamily="18" charset="0"/>
              </a:rPr>
              <a:t> is doing well, he is asymptomatic, he has 2 relatively large echinococcal liver cysts - that are stable in size over the past 2-3 years.</a:t>
            </a:r>
            <a:br>
              <a:rPr lang="en-CA" dirty="0">
                <a:effectLst/>
                <a:latin typeface="Times New Roman" panose="02020603050405020304" pitchFamily="18" charset="0"/>
              </a:rPr>
            </a:br>
            <a:br>
              <a:rPr lang="en-CA" dirty="0">
                <a:effectLst/>
                <a:latin typeface="Times New Roman" panose="02020603050405020304" pitchFamily="18" charset="0"/>
              </a:rPr>
            </a:br>
            <a:r>
              <a:rPr lang="en-CA" dirty="0">
                <a:effectLst/>
                <a:latin typeface="Times New Roman" panose="02020603050405020304" pitchFamily="18" charset="0"/>
              </a:rPr>
              <a:t>He requires ongoing clinical and radiographic monitoring. Current plan is for ultrasound every 6 months, watching for potential re-growth of the cysts, or significant change in the appearance indicating that they are no longer viable. Earlier imaging if any interval clinical change.</a:t>
            </a:r>
            <a:br>
              <a:rPr lang="en-CA" dirty="0">
                <a:effectLst/>
                <a:latin typeface="Times New Roman" panose="02020603050405020304" pitchFamily="18" charset="0"/>
              </a:rPr>
            </a:br>
            <a:br>
              <a:rPr lang="en-CA" dirty="0">
                <a:effectLst/>
                <a:latin typeface="Times New Roman" panose="02020603050405020304" pitchFamily="18" charset="0"/>
              </a:rPr>
            </a:br>
            <a:r>
              <a:rPr lang="en-CA" dirty="0">
                <a:effectLst/>
                <a:latin typeface="Times New Roman" panose="02020603050405020304" pitchFamily="18" charset="0"/>
              </a:rPr>
              <a:t>Follow-up in approximately 6 months, after the repeat ultrasound.</a:t>
            </a:r>
          </a:p>
          <a:p>
            <a:endParaRPr lang="en-US" dirty="0"/>
          </a:p>
        </p:txBody>
      </p:sp>
    </p:spTree>
    <p:extLst>
      <p:ext uri="{BB962C8B-B14F-4D97-AF65-F5344CB8AC3E}">
        <p14:creationId xmlns:p14="http://schemas.microsoft.com/office/powerpoint/2010/main" val="2595163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47559</TotalTime>
  <Words>4858</Words>
  <Application>Microsoft Macintosh PowerPoint</Application>
  <PresentationFormat>Widescreen</PresentationFormat>
  <Paragraphs>761</Paragraphs>
  <Slides>115</Slides>
  <Notes>37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115</vt:i4>
      </vt:variant>
    </vt:vector>
  </HeadingPairs>
  <TitlesOfParts>
    <vt:vector size="125" baseType="lpstr">
      <vt:lpstr>Arial</vt:lpstr>
      <vt:lpstr>Calibri</vt:lpstr>
      <vt:lpstr>Calibri Light</vt:lpstr>
      <vt:lpstr>ElsevierSans</vt:lpstr>
      <vt:lpstr>FSBrabo</vt:lpstr>
      <vt:lpstr>Helvetica</vt:lpstr>
      <vt:lpstr>Nunito</vt:lpstr>
      <vt:lpstr>Times New Roman</vt:lpstr>
      <vt:lpstr>Wingdings</vt:lpstr>
      <vt:lpstr>Office Theme</vt:lpstr>
      <vt:lpstr>Echinococcosis </vt:lpstr>
      <vt:lpstr>Echinococcosis  Outline </vt:lpstr>
      <vt:lpstr>Parasitology  Classification </vt:lpstr>
      <vt:lpstr>Classification Multicellular (Helminths)</vt:lpstr>
      <vt:lpstr>Tapeworms</vt:lpstr>
      <vt:lpstr>Echinococcus  Dog tapeworm </vt:lpstr>
      <vt:lpstr>Echinococcus  Epidemiology </vt:lpstr>
      <vt:lpstr>Echinococcosis Basic life cycle </vt:lpstr>
      <vt:lpstr>PowerPoint Presentation</vt:lpstr>
      <vt:lpstr>Echinococcosis Basic life cycle </vt:lpstr>
      <vt:lpstr>Cystic echinococcus</vt:lpstr>
      <vt:lpstr> </vt:lpstr>
      <vt:lpstr>Echinococcus species </vt:lpstr>
      <vt:lpstr>Cystic echinococcus </vt:lpstr>
      <vt:lpstr>PowerPoint Presentation</vt:lpstr>
      <vt:lpstr>Classification of CE </vt:lpstr>
      <vt:lpstr>PowerPoint Presentation</vt:lpstr>
      <vt:lpstr>PowerPoint Presentation</vt:lpstr>
      <vt:lpstr>PowerPoint Presentation</vt:lpstr>
      <vt:lpstr>PowerPoint Presentation</vt:lpstr>
      <vt:lpstr>Radiographic features</vt:lpstr>
      <vt:lpstr>PowerPoint Presentation</vt:lpstr>
      <vt:lpstr>Alveolar Echinococcus </vt:lpstr>
      <vt:lpstr>Serology </vt:lpstr>
      <vt:lpstr> </vt:lpstr>
      <vt:lpstr>Treatment Cystic echinococcosis </vt:lpstr>
      <vt:lpstr>Cystic Echinococcus WHO guidelines (2010)</vt:lpstr>
      <vt:lpstr>PowerPoint Presentation</vt:lpstr>
      <vt:lpstr>PAIR procedure</vt:lpstr>
      <vt:lpstr>PowerPoint Presentation</vt:lpstr>
      <vt:lpstr>Darinage for massive liver cysts </vt:lpstr>
      <vt:lpstr>Surgical interventions </vt:lpstr>
      <vt:lpstr>PowerPoint Presentation</vt:lpstr>
      <vt:lpstr>PowerPoint Presentation</vt:lpstr>
      <vt:lpstr>PowerPoint Presentation</vt:lpstr>
      <vt:lpstr> </vt:lpstr>
      <vt:lpstr>E. multilocularis </vt:lpstr>
      <vt:lpstr>E. multilocularis </vt:lpstr>
      <vt:lpstr>PowerPoint Presentation</vt:lpstr>
      <vt:lpstr>PowerPoint Presentation</vt:lpstr>
      <vt:lpstr>E. Multilocularis  BC case </vt:lpstr>
      <vt:lpstr>50M world traveler  Incidental finding </vt:lpstr>
      <vt:lpstr>50M world traveler  Incidental finding </vt:lpstr>
      <vt:lpstr>50M world traveler  Incidental finding </vt:lpstr>
      <vt:lpstr>50M world traveler  Sept 2020</vt:lpstr>
      <vt:lpstr>50M world traveller  Oct 2020</vt:lpstr>
      <vt:lpstr>50M world traveler  Incidental finding  </vt:lpstr>
      <vt:lpstr>50M world traveler  Incidental finding  </vt:lpstr>
      <vt:lpstr>Hydatid disease  Complications… </vt:lpstr>
      <vt:lpstr>Hydatid disease  Complications… </vt:lpstr>
      <vt:lpstr>Hydatid disease  Complications… </vt:lpstr>
      <vt:lpstr> </vt:lpstr>
      <vt:lpstr>PowerPoint Presentation</vt:lpstr>
      <vt:lpstr>PowerPoint Presentation</vt:lpstr>
      <vt:lpstr>20M with acute abdominal pain, fever, and eosinophilia </vt:lpstr>
      <vt:lpstr>20M with acute abdominal pain, fever, and eosinophilia </vt:lpstr>
      <vt:lpstr>20M with acute abdominal pain, fever, and eosinophilia </vt:lpstr>
      <vt:lpstr>20M with acute abdominal pain and fever, urticaria and eosinophilia </vt:lpstr>
      <vt:lpstr>He also had an MRI…</vt:lpstr>
      <vt:lpstr>20M with acute abdominal pain, fever, and eosinophilia </vt:lpstr>
      <vt:lpstr>What next? </vt:lpstr>
      <vt:lpstr>12 months later… MRCP </vt:lpstr>
      <vt:lpstr>12 months later…</vt:lpstr>
      <vt:lpstr>3 years later… </vt:lpstr>
      <vt:lpstr>52M with chest pain </vt:lpstr>
      <vt:lpstr>52M with chest pain </vt:lpstr>
      <vt:lpstr>52M with chest pain </vt:lpstr>
      <vt:lpstr>52M with chest pain </vt:lpstr>
      <vt:lpstr>52M with chest pain </vt:lpstr>
      <vt:lpstr>52M with chest pain </vt:lpstr>
      <vt:lpstr>52M with chest pain </vt:lpstr>
      <vt:lpstr>Hooklets and scolices in pleural fluid</vt:lpstr>
      <vt:lpstr>What to do next?</vt:lpstr>
      <vt:lpstr>What to do next?</vt:lpstr>
      <vt:lpstr>What to do next?</vt:lpstr>
      <vt:lpstr>Did well post-op</vt:lpstr>
      <vt:lpstr>Echinococcosis Basic life cycle </vt:lpstr>
      <vt:lpstr>Northern Canada 180 cases</vt:lpstr>
      <vt:lpstr>Another case</vt:lpstr>
      <vt:lpstr>2016 – feeling well CT chest….</vt:lpstr>
      <vt:lpstr> </vt:lpstr>
      <vt:lpstr>Nov 2016 MRI…</vt:lpstr>
      <vt:lpstr>Additional investigations and next steps</vt:lpstr>
      <vt:lpstr>Additional investigations and next steps</vt:lpstr>
      <vt:lpstr>Additional investigations and next steps</vt:lpstr>
      <vt:lpstr>CT Nov 2017 </vt:lpstr>
      <vt:lpstr>Nov 2017</vt:lpstr>
      <vt:lpstr>What happens next 2019 </vt:lpstr>
      <vt:lpstr>Next steps </vt:lpstr>
      <vt:lpstr>CT October 2019</vt:lpstr>
      <vt:lpstr>MRI May 2022</vt:lpstr>
      <vt:lpstr>Spinal Cystic Echinocccus Review – PLOS 2013</vt:lpstr>
      <vt:lpstr>PAIR for paraspinal cyst </vt:lpstr>
      <vt:lpstr>PAIR for multiloculated paraspinal cyst </vt:lpstr>
      <vt:lpstr>Terrace – BC</vt:lpstr>
      <vt:lpstr>Terrace – BC</vt:lpstr>
      <vt:lpstr>Terrace – BC</vt:lpstr>
      <vt:lpstr>Terrace – BC</vt:lpstr>
      <vt:lpstr>Whitehorse – Yukon </vt:lpstr>
      <vt:lpstr>Whitehorse – Yukon </vt:lpstr>
      <vt:lpstr>Whitehorse – Yukon </vt:lpstr>
      <vt:lpstr>Whitehorse – Yukon </vt:lpstr>
      <vt:lpstr>Take home </vt:lpstr>
      <vt:lpstr>Extra slides</vt:lpstr>
      <vt:lpstr>Cystic echinococcus</vt:lpstr>
      <vt:lpstr>Cystic echinococcus</vt:lpstr>
      <vt:lpstr>Surgical interventions </vt:lpstr>
      <vt:lpstr>PowerPoint Presentation</vt:lpstr>
      <vt:lpstr>PowerPoint Presentation</vt:lpstr>
      <vt:lpstr>PowerPoint Presentation</vt:lpstr>
      <vt:lpstr>PowerPoint Presentation</vt:lpstr>
      <vt:lpstr>PowerPoint Presentation</vt:lpstr>
      <vt:lpstr>PowerPoint Presentation</vt:lpstr>
      <vt:lpstr>One Health  Advocacy </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Tropical Medicine Rounds</dc:title>
  <dc:subject/>
  <dc:creator>Jan Hajek</dc:creator>
  <cp:keywords/>
  <dc:description/>
  <cp:lastModifiedBy>Jan Hajek</cp:lastModifiedBy>
  <cp:revision>187</cp:revision>
  <dcterms:created xsi:type="dcterms:W3CDTF">2017-11-25T10:38:59Z</dcterms:created>
  <dcterms:modified xsi:type="dcterms:W3CDTF">2024-11-29T19:00:29Z</dcterms:modified>
  <cp:category/>
</cp:coreProperties>
</file>