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6"/>
  </p:notesMasterIdLst>
  <p:sldIdLst>
    <p:sldId id="256" r:id="rId2"/>
    <p:sldId id="270" r:id="rId3"/>
    <p:sldId id="271" r:id="rId4"/>
    <p:sldId id="272" r:id="rId5"/>
    <p:sldId id="273" r:id="rId6"/>
    <p:sldId id="275" r:id="rId7"/>
    <p:sldId id="312" r:id="rId8"/>
    <p:sldId id="274" r:id="rId9"/>
    <p:sldId id="299" r:id="rId10"/>
    <p:sldId id="268" r:id="rId11"/>
    <p:sldId id="279" r:id="rId12"/>
    <p:sldId id="349" r:id="rId13"/>
    <p:sldId id="257" r:id="rId14"/>
    <p:sldId id="355" r:id="rId15"/>
    <p:sldId id="292" r:id="rId16"/>
    <p:sldId id="344" r:id="rId17"/>
    <p:sldId id="340" r:id="rId18"/>
    <p:sldId id="362" r:id="rId19"/>
    <p:sldId id="361" r:id="rId20"/>
    <p:sldId id="357" r:id="rId21"/>
    <p:sldId id="259" r:id="rId22"/>
    <p:sldId id="320" r:id="rId23"/>
    <p:sldId id="322" r:id="rId24"/>
    <p:sldId id="323" r:id="rId25"/>
    <p:sldId id="365" r:id="rId26"/>
    <p:sldId id="321" r:id="rId27"/>
    <p:sldId id="263" r:id="rId28"/>
    <p:sldId id="343" r:id="rId29"/>
    <p:sldId id="302" r:id="rId30"/>
    <p:sldId id="301" r:id="rId31"/>
    <p:sldId id="324" r:id="rId32"/>
    <p:sldId id="358" r:id="rId33"/>
    <p:sldId id="276" r:id="rId34"/>
    <p:sldId id="359" r:id="rId35"/>
    <p:sldId id="350" r:id="rId36"/>
    <p:sldId id="325" r:id="rId37"/>
    <p:sldId id="303" r:id="rId38"/>
    <p:sldId id="309" r:id="rId39"/>
    <p:sldId id="310" r:id="rId40"/>
    <p:sldId id="353" r:id="rId41"/>
    <p:sldId id="354" r:id="rId42"/>
    <p:sldId id="363" r:id="rId43"/>
    <p:sldId id="364" r:id="rId44"/>
    <p:sldId id="351" r:id="rId45"/>
    <p:sldId id="307" r:id="rId46"/>
    <p:sldId id="366" r:id="rId47"/>
    <p:sldId id="367" r:id="rId48"/>
    <p:sldId id="304" r:id="rId49"/>
    <p:sldId id="286" r:id="rId50"/>
    <p:sldId id="330" r:id="rId51"/>
    <p:sldId id="331" r:id="rId52"/>
    <p:sldId id="332" r:id="rId53"/>
    <p:sldId id="333" r:id="rId54"/>
    <p:sldId id="334" r:id="rId55"/>
    <p:sldId id="327" r:id="rId56"/>
    <p:sldId id="328" r:id="rId57"/>
    <p:sldId id="337" r:id="rId58"/>
    <p:sldId id="326" r:id="rId59"/>
    <p:sldId id="338" r:id="rId60"/>
    <p:sldId id="313" r:id="rId61"/>
    <p:sldId id="360" r:id="rId62"/>
    <p:sldId id="298" r:id="rId63"/>
    <p:sldId id="356" r:id="rId64"/>
    <p:sldId id="342" r:id="rId6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3" autoAdjust="0"/>
    <p:restoredTop sz="95120" autoAdjust="0"/>
  </p:normalViewPr>
  <p:slideViewPr>
    <p:cSldViewPr snapToGrid="0" snapToObjects="1">
      <p:cViewPr varScale="1">
        <p:scale>
          <a:sx n="102" d="100"/>
          <a:sy n="102" d="100"/>
        </p:scale>
        <p:origin x="196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8AB79F-4948-F647-8BF3-172A13184161}" type="datetimeFigureOut">
              <a:rPr lang="en-US" smtClean="0"/>
              <a:t>6/5/25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5B3CF1-1929-6D4F-B910-213D9C9AB270}" type="slidenum">
              <a:rPr lang="en-US" smtClean="0"/>
              <a:t>‹#›</a:t>
            </a:fld>
            <a:endParaRPr lang="en-US"/>
          </a:p>
        </p:txBody>
      </p:sp>
    </p:spTree>
    <p:extLst>
      <p:ext uri="{BB962C8B-B14F-4D97-AF65-F5344CB8AC3E}">
        <p14:creationId xmlns:p14="http://schemas.microsoft.com/office/powerpoint/2010/main" val="14652191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theguardian.com/world/2018/nov/16/congo-drc-sleeping-sickness-upside-tropical-disease-ntd?CMP=share_btn_tw"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cbi.nlm.nih.gov/pmc/articles/PMC9639846/#pntd.0010885.ref003"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https://www.theguardian.com/world/2018/nov/16/congo-drc-sleeping-sickness-upside-tropical-disease-ntd?CMP=share_btn_tw</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Trypanosomiasis, Human African (sleeping sickness)</a:t>
            </a:r>
          </a:p>
          <a:p>
            <a:r>
              <a:rPr lang="en-US" sz="1200" b="0" kern="1200" dirty="0">
                <a:solidFill>
                  <a:schemeClr val="tx1"/>
                </a:solidFill>
                <a:latin typeface="+mn-lt"/>
                <a:ea typeface="+mn-ea"/>
                <a:cs typeface="+mn-cs"/>
              </a:rPr>
              <a:t>Fact sheet N°259 Updated June 2013</a:t>
            </a:r>
          </a:p>
          <a:p>
            <a:endParaRPr lang="en-US" sz="1200" b="0" kern="1200" dirty="0">
              <a:solidFill>
                <a:schemeClr val="tx1"/>
              </a:solidFill>
              <a:latin typeface="+mn-lt"/>
              <a:ea typeface="+mn-ea"/>
              <a:cs typeface="+mn-cs"/>
            </a:endParaRPr>
          </a:p>
          <a:p>
            <a:r>
              <a:rPr lang="en-US" sz="1200" kern="1200" dirty="0">
                <a:solidFill>
                  <a:schemeClr val="tx1"/>
                </a:solidFill>
                <a:effectLst/>
                <a:latin typeface="+mn-lt"/>
                <a:ea typeface="+mn-ea"/>
                <a:cs typeface="+mn-cs"/>
              </a:rPr>
              <a:t>HAT is caused by the protozoan parasites </a:t>
            </a:r>
            <a:r>
              <a:rPr lang="en-US" sz="1200" i="1" kern="1200" dirty="0" err="1">
                <a:solidFill>
                  <a:schemeClr val="tx1"/>
                </a:solidFill>
                <a:effectLst/>
                <a:latin typeface="+mn-lt"/>
                <a:ea typeface="+mn-ea"/>
                <a:cs typeface="+mn-cs"/>
              </a:rPr>
              <a:t>Trypanosoma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brucei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gambiense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(west and central Africa) and </a:t>
            </a:r>
            <a:r>
              <a:rPr lang="en-US" sz="1200" i="1" kern="1200" dirty="0" err="1">
                <a:solidFill>
                  <a:schemeClr val="tx1"/>
                </a:solidFill>
                <a:effectLst/>
                <a:latin typeface="+mn-lt"/>
                <a:ea typeface="+mn-ea"/>
                <a:cs typeface="+mn-cs"/>
              </a:rPr>
              <a:t>Trypanosoma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brucei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rhodesiense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(east and southern Africa), and transmitted by the tsetse fly. The disease progresses from a </a:t>
            </a:r>
            <a:r>
              <a:rPr lang="en-US" sz="1200" kern="1200" dirty="0" err="1">
                <a:solidFill>
                  <a:schemeClr val="tx1"/>
                </a:solidFill>
                <a:effectLst/>
                <a:latin typeface="+mn-lt"/>
                <a:ea typeface="+mn-ea"/>
                <a:cs typeface="+mn-cs"/>
              </a:rPr>
              <a:t>haemolymphatic</a:t>
            </a:r>
            <a:r>
              <a:rPr lang="en-US" sz="1200" kern="1200" dirty="0">
                <a:solidFill>
                  <a:schemeClr val="tx1"/>
                </a:solidFill>
                <a:effectLst/>
                <a:latin typeface="+mn-lt"/>
                <a:ea typeface="+mn-ea"/>
                <a:cs typeface="+mn-cs"/>
              </a:rPr>
              <a:t> first stage to </a:t>
            </a:r>
            <a:endParaRPr lang="en-US" dirty="0"/>
          </a:p>
          <a:p>
            <a:r>
              <a:rPr lang="en-US" sz="1200" kern="1200" dirty="0">
                <a:solidFill>
                  <a:schemeClr val="tx1"/>
                </a:solidFill>
                <a:effectLst/>
                <a:latin typeface="+mn-lt"/>
                <a:ea typeface="+mn-ea"/>
                <a:cs typeface="+mn-cs"/>
              </a:rPr>
              <a:t>a </a:t>
            </a:r>
            <a:r>
              <a:rPr lang="en-US" sz="1200" kern="1200" dirty="0" err="1">
                <a:solidFill>
                  <a:schemeClr val="tx1"/>
                </a:solidFill>
                <a:effectLst/>
                <a:latin typeface="+mn-lt"/>
                <a:ea typeface="+mn-ea"/>
                <a:cs typeface="+mn-cs"/>
              </a:rPr>
              <a:t>meningoencephalitic</a:t>
            </a:r>
            <a:r>
              <a:rPr lang="en-US" sz="1200" kern="1200" dirty="0">
                <a:solidFill>
                  <a:schemeClr val="tx1"/>
                </a:solidFill>
                <a:effectLst/>
                <a:latin typeface="+mn-lt"/>
                <a:ea typeface="+mn-ea"/>
                <a:cs typeface="+mn-cs"/>
              </a:rPr>
              <a:t> second stage. Since 1949, the mainstay of treatment for second-stage HAT has been </a:t>
            </a:r>
            <a:r>
              <a:rPr lang="en-US" sz="1200" kern="1200" dirty="0" err="1">
                <a:solidFill>
                  <a:schemeClr val="tx1"/>
                </a:solidFill>
                <a:effectLst/>
                <a:latin typeface="+mn-lt"/>
                <a:ea typeface="+mn-ea"/>
                <a:cs typeface="+mn-cs"/>
              </a:rPr>
              <a:t>melarsoprol</a:t>
            </a:r>
            <a:r>
              <a:rPr lang="en-US" sz="1200" kern="1200" dirty="0">
                <a:solidFill>
                  <a:schemeClr val="tx1"/>
                </a:solidFill>
                <a:effectLst/>
                <a:latin typeface="+mn-lt"/>
                <a:ea typeface="+mn-ea"/>
                <a:cs typeface="+mn-cs"/>
              </a:rPr>
              <a:t>. This arsenical derivative causes severe adverse reactions, in particular reactive encephalopathy, which affects 5–10% of treated patients, and is fatal in 10–70% of cases.2 Moreover, increasing </a:t>
            </a:r>
            <a:r>
              <a:rPr lang="en-US" sz="1200" kern="1200" dirty="0" err="1">
                <a:solidFill>
                  <a:schemeClr val="tx1"/>
                </a:solidFill>
                <a:effectLst/>
                <a:latin typeface="+mn-lt"/>
                <a:ea typeface="+mn-ea"/>
                <a:cs typeface="+mn-cs"/>
              </a:rPr>
              <a:t>melarsoprol</a:t>
            </a:r>
            <a:r>
              <a:rPr lang="en-US" sz="1200" kern="1200" dirty="0">
                <a:solidFill>
                  <a:schemeClr val="tx1"/>
                </a:solidFill>
                <a:effectLst/>
                <a:latin typeface="+mn-lt"/>
                <a:ea typeface="+mn-ea"/>
                <a:cs typeface="+mn-cs"/>
              </a:rPr>
              <a:t> failure rates have been reported in several sites </a:t>
            </a:r>
          </a:p>
          <a:p>
            <a:endParaRPr lang="en-US" dirty="0"/>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Human African </a:t>
            </a:r>
            <a:r>
              <a:rPr lang="en-US" sz="1200" b="0" i="0" u="none" strike="noStrike" kern="1200" baseline="0" dirty="0" err="1">
                <a:solidFill>
                  <a:schemeClr val="tx1"/>
                </a:solidFill>
                <a:latin typeface="+mn-lt"/>
                <a:ea typeface="+mn-ea"/>
                <a:cs typeface="+mn-cs"/>
              </a:rPr>
              <a:t>trypanosomiasis</a:t>
            </a:r>
            <a:r>
              <a:rPr lang="en-US" sz="1200" b="0" i="0" u="none" strike="noStrike" kern="1200" baseline="0" dirty="0">
                <a:solidFill>
                  <a:schemeClr val="tx1"/>
                </a:solidFill>
                <a:latin typeface="+mn-lt"/>
                <a:ea typeface="+mn-ea"/>
                <a:cs typeface="+mn-cs"/>
              </a:rPr>
              <a:t> (HAT), or sleeping sickness, is</a:t>
            </a:r>
          </a:p>
          <a:p>
            <a:r>
              <a:rPr lang="en-US" sz="1200" b="0" i="0" u="none" strike="noStrike" kern="1200" baseline="0" dirty="0">
                <a:solidFill>
                  <a:schemeClr val="tx1"/>
                </a:solidFill>
                <a:latin typeface="+mn-lt"/>
                <a:ea typeface="+mn-ea"/>
                <a:cs typeface="+mn-cs"/>
              </a:rPr>
              <a:t>a vector-borne disease caused by two sub-species of the parasitic</a:t>
            </a:r>
          </a:p>
          <a:p>
            <a:r>
              <a:rPr lang="en-US" sz="1200" b="0" i="0" u="none" strike="noStrike" kern="1200" baseline="0" dirty="0">
                <a:solidFill>
                  <a:schemeClr val="tx1"/>
                </a:solidFill>
                <a:latin typeface="+mn-lt"/>
                <a:ea typeface="+mn-ea"/>
                <a:cs typeface="+mn-cs"/>
              </a:rPr>
              <a:t>protozoa </a:t>
            </a:r>
            <a:r>
              <a:rPr lang="en-US" sz="1200" b="0" i="0" u="none" strike="noStrike" kern="1200" baseline="0" dirty="0" err="1">
                <a:solidFill>
                  <a:schemeClr val="tx1"/>
                </a:solidFill>
                <a:latin typeface="+mn-lt"/>
                <a:ea typeface="+mn-ea"/>
                <a:cs typeface="+mn-cs"/>
              </a:rPr>
              <a:t>Trypanosoma</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brucei</a:t>
            </a:r>
            <a:r>
              <a:rPr lang="en-US" sz="1200" b="0" i="0" u="none" strike="noStrike" kern="1200" baseline="0" dirty="0">
                <a:solidFill>
                  <a:schemeClr val="tx1"/>
                </a:solidFill>
                <a:latin typeface="+mn-lt"/>
                <a:ea typeface="+mn-ea"/>
                <a:cs typeface="+mn-cs"/>
              </a:rPr>
              <a:t> (i.e. T. b. </a:t>
            </a:r>
            <a:r>
              <a:rPr lang="en-US" sz="1200" b="0" i="0" u="none" strike="noStrike" kern="1200" baseline="0" dirty="0" err="1">
                <a:solidFill>
                  <a:schemeClr val="tx1"/>
                </a:solidFill>
                <a:latin typeface="+mn-lt"/>
                <a:ea typeface="+mn-ea"/>
                <a:cs typeface="+mn-cs"/>
              </a:rPr>
              <a:t>gambiense</a:t>
            </a:r>
            <a:r>
              <a:rPr lang="en-US" sz="1200" b="0" i="0" u="none" strike="noStrike" kern="1200" baseline="0" dirty="0">
                <a:solidFill>
                  <a:schemeClr val="tx1"/>
                </a:solidFill>
                <a:latin typeface="+mn-lt"/>
                <a:ea typeface="+mn-ea"/>
                <a:cs typeface="+mn-cs"/>
              </a:rPr>
              <a:t> and T. b. </a:t>
            </a:r>
            <a:r>
              <a:rPr lang="en-US" sz="1200" b="0" i="0" u="none" strike="noStrike" kern="1200" baseline="0" dirty="0" err="1">
                <a:solidFill>
                  <a:schemeClr val="tx1"/>
                </a:solidFill>
                <a:latin typeface="+mn-lt"/>
                <a:ea typeface="+mn-ea"/>
                <a:cs typeface="+mn-cs"/>
              </a:rPr>
              <a:t>rhodesiense</a:t>
            </a:r>
            <a:r>
              <a:rPr lang="en-US" sz="1200" b="0" i="0" u="none" strike="noStrike" kern="1200" baseline="0" dirty="0">
                <a:solidFill>
                  <a:schemeClr val="tx1"/>
                </a:solidFill>
                <a:latin typeface="+mn-lt"/>
                <a:ea typeface="+mn-ea"/>
                <a:cs typeface="+mn-cs"/>
              </a:rPr>
              <a:t>).</a:t>
            </a:r>
          </a:p>
          <a:p>
            <a:r>
              <a:rPr lang="en-US" sz="1200" b="0" i="0" u="none" strike="noStrike" kern="1200" baseline="0" dirty="0">
                <a:solidFill>
                  <a:schemeClr val="tx1"/>
                </a:solidFill>
                <a:latin typeface="+mn-lt"/>
                <a:ea typeface="+mn-ea"/>
                <a:cs typeface="+mn-cs"/>
              </a:rPr>
              <a:t>Trypanosomes are transmitted to humans by the infected bite of</a:t>
            </a:r>
          </a:p>
          <a:p>
            <a:r>
              <a:rPr lang="en-US" sz="1200" b="0" i="0" u="none" strike="noStrike" kern="1200" baseline="0" dirty="0">
                <a:solidFill>
                  <a:schemeClr val="tx1"/>
                </a:solidFill>
                <a:latin typeface="+mn-lt"/>
                <a:ea typeface="+mn-ea"/>
                <a:cs typeface="+mn-cs"/>
              </a:rPr>
              <a:t>various species of tsetse fly (genus </a:t>
            </a:r>
            <a:r>
              <a:rPr lang="en-US" sz="1200" b="0" i="0" u="none" strike="noStrike" kern="1200" baseline="0" dirty="0" err="1">
                <a:solidFill>
                  <a:schemeClr val="tx1"/>
                </a:solidFill>
                <a:latin typeface="+mn-lt"/>
                <a:ea typeface="+mn-ea"/>
                <a:cs typeface="+mn-cs"/>
              </a:rPr>
              <a:t>Glossina</a:t>
            </a:r>
            <a:r>
              <a:rPr lang="en-US" sz="1200" b="0" i="0" u="none" strike="noStrike" kern="1200" baseline="0" dirty="0">
                <a:solidFill>
                  <a:schemeClr val="tx1"/>
                </a:solidFill>
                <a:latin typeface="+mn-lt"/>
                <a:ea typeface="+mn-ea"/>
                <a:cs typeface="+mn-cs"/>
              </a:rPr>
              <a:t>). Transmission of the</a:t>
            </a:r>
          </a:p>
          <a:p>
            <a:r>
              <a:rPr lang="en-US" sz="1200" b="0" i="0" u="none" strike="noStrike" kern="1200" baseline="0" dirty="0">
                <a:solidFill>
                  <a:schemeClr val="tx1"/>
                </a:solidFill>
                <a:latin typeface="+mn-lt"/>
                <a:ea typeface="+mn-ea"/>
                <a:cs typeface="+mn-cs"/>
              </a:rPr>
              <a:t>disease only takes place in sub-Saharan Africa, in discrete areas of</a:t>
            </a:r>
          </a:p>
          <a:p>
            <a:r>
              <a:rPr lang="en-US" sz="1200" b="0" i="0" u="none" strike="noStrike" kern="1200" baseline="0" dirty="0" err="1">
                <a:solidFill>
                  <a:schemeClr val="tx1"/>
                </a:solidFill>
                <a:latin typeface="+mn-lt"/>
                <a:ea typeface="+mn-ea"/>
                <a:cs typeface="+mn-cs"/>
              </a:rPr>
              <a:t>endemicity</a:t>
            </a:r>
            <a:r>
              <a:rPr lang="en-US" sz="1200" b="0" i="0" u="none" strike="noStrike" kern="1200" baseline="0" dirty="0">
                <a:solidFill>
                  <a:schemeClr val="tx1"/>
                </a:solidFill>
                <a:latin typeface="+mn-lt"/>
                <a:ea typeface="+mn-ea"/>
                <a:cs typeface="+mn-cs"/>
              </a:rPr>
              <a:t>, or ‘foci’, within the geographic distribution of the</a:t>
            </a:r>
          </a:p>
          <a:p>
            <a:r>
              <a:rPr lang="en-US" sz="1200" b="0" i="0" u="none" strike="noStrike" kern="1200" baseline="0" dirty="0">
                <a:solidFill>
                  <a:schemeClr val="tx1"/>
                </a:solidFill>
                <a:latin typeface="+mn-lt"/>
                <a:ea typeface="+mn-ea"/>
                <a:cs typeface="+mn-cs"/>
              </a:rPr>
              <a:t>tsetse fly. The Gambian form of sleeping sickness is normally</a:t>
            </a:r>
          </a:p>
          <a:p>
            <a:r>
              <a:rPr lang="en-US" sz="1200" b="0" i="0" u="none" strike="noStrike" kern="1200" baseline="0" dirty="0">
                <a:solidFill>
                  <a:schemeClr val="tx1"/>
                </a:solidFill>
                <a:latin typeface="+mn-lt"/>
                <a:ea typeface="+mn-ea"/>
                <a:cs typeface="+mn-cs"/>
              </a:rPr>
              <a:t>characterized by a long asymptomatic period and it is found in</a:t>
            </a:r>
          </a:p>
          <a:p>
            <a:r>
              <a:rPr lang="en-US" sz="1200" b="0" i="0" u="none" strike="noStrike" kern="1200" baseline="0" dirty="0">
                <a:solidFill>
                  <a:schemeClr val="tx1"/>
                </a:solidFill>
                <a:latin typeface="+mn-lt"/>
                <a:ea typeface="+mn-ea"/>
                <a:cs typeface="+mn-cs"/>
              </a:rPr>
              <a:t>western and central Africa. The Rhodesian form, which is</a:t>
            </a:r>
          </a:p>
          <a:p>
            <a:r>
              <a:rPr lang="en-US" sz="1200" b="0" i="0" u="none" strike="noStrike" kern="1200" baseline="0" dirty="0">
                <a:solidFill>
                  <a:schemeClr val="tx1"/>
                </a:solidFill>
                <a:latin typeface="+mn-lt"/>
                <a:ea typeface="+mn-ea"/>
                <a:cs typeface="+mn-cs"/>
              </a:rPr>
              <a:t>encountered in eastern and southern Africa, displays a much</a:t>
            </a:r>
          </a:p>
          <a:p>
            <a:r>
              <a:rPr lang="en-US" sz="1200" b="0" i="0" u="none" strike="noStrike" kern="1200" baseline="0" dirty="0">
                <a:solidFill>
                  <a:schemeClr val="tx1"/>
                </a:solidFill>
                <a:latin typeface="+mn-lt"/>
                <a:ea typeface="+mn-ea"/>
                <a:cs typeface="+mn-cs"/>
              </a:rPr>
              <a:t>more rapid onset of overt symptoms and a faster progression.</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1</a:t>
            </a:fld>
            <a:endParaRPr lang="en-US"/>
          </a:p>
        </p:txBody>
      </p:sp>
    </p:spTree>
    <p:extLst>
      <p:ext uri="{BB962C8B-B14F-4D97-AF65-F5344CB8AC3E}">
        <p14:creationId xmlns:p14="http://schemas.microsoft.com/office/powerpoint/2010/main" val="521585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According to the WHO, 5.6 million people are at high risk of infection with this disease. And the DRC alone notifies nearly 85% of cases in Africa.</a:t>
            </a:r>
            <a:br>
              <a:rPr lang="en-US" dirty="0"/>
            </a:br>
            <a:br>
              <a:rPr lang="en-US" dirty="0"/>
            </a:br>
            <a:r>
              <a:rPr lang="en-US" sz="1200" b="0" i="0" kern="1200" dirty="0">
                <a:solidFill>
                  <a:schemeClr val="tx1"/>
                </a:solidFill>
                <a:effectLst/>
                <a:latin typeface="+mn-lt"/>
                <a:ea typeface="+mn-ea"/>
                <a:cs typeface="+mn-cs"/>
              </a:rPr>
              <a:t>In 2021, the country recorded 387 cases. In view of these statistics, the elimination of sleeping sickness in the DRC remains a major challenge. But it is true that in recent years, progress has led to therapeutic advances, in particular, the administration since January 2020 of </a:t>
            </a:r>
            <a:r>
              <a:rPr lang="en-US" sz="1200" b="0" i="0" kern="1200" dirty="0" err="1">
                <a:solidFill>
                  <a:schemeClr val="tx1"/>
                </a:solidFill>
                <a:effectLst/>
                <a:latin typeface="+mn-lt"/>
                <a:ea typeface="+mn-ea"/>
                <a:cs typeface="+mn-cs"/>
              </a:rPr>
              <a:t>fexinidazole</a:t>
            </a:r>
            <a:r>
              <a:rPr lang="en-US" sz="1200" b="0" i="0" kern="1200" dirty="0">
                <a:solidFill>
                  <a:schemeClr val="tx1"/>
                </a:solidFill>
                <a:effectLst/>
                <a:latin typeface="+mn-lt"/>
                <a:ea typeface="+mn-ea"/>
                <a:cs typeface="+mn-cs"/>
              </a:rPr>
              <a:t>, a new effective oral treatment, acting at all stages of the disease.</a:t>
            </a:r>
            <a:br>
              <a:rPr lang="en-US" dirty="0"/>
            </a:br>
            <a:br>
              <a:rPr lang="en-US" dirty="0"/>
            </a:br>
            <a:r>
              <a:rPr lang="en-US" sz="1200" b="0" i="0" kern="1200" dirty="0">
                <a:solidFill>
                  <a:schemeClr val="tx1"/>
                </a:solidFill>
                <a:effectLst/>
                <a:latin typeface="+mn-lt"/>
                <a:ea typeface="+mn-ea"/>
                <a:cs typeface="+mn-cs"/>
              </a:rPr>
              <a:t>Human African trypanosomiasis also called sleeping sickness, is one of the most neglected tropical diseases in the world. It is transmitted by a vector, the tsetse fly, and is generally fatal if left untreated</a:t>
            </a:r>
            <a:br>
              <a:rPr lang="en-US" dirty="0"/>
            </a:b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2</a:t>
            </a:fld>
            <a:endParaRPr lang="en-US"/>
          </a:p>
        </p:txBody>
      </p:sp>
    </p:spTree>
    <p:extLst>
      <p:ext uri="{BB962C8B-B14F-4D97-AF65-F5344CB8AC3E}">
        <p14:creationId xmlns:p14="http://schemas.microsoft.com/office/powerpoint/2010/main" val="1271498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265A5-6123-D04A-86DD-E438A8CD6D7E}" type="slidenum">
              <a:rPr lang="en-US" smtClean="0"/>
              <a:t>3</a:t>
            </a:fld>
            <a:endParaRPr lang="en-US"/>
          </a:p>
        </p:txBody>
      </p:sp>
    </p:spTree>
    <p:extLst>
      <p:ext uri="{BB962C8B-B14F-4D97-AF65-F5344CB8AC3E}">
        <p14:creationId xmlns:p14="http://schemas.microsoft.com/office/powerpoint/2010/main" val="885296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D11F7F-51B8-C042-AF45-9827F3AC4C00}" type="slidenum">
              <a:rPr lang="en-US" smtClean="0"/>
              <a:t>4</a:t>
            </a:fld>
            <a:endParaRPr lang="en-US"/>
          </a:p>
        </p:txBody>
      </p:sp>
    </p:spTree>
    <p:extLst>
      <p:ext uri="{BB962C8B-B14F-4D97-AF65-F5344CB8AC3E}">
        <p14:creationId xmlns:p14="http://schemas.microsoft.com/office/powerpoint/2010/main" val="2161702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HAT, VL and </a:t>
            </a:r>
            <a:r>
              <a:rPr lang="en-US" dirty="0" err="1"/>
              <a:t>Chagas</a:t>
            </a:r>
            <a:r>
              <a:rPr lang="en-US" dirty="0"/>
              <a:t> disease are all transmitted by insects—tsetse flies, sandflies and </a:t>
            </a:r>
            <a:r>
              <a:rPr lang="en-US" dirty="0" err="1"/>
              <a:t>triatomine</a:t>
            </a:r>
            <a:r>
              <a:rPr lang="en-US" dirty="0"/>
              <a:t> bugs re- </a:t>
            </a:r>
            <a:r>
              <a:rPr lang="en-US" dirty="0" err="1"/>
              <a:t>spectively</a:t>
            </a:r>
            <a:endParaRPr lang="en-US" dirty="0"/>
          </a:p>
          <a:p>
            <a:endParaRPr lang="en-US" dirty="0"/>
          </a:p>
        </p:txBody>
      </p:sp>
      <p:sp>
        <p:nvSpPr>
          <p:cNvPr id="4" name="Slide Number Placeholder 3"/>
          <p:cNvSpPr>
            <a:spLocks noGrp="1"/>
          </p:cNvSpPr>
          <p:nvPr>
            <p:ph type="sldNum" sz="quarter" idx="10"/>
          </p:nvPr>
        </p:nvSpPr>
        <p:spPr/>
        <p:txBody>
          <a:bodyPr/>
          <a:lstStyle/>
          <a:p>
            <a:fld id="{A0D11F7F-51B8-C042-AF45-9827F3AC4C00}" type="slidenum">
              <a:rPr lang="en-US" smtClean="0"/>
              <a:t>5</a:t>
            </a:fld>
            <a:endParaRPr lang="en-US"/>
          </a:p>
        </p:txBody>
      </p:sp>
    </p:spTree>
    <p:extLst>
      <p:ext uri="{BB962C8B-B14F-4D97-AF65-F5344CB8AC3E}">
        <p14:creationId xmlns:p14="http://schemas.microsoft.com/office/powerpoint/2010/main" val="1934299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HAT, VL and </a:t>
            </a:r>
            <a:r>
              <a:rPr lang="en-US" dirty="0" err="1"/>
              <a:t>Chagas</a:t>
            </a:r>
            <a:r>
              <a:rPr lang="en-US" dirty="0"/>
              <a:t> disease are all transmitted by insects—tsetse flies, sandflies and </a:t>
            </a:r>
            <a:r>
              <a:rPr lang="en-US" dirty="0" err="1"/>
              <a:t>triatomine</a:t>
            </a:r>
            <a:r>
              <a:rPr lang="en-US" dirty="0"/>
              <a:t> bugs re- </a:t>
            </a:r>
            <a:r>
              <a:rPr lang="en-US" dirty="0" err="1"/>
              <a:t>spectively</a:t>
            </a:r>
            <a:endParaRPr lang="en-US" dirty="0"/>
          </a:p>
          <a:p>
            <a:endParaRPr lang="en-US" dirty="0"/>
          </a:p>
        </p:txBody>
      </p:sp>
      <p:sp>
        <p:nvSpPr>
          <p:cNvPr id="4" name="Slide Number Placeholder 3"/>
          <p:cNvSpPr>
            <a:spLocks noGrp="1"/>
          </p:cNvSpPr>
          <p:nvPr>
            <p:ph type="sldNum" sz="quarter" idx="10"/>
          </p:nvPr>
        </p:nvSpPr>
        <p:spPr/>
        <p:txBody>
          <a:bodyPr/>
          <a:lstStyle/>
          <a:p>
            <a:fld id="{A0D11F7F-51B8-C042-AF45-9827F3AC4C00}" type="slidenum">
              <a:rPr lang="en-US" smtClean="0"/>
              <a:t>6</a:t>
            </a:fld>
            <a:endParaRPr lang="en-US"/>
          </a:p>
        </p:txBody>
      </p:sp>
    </p:spTree>
    <p:extLst>
      <p:ext uri="{BB962C8B-B14F-4D97-AF65-F5344CB8AC3E}">
        <p14:creationId xmlns:p14="http://schemas.microsoft.com/office/powerpoint/2010/main" val="1934299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biological cycle of human African </a:t>
            </a:r>
            <a:r>
              <a:rPr lang="en-US" dirty="0" err="1"/>
              <a:t>trypanosomiasis</a:t>
            </a:r>
            <a:r>
              <a:rPr lang="en-US" dirty="0"/>
              <a:t> is very fragile because transmission through the tsetse fly is complex and slow. As a result, even in countries where the disease is endemic, </a:t>
            </a:r>
            <a:r>
              <a:rPr lang="en-US" b="1" dirty="0"/>
              <a:t>less than 0·1% </a:t>
            </a:r>
            <a:r>
              <a:rPr lang="en-US" dirty="0"/>
              <a:t>of flies carry mature parasites. The prevalence in man is also low apart from in epidemic foci. If the density of flies and infected individuals is lower than crucial limits, transmission can break down. This situation is more likely to occur for disease due to </a:t>
            </a:r>
            <a:r>
              <a:rPr lang="en-US" i="1" dirty="0"/>
              <a:t>T b </a:t>
            </a:r>
            <a:r>
              <a:rPr lang="en-US" i="1" dirty="0" err="1"/>
              <a:t>gambiense</a:t>
            </a:r>
            <a:r>
              <a:rPr lang="en-US" i="1" dirty="0"/>
              <a:t> </a:t>
            </a:r>
            <a:r>
              <a:rPr lang="en-US" dirty="0"/>
              <a:t>(small animal reservoir) than for that caused by </a:t>
            </a:r>
            <a:r>
              <a:rPr lang="en-US" i="1" dirty="0"/>
              <a:t>T b </a:t>
            </a:r>
            <a:r>
              <a:rPr lang="en-US" i="1" dirty="0" err="1"/>
              <a:t>rhodesiense</a:t>
            </a:r>
            <a:r>
              <a:rPr lang="en-US" i="1" dirty="0"/>
              <a:t> </a:t>
            </a:r>
            <a:r>
              <a:rPr lang="en-US" dirty="0"/>
              <a:t>(substantial reservoir of domestic and wild animals). </a:t>
            </a:r>
          </a:p>
          <a:p>
            <a:endParaRPr lang="en-US" dirty="0"/>
          </a:p>
          <a:p>
            <a:endParaRPr lang="en-US" dirty="0"/>
          </a:p>
          <a:p>
            <a:r>
              <a:rPr lang="en-US" sz="1200" b="0" i="0" u="none" strike="noStrike" kern="1200" baseline="0" dirty="0">
                <a:solidFill>
                  <a:schemeClr val="tx1"/>
                </a:solidFill>
                <a:latin typeface="+mn-lt"/>
                <a:ea typeface="+mn-ea"/>
                <a:cs typeface="+mn-cs"/>
              </a:rPr>
              <a:t>In lab conditions it has been observed that the majority of ingested trypanosomes fail to develop, and only 2%–5% of the flies ingesting trypanosomes produce </a:t>
            </a:r>
            <a:r>
              <a:rPr lang="en-US" sz="1200" b="0" i="0" u="none" strike="noStrike" kern="1200" baseline="0" dirty="0" err="1">
                <a:solidFill>
                  <a:schemeClr val="tx1"/>
                </a:solidFill>
                <a:latin typeface="+mn-lt"/>
                <a:ea typeface="+mn-ea"/>
                <a:cs typeface="+mn-cs"/>
              </a:rPr>
              <a:t>metacyclic</a:t>
            </a:r>
            <a:r>
              <a:rPr lang="en-US" sz="1200" b="0" i="0" u="none" strike="noStrike" kern="1200" baseline="0" dirty="0">
                <a:solidFill>
                  <a:schemeClr val="tx1"/>
                </a:solidFill>
                <a:latin typeface="+mn-lt"/>
                <a:ea typeface="+mn-ea"/>
                <a:cs typeface="+mn-cs"/>
              </a:rPr>
              <a:t> forms</a:t>
            </a:r>
            <a:endParaRPr lang="en-US" dirty="0"/>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8</a:t>
            </a:fld>
            <a:endParaRPr lang="en-US"/>
          </a:p>
        </p:txBody>
      </p:sp>
    </p:spTree>
    <p:extLst>
      <p:ext uri="{BB962C8B-B14F-4D97-AF65-F5344CB8AC3E}">
        <p14:creationId xmlns:p14="http://schemas.microsoft.com/office/powerpoint/2010/main" val="3267993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high degree of antigenic variation of surface</a:t>
            </a:r>
            <a:r>
              <a:rPr lang="en-US" baseline="0" dirty="0"/>
              <a:t> </a:t>
            </a:r>
            <a:r>
              <a:rPr lang="en-US" dirty="0"/>
              <a:t>glycoproteins on</a:t>
            </a:r>
          </a:p>
          <a:p>
            <a:r>
              <a:rPr lang="en-US" dirty="0"/>
              <a:t>T. </a:t>
            </a:r>
            <a:r>
              <a:rPr lang="en-US" dirty="0" err="1"/>
              <a:t>brucei</a:t>
            </a:r>
            <a:r>
              <a:rPr lang="en-US" baseline="0" dirty="0"/>
              <a:t> </a:t>
            </a:r>
            <a:r>
              <a:rPr lang="en-US" dirty="0"/>
              <a:t>provokes a robust </a:t>
            </a:r>
            <a:r>
              <a:rPr lang="en-US" dirty="0" err="1"/>
              <a:t>IgM</a:t>
            </a:r>
            <a:r>
              <a:rPr lang="en-US" dirty="0"/>
              <a:t> response</a:t>
            </a:r>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9</a:t>
            </a:fld>
            <a:endParaRPr lang="en-US"/>
          </a:p>
        </p:txBody>
      </p:sp>
    </p:spTree>
    <p:extLst>
      <p:ext uri="{BB962C8B-B14F-4D97-AF65-F5344CB8AC3E}">
        <p14:creationId xmlns:p14="http://schemas.microsoft.com/office/powerpoint/2010/main" val="2355609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 1995, WHO Expert Committee estimated that 60 million people were at risk with an estimated 300 000 new cases per year in Africa, with </a:t>
            </a:r>
            <a:r>
              <a:rPr lang="en-US" b="1" dirty="0"/>
              <a:t>fewer than 30,000 cases diagnosed and treated.  </a:t>
            </a:r>
          </a:p>
          <a:p>
            <a:endParaRPr lang="en-US" b="0" dirty="0"/>
          </a:p>
          <a:p>
            <a:r>
              <a:rPr lang="en-US" b="0" dirty="0"/>
              <a:t>In 2004, the number of new reported cases fell to 17 616 and WHO considered in that due to increased control, estimated cumulative rate to be between 50 000 and 70 000 cases </a:t>
            </a:r>
          </a:p>
          <a:p>
            <a:endParaRPr lang="en-US" b="0" dirty="0"/>
          </a:p>
          <a:p>
            <a:r>
              <a:rPr lang="en-US" dirty="0"/>
              <a:t>In 2009, the number of new cases reported dropped below 10 000 (9 878) for first time in 50 years and the estimated number of actual cases is currently 30 000. This trend has been maintained in 2010, with 7139 cases reported.</a:t>
            </a:r>
          </a:p>
          <a:p>
            <a:endParaRPr lang="en-US" dirty="0"/>
          </a:p>
          <a:p>
            <a:r>
              <a:rPr lang="en-US" dirty="0"/>
              <a:t>https://</a:t>
            </a:r>
            <a:r>
              <a:rPr lang="en-US" dirty="0" err="1"/>
              <a:t>www.ncbi.nlm.nih.gov</a:t>
            </a:r>
            <a:r>
              <a:rPr lang="en-US" dirty="0"/>
              <a:t>/</a:t>
            </a:r>
            <a:r>
              <a:rPr lang="en-US" dirty="0" err="1"/>
              <a:t>pmc</a:t>
            </a:r>
            <a:r>
              <a:rPr lang="en-US" dirty="0"/>
              <a:t>/articles/PMC8765662/</a:t>
            </a:r>
          </a:p>
          <a:p>
            <a:endParaRPr lang="en-US" dirty="0"/>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10</a:t>
            </a:fld>
            <a:endParaRPr lang="en-US"/>
          </a:p>
        </p:txBody>
      </p:sp>
    </p:spTree>
    <p:extLst>
      <p:ext uri="{BB962C8B-B14F-4D97-AF65-F5344CB8AC3E}">
        <p14:creationId xmlns:p14="http://schemas.microsoft.com/office/powerpoint/2010/main" val="2651157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Simarro PP, </a:t>
            </a:r>
            <a:r>
              <a:rPr lang="en-US" sz="1200" kern="1200" dirty="0" err="1">
                <a:solidFill>
                  <a:schemeClr val="tx1"/>
                </a:solidFill>
                <a:effectLst/>
                <a:latin typeface="+mn-lt"/>
                <a:ea typeface="+mn-ea"/>
                <a:cs typeface="+mn-cs"/>
              </a:rPr>
              <a:t>Diarra</a:t>
            </a:r>
            <a:r>
              <a:rPr lang="en-US" sz="1200" kern="1200" dirty="0">
                <a:solidFill>
                  <a:schemeClr val="tx1"/>
                </a:solidFill>
                <a:effectLst/>
                <a:latin typeface="+mn-lt"/>
                <a:ea typeface="+mn-ea"/>
                <a:cs typeface="+mn-cs"/>
              </a:rPr>
              <a:t> A, Ruiz </a:t>
            </a:r>
            <a:r>
              <a:rPr lang="en-US" sz="1200" kern="1200" dirty="0" err="1">
                <a:solidFill>
                  <a:schemeClr val="tx1"/>
                </a:solidFill>
                <a:effectLst/>
                <a:latin typeface="+mn-lt"/>
                <a:ea typeface="+mn-ea"/>
                <a:cs typeface="+mn-cs"/>
              </a:rPr>
              <a:t>Postigo</a:t>
            </a:r>
            <a:r>
              <a:rPr lang="en-US" sz="1200" kern="1200" dirty="0">
                <a:solidFill>
                  <a:schemeClr val="tx1"/>
                </a:solidFill>
                <a:effectLst/>
                <a:latin typeface="+mn-lt"/>
                <a:ea typeface="+mn-ea"/>
                <a:cs typeface="+mn-cs"/>
              </a:rPr>
              <a:t> JA, Franco JR, </a:t>
            </a:r>
            <a:r>
              <a:rPr lang="en-US" sz="1200" kern="1200" dirty="0" err="1">
                <a:solidFill>
                  <a:schemeClr val="tx1"/>
                </a:solidFill>
                <a:effectLst/>
                <a:latin typeface="+mn-lt"/>
                <a:ea typeface="+mn-ea"/>
                <a:cs typeface="+mn-cs"/>
              </a:rPr>
              <a:t>Jannin</a:t>
            </a:r>
            <a:r>
              <a:rPr lang="en-US" sz="1200" kern="1200" dirty="0">
                <a:solidFill>
                  <a:schemeClr val="tx1"/>
                </a:solidFill>
                <a:effectLst/>
                <a:latin typeface="+mn-lt"/>
                <a:ea typeface="+mn-ea"/>
                <a:cs typeface="+mn-cs"/>
              </a:rPr>
              <a:t> JG (2011) The Human African Trypanosomiasis Control and Surveillance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of the World Health Organization 2000–2009: The Way Forward. </a:t>
            </a:r>
            <a:r>
              <a:rPr lang="en-US" sz="1200" kern="1200" dirty="0" err="1">
                <a:solidFill>
                  <a:schemeClr val="tx1"/>
                </a:solidFill>
                <a:effectLst/>
                <a:latin typeface="+mn-lt"/>
                <a:ea typeface="+mn-ea"/>
                <a:cs typeface="+mn-cs"/>
              </a:rPr>
              <a:t>PLoS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Negl</a:t>
            </a:r>
            <a:r>
              <a:rPr lang="en-US" sz="1200" kern="1200" dirty="0">
                <a:solidFill>
                  <a:schemeClr val="tx1"/>
                </a:solidFill>
                <a:effectLst/>
                <a:latin typeface="+mn-lt"/>
                <a:ea typeface="+mn-ea"/>
                <a:cs typeface="+mn-cs"/>
              </a:rPr>
              <a:t> Trop Dis 5(2): e1007. doi:10.1371/journal.pntd.0001007 </a:t>
            </a:r>
            <a:endParaRPr lang="en-US" dirty="0"/>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11</a:t>
            </a:fld>
            <a:endParaRPr lang="en-US"/>
          </a:p>
        </p:txBody>
      </p:sp>
    </p:spTree>
    <p:extLst>
      <p:ext uri="{BB962C8B-B14F-4D97-AF65-F5344CB8AC3E}">
        <p14:creationId xmlns:p14="http://schemas.microsoft.com/office/powerpoint/2010/main" val="1474505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Simarro PP, </a:t>
            </a:r>
            <a:r>
              <a:rPr lang="en-US" sz="1200" b="0" i="0" u="none" strike="noStrike" kern="1200" baseline="0" dirty="0" err="1">
                <a:solidFill>
                  <a:schemeClr val="tx1"/>
                </a:solidFill>
                <a:latin typeface="+mn-lt"/>
                <a:ea typeface="+mn-ea"/>
                <a:cs typeface="+mn-cs"/>
              </a:rPr>
              <a:t>Cecchi</a:t>
            </a:r>
            <a:r>
              <a:rPr lang="en-US" sz="1200" b="0" i="0" u="none" strike="noStrike" kern="1200" baseline="0" dirty="0">
                <a:solidFill>
                  <a:schemeClr val="tx1"/>
                </a:solidFill>
                <a:latin typeface="+mn-lt"/>
                <a:ea typeface="+mn-ea"/>
                <a:cs typeface="+mn-cs"/>
              </a:rPr>
              <a:t> G, Franco JR, </a:t>
            </a:r>
            <a:r>
              <a:rPr lang="en-US" sz="1200" b="0" i="0" u="none" strike="noStrike" kern="1200" baseline="0" dirty="0" err="1">
                <a:solidFill>
                  <a:schemeClr val="tx1"/>
                </a:solidFill>
                <a:latin typeface="+mn-lt"/>
                <a:ea typeface="+mn-ea"/>
                <a:cs typeface="+mn-cs"/>
              </a:rPr>
              <a:t>Paone</a:t>
            </a:r>
            <a:r>
              <a:rPr lang="en-US" sz="1200" b="0" i="0" u="none" strike="noStrike" kern="1200" baseline="0" dirty="0">
                <a:solidFill>
                  <a:schemeClr val="tx1"/>
                </a:solidFill>
                <a:latin typeface="+mn-lt"/>
                <a:ea typeface="+mn-ea"/>
                <a:cs typeface="+mn-cs"/>
              </a:rPr>
              <a:t> M, </a:t>
            </a:r>
            <a:r>
              <a:rPr lang="en-US" sz="1200" b="0" i="0" u="none" strike="noStrike" kern="1200" baseline="0" dirty="0" err="1">
                <a:solidFill>
                  <a:schemeClr val="tx1"/>
                </a:solidFill>
                <a:latin typeface="+mn-lt"/>
                <a:ea typeface="+mn-ea"/>
                <a:cs typeface="+mn-cs"/>
              </a:rPr>
              <a:t>Diarra</a:t>
            </a:r>
            <a:r>
              <a:rPr lang="en-US" sz="1200" b="0" i="0" u="none" strike="noStrike" kern="1200" baseline="0" dirty="0">
                <a:solidFill>
                  <a:schemeClr val="tx1"/>
                </a:solidFill>
                <a:latin typeface="+mn-lt"/>
                <a:ea typeface="+mn-ea"/>
                <a:cs typeface="+mn-cs"/>
              </a:rPr>
              <a:t> A, et al. (2012) Estimating and Mapping the Population at Risk of Sleeping Sickness. </a:t>
            </a:r>
            <a:r>
              <a:rPr lang="en-US" sz="1200" b="0" i="0" u="none" strike="noStrike" kern="1200" baseline="0" dirty="0" err="1">
                <a:solidFill>
                  <a:schemeClr val="tx1"/>
                </a:solidFill>
                <a:latin typeface="+mn-lt"/>
                <a:ea typeface="+mn-ea"/>
                <a:cs typeface="+mn-cs"/>
              </a:rPr>
              <a:t>PLoS</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Negl</a:t>
            </a:r>
            <a:r>
              <a:rPr lang="en-US" sz="1200" b="0" i="0" u="none" strike="noStrike" kern="1200" baseline="0" dirty="0">
                <a:solidFill>
                  <a:schemeClr val="tx1"/>
                </a:solidFill>
                <a:latin typeface="+mn-lt"/>
                <a:ea typeface="+mn-ea"/>
                <a:cs typeface="+mn-cs"/>
              </a:rPr>
              <a:t> Trop</a:t>
            </a:r>
          </a:p>
          <a:p>
            <a:r>
              <a:rPr lang="fr-FR" sz="1200" b="0" i="0" u="none" strike="noStrike" kern="1200" baseline="0" dirty="0">
                <a:solidFill>
                  <a:schemeClr val="tx1"/>
                </a:solidFill>
                <a:latin typeface="+mn-lt"/>
                <a:ea typeface="+mn-ea"/>
                <a:cs typeface="+mn-cs"/>
              </a:rPr>
              <a:t>Dis 6(10): e1859. doi:10.1371/journal.pntd.0001859</a:t>
            </a:r>
          </a:p>
          <a:p>
            <a:endParaRPr lang="fr-FR"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Abstract</a:t>
            </a:r>
          </a:p>
          <a:p>
            <a:r>
              <a:rPr lang="en-US" sz="1200" b="0" i="0" u="none" strike="noStrike" kern="1200" baseline="0" dirty="0">
                <a:solidFill>
                  <a:schemeClr val="tx1"/>
                </a:solidFill>
                <a:latin typeface="+mn-lt"/>
                <a:ea typeface="+mn-ea"/>
                <a:cs typeface="+mn-cs"/>
              </a:rPr>
              <a:t>Background: Human African </a:t>
            </a:r>
            <a:r>
              <a:rPr lang="en-US" sz="1200" b="0" i="0" u="none" strike="noStrike" kern="1200" baseline="0" dirty="0" err="1">
                <a:solidFill>
                  <a:schemeClr val="tx1"/>
                </a:solidFill>
                <a:latin typeface="+mn-lt"/>
                <a:ea typeface="+mn-ea"/>
                <a:cs typeface="+mn-cs"/>
              </a:rPr>
              <a:t>trypanosomiasis</a:t>
            </a:r>
            <a:r>
              <a:rPr lang="en-US" sz="1200" b="0" i="0" u="none" strike="noStrike" kern="1200" baseline="0" dirty="0">
                <a:solidFill>
                  <a:schemeClr val="tx1"/>
                </a:solidFill>
                <a:latin typeface="+mn-lt"/>
                <a:ea typeface="+mn-ea"/>
                <a:cs typeface="+mn-cs"/>
              </a:rPr>
              <a:t> (HAT), also known as sleeping sickness, persists as a public health problem in</a:t>
            </a:r>
          </a:p>
          <a:p>
            <a:r>
              <a:rPr lang="en-US" sz="1200" b="0" i="0" u="none" strike="noStrike" kern="1200" baseline="0" dirty="0">
                <a:solidFill>
                  <a:schemeClr val="tx1"/>
                </a:solidFill>
                <a:latin typeface="+mn-lt"/>
                <a:ea typeface="+mn-ea"/>
                <a:cs typeface="+mn-cs"/>
              </a:rPr>
              <a:t>several sub-Saharan countries. Evidence-based, spatially explicit estimates of population at risk are needed to inform</a:t>
            </a:r>
          </a:p>
          <a:p>
            <a:r>
              <a:rPr lang="en-US" sz="1200" b="0" i="0" u="none" strike="noStrike" kern="1200" baseline="0" dirty="0">
                <a:solidFill>
                  <a:schemeClr val="tx1"/>
                </a:solidFill>
                <a:latin typeface="+mn-lt"/>
                <a:ea typeface="+mn-ea"/>
                <a:cs typeface="+mn-cs"/>
              </a:rPr>
              <a:t>planning and implementation of field interventions, monitor disease trends, raise awareness and support advocacy.</a:t>
            </a:r>
          </a:p>
          <a:p>
            <a:r>
              <a:rPr lang="en-US" sz="1200" b="0" i="0" u="none" strike="noStrike" kern="1200" baseline="0" dirty="0">
                <a:solidFill>
                  <a:schemeClr val="tx1"/>
                </a:solidFill>
                <a:latin typeface="+mn-lt"/>
                <a:ea typeface="+mn-ea"/>
                <a:cs typeface="+mn-cs"/>
              </a:rPr>
              <a:t>Comprehensive, geo-referenced epidemiological records from HAT-affected countries were combined with human</a:t>
            </a:r>
          </a:p>
          <a:p>
            <a:r>
              <a:rPr lang="en-US" sz="1200" b="0" i="0" u="none" strike="noStrike" kern="1200" baseline="0" dirty="0">
                <a:solidFill>
                  <a:schemeClr val="tx1"/>
                </a:solidFill>
                <a:latin typeface="+mn-lt"/>
                <a:ea typeface="+mn-ea"/>
                <a:cs typeface="+mn-cs"/>
              </a:rPr>
              <a:t>population layers to map five categories of risk, ranging from ‘‘very high’’ to ‘‘very low,’’ and to estimate the corresponding</a:t>
            </a:r>
          </a:p>
          <a:p>
            <a:r>
              <a:rPr lang="en-US" sz="1200" b="0" i="0" u="none" strike="noStrike" kern="1200" baseline="0" dirty="0">
                <a:solidFill>
                  <a:schemeClr val="tx1"/>
                </a:solidFill>
                <a:latin typeface="+mn-lt"/>
                <a:ea typeface="+mn-ea"/>
                <a:cs typeface="+mn-cs"/>
              </a:rPr>
              <a:t>at-risk population.</a:t>
            </a:r>
          </a:p>
          <a:p>
            <a:r>
              <a:rPr lang="en-US" sz="1200" b="0" i="0" u="none" strike="noStrike" kern="1200" baseline="0" dirty="0">
                <a:solidFill>
                  <a:schemeClr val="tx1"/>
                </a:solidFill>
                <a:latin typeface="+mn-lt"/>
                <a:ea typeface="+mn-ea"/>
                <a:cs typeface="+mn-cs"/>
              </a:rPr>
              <a:t>Results: Approximately 70 million people distributed over a surface of 1.55 million km2 are estimated to be at different</a:t>
            </a:r>
          </a:p>
          <a:p>
            <a:r>
              <a:rPr lang="en-US" sz="1200" b="0" i="0" u="none" strike="noStrike" kern="1200" baseline="0" dirty="0">
                <a:solidFill>
                  <a:schemeClr val="tx1"/>
                </a:solidFill>
                <a:latin typeface="+mn-lt"/>
                <a:ea typeface="+mn-ea"/>
                <a:cs typeface="+mn-cs"/>
              </a:rPr>
              <a:t>levels of risk of contracting HAT. </a:t>
            </a:r>
            <a:r>
              <a:rPr lang="en-US" sz="1200" b="0" i="0" u="none" strike="noStrike" kern="1200" baseline="0" dirty="0" err="1">
                <a:solidFill>
                  <a:schemeClr val="tx1"/>
                </a:solidFill>
                <a:latin typeface="+mn-lt"/>
                <a:ea typeface="+mn-ea"/>
                <a:cs typeface="+mn-cs"/>
              </a:rPr>
              <a:t>Trypanosoma</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brucei</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gambiense</a:t>
            </a:r>
            <a:r>
              <a:rPr lang="en-US" sz="1200" b="0" i="0" u="none" strike="noStrike" kern="1200" baseline="0" dirty="0">
                <a:solidFill>
                  <a:schemeClr val="tx1"/>
                </a:solidFill>
                <a:latin typeface="+mn-lt"/>
                <a:ea typeface="+mn-ea"/>
                <a:cs typeface="+mn-cs"/>
              </a:rPr>
              <a:t> accounts for 82.2% of the population at risk, the remaining</a:t>
            </a:r>
          </a:p>
          <a:p>
            <a:r>
              <a:rPr lang="en-US" sz="1200" b="0" i="0" u="none" strike="noStrike" kern="1200" baseline="0" dirty="0">
                <a:solidFill>
                  <a:schemeClr val="tx1"/>
                </a:solidFill>
                <a:latin typeface="+mn-lt"/>
                <a:ea typeface="+mn-ea"/>
                <a:cs typeface="+mn-cs"/>
              </a:rPr>
              <a:t>17.8% being at risk of infection from T. b. </a:t>
            </a:r>
            <a:r>
              <a:rPr lang="en-US" sz="1200" b="0" i="0" u="none" strike="noStrike" kern="1200" baseline="0" dirty="0" err="1">
                <a:solidFill>
                  <a:schemeClr val="tx1"/>
                </a:solidFill>
                <a:latin typeface="+mn-lt"/>
                <a:ea typeface="+mn-ea"/>
                <a:cs typeface="+mn-cs"/>
              </a:rPr>
              <a:t>rhodesiense</a:t>
            </a:r>
            <a:r>
              <a:rPr lang="en-US" sz="1200" b="0" i="0" u="none" strike="noStrike" kern="1200" baseline="0" dirty="0">
                <a:solidFill>
                  <a:schemeClr val="tx1"/>
                </a:solidFill>
                <a:latin typeface="+mn-lt"/>
                <a:ea typeface="+mn-ea"/>
                <a:cs typeface="+mn-cs"/>
              </a:rPr>
              <a:t>. Twenty-one million people live in areas classified as moderate to very</a:t>
            </a:r>
          </a:p>
          <a:p>
            <a:r>
              <a:rPr lang="en-US" sz="1200" b="0" i="0" u="none" strike="noStrike" kern="1200" baseline="0" dirty="0">
                <a:solidFill>
                  <a:schemeClr val="tx1"/>
                </a:solidFill>
                <a:latin typeface="+mn-lt"/>
                <a:ea typeface="+mn-ea"/>
                <a:cs typeface="+mn-cs"/>
              </a:rPr>
              <a:t>high risk, where more than 1 HAT case per 10,000 inhabitants per annum is reported.</a:t>
            </a:r>
          </a:p>
          <a:p>
            <a:r>
              <a:rPr lang="en-US" sz="1200" b="0" i="0" u="none" strike="noStrike" kern="1200" baseline="0" dirty="0">
                <a:solidFill>
                  <a:schemeClr val="tx1"/>
                </a:solidFill>
                <a:latin typeface="+mn-lt"/>
                <a:ea typeface="+mn-ea"/>
                <a:cs typeface="+mn-cs"/>
              </a:rPr>
              <a:t>Discussion: Updated estimates of the population at risk of sleeping sickness were made, based on quantitative information</a:t>
            </a:r>
          </a:p>
          <a:p>
            <a:r>
              <a:rPr lang="en-US" sz="1200" b="0" i="0" u="none" strike="noStrike" kern="1200" baseline="0" dirty="0">
                <a:solidFill>
                  <a:schemeClr val="tx1"/>
                </a:solidFill>
                <a:latin typeface="+mn-lt"/>
                <a:ea typeface="+mn-ea"/>
                <a:cs typeface="+mn-cs"/>
              </a:rPr>
              <a:t>on the reported cases and the geographic distribution of human population. Due to substantial methodological differences,</a:t>
            </a:r>
          </a:p>
          <a:p>
            <a:r>
              <a:rPr lang="en-US" sz="1200" b="0" i="0" u="none" strike="noStrike" kern="1200" baseline="0" dirty="0">
                <a:solidFill>
                  <a:schemeClr val="tx1"/>
                </a:solidFill>
                <a:latin typeface="+mn-lt"/>
                <a:ea typeface="+mn-ea"/>
                <a:cs typeface="+mn-cs"/>
              </a:rPr>
              <a:t>it is not possible to make direct comparisons with previous figures for at-risk population. By contrast, it will be possible to</a:t>
            </a:r>
          </a:p>
          <a:p>
            <a:r>
              <a:rPr lang="en-US" sz="1200" b="0" i="0" u="none" strike="noStrike" kern="1200" baseline="0" dirty="0">
                <a:solidFill>
                  <a:schemeClr val="tx1"/>
                </a:solidFill>
                <a:latin typeface="+mn-lt"/>
                <a:ea typeface="+mn-ea"/>
                <a:cs typeface="+mn-cs"/>
              </a:rPr>
              <a:t>explore trends in the future. The presented maps of different HAT risk levels will help to develop site-specific strategies for</a:t>
            </a:r>
          </a:p>
          <a:p>
            <a:r>
              <a:rPr lang="en-US" sz="1200" b="0" i="0" u="none" strike="noStrike" kern="1200" baseline="0" dirty="0">
                <a:solidFill>
                  <a:schemeClr val="tx1"/>
                </a:solidFill>
                <a:latin typeface="+mn-lt"/>
                <a:ea typeface="+mn-ea"/>
                <a:cs typeface="+mn-cs"/>
              </a:rPr>
              <a:t>control and surveillance, and to monitor progress achieved by ongoing efforts aimed at the elimination of sleeping sickness.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13</a:t>
            </a:fld>
            <a:endParaRPr lang="en-US"/>
          </a:p>
        </p:txBody>
      </p:sp>
    </p:spTree>
    <p:extLst>
      <p:ext uri="{BB962C8B-B14F-4D97-AF65-F5344CB8AC3E}">
        <p14:creationId xmlns:p14="http://schemas.microsoft.com/office/powerpoint/2010/main" val="3962877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rhodesiense</a:t>
            </a:r>
            <a:r>
              <a:rPr lang="en-US" sz="1200" b="0" i="0" kern="1200" dirty="0">
                <a:solidFill>
                  <a:schemeClr val="tx1"/>
                </a:solidFill>
                <a:effectLst/>
                <a:latin typeface="+mn-lt"/>
                <a:ea typeface="+mn-ea"/>
                <a:cs typeface="+mn-cs"/>
              </a:rPr>
              <a:t> HAT usually affects more affluent populations of non-DEC, whereas </a:t>
            </a:r>
            <a:r>
              <a:rPr lang="en-US" sz="1200" b="0" i="0" kern="1200" dirty="0" err="1">
                <a:solidFill>
                  <a:schemeClr val="tx1"/>
                </a:solidFill>
                <a:effectLst/>
                <a:latin typeface="+mn-lt"/>
                <a:ea typeface="+mn-ea"/>
                <a:cs typeface="+mn-cs"/>
              </a:rPr>
              <a:t>gambiense</a:t>
            </a:r>
            <a:r>
              <a:rPr lang="en-US" sz="1200" b="0" i="0" kern="1200" dirty="0">
                <a:solidFill>
                  <a:schemeClr val="tx1"/>
                </a:solidFill>
                <a:effectLst/>
                <a:latin typeface="+mn-lt"/>
                <a:ea typeface="+mn-ea"/>
                <a:cs typeface="+mn-cs"/>
              </a:rPr>
              <a:t> HAT is normally detected in African migrants with limited economic means. In some cases, these people are in precarious situations and may not be covered effectively by the health system in non-DEC, which can contribute to a delayed diagnosis.</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14</a:t>
            </a:fld>
            <a:endParaRPr lang="en-US"/>
          </a:p>
        </p:txBody>
      </p:sp>
    </p:spTree>
    <p:extLst>
      <p:ext uri="{BB962C8B-B14F-4D97-AF65-F5344CB8AC3E}">
        <p14:creationId xmlns:p14="http://schemas.microsoft.com/office/powerpoint/2010/main" val="1770135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rhodesiense</a:t>
            </a:r>
            <a:r>
              <a:rPr lang="en-US" sz="1200" b="0" i="0" kern="1200" dirty="0">
                <a:solidFill>
                  <a:schemeClr val="tx1"/>
                </a:solidFill>
                <a:effectLst/>
                <a:latin typeface="+mn-lt"/>
                <a:ea typeface="+mn-ea"/>
                <a:cs typeface="+mn-cs"/>
              </a:rPr>
              <a:t> HAT usually affects more affluent populations of non-DEC, whereas </a:t>
            </a:r>
            <a:r>
              <a:rPr lang="en-US" sz="1200" b="0" i="0" kern="1200" dirty="0" err="1">
                <a:solidFill>
                  <a:schemeClr val="tx1"/>
                </a:solidFill>
                <a:effectLst/>
                <a:latin typeface="+mn-lt"/>
                <a:ea typeface="+mn-ea"/>
                <a:cs typeface="+mn-cs"/>
              </a:rPr>
              <a:t>gambiense</a:t>
            </a:r>
            <a:r>
              <a:rPr lang="en-US" sz="1200" b="0" i="0" kern="1200" dirty="0">
                <a:solidFill>
                  <a:schemeClr val="tx1"/>
                </a:solidFill>
                <a:effectLst/>
                <a:latin typeface="+mn-lt"/>
                <a:ea typeface="+mn-ea"/>
                <a:cs typeface="+mn-cs"/>
              </a:rPr>
              <a:t> HAT is normally detected in African migrants with limited economic means. In some cases, these people are in precarious situations and may not be covered effectively by the health system in non-DEC, which can contribute to a delayed diagnosis.</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15</a:t>
            </a:fld>
            <a:endParaRPr lang="en-US"/>
          </a:p>
        </p:txBody>
      </p:sp>
    </p:spTree>
    <p:extLst>
      <p:ext uri="{BB962C8B-B14F-4D97-AF65-F5344CB8AC3E}">
        <p14:creationId xmlns:p14="http://schemas.microsoft.com/office/powerpoint/2010/main" val="993894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2011–2020, a total of 33 096 HAT cases were reported globally, of which 32 275 (97.5%) were </a:t>
            </a:r>
            <a:r>
              <a:rPr lang="en-US" dirty="0" err="1"/>
              <a:t>gambiense</a:t>
            </a:r>
            <a:r>
              <a:rPr lang="en-US" dirty="0"/>
              <a:t> HAT and 821 (2.5%) were </a:t>
            </a:r>
            <a:r>
              <a:rPr lang="en-US" dirty="0" err="1"/>
              <a:t>rhodesiense</a:t>
            </a:r>
            <a:r>
              <a:rPr lang="en-US" dirty="0"/>
              <a:t> HAT [</a:t>
            </a:r>
            <a:r>
              <a:rPr lang="en-US" u="sng" dirty="0">
                <a:hlinkClick r:id="rId3"/>
              </a:rPr>
              <a:t>3</a:t>
            </a:r>
            <a:r>
              <a:rPr lang="en-US" dirty="0"/>
              <a:t>]. Cases detected in non-DEC represent only 0.15% of the number of cases reported globally, but they constitute 4% of all </a:t>
            </a:r>
            <a:r>
              <a:rPr lang="en-US" dirty="0" err="1"/>
              <a:t>rhodesiense</a:t>
            </a:r>
            <a:r>
              <a:rPr lang="en-US" dirty="0"/>
              <a:t> HAT cases.</a:t>
            </a:r>
          </a:p>
        </p:txBody>
      </p:sp>
      <p:sp>
        <p:nvSpPr>
          <p:cNvPr id="4" name="Slide Number Placeholder 3"/>
          <p:cNvSpPr>
            <a:spLocks noGrp="1"/>
          </p:cNvSpPr>
          <p:nvPr>
            <p:ph type="sldNum" sz="quarter" idx="10"/>
          </p:nvPr>
        </p:nvSpPr>
        <p:spPr/>
        <p:txBody>
          <a:bodyPr/>
          <a:lstStyle/>
          <a:p>
            <a:fld id="{F35B3CF1-1929-6D4F-B910-213D9C9AB270}" type="slidenum">
              <a:rPr lang="en-US" smtClean="0"/>
              <a:t>16</a:t>
            </a:fld>
            <a:endParaRPr lang="en-US"/>
          </a:p>
        </p:txBody>
      </p:sp>
    </p:spTree>
    <p:extLst>
      <p:ext uri="{BB962C8B-B14F-4D97-AF65-F5344CB8AC3E}">
        <p14:creationId xmlns:p14="http://schemas.microsoft.com/office/powerpoint/2010/main" val="1331757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primary lesion is a painful </a:t>
            </a:r>
            <a:r>
              <a:rPr lang="en-US" sz="1200" kern="1200" dirty="0" err="1">
                <a:solidFill>
                  <a:schemeClr val="tx1"/>
                </a:solidFill>
                <a:effectLst/>
                <a:latin typeface="+mn-lt"/>
                <a:ea typeface="+mn-ea"/>
                <a:cs typeface="+mn-cs"/>
              </a:rPr>
              <a:t>trypanosomal</a:t>
            </a:r>
            <a:r>
              <a:rPr lang="en-US" sz="1200" kern="1200" dirty="0">
                <a:solidFill>
                  <a:schemeClr val="tx1"/>
                </a:solidFill>
                <a:effectLst/>
                <a:latin typeface="+mn-lt"/>
                <a:ea typeface="+mn-ea"/>
                <a:cs typeface="+mn-cs"/>
              </a:rPr>
              <a:t> chancre that appears between 5 and 15 days after the initial bite. After a variable period, which is typically a few weeks in the case of </a:t>
            </a:r>
            <a:r>
              <a:rPr lang="en-US" sz="1200" i="1" kern="1200" dirty="0">
                <a:solidFill>
                  <a:schemeClr val="tx1"/>
                </a:solidFill>
                <a:effectLst/>
                <a:latin typeface="+mn-lt"/>
                <a:ea typeface="+mn-ea"/>
                <a:cs typeface="+mn-cs"/>
              </a:rPr>
              <a:t>T b </a:t>
            </a:r>
            <a:r>
              <a:rPr lang="en-US" sz="1200" i="1" kern="1200" dirty="0" err="1">
                <a:solidFill>
                  <a:schemeClr val="tx1"/>
                </a:solidFill>
                <a:effectLst/>
                <a:latin typeface="+mn-lt"/>
                <a:ea typeface="+mn-ea"/>
                <a:cs typeface="+mn-cs"/>
              </a:rPr>
              <a:t>rhodesiense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HAT and several months in the case of </a:t>
            </a:r>
            <a:r>
              <a:rPr lang="en-US" sz="1200" i="1" kern="1200" dirty="0">
                <a:solidFill>
                  <a:schemeClr val="tx1"/>
                </a:solidFill>
                <a:effectLst/>
                <a:latin typeface="+mn-lt"/>
                <a:ea typeface="+mn-ea"/>
                <a:cs typeface="+mn-cs"/>
              </a:rPr>
              <a:t>T b </a:t>
            </a:r>
            <a:r>
              <a:rPr lang="en-US" sz="1200" kern="1200" dirty="0" err="1">
                <a:solidFill>
                  <a:schemeClr val="tx1"/>
                </a:solidFill>
                <a:effectLst/>
                <a:latin typeface="+mn-lt"/>
                <a:ea typeface="+mn-ea"/>
                <a:cs typeface="+mn-cs"/>
              </a:rPr>
              <a:t>gambiense</a:t>
            </a:r>
            <a:r>
              <a:rPr lang="en-US" sz="1200" kern="1200" dirty="0">
                <a:solidFill>
                  <a:schemeClr val="tx1"/>
                </a:solidFill>
                <a:effectLst/>
                <a:latin typeface="+mn-lt"/>
                <a:ea typeface="+mn-ea"/>
                <a:cs typeface="+mn-cs"/>
              </a:rPr>
              <a:t> HAT, the parasites cross the blood–brain barrier and enter the CNS. Once this has happened the disease has entered the late, or encephalitic, stage (also known as the CNS stage or stage 2). Pathologically, the late stage is </a:t>
            </a:r>
            <a:r>
              <a:rPr lang="en-US" sz="1200" kern="1200" dirty="0" err="1">
                <a:solidFill>
                  <a:schemeClr val="tx1"/>
                </a:solidFill>
                <a:effectLst/>
                <a:latin typeface="+mn-lt"/>
                <a:ea typeface="+mn-ea"/>
                <a:cs typeface="+mn-cs"/>
              </a:rPr>
              <a:t>characterised</a:t>
            </a:r>
            <a:r>
              <a:rPr lang="en-US" sz="1200" kern="1200" dirty="0">
                <a:solidFill>
                  <a:schemeClr val="tx1"/>
                </a:solidFill>
                <a:effectLst/>
                <a:latin typeface="+mn-lt"/>
                <a:ea typeface="+mn-ea"/>
                <a:cs typeface="+mn-cs"/>
              </a:rPr>
              <a:t> by a </a:t>
            </a:r>
            <a:r>
              <a:rPr lang="en-US" sz="1200" kern="1200" dirty="0" err="1">
                <a:solidFill>
                  <a:schemeClr val="tx1"/>
                </a:solidFill>
                <a:effectLst/>
                <a:latin typeface="+mn-lt"/>
                <a:ea typeface="+mn-ea"/>
                <a:cs typeface="+mn-cs"/>
              </a:rPr>
              <a:t>meningoencephalitis</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22</a:t>
            </a:fld>
            <a:endParaRPr lang="en-US"/>
          </a:p>
        </p:txBody>
      </p:sp>
    </p:spTree>
    <p:extLst>
      <p:ext uri="{BB962C8B-B14F-4D97-AF65-F5344CB8AC3E}">
        <p14:creationId xmlns:p14="http://schemas.microsoft.com/office/powerpoint/2010/main" val="2668844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b="0" i="0" u="none" strike="noStrike" kern="1200" baseline="0" dirty="0">
                <a:solidFill>
                  <a:schemeClr val="tx1"/>
                </a:solidFill>
                <a:latin typeface="+mn-lt"/>
                <a:ea typeface="+mn-ea"/>
                <a:cs typeface="+mn-cs"/>
              </a:rPr>
              <a:t>Treatment of T. b. </a:t>
            </a:r>
            <a:r>
              <a:rPr lang="en-US" sz="1200" b="0" i="0" u="none" strike="noStrike" kern="1200" baseline="0" dirty="0" err="1">
                <a:solidFill>
                  <a:schemeClr val="tx1"/>
                </a:solidFill>
                <a:latin typeface="+mn-lt"/>
                <a:ea typeface="+mn-ea"/>
                <a:cs typeface="+mn-cs"/>
              </a:rPr>
              <a:t>rhodesiense</a:t>
            </a:r>
            <a:r>
              <a:rPr lang="en-US" sz="1200" b="0" i="0" u="none" strike="noStrike" kern="1200" baseline="0" dirty="0">
                <a:solidFill>
                  <a:schemeClr val="tx1"/>
                </a:solidFill>
                <a:latin typeface="+mn-lt"/>
                <a:ea typeface="+mn-ea"/>
                <a:cs typeface="+mn-cs"/>
              </a:rPr>
              <a:t> infection</a:t>
            </a:r>
          </a:p>
          <a:p>
            <a:r>
              <a:rPr lang="en-US" sz="1200" b="0" i="0" u="none" strike="noStrike" kern="1200" baseline="0" dirty="0">
                <a:solidFill>
                  <a:schemeClr val="tx1"/>
                </a:solidFill>
                <a:latin typeface="+mn-lt"/>
                <a:ea typeface="+mn-ea"/>
                <a:cs typeface="+mn-cs"/>
              </a:rPr>
              <a:t>First stage:</a:t>
            </a:r>
          </a:p>
          <a:p>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suramin</a:t>
            </a:r>
            <a:r>
              <a:rPr lang="en-US" sz="1200" b="0" i="0" u="none" strike="noStrike" kern="1200" baseline="0" dirty="0">
                <a:solidFill>
                  <a:schemeClr val="tx1"/>
                </a:solidFill>
                <a:latin typeface="+mn-lt"/>
                <a:ea typeface="+mn-ea"/>
                <a:cs typeface="+mn-cs"/>
              </a:rPr>
              <a:t> IV – 5 mg/kg intravenously as a test dose, followed by 20 mg/kg on</a:t>
            </a:r>
          </a:p>
          <a:p>
            <a:r>
              <a:rPr lang="en-US" sz="1200" b="0" i="0" u="none" strike="noStrike" kern="1200" baseline="0" dirty="0">
                <a:solidFill>
                  <a:schemeClr val="tx1"/>
                </a:solidFill>
                <a:latin typeface="+mn-lt"/>
                <a:ea typeface="+mn-ea"/>
                <a:cs typeface="+mn-cs"/>
              </a:rPr>
              <a:t>day 3, 10, 17, 24, and 31.</a:t>
            </a:r>
          </a:p>
          <a:p>
            <a:r>
              <a:rPr lang="en-US" sz="1200" b="0" i="0" u="none" strike="noStrike" kern="1200" baseline="0" dirty="0">
                <a:solidFill>
                  <a:schemeClr val="tx1"/>
                </a:solidFill>
                <a:latin typeface="+mn-lt"/>
                <a:ea typeface="+mn-ea"/>
                <a:cs typeface="+mn-cs"/>
              </a:rPr>
              <a:t>Second stage:</a:t>
            </a:r>
          </a:p>
          <a:p>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melarsoprol</a:t>
            </a:r>
            <a:r>
              <a:rPr lang="en-US" sz="1200" b="0" i="0" u="none" strike="noStrike" kern="1200" baseline="0" dirty="0">
                <a:solidFill>
                  <a:schemeClr val="tx1"/>
                </a:solidFill>
                <a:latin typeface="+mn-lt"/>
                <a:ea typeface="+mn-ea"/>
                <a:cs typeface="+mn-cs"/>
              </a:rPr>
              <a:t> IV – 2.2 mg/kg per day for 10 consecutive days given in hospital</a:t>
            </a:r>
          </a:p>
          <a:p>
            <a:r>
              <a:rPr lang="en-US" sz="1200" b="0" i="0" u="none" strike="noStrike" kern="1200" baseline="0" dirty="0">
                <a:solidFill>
                  <a:schemeClr val="tx1"/>
                </a:solidFill>
                <a:latin typeface="+mn-lt"/>
                <a:ea typeface="+mn-ea"/>
                <a:cs typeface="+mn-cs"/>
              </a:rPr>
              <a:t>by slow IV injection to prevent thrombophlebitis and necrosis at the injection</a:t>
            </a:r>
          </a:p>
          <a:p>
            <a:r>
              <a:rPr lang="en-US" sz="1200" b="0" i="0" u="none" strike="noStrike" kern="1200" baseline="0" dirty="0">
                <a:solidFill>
                  <a:schemeClr val="tx1"/>
                </a:solidFill>
                <a:latin typeface="+mn-lt"/>
                <a:ea typeface="+mn-ea"/>
                <a:cs typeface="+mn-cs"/>
              </a:rPr>
              <a:t>site.</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29</a:t>
            </a:fld>
            <a:endParaRPr lang="en-US"/>
          </a:p>
        </p:txBody>
      </p:sp>
    </p:spTree>
    <p:extLst>
      <p:ext uri="{BB962C8B-B14F-4D97-AF65-F5344CB8AC3E}">
        <p14:creationId xmlns:p14="http://schemas.microsoft.com/office/powerpoint/2010/main" val="3904710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primary lesion is a painful </a:t>
            </a:r>
            <a:r>
              <a:rPr lang="en-US" sz="1200" kern="1200" dirty="0" err="1">
                <a:solidFill>
                  <a:schemeClr val="tx1"/>
                </a:solidFill>
                <a:effectLst/>
                <a:latin typeface="+mn-lt"/>
                <a:ea typeface="+mn-ea"/>
                <a:cs typeface="+mn-cs"/>
              </a:rPr>
              <a:t>trypanosomal</a:t>
            </a:r>
            <a:r>
              <a:rPr lang="en-US" sz="1200" kern="1200" dirty="0">
                <a:solidFill>
                  <a:schemeClr val="tx1"/>
                </a:solidFill>
                <a:effectLst/>
                <a:latin typeface="+mn-lt"/>
                <a:ea typeface="+mn-ea"/>
                <a:cs typeface="+mn-cs"/>
              </a:rPr>
              <a:t> chancre that appears between 5 and 15 days after the initial bite. After a variable period, which is typically a few weeks in the case of </a:t>
            </a:r>
            <a:r>
              <a:rPr lang="en-US" sz="1200" i="1" kern="1200" dirty="0">
                <a:solidFill>
                  <a:schemeClr val="tx1"/>
                </a:solidFill>
                <a:effectLst/>
                <a:latin typeface="+mn-lt"/>
                <a:ea typeface="+mn-ea"/>
                <a:cs typeface="+mn-cs"/>
              </a:rPr>
              <a:t>T b </a:t>
            </a:r>
            <a:r>
              <a:rPr lang="en-US" sz="1200" i="1" kern="1200" dirty="0" err="1">
                <a:solidFill>
                  <a:schemeClr val="tx1"/>
                </a:solidFill>
                <a:effectLst/>
                <a:latin typeface="+mn-lt"/>
                <a:ea typeface="+mn-ea"/>
                <a:cs typeface="+mn-cs"/>
              </a:rPr>
              <a:t>rhodesiense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HAT and several months in the case of </a:t>
            </a:r>
            <a:r>
              <a:rPr lang="en-US" sz="1200" i="1" kern="1200" dirty="0">
                <a:solidFill>
                  <a:schemeClr val="tx1"/>
                </a:solidFill>
                <a:effectLst/>
                <a:latin typeface="+mn-lt"/>
                <a:ea typeface="+mn-ea"/>
                <a:cs typeface="+mn-cs"/>
              </a:rPr>
              <a:t>T b </a:t>
            </a:r>
            <a:r>
              <a:rPr lang="en-US" sz="1200" kern="1200" dirty="0" err="1">
                <a:solidFill>
                  <a:schemeClr val="tx1"/>
                </a:solidFill>
                <a:effectLst/>
                <a:latin typeface="+mn-lt"/>
                <a:ea typeface="+mn-ea"/>
                <a:cs typeface="+mn-cs"/>
              </a:rPr>
              <a:t>gambiense</a:t>
            </a:r>
            <a:r>
              <a:rPr lang="en-US" sz="1200" kern="1200" dirty="0">
                <a:solidFill>
                  <a:schemeClr val="tx1"/>
                </a:solidFill>
                <a:effectLst/>
                <a:latin typeface="+mn-lt"/>
                <a:ea typeface="+mn-ea"/>
                <a:cs typeface="+mn-cs"/>
              </a:rPr>
              <a:t> HAT, the parasites cross the blood–brain barrier and enter the CNS. Once this has happened the disease has entered the late, or encephalitic, stage (also known as the CNS stage or stage 2). Pathologically, the late stage is </a:t>
            </a:r>
            <a:r>
              <a:rPr lang="en-US" sz="1200" kern="1200" dirty="0" err="1">
                <a:solidFill>
                  <a:schemeClr val="tx1"/>
                </a:solidFill>
                <a:effectLst/>
                <a:latin typeface="+mn-lt"/>
                <a:ea typeface="+mn-ea"/>
                <a:cs typeface="+mn-cs"/>
              </a:rPr>
              <a:t>characterised</a:t>
            </a:r>
            <a:r>
              <a:rPr lang="en-US" sz="1200" kern="1200" dirty="0">
                <a:solidFill>
                  <a:schemeClr val="tx1"/>
                </a:solidFill>
                <a:effectLst/>
                <a:latin typeface="+mn-lt"/>
                <a:ea typeface="+mn-ea"/>
                <a:cs typeface="+mn-cs"/>
              </a:rPr>
              <a:t> by a </a:t>
            </a:r>
            <a:r>
              <a:rPr lang="en-US" sz="1200" kern="1200" dirty="0" err="1">
                <a:solidFill>
                  <a:schemeClr val="tx1"/>
                </a:solidFill>
                <a:effectLst/>
                <a:latin typeface="+mn-lt"/>
                <a:ea typeface="+mn-ea"/>
                <a:cs typeface="+mn-cs"/>
              </a:rPr>
              <a:t>meningoencephalitis</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30</a:t>
            </a:fld>
            <a:endParaRPr lang="en-US"/>
          </a:p>
        </p:txBody>
      </p:sp>
    </p:spTree>
    <p:extLst>
      <p:ext uri="{BB962C8B-B14F-4D97-AF65-F5344CB8AC3E}">
        <p14:creationId xmlns:p14="http://schemas.microsoft.com/office/powerpoint/2010/main" val="3904710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primary lesion is a painful </a:t>
            </a:r>
            <a:r>
              <a:rPr lang="en-US" sz="1200" kern="1200" dirty="0" err="1">
                <a:solidFill>
                  <a:schemeClr val="tx1"/>
                </a:solidFill>
                <a:effectLst/>
                <a:latin typeface="+mn-lt"/>
                <a:ea typeface="+mn-ea"/>
                <a:cs typeface="+mn-cs"/>
              </a:rPr>
              <a:t>trypanosomal</a:t>
            </a:r>
            <a:r>
              <a:rPr lang="en-US" sz="1200" kern="1200" dirty="0">
                <a:solidFill>
                  <a:schemeClr val="tx1"/>
                </a:solidFill>
                <a:effectLst/>
                <a:latin typeface="+mn-lt"/>
                <a:ea typeface="+mn-ea"/>
                <a:cs typeface="+mn-cs"/>
              </a:rPr>
              <a:t> chancre that appears between 5 and 15 days after the initial bite. After a variable period, which is typically a few weeks in the case of </a:t>
            </a:r>
            <a:r>
              <a:rPr lang="en-US" sz="1200" i="1" kern="1200" dirty="0">
                <a:solidFill>
                  <a:schemeClr val="tx1"/>
                </a:solidFill>
                <a:effectLst/>
                <a:latin typeface="+mn-lt"/>
                <a:ea typeface="+mn-ea"/>
                <a:cs typeface="+mn-cs"/>
              </a:rPr>
              <a:t>T b </a:t>
            </a:r>
            <a:r>
              <a:rPr lang="en-US" sz="1200" i="1" kern="1200" dirty="0" err="1">
                <a:solidFill>
                  <a:schemeClr val="tx1"/>
                </a:solidFill>
                <a:effectLst/>
                <a:latin typeface="+mn-lt"/>
                <a:ea typeface="+mn-ea"/>
                <a:cs typeface="+mn-cs"/>
              </a:rPr>
              <a:t>rhodesiense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HAT and several months in the case of </a:t>
            </a:r>
            <a:r>
              <a:rPr lang="en-US" sz="1200" i="1" kern="1200" dirty="0">
                <a:solidFill>
                  <a:schemeClr val="tx1"/>
                </a:solidFill>
                <a:effectLst/>
                <a:latin typeface="+mn-lt"/>
                <a:ea typeface="+mn-ea"/>
                <a:cs typeface="+mn-cs"/>
              </a:rPr>
              <a:t>T b </a:t>
            </a:r>
            <a:r>
              <a:rPr lang="en-US" sz="1200" kern="1200" dirty="0" err="1">
                <a:solidFill>
                  <a:schemeClr val="tx1"/>
                </a:solidFill>
                <a:effectLst/>
                <a:latin typeface="+mn-lt"/>
                <a:ea typeface="+mn-ea"/>
                <a:cs typeface="+mn-cs"/>
              </a:rPr>
              <a:t>gambiense</a:t>
            </a:r>
            <a:r>
              <a:rPr lang="en-US" sz="1200" kern="1200" dirty="0">
                <a:solidFill>
                  <a:schemeClr val="tx1"/>
                </a:solidFill>
                <a:effectLst/>
                <a:latin typeface="+mn-lt"/>
                <a:ea typeface="+mn-ea"/>
                <a:cs typeface="+mn-cs"/>
              </a:rPr>
              <a:t> HAT, the parasites cross the blood–brain barrier and enter the CNS. Once this has happened the disease has entered the late, or encephalitic, stage (also known as the CNS stage or stage 2). Pathologically, the late stage is </a:t>
            </a:r>
            <a:r>
              <a:rPr lang="en-US" sz="1200" kern="1200" dirty="0" err="1">
                <a:solidFill>
                  <a:schemeClr val="tx1"/>
                </a:solidFill>
                <a:effectLst/>
                <a:latin typeface="+mn-lt"/>
                <a:ea typeface="+mn-ea"/>
                <a:cs typeface="+mn-cs"/>
              </a:rPr>
              <a:t>characterised</a:t>
            </a:r>
            <a:r>
              <a:rPr lang="en-US" sz="1200" kern="1200" dirty="0">
                <a:solidFill>
                  <a:schemeClr val="tx1"/>
                </a:solidFill>
                <a:effectLst/>
                <a:latin typeface="+mn-lt"/>
                <a:ea typeface="+mn-ea"/>
                <a:cs typeface="+mn-cs"/>
              </a:rPr>
              <a:t> by a </a:t>
            </a:r>
            <a:r>
              <a:rPr lang="en-US" sz="1200" kern="1200" dirty="0" err="1">
                <a:solidFill>
                  <a:schemeClr val="tx1"/>
                </a:solidFill>
                <a:effectLst/>
                <a:latin typeface="+mn-lt"/>
                <a:ea typeface="+mn-ea"/>
                <a:cs typeface="+mn-cs"/>
              </a:rPr>
              <a:t>meningoencephalitis</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31</a:t>
            </a:fld>
            <a:endParaRPr lang="en-US"/>
          </a:p>
        </p:txBody>
      </p:sp>
    </p:spTree>
    <p:extLst>
      <p:ext uri="{BB962C8B-B14F-4D97-AF65-F5344CB8AC3E}">
        <p14:creationId xmlns:p14="http://schemas.microsoft.com/office/powerpoint/2010/main" val="3904710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African </a:t>
            </a:r>
            <a:r>
              <a:rPr lang="en-US" sz="1200" kern="1200" dirty="0" err="1">
                <a:solidFill>
                  <a:schemeClr val="tx1"/>
                </a:solidFill>
                <a:latin typeface="+mn-lt"/>
                <a:ea typeface="+mn-ea"/>
                <a:cs typeface="+mn-cs"/>
              </a:rPr>
              <a:t>trypanosomiasis</a:t>
            </a:r>
            <a:r>
              <a:rPr lang="en-US" sz="1200" kern="1200" dirty="0">
                <a:solidFill>
                  <a:schemeClr val="tx1"/>
                </a:solidFill>
                <a:latin typeface="+mn-lt"/>
                <a:ea typeface="+mn-ea"/>
                <a:cs typeface="+mn-cs"/>
              </a:rPr>
              <a:t>, early </a:t>
            </a:r>
            <a:r>
              <a:rPr lang="en-US" sz="1200" kern="1200" dirty="0" err="1">
                <a:solidFill>
                  <a:schemeClr val="tx1"/>
                </a:solidFill>
                <a:latin typeface="+mn-lt"/>
                <a:ea typeface="+mn-ea"/>
                <a:cs typeface="+mn-cs"/>
              </a:rPr>
              <a:t>hemolymphatic</a:t>
            </a:r>
            <a:r>
              <a:rPr lang="en-US" sz="1200" kern="1200" dirty="0">
                <a:solidFill>
                  <a:schemeClr val="tx1"/>
                </a:solidFill>
                <a:latin typeface="+mn-lt"/>
                <a:ea typeface="+mn-ea"/>
                <a:cs typeface="+mn-cs"/>
              </a:rPr>
              <a:t> stage with normal CSF: 1 gram IV on days 1, 3, 7, 14, and 21.</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32</a:t>
            </a:fld>
            <a:endParaRPr lang="en-US"/>
          </a:p>
        </p:txBody>
      </p:sp>
    </p:spTree>
    <p:extLst>
      <p:ext uri="{BB962C8B-B14F-4D97-AF65-F5344CB8AC3E}">
        <p14:creationId xmlns:p14="http://schemas.microsoft.com/office/powerpoint/2010/main" val="91712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African </a:t>
            </a:r>
            <a:r>
              <a:rPr lang="en-US" sz="1200" kern="1200" dirty="0" err="1">
                <a:solidFill>
                  <a:schemeClr val="tx1"/>
                </a:solidFill>
                <a:latin typeface="+mn-lt"/>
                <a:ea typeface="+mn-ea"/>
                <a:cs typeface="+mn-cs"/>
              </a:rPr>
              <a:t>trypanosomiasis</a:t>
            </a:r>
            <a:r>
              <a:rPr lang="en-US" sz="1200" kern="1200" dirty="0">
                <a:solidFill>
                  <a:schemeClr val="tx1"/>
                </a:solidFill>
                <a:latin typeface="+mn-lt"/>
                <a:ea typeface="+mn-ea"/>
                <a:cs typeface="+mn-cs"/>
              </a:rPr>
              <a:t>, early </a:t>
            </a:r>
            <a:r>
              <a:rPr lang="en-US" sz="1200" kern="1200" dirty="0" err="1">
                <a:solidFill>
                  <a:schemeClr val="tx1"/>
                </a:solidFill>
                <a:latin typeface="+mn-lt"/>
                <a:ea typeface="+mn-ea"/>
                <a:cs typeface="+mn-cs"/>
              </a:rPr>
              <a:t>hemolymphatic</a:t>
            </a:r>
            <a:r>
              <a:rPr lang="en-US" sz="1200" kern="1200" dirty="0">
                <a:solidFill>
                  <a:schemeClr val="tx1"/>
                </a:solidFill>
                <a:latin typeface="+mn-lt"/>
                <a:ea typeface="+mn-ea"/>
                <a:cs typeface="+mn-cs"/>
              </a:rPr>
              <a:t> stage with normal CSF: 1 gram IV on days 1, 3, 7, 14, and 21.</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33</a:t>
            </a:fld>
            <a:endParaRPr lang="en-US"/>
          </a:p>
        </p:txBody>
      </p:sp>
    </p:spTree>
    <p:extLst>
      <p:ext uri="{BB962C8B-B14F-4D97-AF65-F5344CB8AC3E}">
        <p14:creationId xmlns:p14="http://schemas.microsoft.com/office/powerpoint/2010/main" val="81883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African </a:t>
            </a:r>
            <a:r>
              <a:rPr lang="en-US" sz="1200" kern="1200" dirty="0" err="1">
                <a:solidFill>
                  <a:schemeClr val="tx1"/>
                </a:solidFill>
                <a:latin typeface="+mn-lt"/>
                <a:ea typeface="+mn-ea"/>
                <a:cs typeface="+mn-cs"/>
              </a:rPr>
              <a:t>trypanosomiasis</a:t>
            </a:r>
            <a:r>
              <a:rPr lang="en-US" sz="1200" kern="1200" dirty="0">
                <a:solidFill>
                  <a:schemeClr val="tx1"/>
                </a:solidFill>
                <a:latin typeface="+mn-lt"/>
                <a:ea typeface="+mn-ea"/>
                <a:cs typeface="+mn-cs"/>
              </a:rPr>
              <a:t>, early </a:t>
            </a:r>
            <a:r>
              <a:rPr lang="en-US" sz="1200" kern="1200" dirty="0" err="1">
                <a:solidFill>
                  <a:schemeClr val="tx1"/>
                </a:solidFill>
                <a:latin typeface="+mn-lt"/>
                <a:ea typeface="+mn-ea"/>
                <a:cs typeface="+mn-cs"/>
              </a:rPr>
              <a:t>hemolymphatic</a:t>
            </a:r>
            <a:r>
              <a:rPr lang="en-US" sz="1200" kern="1200" dirty="0">
                <a:solidFill>
                  <a:schemeClr val="tx1"/>
                </a:solidFill>
                <a:latin typeface="+mn-lt"/>
                <a:ea typeface="+mn-ea"/>
                <a:cs typeface="+mn-cs"/>
              </a:rPr>
              <a:t> stage with normal CSF: 1 gram IV on days 1, 3, 7, 14, and 21.</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34</a:t>
            </a:fld>
            <a:endParaRPr lang="en-US"/>
          </a:p>
        </p:txBody>
      </p:sp>
    </p:spTree>
    <p:extLst>
      <p:ext uri="{BB962C8B-B14F-4D97-AF65-F5344CB8AC3E}">
        <p14:creationId xmlns:p14="http://schemas.microsoft.com/office/powerpoint/2010/main" val="173797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a:solidFill>
                  <a:schemeClr val="tx1"/>
                </a:solidFill>
                <a:latin typeface="+mn-lt"/>
                <a:ea typeface="+mn-ea"/>
                <a:cs typeface="+mn-cs"/>
              </a:rPr>
              <a:t>Th</a:t>
            </a:r>
            <a:r>
              <a:rPr lang="en-US" sz="1200" b="0" i="0" u="none" strike="noStrike" kern="1200" baseline="0" dirty="0">
                <a:solidFill>
                  <a:schemeClr val="tx1"/>
                </a:solidFill>
                <a:latin typeface="+mn-lt"/>
                <a:ea typeface="+mn-ea"/>
                <a:cs typeface="+mn-cs"/>
              </a:rPr>
              <a:t> e shift to </a:t>
            </a:r>
            <a:r>
              <a:rPr lang="en-US" sz="1200" b="0" i="0" u="none" strike="noStrike" kern="1200" baseline="0" dirty="0" err="1">
                <a:solidFill>
                  <a:schemeClr val="tx1"/>
                </a:solidFill>
                <a:latin typeface="+mn-lt"/>
                <a:ea typeface="+mn-ea"/>
                <a:cs typeface="+mn-cs"/>
              </a:rPr>
              <a:t>melarsoprol</a:t>
            </a:r>
            <a:r>
              <a:rPr lang="en-US" sz="1200" b="0" i="0" u="none" strike="noStrike" kern="1200" baseline="0" dirty="0">
                <a:solidFill>
                  <a:schemeClr val="tx1"/>
                </a:solidFill>
                <a:latin typeface="+mn-lt"/>
                <a:ea typeface="+mn-ea"/>
                <a:cs typeface="+mn-cs"/>
              </a:rPr>
              <a:t>-free treatment has increased the</a:t>
            </a:r>
          </a:p>
          <a:p>
            <a:r>
              <a:rPr lang="en-US" sz="1200" b="0" i="0" u="none" strike="noStrike" kern="1200" baseline="0" dirty="0">
                <a:solidFill>
                  <a:schemeClr val="tx1"/>
                </a:solidFill>
                <a:latin typeface="+mn-lt"/>
                <a:ea typeface="+mn-ea"/>
                <a:cs typeface="+mn-cs"/>
              </a:rPr>
              <a:t>average cost to treat one patient with second-stage </a:t>
            </a:r>
            <a:r>
              <a:rPr lang="en-US" sz="1200" b="0" i="0" u="none" strike="noStrike" kern="1200" baseline="0" dirty="0" err="1">
                <a:solidFill>
                  <a:schemeClr val="tx1"/>
                </a:solidFill>
                <a:latin typeface="+mn-lt"/>
                <a:ea typeface="+mn-ea"/>
                <a:cs typeface="+mn-cs"/>
              </a:rPr>
              <a:t>gambiense</a:t>
            </a:r>
            <a:r>
              <a:rPr lang="en-US" sz="1200" b="0" i="0" u="none" strike="noStrike" kern="1200" baseline="0" dirty="0">
                <a:solidFill>
                  <a:schemeClr val="tx1"/>
                </a:solidFill>
                <a:latin typeface="+mn-lt"/>
                <a:ea typeface="+mn-ea"/>
                <a:cs typeface="+mn-cs"/>
              </a:rPr>
              <a:t> sleeping sickness from</a:t>
            </a:r>
          </a:p>
          <a:p>
            <a:r>
              <a:rPr lang="en-US" sz="1200" b="0" i="0" u="none" strike="noStrike" kern="1200" baseline="0" dirty="0">
                <a:solidFill>
                  <a:schemeClr val="tx1"/>
                </a:solidFill>
                <a:latin typeface="+mn-lt"/>
                <a:ea typeface="+mn-ea"/>
                <a:cs typeface="+mn-cs"/>
              </a:rPr>
              <a:t>US$ 30 in 2001 to US$ 440 in 2010.</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37</a:t>
            </a:fld>
            <a:endParaRPr lang="en-US"/>
          </a:p>
        </p:txBody>
      </p:sp>
    </p:spTree>
    <p:extLst>
      <p:ext uri="{BB962C8B-B14F-4D97-AF65-F5344CB8AC3E}">
        <p14:creationId xmlns:p14="http://schemas.microsoft.com/office/powerpoint/2010/main" val="670068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Simarro PP, </a:t>
            </a:r>
            <a:r>
              <a:rPr lang="en-US" sz="1200" kern="1200" dirty="0" err="1">
                <a:solidFill>
                  <a:schemeClr val="tx1"/>
                </a:solidFill>
                <a:effectLst/>
                <a:latin typeface="+mn-lt"/>
                <a:ea typeface="+mn-ea"/>
                <a:cs typeface="+mn-cs"/>
              </a:rPr>
              <a:t>Diarra</a:t>
            </a:r>
            <a:r>
              <a:rPr lang="en-US" sz="1200" kern="1200" dirty="0">
                <a:solidFill>
                  <a:schemeClr val="tx1"/>
                </a:solidFill>
                <a:effectLst/>
                <a:latin typeface="+mn-lt"/>
                <a:ea typeface="+mn-ea"/>
                <a:cs typeface="+mn-cs"/>
              </a:rPr>
              <a:t> A, Ruiz </a:t>
            </a:r>
            <a:r>
              <a:rPr lang="en-US" sz="1200" kern="1200" dirty="0" err="1">
                <a:solidFill>
                  <a:schemeClr val="tx1"/>
                </a:solidFill>
                <a:effectLst/>
                <a:latin typeface="+mn-lt"/>
                <a:ea typeface="+mn-ea"/>
                <a:cs typeface="+mn-cs"/>
              </a:rPr>
              <a:t>Postigo</a:t>
            </a:r>
            <a:r>
              <a:rPr lang="en-US" sz="1200" kern="1200" dirty="0">
                <a:solidFill>
                  <a:schemeClr val="tx1"/>
                </a:solidFill>
                <a:effectLst/>
                <a:latin typeface="+mn-lt"/>
                <a:ea typeface="+mn-ea"/>
                <a:cs typeface="+mn-cs"/>
              </a:rPr>
              <a:t> JA, Franco JR, </a:t>
            </a:r>
            <a:r>
              <a:rPr lang="en-US" sz="1200" kern="1200" dirty="0" err="1">
                <a:solidFill>
                  <a:schemeClr val="tx1"/>
                </a:solidFill>
                <a:effectLst/>
                <a:latin typeface="+mn-lt"/>
                <a:ea typeface="+mn-ea"/>
                <a:cs typeface="+mn-cs"/>
              </a:rPr>
              <a:t>Jannin</a:t>
            </a:r>
            <a:r>
              <a:rPr lang="en-US" sz="1200" kern="1200" dirty="0">
                <a:solidFill>
                  <a:schemeClr val="tx1"/>
                </a:solidFill>
                <a:effectLst/>
                <a:latin typeface="+mn-lt"/>
                <a:ea typeface="+mn-ea"/>
                <a:cs typeface="+mn-cs"/>
              </a:rPr>
              <a:t> JG (2011) The Human African Trypanosomiasis Control and Surveillance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of the World Health Organization 2000–2009: The Way Forward. </a:t>
            </a:r>
            <a:r>
              <a:rPr lang="en-US" sz="1200" kern="1200" dirty="0" err="1">
                <a:solidFill>
                  <a:schemeClr val="tx1"/>
                </a:solidFill>
                <a:effectLst/>
                <a:latin typeface="+mn-lt"/>
                <a:ea typeface="+mn-ea"/>
                <a:cs typeface="+mn-cs"/>
              </a:rPr>
              <a:t>PLoS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Negl</a:t>
            </a:r>
            <a:r>
              <a:rPr lang="en-US" sz="1200" kern="1200" dirty="0">
                <a:solidFill>
                  <a:schemeClr val="tx1"/>
                </a:solidFill>
                <a:effectLst/>
                <a:latin typeface="+mn-lt"/>
                <a:ea typeface="+mn-ea"/>
                <a:cs typeface="+mn-cs"/>
              </a:rPr>
              <a:t> Trop Dis 5(2): e1007. doi:10.1371/journal.pntd.0001007 </a:t>
            </a:r>
            <a:endParaRPr lang="en-US" dirty="0"/>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38</a:t>
            </a:fld>
            <a:endParaRPr lang="en-US"/>
          </a:p>
        </p:txBody>
      </p:sp>
    </p:spTree>
    <p:extLst>
      <p:ext uri="{BB962C8B-B14F-4D97-AF65-F5344CB8AC3E}">
        <p14:creationId xmlns:p14="http://schemas.microsoft.com/office/powerpoint/2010/main" val="2422562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Background Human African </a:t>
            </a:r>
            <a:r>
              <a:rPr lang="en-US" sz="1200" b="1" kern="1200" dirty="0" err="1">
                <a:solidFill>
                  <a:schemeClr val="tx1"/>
                </a:solidFill>
                <a:effectLst/>
                <a:latin typeface="+mn-lt"/>
                <a:ea typeface="+mn-ea"/>
                <a:cs typeface="+mn-cs"/>
              </a:rPr>
              <a:t>trypanosomiasis</a:t>
            </a:r>
            <a:r>
              <a:rPr lang="en-US" sz="1200" b="1" kern="1200" dirty="0">
                <a:solidFill>
                  <a:schemeClr val="tx1"/>
                </a:solidFill>
                <a:effectLst/>
                <a:latin typeface="+mn-lt"/>
                <a:ea typeface="+mn-ea"/>
                <a:cs typeface="+mn-cs"/>
              </a:rPr>
              <a:t> (HAT; sleeping sickness) caused by </a:t>
            </a:r>
            <a:r>
              <a:rPr lang="en-US" sz="1200" b="1" i="1" kern="1200" dirty="0" err="1">
                <a:solidFill>
                  <a:schemeClr val="tx1"/>
                </a:solidFill>
                <a:effectLst/>
                <a:latin typeface="+mn-lt"/>
                <a:ea typeface="+mn-ea"/>
                <a:cs typeface="+mn-cs"/>
              </a:rPr>
              <a:t>Trypanosoma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brucei</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gambiense</a:t>
            </a:r>
            <a:r>
              <a:rPr lang="en-US" sz="1200" b="1" i="1"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is a fatal disease. Current treatment options for patients with second-stage disease are toxic, ineffective, or impractical. We assessed the efficacy and safety of </a:t>
            </a:r>
            <a:r>
              <a:rPr lang="en-US" sz="1200" b="1" kern="1200" dirty="0" err="1">
                <a:solidFill>
                  <a:schemeClr val="tx1"/>
                </a:solidFill>
                <a:effectLst/>
                <a:latin typeface="+mn-lt"/>
                <a:ea typeface="+mn-ea"/>
                <a:cs typeface="+mn-cs"/>
              </a:rPr>
              <a:t>nifurtimox-eflornithine</a:t>
            </a:r>
            <a:r>
              <a:rPr lang="en-US" sz="1200" b="1" kern="1200" dirty="0">
                <a:solidFill>
                  <a:schemeClr val="tx1"/>
                </a:solidFill>
                <a:effectLst/>
                <a:latin typeface="+mn-lt"/>
                <a:ea typeface="+mn-ea"/>
                <a:cs typeface="+mn-cs"/>
              </a:rPr>
              <a:t> combination therapy (NECT) for second-stage disease compared with the standard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regimen. </a:t>
            </a:r>
            <a:endParaRPr lang="en-US" dirty="0"/>
          </a:p>
          <a:p>
            <a:r>
              <a:rPr lang="en-US" sz="1200" b="1" kern="1200" dirty="0">
                <a:solidFill>
                  <a:schemeClr val="tx1"/>
                </a:solidFill>
                <a:effectLst/>
                <a:latin typeface="+mn-lt"/>
                <a:ea typeface="+mn-ea"/>
                <a:cs typeface="+mn-cs"/>
              </a:rPr>
              <a:t>Methods A </a:t>
            </a:r>
            <a:r>
              <a:rPr lang="en-US" sz="1200" b="1" kern="1200" dirty="0" err="1">
                <a:solidFill>
                  <a:schemeClr val="tx1"/>
                </a:solidFill>
                <a:effectLst/>
                <a:latin typeface="+mn-lt"/>
                <a:ea typeface="+mn-ea"/>
                <a:cs typeface="+mn-cs"/>
              </a:rPr>
              <a:t>multicentre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randomised</a:t>
            </a:r>
            <a:r>
              <a:rPr lang="en-US" sz="1200" b="1" kern="1200" dirty="0">
                <a:solidFill>
                  <a:schemeClr val="tx1"/>
                </a:solidFill>
                <a:effectLst/>
                <a:latin typeface="+mn-lt"/>
                <a:ea typeface="+mn-ea"/>
                <a:cs typeface="+mn-cs"/>
              </a:rPr>
              <a:t>, open-label, active control, phase III, non-inferiority trial was done at four HAT treatment </a:t>
            </a:r>
            <a:r>
              <a:rPr lang="en-US" sz="1200" b="1" kern="1200" dirty="0" err="1">
                <a:solidFill>
                  <a:schemeClr val="tx1"/>
                </a:solidFill>
                <a:effectLst/>
                <a:latin typeface="+mn-lt"/>
                <a:ea typeface="+mn-ea"/>
                <a:cs typeface="+mn-cs"/>
              </a:rPr>
              <a:t>centres</a:t>
            </a:r>
            <a:r>
              <a:rPr lang="en-US" sz="1200" b="1" kern="1200" dirty="0">
                <a:solidFill>
                  <a:schemeClr val="tx1"/>
                </a:solidFill>
                <a:effectLst/>
                <a:latin typeface="+mn-lt"/>
                <a:ea typeface="+mn-ea"/>
                <a:cs typeface="+mn-cs"/>
              </a:rPr>
              <a:t> in the Republic of the Congo and the Democratic Republic of the Congo. Patients aged 15 years or older with confirmed second-stage </a:t>
            </a:r>
            <a:r>
              <a:rPr lang="en-US" sz="1200" b="1" i="1" kern="1200" dirty="0">
                <a:solidFill>
                  <a:schemeClr val="tx1"/>
                </a:solidFill>
                <a:effectLst/>
                <a:latin typeface="+mn-lt"/>
                <a:ea typeface="+mn-ea"/>
                <a:cs typeface="+mn-cs"/>
              </a:rPr>
              <a:t>T b </a:t>
            </a:r>
            <a:r>
              <a:rPr lang="en-US" sz="1200" b="1" i="1" kern="1200" dirty="0" err="1">
                <a:solidFill>
                  <a:schemeClr val="tx1"/>
                </a:solidFill>
                <a:effectLst/>
                <a:latin typeface="+mn-lt"/>
                <a:ea typeface="+mn-ea"/>
                <a:cs typeface="+mn-cs"/>
              </a:rPr>
              <a:t>gambiense</a:t>
            </a:r>
            <a:r>
              <a:rPr lang="en-US" sz="1200" b="1" i="1"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infection were randomly assigned by computer-generated </a:t>
            </a:r>
            <a:r>
              <a:rPr lang="en-US" sz="1200" b="1" kern="1200" dirty="0" err="1">
                <a:solidFill>
                  <a:schemeClr val="tx1"/>
                </a:solidFill>
                <a:effectLst/>
                <a:latin typeface="+mn-lt"/>
                <a:ea typeface="+mn-ea"/>
                <a:cs typeface="+mn-cs"/>
              </a:rPr>
              <a:t>randomisation</a:t>
            </a:r>
            <a:r>
              <a:rPr lang="en-US" sz="1200" b="1" kern="1200" dirty="0">
                <a:solidFill>
                  <a:schemeClr val="tx1"/>
                </a:solidFill>
                <a:effectLst/>
                <a:latin typeface="+mn-lt"/>
                <a:ea typeface="+mn-ea"/>
                <a:cs typeface="+mn-cs"/>
              </a:rPr>
              <a:t> sequence to receive intravenous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(400 mg/kg per day, every 6 h; n=144) for 14 days or intravenous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(400 mg/kg per day, every 12 h) for 7 days with oral </a:t>
            </a:r>
            <a:r>
              <a:rPr lang="en-US" sz="1200" b="1" kern="1200" dirty="0" err="1">
                <a:solidFill>
                  <a:schemeClr val="tx1"/>
                </a:solidFill>
                <a:effectLst/>
                <a:latin typeface="+mn-lt"/>
                <a:ea typeface="+mn-ea"/>
                <a:cs typeface="+mn-cs"/>
              </a:rPr>
              <a:t>nifurtimox</a:t>
            </a:r>
            <a:r>
              <a:rPr lang="en-US" sz="1200" b="1" kern="1200" dirty="0">
                <a:solidFill>
                  <a:schemeClr val="tx1"/>
                </a:solidFill>
                <a:effectLst/>
                <a:latin typeface="+mn-lt"/>
                <a:ea typeface="+mn-ea"/>
                <a:cs typeface="+mn-cs"/>
              </a:rPr>
              <a:t> (15 mg/kg per day, every 8 h) for 10 days (NECT; n=143). The primary endpoint was cure (defined as absence of trypanosomes in body fluids and a leucocyte count ≤20 cells per </a:t>
            </a:r>
            <a:r>
              <a:rPr lang="en-US" sz="1200" b="1" kern="1200" dirty="0" err="1">
                <a:solidFill>
                  <a:schemeClr val="tx1"/>
                </a:solidFill>
                <a:effectLst/>
                <a:latin typeface="+mn-lt"/>
                <a:ea typeface="+mn-ea"/>
                <a:cs typeface="+mn-cs"/>
              </a:rPr>
              <a:t>μL</a:t>
            </a:r>
            <a:r>
              <a:rPr lang="en-US" sz="1200" b="1" kern="1200" dirty="0">
                <a:solidFill>
                  <a:schemeClr val="tx1"/>
                </a:solidFill>
                <a:effectLst/>
                <a:latin typeface="+mn-lt"/>
                <a:ea typeface="+mn-ea"/>
                <a:cs typeface="+mn-cs"/>
              </a:rPr>
              <a:t>) 18 months after treatment. Efficacy analyses were done in the intention-to-treat (ITT), modified ITT, and per-protocol (PP) populations. The non-inferiority margin for the difference in cure rates was defined as 10%. This study is registered with </a:t>
            </a:r>
            <a:r>
              <a:rPr lang="en-US" sz="1200" b="1" kern="1200" dirty="0" err="1">
                <a:solidFill>
                  <a:schemeClr val="tx1"/>
                </a:solidFill>
                <a:effectLst/>
                <a:latin typeface="+mn-lt"/>
                <a:ea typeface="+mn-ea"/>
                <a:cs typeface="+mn-cs"/>
              </a:rPr>
              <a:t>ClinicalTrials.gov</a:t>
            </a:r>
            <a:r>
              <a:rPr lang="en-US" sz="1200" b="1" kern="1200" dirty="0">
                <a:solidFill>
                  <a:schemeClr val="tx1"/>
                </a:solidFill>
                <a:effectLst/>
                <a:latin typeface="+mn-lt"/>
                <a:ea typeface="+mn-ea"/>
                <a:cs typeface="+mn-cs"/>
              </a:rPr>
              <a:t>, number NCT00146627. </a:t>
            </a:r>
            <a:endParaRPr lang="en-US" dirty="0"/>
          </a:p>
          <a:p>
            <a:r>
              <a:rPr lang="en-US" sz="1200" b="1" kern="1200" dirty="0">
                <a:solidFill>
                  <a:schemeClr val="tx1"/>
                </a:solidFill>
                <a:effectLst/>
                <a:latin typeface="+mn-lt"/>
                <a:ea typeface="+mn-ea"/>
                <a:cs typeface="+mn-cs"/>
              </a:rPr>
              <a:t>Findings One patient from the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group absconded after receiving the first dose, without any type of assessment done, and was excluded from all analyses. In the ITT population, 131 (91·6%) of 143 patients assigned to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and 138 (96·5%) of 143 patients assigned to NECT were cured at 18 months (difference –4·9%, one-sided 95% CI –0·3; p&lt;0·0001). In the PP population, 122 (91·7%) of 133 patients in the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group and 129 (97·7%) of 132 in the NECT group were cured at 18 months (difference –6·0%, one-sided 95% CI –1·5; p&lt;0·0001). Drug- related adverse events were frequent in both groups; 41 (28·7%) patients in the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group and 20 (14·0%) in the NECT group had major (grade 3 or 4) reactions, which resulted in temporary treatment interruption in nine and one patients, respectively. The most common major adverse events were fever (n=18), seizures (n=6), and infections (n=5) in the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group, and fever (n=7), seizures (n=6), and confusion (n=2) in the NECT group. There were four deaths, which were regarded as related to study drug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n=3; NECT, n=1). </a:t>
            </a:r>
            <a:endParaRPr lang="en-US" dirty="0"/>
          </a:p>
          <a:p>
            <a:r>
              <a:rPr lang="en-US" sz="1200" b="1" kern="1200" dirty="0">
                <a:solidFill>
                  <a:schemeClr val="tx1"/>
                </a:solidFill>
                <a:effectLst/>
                <a:latin typeface="+mn-lt"/>
                <a:ea typeface="+mn-ea"/>
                <a:cs typeface="+mn-cs"/>
              </a:rPr>
              <a:t>Interpretation The efficacy of NECT is non-inferior to that of </a:t>
            </a:r>
            <a:r>
              <a:rPr lang="en-US" sz="1200" b="1" kern="1200" dirty="0" err="1">
                <a:solidFill>
                  <a:schemeClr val="tx1"/>
                </a:solidFill>
                <a:effectLst/>
                <a:latin typeface="+mn-lt"/>
                <a:ea typeface="+mn-ea"/>
                <a:cs typeface="+mn-cs"/>
              </a:rPr>
              <a:t>eflornithine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monotherapy</a:t>
            </a:r>
            <a:r>
              <a:rPr lang="en-US" sz="1200" b="1" kern="1200" dirty="0">
                <a:solidFill>
                  <a:schemeClr val="tx1"/>
                </a:solidFill>
                <a:effectLst/>
                <a:latin typeface="+mn-lt"/>
                <a:ea typeface="+mn-ea"/>
                <a:cs typeface="+mn-cs"/>
              </a:rPr>
              <a:t>. Since this combination treatment also presents safety advantages, is easier to administer (</a:t>
            </a:r>
            <a:r>
              <a:rPr lang="en-US" sz="1200" b="1" kern="1200" dirty="0" err="1">
                <a:solidFill>
                  <a:schemeClr val="tx1"/>
                </a:solidFill>
                <a:effectLst/>
                <a:latin typeface="+mn-lt"/>
                <a:ea typeface="+mn-ea"/>
                <a:cs typeface="+mn-cs"/>
              </a:rPr>
              <a:t>ie</a:t>
            </a:r>
            <a:r>
              <a:rPr lang="en-US" sz="1200" b="1" kern="1200" dirty="0">
                <a:solidFill>
                  <a:schemeClr val="tx1"/>
                </a:solidFill>
                <a:effectLst/>
                <a:latin typeface="+mn-lt"/>
                <a:ea typeface="+mn-ea"/>
                <a:cs typeface="+mn-cs"/>
              </a:rPr>
              <a:t>, infusion every 12 h for 7 days </a:t>
            </a:r>
            <a:r>
              <a:rPr lang="en-US" sz="1200" b="1" i="1" kern="1200" dirty="0" err="1">
                <a:solidFill>
                  <a:schemeClr val="tx1"/>
                </a:solidFill>
                <a:effectLst/>
                <a:latin typeface="+mn-lt"/>
                <a:ea typeface="+mn-ea"/>
                <a:cs typeface="+mn-cs"/>
              </a:rPr>
              <a:t>vs</a:t>
            </a:r>
            <a:r>
              <a:rPr lang="en-US" sz="1200" b="1" i="1"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every 6 h for 14 days), and potentially protective against the emergence of resistant parasites, it is suitable for first-line use in HAT control </a:t>
            </a:r>
            <a:r>
              <a:rPr lang="en-US" sz="1200" b="1" kern="1200" dirty="0" err="1">
                <a:solidFill>
                  <a:schemeClr val="tx1"/>
                </a:solidFill>
                <a:effectLst/>
                <a:latin typeface="+mn-lt"/>
                <a:ea typeface="+mn-ea"/>
                <a:cs typeface="+mn-cs"/>
              </a:rPr>
              <a:t>programmes</a:t>
            </a:r>
            <a:r>
              <a:rPr lang="en-US" sz="1200" b="1"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39</a:t>
            </a:fld>
            <a:endParaRPr lang="en-US"/>
          </a:p>
        </p:txBody>
      </p:sp>
    </p:spTree>
    <p:extLst>
      <p:ext uri="{BB962C8B-B14F-4D97-AF65-F5344CB8AC3E}">
        <p14:creationId xmlns:p14="http://schemas.microsoft.com/office/powerpoint/2010/main" val="2129199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patients in whom parasites were found in at least one body fluid (</a:t>
            </a:r>
            <a:r>
              <a:rPr lang="en-US" dirty="0" err="1"/>
              <a:t>ie</a:t>
            </a:r>
            <a:r>
              <a:rPr lang="en-US" dirty="0"/>
              <a:t>, blood or lymph node fluid), with a cerebrospinal fluid white blood cell count higher than 20 cells per </a:t>
            </a:r>
            <a:r>
              <a:rPr lang="en-US" dirty="0" err="1"/>
              <a:t>μL</a:t>
            </a:r>
            <a:r>
              <a:rPr lang="en-US" dirty="0"/>
              <a:t> or trypanosomes in the cerebrospinal fluid were eligible</a:t>
            </a:r>
          </a:p>
          <a:p>
            <a:endParaRPr lang="en-US" dirty="0"/>
          </a:p>
          <a:p>
            <a:r>
              <a:rPr lang="en-US" dirty="0"/>
              <a:t>Between October, 2012, and November, 2016, more than half a million people were screened to identify 419 patients who were pre-screened. Of these, ten (2%) patients were not eligible</a:t>
            </a:r>
          </a:p>
          <a:p>
            <a:endParaRPr lang="en-US" dirty="0"/>
          </a:p>
          <a:p>
            <a:r>
              <a:rPr lang="en-US" dirty="0"/>
              <a:t>(91% vs 98%), but this difference was within the predetermined acceptability margin of 13% (–6·4%, 97·06% CI –11·2 to –1·6; p=0·0029), </a:t>
            </a:r>
          </a:p>
          <a:p>
            <a:endParaRPr lang="en-US" dirty="0"/>
          </a:p>
        </p:txBody>
      </p:sp>
      <p:sp>
        <p:nvSpPr>
          <p:cNvPr id="4" name="Slide Number Placeholder 3"/>
          <p:cNvSpPr>
            <a:spLocks noGrp="1"/>
          </p:cNvSpPr>
          <p:nvPr>
            <p:ph type="sldNum" sz="quarter" idx="10"/>
          </p:nvPr>
        </p:nvSpPr>
        <p:spPr/>
        <p:txBody>
          <a:bodyPr/>
          <a:lstStyle/>
          <a:p>
            <a:fld id="{E2D385FE-6F69-564E-B4B7-5EE13A157A39}" type="slidenum">
              <a:rPr lang="en-US" smtClean="0"/>
              <a:t>40</a:t>
            </a:fld>
            <a:endParaRPr lang="en-US"/>
          </a:p>
        </p:txBody>
      </p:sp>
    </p:spTree>
    <p:extLst>
      <p:ext uri="{BB962C8B-B14F-4D97-AF65-F5344CB8AC3E}">
        <p14:creationId xmlns:p14="http://schemas.microsoft.com/office/powerpoint/2010/main" val="13977670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second-stage HAT, data from a randomized clinical trial comparing </a:t>
            </a:r>
            <a:r>
              <a:rPr lang="en-US" dirty="0" err="1"/>
              <a:t>fexinidazole</a:t>
            </a:r>
            <a:r>
              <a:rPr lang="en-US" dirty="0"/>
              <a:t> with NECT showed that in patients with &gt; 100 WBC/µL of CSF (severe second-stage), the treatment success rates at 18 months were 86.9% with </a:t>
            </a:r>
            <a:r>
              <a:rPr lang="en-US" dirty="0" err="1"/>
              <a:t>fexinidazole</a:t>
            </a:r>
            <a:r>
              <a:rPr lang="en-US" dirty="0"/>
              <a:t> versus 98.7% with NECT, significantly in </a:t>
            </a:r>
            <a:r>
              <a:rPr lang="en-US" dirty="0" err="1"/>
              <a:t>favour</a:t>
            </a:r>
            <a:r>
              <a:rPr lang="en-US" dirty="0"/>
              <a:t> of NECT. In patients with ≤ 100 WBC/µL of CSF, success rates were 98% with </a:t>
            </a:r>
            <a:r>
              <a:rPr lang="en-US" dirty="0" err="1"/>
              <a:t>fexinidazole</a:t>
            </a:r>
            <a:r>
              <a:rPr lang="en-US" dirty="0"/>
              <a:t> and 95.9% with NECT, with no significant difference. The overall safety data were not substantially different for both treatments.</a:t>
            </a:r>
          </a:p>
        </p:txBody>
      </p:sp>
      <p:sp>
        <p:nvSpPr>
          <p:cNvPr id="4" name="Slide Number Placeholder 3"/>
          <p:cNvSpPr>
            <a:spLocks noGrp="1"/>
          </p:cNvSpPr>
          <p:nvPr>
            <p:ph type="sldNum" sz="quarter" idx="10"/>
          </p:nvPr>
        </p:nvSpPr>
        <p:spPr/>
        <p:txBody>
          <a:bodyPr/>
          <a:lstStyle/>
          <a:p>
            <a:fld id="{E2D385FE-6F69-564E-B4B7-5EE13A157A39}" type="slidenum">
              <a:rPr lang="en-US" smtClean="0"/>
              <a:t>41</a:t>
            </a:fld>
            <a:endParaRPr lang="en-US"/>
          </a:p>
        </p:txBody>
      </p:sp>
    </p:spTree>
    <p:extLst>
      <p:ext uri="{BB962C8B-B14F-4D97-AF65-F5344CB8AC3E}">
        <p14:creationId xmlns:p14="http://schemas.microsoft.com/office/powerpoint/2010/main" val="1163399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dirty="0"/>
              <a:t>. All ten patients in the first stage had treatment success at the end of their hospitalisation and at their 12-month follow-up evaluation. Serious adverse events did not occur in any participants with first-stage HAT. T</a:t>
            </a:r>
            <a:endParaRPr lang="en-US" dirty="0"/>
          </a:p>
          <a:p>
            <a:endParaRPr lang="en-US" dirty="0"/>
          </a:p>
        </p:txBody>
      </p:sp>
      <p:sp>
        <p:nvSpPr>
          <p:cNvPr id="4" name="Slide Number Placeholder 3"/>
          <p:cNvSpPr>
            <a:spLocks noGrp="1"/>
          </p:cNvSpPr>
          <p:nvPr>
            <p:ph type="sldNum" sz="quarter" idx="5"/>
          </p:nvPr>
        </p:nvSpPr>
        <p:spPr/>
        <p:txBody>
          <a:bodyPr/>
          <a:lstStyle/>
          <a:p>
            <a:fld id="{F35B3CF1-1929-6D4F-B910-213D9C9AB270}" type="slidenum">
              <a:rPr lang="en-US" smtClean="0"/>
              <a:t>42</a:t>
            </a:fld>
            <a:endParaRPr lang="en-US"/>
          </a:p>
        </p:txBody>
      </p:sp>
    </p:spTree>
    <p:extLst>
      <p:ext uri="{BB962C8B-B14F-4D97-AF65-F5344CB8AC3E}">
        <p14:creationId xmlns:p14="http://schemas.microsoft.com/office/powerpoint/2010/main" val="4873767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1 = </a:t>
            </a:r>
            <a:r>
              <a:rPr lang="en-US" dirty="0" err="1"/>
              <a:t>Suramin</a:t>
            </a:r>
            <a:r>
              <a:rPr lang="en-US" dirty="0"/>
              <a:t>				 </a:t>
            </a:r>
          </a:p>
          <a:p>
            <a:pPr lvl="1"/>
            <a:r>
              <a:rPr lang="en-US" dirty="0"/>
              <a:t>Test dose on day 0</a:t>
            </a:r>
          </a:p>
          <a:p>
            <a:pPr lvl="1"/>
            <a:r>
              <a:rPr lang="en-US" dirty="0"/>
              <a:t>20mg/kg on days 1,3,7,14,21</a:t>
            </a:r>
          </a:p>
          <a:p>
            <a:endParaRPr lang="en-US" dirty="0"/>
          </a:p>
          <a:p>
            <a:r>
              <a:rPr lang="en-US" dirty="0"/>
              <a:t>Stage 2 = Melarsoprol			</a:t>
            </a:r>
          </a:p>
          <a:p>
            <a:pPr lvl="1"/>
            <a:r>
              <a:rPr lang="en-US" dirty="0"/>
              <a:t>Previously:  3mg/kg IV daily x 3 days, then 3 days rest – then repeat 3 times</a:t>
            </a:r>
          </a:p>
          <a:p>
            <a:pPr lvl="1"/>
            <a:r>
              <a:rPr lang="en-US" dirty="0"/>
              <a:t>Now: 2mg/kg IV daily x 10 days</a:t>
            </a:r>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49</a:t>
            </a:fld>
            <a:endParaRPr lang="en-US"/>
          </a:p>
        </p:txBody>
      </p:sp>
    </p:spTree>
    <p:extLst>
      <p:ext uri="{BB962C8B-B14F-4D97-AF65-F5344CB8AC3E}">
        <p14:creationId xmlns:p14="http://schemas.microsoft.com/office/powerpoint/2010/main" val="4671871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Laboratory investigations showed leucopenia, thrombocytopenia,</a:t>
            </a:r>
            <a:r>
              <a:rPr lang="en-US" baseline="0" dirty="0"/>
              <a:t> </a:t>
            </a:r>
            <a:r>
              <a:rPr lang="en-US" dirty="0" err="1"/>
              <a:t>haemolytic</a:t>
            </a:r>
            <a:r>
              <a:rPr lang="en-US" dirty="0"/>
              <a:t> </a:t>
            </a:r>
            <a:r>
              <a:rPr lang="en-US" dirty="0" err="1"/>
              <a:t>anaemia</a:t>
            </a:r>
            <a:r>
              <a:rPr lang="en-US" dirty="0"/>
              <a:t>, </a:t>
            </a:r>
            <a:r>
              <a:rPr lang="en-US" dirty="0" err="1"/>
              <a:t>hyperbilirubinaemia</a:t>
            </a:r>
            <a:r>
              <a:rPr lang="en-US" dirty="0"/>
              <a:t>, </a:t>
            </a:r>
            <a:r>
              <a:rPr lang="en-US" dirty="0" err="1"/>
              <a:t>hypoglycaemia</a:t>
            </a:r>
            <a:r>
              <a:rPr lang="en-US" dirty="0"/>
              <a:t>, elevated creatinine and urea, high activity of aminotransferases,</a:t>
            </a:r>
            <a:r>
              <a:rPr lang="en-US" baseline="0" dirty="0"/>
              <a:t> </a:t>
            </a:r>
            <a:r>
              <a:rPr lang="en-US" dirty="0"/>
              <a:t>elevated levels of inflammatory markers, </a:t>
            </a:r>
            <a:r>
              <a:rPr lang="en-US" dirty="0" err="1"/>
              <a:t>hypoproteinaemia</a:t>
            </a:r>
            <a:r>
              <a:rPr lang="en-US" dirty="0"/>
              <a:t>, proteinuria, abnormal clotting and bleeding times, low</a:t>
            </a:r>
            <a:r>
              <a:rPr lang="en-US" baseline="0" dirty="0"/>
              <a:t> </a:t>
            </a:r>
            <a:r>
              <a:rPr lang="en-US" dirty="0"/>
              <a:t>fibrinogen level, metabolic acidosis, and electrolyte disturbances</a:t>
            </a:r>
          </a:p>
          <a:p>
            <a:endParaRPr lang="en-US" dirty="0"/>
          </a:p>
          <a:p>
            <a:r>
              <a:rPr lang="en-US" dirty="0"/>
              <a:t>tified on the basis of the characteristic serum resistance-associated gene using a polymerase chain reaction,</a:t>
            </a:r>
            <a:r>
              <a:rPr lang="en-US" baseline="0" dirty="0"/>
              <a:t> </a:t>
            </a:r>
            <a:r>
              <a:rPr lang="en-US" dirty="0"/>
              <a:t>and a </a:t>
            </a:r>
            <a:r>
              <a:rPr lang="en-US" dirty="0" err="1"/>
              <a:t>seroconversion</a:t>
            </a:r>
            <a:r>
              <a:rPr lang="en-US" dirty="0"/>
              <a:t> of specific immunoglobulin M and G antibodies in the peripheral blood by enzyme-linked</a:t>
            </a:r>
            <a:r>
              <a:rPr lang="en-US" baseline="0" dirty="0"/>
              <a:t> </a:t>
            </a:r>
            <a:r>
              <a:rPr lang="en-US" dirty="0" err="1"/>
              <a:t>immunosorbent</a:t>
            </a:r>
            <a:r>
              <a:rPr lang="en-US" dirty="0"/>
              <a:t> assay. </a:t>
            </a:r>
          </a:p>
          <a:p>
            <a:r>
              <a:rPr lang="en-US" dirty="0"/>
              <a:t>Serological tests for T. </a:t>
            </a:r>
            <a:r>
              <a:rPr lang="en-US" dirty="0" err="1"/>
              <a:t>brucei</a:t>
            </a:r>
            <a:r>
              <a:rPr lang="en-US" dirty="0"/>
              <a:t> </a:t>
            </a:r>
            <a:r>
              <a:rPr lang="en-US" dirty="0" err="1"/>
              <a:t>gambiense</a:t>
            </a:r>
            <a:r>
              <a:rPr lang="en-US" dirty="0"/>
              <a:t> subspecies were negative. A severe clinical course of acute</a:t>
            </a:r>
            <a:r>
              <a:rPr lang="en-US" baseline="0" dirty="0"/>
              <a:t> </a:t>
            </a:r>
            <a:r>
              <a:rPr lang="en-US" dirty="0" err="1"/>
              <a:t>rhodesiense</a:t>
            </a:r>
            <a:r>
              <a:rPr lang="en-US" dirty="0"/>
              <a:t> </a:t>
            </a:r>
            <a:r>
              <a:rPr lang="en-US" dirty="0" err="1"/>
              <a:t>trypanosomiasis</a:t>
            </a:r>
            <a:r>
              <a:rPr lang="en-US" dirty="0"/>
              <a:t> with renal failure, respiratory distress, disseminated intravascular coagulation syndrome,</a:t>
            </a:r>
            <a:r>
              <a:rPr lang="en-US" baseline="0" dirty="0"/>
              <a:t> </a:t>
            </a:r>
            <a:r>
              <a:rPr lang="en-US" dirty="0" err="1"/>
              <a:t>haemolysis</a:t>
            </a:r>
            <a:r>
              <a:rPr lang="en-US" dirty="0"/>
              <a:t>, liver insufficiency and myocarditis was confirmed. Intensive anti-parasitic and symptomatic treatment was</a:t>
            </a:r>
          </a:p>
          <a:p>
            <a:r>
              <a:rPr lang="en-US" dirty="0"/>
              <a:t>immediately instituted, including intravenous </a:t>
            </a:r>
            <a:r>
              <a:rPr lang="en-US" dirty="0" err="1"/>
              <a:t>pentamidine</a:t>
            </a:r>
            <a:r>
              <a:rPr lang="en-US" dirty="0"/>
              <a:t>, </a:t>
            </a:r>
            <a:r>
              <a:rPr lang="en-US" dirty="0" err="1"/>
              <a:t>plasmaphereses</a:t>
            </a:r>
            <a:r>
              <a:rPr lang="en-US" dirty="0"/>
              <a:t>, oxygen therapy, blood transfusion,</a:t>
            </a:r>
          </a:p>
          <a:p>
            <a:r>
              <a:rPr lang="en-US" dirty="0"/>
              <a:t>catecholamine administration, and fluid infusions, as well as </a:t>
            </a:r>
            <a:r>
              <a:rPr lang="en-US" dirty="0" err="1"/>
              <a:t>haemostatic</a:t>
            </a:r>
            <a:r>
              <a:rPr lang="en-US" dirty="0"/>
              <a:t>, </a:t>
            </a:r>
            <a:r>
              <a:rPr lang="en-US" dirty="0" err="1"/>
              <a:t>hepatoprotective</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52</a:t>
            </a:fld>
            <a:endParaRPr lang="en-US"/>
          </a:p>
        </p:txBody>
      </p:sp>
    </p:spTree>
    <p:extLst>
      <p:ext uri="{BB962C8B-B14F-4D97-AF65-F5344CB8AC3E}">
        <p14:creationId xmlns:p14="http://schemas.microsoft.com/office/powerpoint/2010/main" val="8089175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Panel A shows a trypanosome in the cerebrospinal fluid, adjacent to a number of blood cells. Panel B shows a </a:t>
            </a:r>
            <a:r>
              <a:rPr lang="en-US" sz="1200" b="0" i="0" u="none" strike="noStrike" kern="1200" baseline="0" dirty="0" err="1">
                <a:solidFill>
                  <a:schemeClr val="tx1"/>
                </a:solidFill>
                <a:latin typeface="+mn-lt"/>
                <a:ea typeface="+mn-ea"/>
                <a:cs typeface="+mn-cs"/>
              </a:rPr>
              <a:t>morular</a:t>
            </a:r>
            <a:r>
              <a:rPr lang="en-US" sz="1200" b="0" i="0" u="none" strike="noStrike" kern="1200" baseline="0" dirty="0">
                <a:solidFill>
                  <a:schemeClr val="tx1"/>
                </a:solidFill>
                <a:latin typeface="+mn-lt"/>
                <a:ea typeface="+mn-ea"/>
                <a:cs typeface="+mn-cs"/>
              </a:rPr>
              <a:t> cell of</a:t>
            </a:r>
          </a:p>
          <a:p>
            <a:r>
              <a:rPr lang="en-US" sz="1200" b="0" i="0" u="none" strike="noStrike" kern="1200" baseline="0" dirty="0">
                <a:solidFill>
                  <a:schemeClr val="tx1"/>
                </a:solidFill>
                <a:latin typeface="+mn-lt"/>
                <a:ea typeface="+mn-ea"/>
                <a:cs typeface="+mn-cs"/>
              </a:rPr>
              <a:t>Mott (arrow). Mott cells are plasma cells with globular cytoplasmic inclusions that contain immunoglobulin proteins.</a:t>
            </a:r>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57</a:t>
            </a:fld>
            <a:endParaRPr lang="en-US"/>
          </a:p>
        </p:txBody>
      </p:sp>
    </p:spTree>
    <p:extLst>
      <p:ext uri="{BB962C8B-B14F-4D97-AF65-F5344CB8AC3E}">
        <p14:creationId xmlns:p14="http://schemas.microsoft.com/office/powerpoint/2010/main" val="1067287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pristine (-</a:t>
            </a:r>
            <a:r>
              <a:rPr lang="en-US" dirty="0" err="1"/>
              <a:t>ve</a:t>
            </a:r>
            <a:r>
              <a:rPr lang="en-US" dirty="0"/>
              <a:t> smear and cells) so she was treated for </a:t>
            </a:r>
            <a:r>
              <a:rPr lang="en-US" dirty="0" err="1"/>
              <a:t>hemolymphatic</a:t>
            </a:r>
            <a:r>
              <a:rPr lang="en-US" dirty="0"/>
              <a:t> stage I with IV </a:t>
            </a:r>
            <a:r>
              <a:rPr lang="en-US" dirty="0" err="1"/>
              <a:t>Pentamidine</a:t>
            </a:r>
            <a:r>
              <a:rPr lang="en-US" dirty="0"/>
              <a:t>.</a:t>
            </a:r>
          </a:p>
          <a:p>
            <a:endParaRPr lang="en-US" dirty="0"/>
          </a:p>
        </p:txBody>
      </p:sp>
      <p:sp>
        <p:nvSpPr>
          <p:cNvPr id="4" name="Slide Number Placeholder 3"/>
          <p:cNvSpPr>
            <a:spLocks noGrp="1"/>
          </p:cNvSpPr>
          <p:nvPr>
            <p:ph type="sldNum" sz="quarter" idx="10"/>
          </p:nvPr>
        </p:nvSpPr>
        <p:spPr/>
        <p:txBody>
          <a:bodyPr/>
          <a:lstStyle/>
          <a:p>
            <a:fld id="{F35B3CF1-1929-6D4F-B910-213D9C9AB270}" type="slidenum">
              <a:rPr lang="en-US" smtClean="0"/>
              <a:t>58</a:t>
            </a:fld>
            <a:endParaRPr lang="en-US"/>
          </a:p>
        </p:txBody>
      </p:sp>
    </p:spTree>
    <p:extLst>
      <p:ext uri="{BB962C8B-B14F-4D97-AF65-F5344CB8AC3E}">
        <p14:creationId xmlns:p14="http://schemas.microsoft.com/office/powerpoint/2010/main" val="2884301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Date Placeholder 3"/>
          <p:cNvSpPr>
            <a:spLocks noGrp="1"/>
          </p:cNvSpPr>
          <p:nvPr>
            <p:ph type="dt" sz="half" idx="10"/>
          </p:nvPr>
        </p:nvSpPr>
        <p:spPr/>
        <p:txBody>
          <a:bodyPr/>
          <a:lstStyle/>
          <a:p>
            <a:fld id="{DBB1E234-7869-CB4A-885A-00E762E27ECE}"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2020783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DBB1E234-7869-CB4A-885A-00E762E27ECE}"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2859308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DBB1E234-7869-CB4A-885A-00E762E27ECE}"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692111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DBB1E234-7869-CB4A-885A-00E762E27ECE}" type="datetimeFigureOut">
              <a:rPr lang="en-US" smtClean="0"/>
              <a:t>6/5/25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929968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DBB1E234-7869-CB4A-885A-00E762E27ECE}" type="datetimeFigureOut">
              <a:rPr lang="en-US" smtClean="0"/>
              <a:t>6/5/25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2530288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DBB1E234-7869-CB4A-885A-00E762E27ECE}" type="datetimeFigureOut">
              <a:rPr lang="en-US" smtClean="0"/>
              <a:t>6/5/25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3187961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B1E234-7869-CB4A-885A-00E762E27ECE}" type="datetimeFigureOut">
              <a:rPr lang="en-US" smtClean="0"/>
              <a:t>6/5/25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2584661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DBB1E234-7869-CB4A-885A-00E762E27ECE}" type="datetimeFigureOut">
              <a:rPr lang="en-US" smtClean="0"/>
              <a:t>6/5/25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3761745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DBB1E234-7869-CB4A-885A-00E762E27ECE}" type="datetimeFigureOut">
              <a:rPr lang="en-US" smtClean="0"/>
              <a:t>6/5/25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669567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DBB1E234-7869-CB4A-885A-00E762E27ECE}"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186045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DBB1E234-7869-CB4A-885A-00E762E27ECE}"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A0F56A-F93B-2C41-9025-7212EE0078BD}" type="slidenum">
              <a:rPr lang="en-US" smtClean="0"/>
              <a:t>‹#›</a:t>
            </a:fld>
            <a:endParaRPr lang="en-US"/>
          </a:p>
        </p:txBody>
      </p:sp>
    </p:spTree>
    <p:extLst>
      <p:ext uri="{BB962C8B-B14F-4D97-AF65-F5344CB8AC3E}">
        <p14:creationId xmlns:p14="http://schemas.microsoft.com/office/powerpoint/2010/main" val="1724249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B1E234-7869-CB4A-885A-00E762E27ECE}" type="datetimeFigureOut">
              <a:rPr lang="en-US" smtClean="0"/>
              <a:t>6/5/25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0F56A-F93B-2C41-9025-7212EE0078BD}" type="slidenum">
              <a:rPr lang="en-US" smtClean="0"/>
              <a:t>‹#›</a:t>
            </a:fld>
            <a:endParaRPr lang="en-US"/>
          </a:p>
        </p:txBody>
      </p:sp>
    </p:spTree>
    <p:extLst>
      <p:ext uri="{BB962C8B-B14F-4D97-AF65-F5344CB8AC3E}">
        <p14:creationId xmlns:p14="http://schemas.microsoft.com/office/powerpoint/2010/main" val="1198096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s://url2151.isid.org/ss/c/TUIVIg4PCmni5tP3Q8lzBW5NAcOuTuxSXVCQQNeudQqZXAo2LXkZSKCYn7200k66-I96NGiWVngZznaQGvXTgg/3r2/ffTyXWJpRxKOVAjSOMWvZA/h29/r5RhhpS4cIlFe5Ay51D5mS2cR4yIbIn0UTAX3_Dy8b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9689" y="3663246"/>
            <a:ext cx="7772400" cy="1470025"/>
          </a:xfrm>
        </p:spPr>
        <p:txBody>
          <a:bodyPr>
            <a:normAutofit fontScale="90000"/>
          </a:bodyPr>
          <a:lstStyle/>
          <a:p>
            <a:pPr algn="l"/>
            <a:r>
              <a:rPr lang="en-US" dirty="0"/>
              <a:t>	</a:t>
            </a:r>
            <a:br>
              <a:rPr lang="en-US" dirty="0"/>
            </a:br>
            <a:br>
              <a:rPr lang="en-US" dirty="0"/>
            </a:br>
            <a:r>
              <a:rPr lang="en-US" sz="3600" b="1" dirty="0"/>
              <a:t>Human African Trypanosomiasis</a:t>
            </a:r>
            <a:br>
              <a:rPr lang="en-US" sz="3600" b="1" dirty="0"/>
            </a:br>
            <a:r>
              <a:rPr lang="en-US" sz="3600" dirty="0"/>
              <a:t>African Sleeping Sickness</a:t>
            </a:r>
            <a:br>
              <a:rPr lang="en-US" sz="3600" dirty="0"/>
            </a:br>
            <a:endParaRPr lang="en-US" sz="3600" dirty="0"/>
          </a:p>
        </p:txBody>
      </p:sp>
      <p:pic>
        <p:nvPicPr>
          <p:cNvPr id="6" name="Picture 5" descr="Screen Shot 2013-09-29 at 11.16.5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5890" y="1559848"/>
            <a:ext cx="2073020" cy="1375368"/>
          </a:xfrm>
          <a:prstGeom prst="rect">
            <a:avLst/>
          </a:prstGeom>
        </p:spPr>
      </p:pic>
      <p:pic>
        <p:nvPicPr>
          <p:cNvPr id="7" name="Picture 6" descr="Screen Shot 2013-10-01 at 11.08.1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5890" y="221582"/>
            <a:ext cx="2073020" cy="1201751"/>
          </a:xfrm>
          <a:prstGeom prst="rect">
            <a:avLst/>
          </a:prstGeom>
        </p:spPr>
      </p:pic>
      <p:pic>
        <p:nvPicPr>
          <p:cNvPr id="8" name="Picture 7" descr="Screen Shot 2013-10-01 at 11.10.59 PM.png"/>
          <p:cNvPicPr>
            <a:picLocks noChangeAspect="1"/>
          </p:cNvPicPr>
          <p:nvPr/>
        </p:nvPicPr>
        <p:blipFill rotWithShape="1">
          <a:blip r:embed="rId5">
            <a:extLst>
              <a:ext uri="{28A0092B-C50C-407E-A947-70E740481C1C}">
                <a14:useLocalDpi xmlns:a14="http://schemas.microsoft.com/office/drawing/2010/main" val="0"/>
              </a:ext>
            </a:extLst>
          </a:blip>
          <a:srcRect t="13208" r="32423"/>
          <a:stretch/>
        </p:blipFill>
        <p:spPr>
          <a:xfrm>
            <a:off x="259402" y="220387"/>
            <a:ext cx="1733065" cy="1805126"/>
          </a:xfrm>
          <a:prstGeom prst="rect">
            <a:avLst/>
          </a:prstGeom>
        </p:spPr>
      </p:pic>
      <p:pic>
        <p:nvPicPr>
          <p:cNvPr id="9" name="Picture 8" descr="Screen Shot 2013-10-01 at 11.13.4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9560" y="220388"/>
            <a:ext cx="2129765" cy="1806256"/>
          </a:xfrm>
          <a:prstGeom prst="rect">
            <a:avLst/>
          </a:prstGeom>
        </p:spPr>
      </p:pic>
      <p:pic>
        <p:nvPicPr>
          <p:cNvPr id="10" name="Picture 9" descr="Screen Shot 2013-09-29 at 7.10.33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12169" y="220387"/>
            <a:ext cx="1726093" cy="1863918"/>
          </a:xfrm>
          <a:prstGeom prst="rect">
            <a:avLst/>
          </a:prstGeom>
        </p:spPr>
      </p:pic>
      <p:pic>
        <p:nvPicPr>
          <p:cNvPr id="12" name="Picture 11" descr="Screen Shot 2013-10-01 at 11.16.40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35890" y="3176797"/>
            <a:ext cx="2073020" cy="972898"/>
          </a:xfrm>
          <a:prstGeom prst="rect">
            <a:avLst/>
          </a:prstGeom>
        </p:spPr>
      </p:pic>
      <p:pic>
        <p:nvPicPr>
          <p:cNvPr id="15" name="Picture 14"/>
          <p:cNvPicPr>
            <a:picLocks noChangeAspect="1"/>
          </p:cNvPicPr>
          <p:nvPr/>
        </p:nvPicPr>
        <p:blipFill>
          <a:blip r:embed="rId9"/>
          <a:stretch>
            <a:fillRect/>
          </a:stretch>
        </p:blipFill>
        <p:spPr>
          <a:xfrm>
            <a:off x="266803" y="2290968"/>
            <a:ext cx="1725664" cy="1288496"/>
          </a:xfrm>
          <a:prstGeom prst="rect">
            <a:avLst/>
          </a:prstGeom>
        </p:spPr>
      </p:pic>
    </p:spTree>
    <p:extLst>
      <p:ext uri="{BB962C8B-B14F-4D97-AF65-F5344CB8AC3E}">
        <p14:creationId xmlns:p14="http://schemas.microsoft.com/office/powerpoint/2010/main" val="634857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Human African Trypanosomiasis</a:t>
            </a:r>
          </a:p>
        </p:txBody>
      </p:sp>
      <p:sp>
        <p:nvSpPr>
          <p:cNvPr id="3" name="Content Placeholder 2"/>
          <p:cNvSpPr>
            <a:spLocks noGrp="1"/>
          </p:cNvSpPr>
          <p:nvPr>
            <p:ph idx="1"/>
          </p:nvPr>
        </p:nvSpPr>
        <p:spPr/>
        <p:txBody>
          <a:bodyPr>
            <a:normAutofit fontScale="85000" lnSpcReduction="20000"/>
          </a:bodyPr>
          <a:lstStyle/>
          <a:p>
            <a:r>
              <a:rPr lang="en-US" dirty="0"/>
              <a:t>Overview and epidemiology</a:t>
            </a:r>
          </a:p>
          <a:p>
            <a:endParaRPr lang="en-US" dirty="0"/>
          </a:p>
          <a:p>
            <a:r>
              <a:rPr lang="en-US" dirty="0"/>
              <a:t>Clinical presentation, diagnosis, treatment</a:t>
            </a:r>
          </a:p>
          <a:p>
            <a:pPr marL="914400" lvl="1" indent="-514350"/>
            <a:r>
              <a:rPr lang="en-US" dirty="0"/>
              <a:t>Differences between:</a:t>
            </a:r>
          </a:p>
          <a:p>
            <a:pPr marL="1771650" lvl="3" indent="-514350">
              <a:buFont typeface="+mj-lt"/>
              <a:buAutoNum type="arabicPeriod"/>
            </a:pPr>
            <a:r>
              <a:rPr lang="en-US" dirty="0"/>
              <a:t>East African (</a:t>
            </a:r>
            <a:r>
              <a:rPr lang="en-US" dirty="0" err="1"/>
              <a:t>rhodesiense</a:t>
            </a:r>
            <a:r>
              <a:rPr lang="en-US" dirty="0"/>
              <a:t>)</a:t>
            </a:r>
          </a:p>
          <a:p>
            <a:pPr marL="1771650" lvl="3" indent="-514350">
              <a:buFont typeface="+mj-lt"/>
              <a:buAutoNum type="arabicPeriod"/>
            </a:pPr>
            <a:r>
              <a:rPr lang="en-US" dirty="0"/>
              <a:t>West African (</a:t>
            </a:r>
            <a:r>
              <a:rPr lang="en-US" dirty="0" err="1"/>
              <a:t>gambiense</a:t>
            </a:r>
            <a:r>
              <a:rPr lang="en-US" dirty="0"/>
              <a:t>)</a:t>
            </a:r>
          </a:p>
          <a:p>
            <a:pPr marL="914400" lvl="1" indent="-514350"/>
            <a:r>
              <a:rPr lang="en-US" dirty="0"/>
              <a:t>Clinical stages:</a:t>
            </a:r>
          </a:p>
          <a:p>
            <a:pPr marL="1771650" lvl="3" indent="-514350">
              <a:buFont typeface="+mj-lt"/>
              <a:buAutoNum type="arabicPeriod"/>
            </a:pPr>
            <a:r>
              <a:rPr lang="en-US" dirty="0" err="1"/>
              <a:t>Hemolymphatic</a:t>
            </a:r>
            <a:r>
              <a:rPr lang="en-US" dirty="0"/>
              <a:t> </a:t>
            </a:r>
          </a:p>
          <a:p>
            <a:pPr marL="1771650" lvl="3" indent="-514350">
              <a:buFont typeface="+mj-lt"/>
              <a:buAutoNum type="arabicPeriod"/>
            </a:pPr>
            <a:r>
              <a:rPr lang="en-US" dirty="0" err="1"/>
              <a:t>Meningoencephalitic</a:t>
            </a:r>
            <a:endParaRPr lang="en-US" dirty="0"/>
          </a:p>
          <a:p>
            <a:pPr marL="914400" lvl="1" indent="-514350"/>
            <a:r>
              <a:rPr lang="en-US" dirty="0"/>
              <a:t>Treatment </a:t>
            </a:r>
          </a:p>
          <a:p>
            <a:pPr marL="1771650" lvl="3" indent="-514350"/>
            <a:r>
              <a:rPr lang="en-US" dirty="0" err="1"/>
              <a:t>Fexinidazole</a:t>
            </a:r>
            <a:r>
              <a:rPr lang="en-US" dirty="0"/>
              <a:t> </a:t>
            </a:r>
          </a:p>
          <a:p>
            <a:endParaRPr lang="en-US" dirty="0"/>
          </a:p>
          <a:p>
            <a:r>
              <a:rPr lang="en-US" dirty="0"/>
              <a:t>Cases</a:t>
            </a:r>
          </a:p>
        </p:txBody>
      </p:sp>
    </p:spTree>
    <p:extLst>
      <p:ext uri="{BB962C8B-B14F-4D97-AF65-F5344CB8AC3E}">
        <p14:creationId xmlns:p14="http://schemas.microsoft.com/office/powerpoint/2010/main" val="1070970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Classification</a:t>
            </a:r>
            <a:br>
              <a:rPr lang="en-US" dirty="0"/>
            </a:br>
            <a:r>
              <a:rPr lang="en-US" dirty="0"/>
              <a:t>Parasites</a:t>
            </a:r>
          </a:p>
        </p:txBody>
      </p:sp>
      <p:sp>
        <p:nvSpPr>
          <p:cNvPr id="3" name="Content Placeholder 2"/>
          <p:cNvSpPr>
            <a:spLocks noGrp="1"/>
          </p:cNvSpPr>
          <p:nvPr>
            <p:ph idx="1"/>
          </p:nvPr>
        </p:nvSpPr>
        <p:spPr/>
        <p:txBody>
          <a:bodyPr numCol="2">
            <a:normAutofit/>
          </a:bodyPr>
          <a:lstStyle/>
          <a:p>
            <a:pPr marL="457200" lvl="1" indent="0">
              <a:buNone/>
            </a:pPr>
            <a:r>
              <a:rPr lang="en-US" dirty="0"/>
              <a:t>Protozoa </a:t>
            </a:r>
          </a:p>
          <a:p>
            <a:pPr lvl="2"/>
            <a:r>
              <a:rPr lang="en-US" dirty="0"/>
              <a:t>Enteric (Giardia)</a:t>
            </a:r>
          </a:p>
          <a:p>
            <a:pPr lvl="2"/>
            <a:r>
              <a:rPr lang="en-US" dirty="0"/>
              <a:t>Non-Enteric (Malaria)</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marL="457200" lvl="1" indent="0">
              <a:buNone/>
            </a:pPr>
            <a:r>
              <a:rPr lang="en-US" dirty="0" err="1"/>
              <a:t>Helminths</a:t>
            </a:r>
            <a:endParaRPr lang="en-US" dirty="0"/>
          </a:p>
          <a:p>
            <a:pPr lvl="2"/>
            <a:r>
              <a:rPr lang="en-US" dirty="0"/>
              <a:t>Nematodes 	(roundworms)</a:t>
            </a:r>
          </a:p>
          <a:p>
            <a:pPr lvl="2"/>
            <a:r>
              <a:rPr lang="en-US" dirty="0" err="1"/>
              <a:t>Trematodes</a:t>
            </a:r>
            <a:r>
              <a:rPr lang="en-US" dirty="0"/>
              <a:t>       	(flukes)</a:t>
            </a:r>
          </a:p>
          <a:p>
            <a:pPr lvl="2"/>
            <a:r>
              <a:rPr lang="en-US" dirty="0" err="1"/>
              <a:t>Cestodes</a:t>
            </a:r>
            <a:r>
              <a:rPr lang="en-US" dirty="0"/>
              <a:t>   	(tapeworms)</a:t>
            </a:r>
          </a:p>
        </p:txBody>
      </p:sp>
    </p:spTree>
    <p:extLst>
      <p:ext uri="{BB962C8B-B14F-4D97-AF65-F5344CB8AC3E}">
        <p14:creationId xmlns:p14="http://schemas.microsoft.com/office/powerpoint/2010/main" val="3459778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Classification</a:t>
            </a:r>
            <a:br>
              <a:rPr lang="en-US" dirty="0"/>
            </a:br>
            <a:r>
              <a:rPr lang="en-US" dirty="0"/>
              <a:t>Protozoa</a:t>
            </a:r>
          </a:p>
        </p:txBody>
      </p:sp>
      <p:sp>
        <p:nvSpPr>
          <p:cNvPr id="3" name="Content Placeholder 2"/>
          <p:cNvSpPr>
            <a:spLocks noGrp="1"/>
          </p:cNvSpPr>
          <p:nvPr>
            <p:ph idx="1"/>
          </p:nvPr>
        </p:nvSpPr>
        <p:spPr>
          <a:xfrm>
            <a:off x="457200" y="1600200"/>
            <a:ext cx="8229600" cy="4814465"/>
          </a:xfrm>
        </p:spPr>
        <p:txBody>
          <a:bodyPr numCol="2">
            <a:normAutofit fontScale="77500" lnSpcReduction="20000"/>
          </a:bodyPr>
          <a:lstStyle/>
          <a:p>
            <a:r>
              <a:rPr lang="en-US" dirty="0"/>
              <a:t>Enteric</a:t>
            </a:r>
          </a:p>
          <a:p>
            <a:pPr marL="971550" lvl="1" indent="-514350">
              <a:buFont typeface="+mj-lt"/>
              <a:buAutoNum type="arabicPeriod"/>
            </a:pPr>
            <a:r>
              <a:rPr lang="en-US" dirty="0"/>
              <a:t>E. </a:t>
            </a:r>
            <a:r>
              <a:rPr lang="en-US" dirty="0" err="1"/>
              <a:t>histolytica</a:t>
            </a:r>
            <a:endParaRPr lang="en-US" dirty="0"/>
          </a:p>
          <a:p>
            <a:pPr lvl="2"/>
            <a:r>
              <a:rPr lang="en-US" dirty="0"/>
              <a:t>E. Dispar</a:t>
            </a:r>
          </a:p>
          <a:p>
            <a:pPr marL="971550" lvl="1" indent="-514350">
              <a:buFont typeface="+mj-lt"/>
              <a:buAutoNum type="arabicPeriod"/>
            </a:pPr>
            <a:r>
              <a:rPr lang="en-US" dirty="0"/>
              <a:t>Giardia </a:t>
            </a:r>
            <a:r>
              <a:rPr lang="en-US" dirty="0" err="1"/>
              <a:t>lamblia</a:t>
            </a:r>
            <a:endParaRPr lang="en-US" dirty="0"/>
          </a:p>
          <a:p>
            <a:pPr lvl="2"/>
            <a:r>
              <a:rPr lang="en-US" dirty="0"/>
              <a:t>Dientameba </a:t>
            </a:r>
            <a:r>
              <a:rPr lang="en-US" dirty="0" err="1"/>
              <a:t>fragilis</a:t>
            </a:r>
            <a:endParaRPr lang="en-US" dirty="0"/>
          </a:p>
          <a:p>
            <a:pPr marL="971550" lvl="1" indent="-514350">
              <a:buFont typeface="+mj-lt"/>
              <a:buAutoNum type="arabicPeriod"/>
            </a:pPr>
            <a:r>
              <a:rPr lang="en-US" dirty="0" err="1"/>
              <a:t>Apicomplexa</a:t>
            </a:r>
            <a:endParaRPr lang="en-US" dirty="0"/>
          </a:p>
          <a:p>
            <a:pPr lvl="2"/>
            <a:r>
              <a:rPr lang="en-US" dirty="0"/>
              <a:t>Cryptosporidium</a:t>
            </a:r>
          </a:p>
          <a:p>
            <a:pPr lvl="2"/>
            <a:r>
              <a:rPr lang="en-US" dirty="0" err="1"/>
              <a:t>Cyclospora</a:t>
            </a:r>
            <a:r>
              <a:rPr lang="en-US" dirty="0"/>
              <a:t> </a:t>
            </a:r>
          </a:p>
          <a:p>
            <a:pPr lvl="2"/>
            <a:r>
              <a:rPr lang="en-US" dirty="0" err="1"/>
              <a:t>Isospora</a:t>
            </a:r>
            <a:r>
              <a:rPr lang="en-US" dirty="0"/>
              <a:t> belli</a:t>
            </a:r>
          </a:p>
          <a:p>
            <a:pPr marL="971550" lvl="1" indent="-514350">
              <a:buFont typeface="+mj-lt"/>
              <a:buAutoNum type="arabicPeriod"/>
            </a:pPr>
            <a:r>
              <a:rPr lang="en-US" dirty="0"/>
              <a:t>Other</a:t>
            </a:r>
          </a:p>
          <a:p>
            <a:pPr lvl="2"/>
            <a:r>
              <a:rPr lang="en-US" dirty="0" err="1"/>
              <a:t>Blastocystis</a:t>
            </a:r>
            <a:r>
              <a:rPr lang="en-US" dirty="0"/>
              <a:t> </a:t>
            </a:r>
            <a:r>
              <a:rPr lang="en-US" dirty="0" err="1"/>
              <a:t>hominis</a:t>
            </a:r>
            <a:endParaRPr lang="en-US" dirty="0"/>
          </a:p>
          <a:p>
            <a:pPr lvl="2"/>
            <a:r>
              <a:rPr lang="en-US" dirty="0" err="1"/>
              <a:t>Microsporidia</a:t>
            </a:r>
            <a:endParaRPr lang="en-US" dirty="0"/>
          </a:p>
          <a:p>
            <a:pPr lvl="2"/>
            <a:endParaRPr lang="en-US" dirty="0"/>
          </a:p>
          <a:p>
            <a:pPr lvl="2"/>
            <a:endParaRPr lang="en-US" dirty="0"/>
          </a:p>
          <a:p>
            <a:r>
              <a:rPr lang="en-US" dirty="0"/>
              <a:t>Non-enteric	</a:t>
            </a:r>
          </a:p>
          <a:p>
            <a:pPr marL="914400" lvl="1" indent="-514350">
              <a:buFont typeface="+mj-lt"/>
              <a:buAutoNum type="arabicPeriod"/>
            </a:pPr>
            <a:r>
              <a:rPr lang="en-US" dirty="0"/>
              <a:t>Toxoplasma </a:t>
            </a:r>
            <a:r>
              <a:rPr lang="en-US" dirty="0" err="1"/>
              <a:t>gondii</a:t>
            </a:r>
            <a:endParaRPr lang="en-US" dirty="0"/>
          </a:p>
          <a:p>
            <a:pPr marL="914400" lvl="1" indent="-514350">
              <a:buFont typeface="+mj-lt"/>
              <a:buAutoNum type="arabicPeriod"/>
            </a:pPr>
            <a:r>
              <a:rPr lang="en-US" dirty="0"/>
              <a:t>Plasmodium spp.</a:t>
            </a:r>
          </a:p>
          <a:p>
            <a:pPr marL="914400" lvl="1" indent="-514350">
              <a:buFont typeface="+mj-lt"/>
              <a:buAutoNum type="arabicPeriod"/>
            </a:pPr>
            <a:r>
              <a:rPr lang="en-US" b="1" dirty="0"/>
              <a:t>Hemoflagellates</a:t>
            </a:r>
          </a:p>
          <a:p>
            <a:pPr marL="1314450" lvl="2" indent="-514350"/>
            <a:r>
              <a:rPr lang="en-US" b="1" dirty="0" err="1"/>
              <a:t>Leishmania</a:t>
            </a:r>
            <a:endParaRPr lang="en-US" b="1" dirty="0"/>
          </a:p>
          <a:p>
            <a:pPr marL="1314450" lvl="2" indent="-514350"/>
            <a:r>
              <a:rPr lang="en-US" b="1" dirty="0" err="1"/>
              <a:t>Trypanosoma</a:t>
            </a:r>
            <a:endParaRPr lang="en-US" dirty="0"/>
          </a:p>
          <a:p>
            <a:pPr marL="914400" lvl="1" indent="-514350">
              <a:buFont typeface="+mj-lt"/>
              <a:buAutoNum type="arabicPeriod"/>
            </a:pPr>
            <a:r>
              <a:rPr lang="en-US" dirty="0" err="1"/>
              <a:t>Trichomonas</a:t>
            </a:r>
            <a:r>
              <a:rPr lang="en-US" dirty="0"/>
              <a:t> </a:t>
            </a:r>
          </a:p>
          <a:p>
            <a:pPr marL="914400" lvl="1" indent="-514350">
              <a:buFont typeface="+mj-lt"/>
              <a:buAutoNum type="arabicPeriod"/>
            </a:pPr>
            <a:r>
              <a:rPr lang="en-US" dirty="0"/>
              <a:t>Free-living amoebas</a:t>
            </a:r>
          </a:p>
          <a:p>
            <a:pPr marL="914400" lvl="1" indent="-514350">
              <a:buFont typeface="+mj-lt"/>
              <a:buAutoNum type="arabicPeriod"/>
            </a:pPr>
            <a:endParaRPr lang="en-US" dirty="0"/>
          </a:p>
          <a:p>
            <a:pPr marL="914400" lvl="1" indent="-514350">
              <a:buFont typeface="+mj-lt"/>
              <a:buAutoNum type="arabicPeriod"/>
            </a:pPr>
            <a:endParaRPr lang="en-US" dirty="0"/>
          </a:p>
          <a:p>
            <a:pPr marL="400050" lvl="1" indent="0">
              <a:buNone/>
            </a:pPr>
            <a:endParaRPr lang="en-US" dirty="0"/>
          </a:p>
          <a:p>
            <a:pPr marL="400050" lvl="1" indent="0">
              <a:buNone/>
            </a:pPr>
            <a:r>
              <a:rPr lang="en-US" dirty="0"/>
              <a:t> </a:t>
            </a:r>
          </a:p>
          <a:p>
            <a:pPr marL="400050" lvl="1" indent="0">
              <a:buNone/>
            </a:pPr>
            <a:r>
              <a:rPr lang="en-US" dirty="0"/>
              <a:t> </a:t>
            </a:r>
          </a:p>
          <a:p>
            <a:pPr marL="800100" lvl="2" indent="0">
              <a:buNone/>
            </a:pPr>
            <a:endParaRPr lang="en-US" dirty="0"/>
          </a:p>
        </p:txBody>
      </p:sp>
      <p:sp>
        <p:nvSpPr>
          <p:cNvPr id="14" name="Freeform 13"/>
          <p:cNvSpPr/>
          <p:nvPr/>
        </p:nvSpPr>
        <p:spPr>
          <a:xfrm>
            <a:off x="7959144" y="2343955"/>
            <a:ext cx="727656" cy="2286149"/>
          </a:xfrm>
          <a:custGeom>
            <a:avLst/>
            <a:gdLst>
              <a:gd name="connsiteX0" fmla="*/ 0 w 1258294"/>
              <a:gd name="connsiteY0" fmla="*/ 140239 h 1562639"/>
              <a:gd name="connsiteX1" fmla="*/ 626534 w 1258294"/>
              <a:gd name="connsiteY1" fmla="*/ 4773 h 1562639"/>
              <a:gd name="connsiteX2" fmla="*/ 1168400 w 1258294"/>
              <a:gd name="connsiteY2" fmla="*/ 292639 h 1562639"/>
              <a:gd name="connsiteX3" fmla="*/ 1202267 w 1258294"/>
              <a:gd name="connsiteY3" fmla="*/ 953039 h 1562639"/>
              <a:gd name="connsiteX4" fmla="*/ 609600 w 1258294"/>
              <a:gd name="connsiteY4" fmla="*/ 1562639 h 1562639"/>
              <a:gd name="connsiteX5" fmla="*/ 609600 w 1258294"/>
              <a:gd name="connsiteY5" fmla="*/ 1562639 h 1562639"/>
              <a:gd name="connsiteX0" fmla="*/ 0 w 1258294"/>
              <a:gd name="connsiteY0" fmla="*/ 140239 h 1579573"/>
              <a:gd name="connsiteX1" fmla="*/ 626534 w 1258294"/>
              <a:gd name="connsiteY1" fmla="*/ 4773 h 1579573"/>
              <a:gd name="connsiteX2" fmla="*/ 1168400 w 1258294"/>
              <a:gd name="connsiteY2" fmla="*/ 292639 h 1579573"/>
              <a:gd name="connsiteX3" fmla="*/ 1202267 w 1258294"/>
              <a:gd name="connsiteY3" fmla="*/ 953039 h 1579573"/>
              <a:gd name="connsiteX4" fmla="*/ 609600 w 1258294"/>
              <a:gd name="connsiteY4" fmla="*/ 1562639 h 1579573"/>
              <a:gd name="connsiteX5" fmla="*/ 609600 w 1258294"/>
              <a:gd name="connsiteY5" fmla="*/ 1562639 h 1579573"/>
              <a:gd name="connsiteX6" fmla="*/ 609600 w 1258294"/>
              <a:gd name="connsiteY6" fmla="*/ 1579573 h 157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294" h="1579573">
                <a:moveTo>
                  <a:pt x="0" y="140239"/>
                </a:moveTo>
                <a:cubicBezTo>
                  <a:pt x="215900" y="59806"/>
                  <a:pt x="431801" y="-20627"/>
                  <a:pt x="626534" y="4773"/>
                </a:cubicBezTo>
                <a:cubicBezTo>
                  <a:pt x="821267" y="30173"/>
                  <a:pt x="1072445" y="134595"/>
                  <a:pt x="1168400" y="292639"/>
                </a:cubicBezTo>
                <a:cubicBezTo>
                  <a:pt x="1264356" y="450683"/>
                  <a:pt x="1295400" y="741372"/>
                  <a:pt x="1202267" y="953039"/>
                </a:cubicBezTo>
                <a:cubicBezTo>
                  <a:pt x="1109134" y="1164706"/>
                  <a:pt x="609600" y="1562639"/>
                  <a:pt x="609600" y="1562639"/>
                </a:cubicBezTo>
                <a:lnTo>
                  <a:pt x="609600" y="1562639"/>
                </a:lnTo>
                <a:lnTo>
                  <a:pt x="609600" y="1579573"/>
                </a:lnTo>
              </a:path>
            </a:pathLst>
          </a:cu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Oval 14"/>
          <p:cNvSpPr/>
          <p:nvPr/>
        </p:nvSpPr>
        <p:spPr>
          <a:xfrm>
            <a:off x="4665145" y="2212876"/>
            <a:ext cx="3437468" cy="994294"/>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34451" y="4504268"/>
            <a:ext cx="3042749" cy="1916932"/>
          </a:xfrm>
          <a:prstGeom prst="rect">
            <a:avLst/>
          </a:prstGeom>
        </p:spPr>
      </p:pic>
    </p:spTree>
    <p:extLst>
      <p:ext uri="{BB962C8B-B14F-4D97-AF65-F5344CB8AC3E}">
        <p14:creationId xmlns:p14="http://schemas.microsoft.com/office/powerpoint/2010/main" val="159663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Hemoflagellates</a:t>
            </a:r>
          </a:p>
        </p:txBody>
      </p:sp>
      <p:sp>
        <p:nvSpPr>
          <p:cNvPr id="3" name="Content Placeholder 2"/>
          <p:cNvSpPr>
            <a:spLocks noGrp="1"/>
          </p:cNvSpPr>
          <p:nvPr>
            <p:ph idx="1"/>
          </p:nvPr>
        </p:nvSpPr>
        <p:spPr/>
        <p:txBody>
          <a:bodyPr>
            <a:normAutofit/>
          </a:bodyPr>
          <a:lstStyle/>
          <a:p>
            <a:r>
              <a:rPr lang="en-US" dirty="0"/>
              <a:t>Leishmaniasis</a:t>
            </a:r>
          </a:p>
          <a:p>
            <a:pPr marL="914400" lvl="1" indent="-514350"/>
            <a:r>
              <a:rPr lang="en-US" dirty="0"/>
              <a:t>New World (</a:t>
            </a:r>
            <a:r>
              <a:rPr lang="en-US" sz="2000" dirty="0"/>
              <a:t>L (V) </a:t>
            </a:r>
            <a:r>
              <a:rPr lang="en-US" sz="2000" i="1" dirty="0" err="1"/>
              <a:t>Braziliensis</a:t>
            </a:r>
            <a:r>
              <a:rPr lang="en-US" sz="2000" dirty="0"/>
              <a:t>, MCL</a:t>
            </a:r>
            <a:r>
              <a:rPr lang="en-US" dirty="0"/>
              <a:t>)</a:t>
            </a:r>
          </a:p>
          <a:p>
            <a:pPr marL="914400" lvl="1" indent="-514350"/>
            <a:r>
              <a:rPr lang="en-US" dirty="0"/>
              <a:t>Old World</a:t>
            </a:r>
          </a:p>
          <a:p>
            <a:pPr marL="914400" lvl="1" indent="-514350"/>
            <a:endParaRPr lang="en-US" dirty="0"/>
          </a:p>
          <a:p>
            <a:pPr marL="514350" indent="-514350"/>
            <a:r>
              <a:rPr lang="en-US" b="1" dirty="0"/>
              <a:t>Trypanosomiasis</a:t>
            </a:r>
          </a:p>
          <a:p>
            <a:pPr marL="914400" lvl="1" indent="-514350"/>
            <a:r>
              <a:rPr lang="en-US" b="1" dirty="0"/>
              <a:t>African </a:t>
            </a:r>
            <a:r>
              <a:rPr lang="en-US" b="1" dirty="0" err="1"/>
              <a:t>trypanosomiasis</a:t>
            </a:r>
            <a:r>
              <a:rPr lang="en-US" b="1" dirty="0"/>
              <a:t> </a:t>
            </a:r>
            <a:r>
              <a:rPr lang="en-US" dirty="0"/>
              <a:t>(T. </a:t>
            </a:r>
            <a:r>
              <a:rPr lang="en-US" dirty="0" err="1"/>
              <a:t>brucei</a:t>
            </a:r>
            <a:r>
              <a:rPr lang="en-US" dirty="0"/>
              <a:t>)</a:t>
            </a:r>
          </a:p>
          <a:p>
            <a:pPr marL="914400" lvl="1" indent="-514350"/>
            <a:r>
              <a:rPr lang="en-US" b="1" dirty="0"/>
              <a:t>South American </a:t>
            </a:r>
            <a:r>
              <a:rPr lang="en-US" b="1" dirty="0" err="1"/>
              <a:t>trypanosomiasis</a:t>
            </a:r>
            <a:r>
              <a:rPr lang="en-US" b="1" dirty="0"/>
              <a:t> </a:t>
            </a:r>
            <a:r>
              <a:rPr lang="en-US" dirty="0"/>
              <a:t>(T.cruzii)</a:t>
            </a:r>
            <a:endParaRPr lang="en-US" b="1" dirty="0"/>
          </a:p>
          <a:p>
            <a:pPr marL="400050" lvl="1" indent="0">
              <a:buNone/>
            </a:pPr>
            <a:r>
              <a:rPr lang="en-US" b="1" dirty="0"/>
              <a:t> </a:t>
            </a:r>
          </a:p>
          <a:p>
            <a:pPr marL="2228850" lvl="4" indent="-514350"/>
            <a:endParaRPr lang="en-US" dirty="0"/>
          </a:p>
          <a:p>
            <a:pPr lvl="3"/>
            <a:endParaRPr lang="en-US" dirty="0"/>
          </a:p>
          <a:p>
            <a:pPr lvl="3"/>
            <a:endParaRPr lang="en-US" dirty="0"/>
          </a:p>
          <a:p>
            <a:pPr lvl="3"/>
            <a:endParaRPr lang="en-US" dirty="0"/>
          </a:p>
          <a:p>
            <a:pPr lvl="3"/>
            <a:endParaRPr lang="en-US" dirty="0"/>
          </a:p>
        </p:txBody>
      </p:sp>
      <p:pic>
        <p:nvPicPr>
          <p:cNvPr id="5" name="Picture 4" descr="Screen Shot 2013-10-01 at 11.20.4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2917" y="3443579"/>
            <a:ext cx="1098037" cy="1197138"/>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95377" y="1555107"/>
            <a:ext cx="1315079" cy="1315079"/>
          </a:xfrm>
          <a:prstGeom prst="rect">
            <a:avLst/>
          </a:prstGeom>
        </p:spPr>
      </p:pic>
    </p:spTree>
    <p:extLst>
      <p:ext uri="{BB962C8B-B14F-4D97-AF65-F5344CB8AC3E}">
        <p14:creationId xmlns:p14="http://schemas.microsoft.com/office/powerpoint/2010/main" val="987052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Trypanosomiasis</a:t>
            </a:r>
          </a:p>
        </p:txBody>
      </p:sp>
      <p:sp>
        <p:nvSpPr>
          <p:cNvPr id="3" name="Content Placeholder 2"/>
          <p:cNvSpPr>
            <a:spLocks noGrp="1"/>
          </p:cNvSpPr>
          <p:nvPr>
            <p:ph idx="1"/>
          </p:nvPr>
        </p:nvSpPr>
        <p:spPr/>
        <p:txBody>
          <a:bodyPr>
            <a:normAutofit/>
          </a:bodyPr>
          <a:lstStyle/>
          <a:p>
            <a:pPr marL="457200" indent="-457200"/>
            <a:endParaRPr lang="en-US" sz="1300" b="1" dirty="0"/>
          </a:p>
          <a:p>
            <a:pPr marL="457200" indent="-457200"/>
            <a:r>
              <a:rPr lang="en-US" b="1" dirty="0"/>
              <a:t>African </a:t>
            </a:r>
            <a:r>
              <a:rPr lang="en-US" b="1" dirty="0" err="1"/>
              <a:t>trypanosomiasis</a:t>
            </a:r>
            <a:r>
              <a:rPr lang="en-US" b="1" dirty="0"/>
              <a:t> </a:t>
            </a:r>
            <a:r>
              <a:rPr lang="en-US" dirty="0"/>
              <a:t>(T. </a:t>
            </a:r>
            <a:r>
              <a:rPr lang="en-US" dirty="0" err="1"/>
              <a:t>brucei</a:t>
            </a:r>
            <a:r>
              <a:rPr lang="en-US" dirty="0"/>
              <a:t>)</a:t>
            </a:r>
          </a:p>
          <a:p>
            <a:pPr marL="800100" lvl="2" indent="0">
              <a:buNone/>
            </a:pPr>
            <a:r>
              <a:rPr lang="en-US" dirty="0"/>
              <a:t>		- East African (</a:t>
            </a:r>
            <a:r>
              <a:rPr lang="en-US" dirty="0" err="1"/>
              <a:t>Rhodesiense</a:t>
            </a:r>
            <a:r>
              <a:rPr lang="en-US" dirty="0"/>
              <a:t>)</a:t>
            </a:r>
          </a:p>
          <a:p>
            <a:pPr marL="800100" lvl="2" indent="0">
              <a:buNone/>
            </a:pPr>
            <a:r>
              <a:rPr lang="en-US" dirty="0"/>
              <a:t>		- West African (</a:t>
            </a:r>
            <a:r>
              <a:rPr lang="en-US" dirty="0" err="1"/>
              <a:t>Gambiense</a:t>
            </a:r>
            <a:r>
              <a:rPr lang="en-US" dirty="0"/>
              <a:t>)</a:t>
            </a:r>
          </a:p>
          <a:p>
            <a:pPr marL="800100" lvl="2" indent="0">
              <a:buNone/>
            </a:pPr>
            <a:endParaRPr lang="en-US" dirty="0"/>
          </a:p>
          <a:p>
            <a:pPr marL="514350" indent="-514350"/>
            <a:r>
              <a:rPr lang="en-US" b="1" dirty="0"/>
              <a:t>South American </a:t>
            </a:r>
            <a:r>
              <a:rPr lang="en-US" b="1" dirty="0" err="1"/>
              <a:t>trypanosomiasis</a:t>
            </a:r>
            <a:r>
              <a:rPr lang="en-US" b="1" dirty="0"/>
              <a:t> </a:t>
            </a:r>
            <a:r>
              <a:rPr lang="en-US" dirty="0"/>
              <a:t>(T.cruzii)</a:t>
            </a:r>
            <a:endParaRPr lang="en-US" b="1" dirty="0"/>
          </a:p>
          <a:p>
            <a:pPr marL="400050" lvl="1" indent="0">
              <a:buNone/>
            </a:pPr>
            <a:endParaRPr lang="en-US" b="1" dirty="0"/>
          </a:p>
          <a:p>
            <a:pPr marL="400050" lvl="1" indent="0">
              <a:buNone/>
            </a:pPr>
            <a:r>
              <a:rPr lang="en-US" b="1" dirty="0"/>
              <a:t> </a:t>
            </a:r>
          </a:p>
          <a:p>
            <a:pPr marL="2228850" lvl="4" indent="-514350"/>
            <a:endParaRPr lang="en-US" dirty="0"/>
          </a:p>
          <a:p>
            <a:pPr lvl="3"/>
            <a:endParaRPr lang="en-US" dirty="0"/>
          </a:p>
          <a:p>
            <a:pPr lvl="3"/>
            <a:endParaRPr lang="en-US" dirty="0"/>
          </a:p>
          <a:p>
            <a:pPr lvl="3"/>
            <a:endParaRPr lang="en-US" dirty="0"/>
          </a:p>
          <a:p>
            <a:pPr lvl="3"/>
            <a:endParaRPr lang="en-US" dirty="0"/>
          </a:p>
        </p:txBody>
      </p:sp>
      <p:pic>
        <p:nvPicPr>
          <p:cNvPr id="6" name="Picture 5" descr="Screen Shot 2013-10-01 at 11.08.1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634" y="1600200"/>
            <a:ext cx="1419266" cy="822763"/>
          </a:xfrm>
          <a:prstGeom prst="rect">
            <a:avLst/>
          </a:prstGeom>
        </p:spPr>
      </p:pic>
      <p:pic>
        <p:nvPicPr>
          <p:cNvPr id="7" name="Picture 6" descr="Screen Shot 2013-09-27 at 10.36.2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363" y="4696998"/>
            <a:ext cx="1477576" cy="2015287"/>
          </a:xfrm>
          <a:prstGeom prst="rect">
            <a:avLst/>
          </a:prstGeom>
        </p:spPr>
      </p:pic>
      <p:pic>
        <p:nvPicPr>
          <p:cNvPr id="9" name="Picture 8" descr="Screen Shot 2013-10-01 at 11.54.10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8975" y="4696998"/>
            <a:ext cx="1898368" cy="1234407"/>
          </a:xfrm>
          <a:prstGeom prst="rect">
            <a:avLst/>
          </a:prstGeom>
        </p:spPr>
      </p:pic>
      <p:pic>
        <p:nvPicPr>
          <p:cNvPr id="11" name="Picture 10" descr="Screen Shot 2013-09-29 at 7.10.33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7634" y="2422963"/>
            <a:ext cx="1020673" cy="1102172"/>
          </a:xfrm>
          <a:prstGeom prst="rect">
            <a:avLst/>
          </a:prstGeom>
        </p:spPr>
      </p:pic>
    </p:spTree>
    <p:extLst>
      <p:ext uri="{BB962C8B-B14F-4D97-AF65-F5344CB8AC3E}">
        <p14:creationId xmlns:p14="http://schemas.microsoft.com/office/powerpoint/2010/main" val="1201047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African Trypanosomiasis </a:t>
            </a:r>
          </a:p>
        </p:txBody>
      </p:sp>
      <p:sp>
        <p:nvSpPr>
          <p:cNvPr id="3" name="Content Placeholder 2"/>
          <p:cNvSpPr>
            <a:spLocks noGrp="1"/>
          </p:cNvSpPr>
          <p:nvPr>
            <p:ph idx="1"/>
          </p:nvPr>
        </p:nvSpPr>
        <p:spPr/>
        <p:txBody>
          <a:bodyPr/>
          <a:lstStyle/>
          <a:p>
            <a:r>
              <a:rPr lang="en-US" dirty="0"/>
              <a:t>Human African </a:t>
            </a:r>
            <a:r>
              <a:rPr lang="en-US" dirty="0" err="1"/>
              <a:t>Trypansomiasis</a:t>
            </a:r>
            <a:r>
              <a:rPr lang="en-US" dirty="0"/>
              <a:t> (HAT)</a:t>
            </a:r>
          </a:p>
          <a:p>
            <a:pPr lvl="1"/>
            <a:r>
              <a:rPr lang="en-US" dirty="0"/>
              <a:t>T. </a:t>
            </a:r>
            <a:r>
              <a:rPr lang="en-US" i="1" dirty="0" err="1"/>
              <a:t>brucei</a:t>
            </a:r>
            <a:r>
              <a:rPr lang="en-US" i="1" dirty="0"/>
              <a:t> </a:t>
            </a:r>
            <a:r>
              <a:rPr lang="en-US" i="1" dirty="0" err="1"/>
              <a:t>rhodesiense</a:t>
            </a:r>
            <a:r>
              <a:rPr lang="en-US" i="1" dirty="0"/>
              <a:t> (r-HAT)</a:t>
            </a:r>
          </a:p>
          <a:p>
            <a:pPr lvl="1"/>
            <a:r>
              <a:rPr lang="en-US" dirty="0"/>
              <a:t>T. </a:t>
            </a:r>
            <a:r>
              <a:rPr lang="en-US" i="1" dirty="0" err="1"/>
              <a:t>brucei</a:t>
            </a:r>
            <a:r>
              <a:rPr lang="en-US" i="1" dirty="0"/>
              <a:t> </a:t>
            </a:r>
            <a:r>
              <a:rPr lang="en-US" i="1" dirty="0" err="1"/>
              <a:t>gambiense</a:t>
            </a:r>
            <a:r>
              <a:rPr lang="en-US" i="1" dirty="0"/>
              <a:t> (g-HAT)</a:t>
            </a:r>
          </a:p>
          <a:p>
            <a:pPr lvl="1"/>
            <a:endParaRPr lang="en-US" dirty="0"/>
          </a:p>
          <a:p>
            <a:r>
              <a:rPr lang="en-US" dirty="0"/>
              <a:t>Animal African Trypanosomiasis (Nagana)</a:t>
            </a:r>
          </a:p>
          <a:p>
            <a:pPr lvl="1"/>
            <a:r>
              <a:rPr lang="en-US" dirty="0"/>
              <a:t>T. </a:t>
            </a:r>
            <a:r>
              <a:rPr lang="en-US" i="1" dirty="0" err="1"/>
              <a:t>brucei</a:t>
            </a:r>
            <a:r>
              <a:rPr lang="en-US" i="1" dirty="0"/>
              <a:t> </a:t>
            </a:r>
            <a:r>
              <a:rPr lang="en-US" i="1" dirty="0" err="1"/>
              <a:t>brucei</a:t>
            </a:r>
            <a:endParaRPr lang="en-US" i="1" dirty="0"/>
          </a:p>
        </p:txBody>
      </p:sp>
      <p:pic>
        <p:nvPicPr>
          <p:cNvPr id="4" name="Picture 3"/>
          <p:cNvPicPr>
            <a:picLocks noChangeAspect="1"/>
          </p:cNvPicPr>
          <p:nvPr/>
        </p:nvPicPr>
        <p:blipFill>
          <a:blip r:embed="rId2"/>
          <a:stretch>
            <a:fillRect/>
          </a:stretch>
        </p:blipFill>
        <p:spPr>
          <a:xfrm>
            <a:off x="4270918" y="4710853"/>
            <a:ext cx="2559425" cy="1706283"/>
          </a:xfrm>
          <a:prstGeom prst="rect">
            <a:avLst/>
          </a:prstGeom>
        </p:spPr>
      </p:pic>
    </p:spTree>
    <p:extLst>
      <p:ext uri="{BB962C8B-B14F-4D97-AF65-F5344CB8AC3E}">
        <p14:creationId xmlns:p14="http://schemas.microsoft.com/office/powerpoint/2010/main" val="1249806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Life cycle</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3"/>
          <a:stretch>
            <a:fillRect/>
          </a:stretch>
        </p:blipFill>
        <p:spPr>
          <a:xfrm>
            <a:off x="1405466" y="1417638"/>
            <a:ext cx="6913033" cy="5020316"/>
          </a:xfrm>
          <a:prstGeom prst="rect">
            <a:avLst/>
          </a:prstGeom>
        </p:spPr>
      </p:pic>
      <p:sp>
        <p:nvSpPr>
          <p:cNvPr id="5" name="TextBox 4"/>
          <p:cNvSpPr txBox="1"/>
          <p:nvPr/>
        </p:nvSpPr>
        <p:spPr>
          <a:xfrm>
            <a:off x="270283" y="3113481"/>
            <a:ext cx="4057521" cy="400110"/>
          </a:xfrm>
          <a:prstGeom prst="rect">
            <a:avLst/>
          </a:prstGeom>
          <a:solidFill>
            <a:schemeClr val="tx1"/>
          </a:solidFill>
        </p:spPr>
        <p:txBody>
          <a:bodyPr wrap="none" rtlCol="0">
            <a:spAutoFit/>
          </a:bodyPr>
          <a:lstStyle/>
          <a:p>
            <a:r>
              <a:rPr lang="en-US" sz="2000" b="1" dirty="0">
                <a:solidFill>
                  <a:srgbClr val="FFFF00"/>
                </a:solidFill>
              </a:rPr>
              <a:t>&lt; 1% of flies carry infective parasites</a:t>
            </a:r>
          </a:p>
        </p:txBody>
      </p:sp>
    </p:spTree>
    <p:extLst>
      <p:ext uri="{BB962C8B-B14F-4D97-AF65-F5344CB8AC3E}">
        <p14:creationId xmlns:p14="http://schemas.microsoft.com/office/powerpoint/2010/main" val="349088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Antigenic variation of surface glycoproteins (VSG)</a:t>
            </a:r>
          </a:p>
        </p:txBody>
      </p:sp>
      <p:sp>
        <p:nvSpPr>
          <p:cNvPr id="3" name="Content Placeholder 2"/>
          <p:cNvSpPr>
            <a:spLocks noGrp="1"/>
          </p:cNvSpPr>
          <p:nvPr>
            <p:ph idx="1"/>
          </p:nvPr>
        </p:nvSpPr>
        <p:spPr/>
        <p:txBody>
          <a:bodyPr/>
          <a:lstStyle/>
          <a:p>
            <a:r>
              <a:rPr lang="en-US" dirty="0"/>
              <a:t>Help </a:t>
            </a:r>
            <a:r>
              <a:rPr lang="en-US" i="1" dirty="0" err="1"/>
              <a:t>T.brucei</a:t>
            </a:r>
            <a:r>
              <a:rPr lang="en-US" dirty="0"/>
              <a:t> evade host immune response</a:t>
            </a:r>
          </a:p>
          <a:p>
            <a:r>
              <a:rPr lang="en-US" dirty="0"/>
              <a:t>Trigger high </a:t>
            </a:r>
            <a:r>
              <a:rPr lang="en-US" dirty="0" err="1"/>
              <a:t>IgM</a:t>
            </a:r>
            <a:r>
              <a:rPr lang="en-US" dirty="0"/>
              <a:t> levels</a:t>
            </a:r>
          </a:p>
          <a:p>
            <a:endParaRPr lang="en-US" dirty="0"/>
          </a:p>
        </p:txBody>
      </p:sp>
      <p:pic>
        <p:nvPicPr>
          <p:cNvPr id="4" name="Picture 3"/>
          <p:cNvPicPr>
            <a:picLocks noChangeAspect="1"/>
          </p:cNvPicPr>
          <p:nvPr/>
        </p:nvPicPr>
        <p:blipFill>
          <a:blip r:embed="rId3"/>
          <a:stretch>
            <a:fillRect/>
          </a:stretch>
        </p:blipFill>
        <p:spPr>
          <a:xfrm>
            <a:off x="457200" y="3619135"/>
            <a:ext cx="3140861" cy="2422106"/>
          </a:xfrm>
          <a:prstGeom prst="rect">
            <a:avLst/>
          </a:prstGeom>
        </p:spPr>
      </p:pic>
      <p:pic>
        <p:nvPicPr>
          <p:cNvPr id="5" name="Picture 4" descr="Screen Shot 2013-10-04 at 1.12.1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7156" y="3121130"/>
            <a:ext cx="4929644" cy="1843765"/>
          </a:xfrm>
          <a:prstGeom prst="rect">
            <a:avLst/>
          </a:prstGeom>
        </p:spPr>
      </p:pic>
      <p:sp>
        <p:nvSpPr>
          <p:cNvPr id="7" name="TextBox 6">
            <a:extLst>
              <a:ext uri="{FF2B5EF4-FFF2-40B4-BE49-F238E27FC236}">
                <a16:creationId xmlns:a16="http://schemas.microsoft.com/office/drawing/2014/main" id="{2D378CA6-9C1B-38BB-24B3-9D268389F709}"/>
              </a:ext>
            </a:extLst>
          </p:cNvPr>
          <p:cNvSpPr txBox="1"/>
          <p:nvPr/>
        </p:nvSpPr>
        <p:spPr>
          <a:xfrm>
            <a:off x="4152958" y="5538284"/>
            <a:ext cx="4138039" cy="646331"/>
          </a:xfrm>
          <a:prstGeom prst="rect">
            <a:avLst/>
          </a:prstGeom>
          <a:noFill/>
        </p:spPr>
        <p:txBody>
          <a:bodyPr wrap="square">
            <a:spAutoFit/>
          </a:bodyPr>
          <a:lstStyle/>
          <a:p>
            <a:r>
              <a:rPr lang="en-CA" b="0" i="0" dirty="0">
                <a:solidFill>
                  <a:srgbClr val="232323"/>
                </a:solidFill>
                <a:effectLst/>
                <a:latin typeface="Noto Sans" panose="020B0502040504020204" pitchFamily="34" charset="0"/>
              </a:rPr>
              <a:t>Each trypanosome is covered with ~10 million copies of a single VSG </a:t>
            </a:r>
            <a:endParaRPr lang="en-US" dirty="0"/>
          </a:p>
        </p:txBody>
      </p:sp>
    </p:spTree>
    <p:extLst>
      <p:ext uri="{BB962C8B-B14F-4D97-AF65-F5344CB8AC3E}">
        <p14:creationId xmlns:p14="http://schemas.microsoft.com/office/powerpoint/2010/main" val="1614343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Epidemiology</a:t>
            </a:r>
            <a:br>
              <a:rPr lang="en-US" dirty="0"/>
            </a:br>
            <a:r>
              <a:rPr lang="en-US" dirty="0"/>
              <a:t>Case burden</a:t>
            </a:r>
          </a:p>
        </p:txBody>
      </p:sp>
      <p:sp>
        <p:nvSpPr>
          <p:cNvPr id="3" name="Content Placeholder 2"/>
          <p:cNvSpPr>
            <a:spLocks noGrp="1"/>
          </p:cNvSpPr>
          <p:nvPr>
            <p:ph idx="1"/>
          </p:nvPr>
        </p:nvSpPr>
        <p:spPr>
          <a:xfrm>
            <a:off x="5243910" y="2124050"/>
            <a:ext cx="3328077" cy="2868564"/>
          </a:xfrm>
        </p:spPr>
        <p:txBody>
          <a:bodyPr>
            <a:normAutofit fontScale="55000" lnSpcReduction="20000"/>
          </a:bodyPr>
          <a:lstStyle/>
          <a:p>
            <a:pPr marL="0" indent="0">
              <a:buNone/>
            </a:pPr>
            <a:r>
              <a:rPr lang="en-US" dirty="0"/>
              <a:t>WHO reported cases:</a:t>
            </a:r>
          </a:p>
          <a:p>
            <a:r>
              <a:rPr lang="en-US" dirty="0"/>
              <a:t>1995:</a:t>
            </a:r>
          </a:p>
          <a:p>
            <a:pPr lvl="1"/>
            <a:r>
              <a:rPr lang="en-US" dirty="0"/>
              <a:t>300,000 estimated; 30,000 reported</a:t>
            </a:r>
          </a:p>
          <a:p>
            <a:r>
              <a:rPr lang="en-US" dirty="0"/>
              <a:t>2010:</a:t>
            </a:r>
          </a:p>
          <a:p>
            <a:pPr lvl="1"/>
            <a:r>
              <a:rPr lang="en-US" dirty="0"/>
              <a:t>30,000 estimated; </a:t>
            </a:r>
          </a:p>
          <a:p>
            <a:pPr lvl="1"/>
            <a:r>
              <a:rPr lang="en-US" dirty="0"/>
              <a:t>10,000 reported</a:t>
            </a:r>
          </a:p>
          <a:p>
            <a:endParaRPr lang="en-US" dirty="0"/>
          </a:p>
          <a:p>
            <a:r>
              <a:rPr lang="en-US" dirty="0"/>
              <a:t>2020:</a:t>
            </a:r>
          </a:p>
          <a:p>
            <a:pPr lvl="1"/>
            <a:r>
              <a:rPr lang="en-US" dirty="0"/>
              <a:t>663 reported</a:t>
            </a:r>
          </a:p>
        </p:txBody>
      </p:sp>
      <p:pic>
        <p:nvPicPr>
          <p:cNvPr id="5" name="Picture 4" descr="Screen Shot 2013-09-29 at 7.49.29 PM.png"/>
          <p:cNvPicPr>
            <a:picLocks noChangeAspect="1"/>
          </p:cNvPicPr>
          <p:nvPr/>
        </p:nvPicPr>
        <p:blipFill rotWithShape="1">
          <a:blip r:embed="rId3">
            <a:extLst>
              <a:ext uri="{28A0092B-C50C-407E-A947-70E740481C1C}">
                <a14:useLocalDpi xmlns:a14="http://schemas.microsoft.com/office/drawing/2010/main" val="0"/>
              </a:ext>
            </a:extLst>
          </a:blip>
          <a:srcRect t="85875"/>
          <a:stretch/>
        </p:blipFill>
        <p:spPr>
          <a:xfrm>
            <a:off x="754728" y="5363217"/>
            <a:ext cx="4489181" cy="492246"/>
          </a:xfrm>
          <a:prstGeom prst="rect">
            <a:avLst/>
          </a:prstGeom>
        </p:spPr>
      </p:pic>
      <p:pic>
        <p:nvPicPr>
          <p:cNvPr id="4" name="Picture 3"/>
          <p:cNvPicPr>
            <a:picLocks noChangeAspect="1"/>
          </p:cNvPicPr>
          <p:nvPr/>
        </p:nvPicPr>
        <p:blipFill>
          <a:blip r:embed="rId4"/>
          <a:stretch>
            <a:fillRect/>
          </a:stretch>
        </p:blipFill>
        <p:spPr>
          <a:xfrm>
            <a:off x="238252" y="1989344"/>
            <a:ext cx="5005658" cy="3365434"/>
          </a:xfrm>
          <a:prstGeom prst="rect">
            <a:avLst/>
          </a:prstGeom>
        </p:spPr>
      </p:pic>
      <p:pic>
        <p:nvPicPr>
          <p:cNvPr id="6" name="Picture 5"/>
          <p:cNvPicPr>
            <a:picLocks noChangeAspect="1"/>
          </p:cNvPicPr>
          <p:nvPr/>
        </p:nvPicPr>
        <p:blipFill rotWithShape="1">
          <a:blip r:embed="rId4"/>
          <a:srcRect r="17744"/>
          <a:stretch/>
        </p:blipFill>
        <p:spPr>
          <a:xfrm>
            <a:off x="238252" y="1989344"/>
            <a:ext cx="4117446" cy="3365434"/>
          </a:xfrm>
          <a:prstGeom prst="rect">
            <a:avLst/>
          </a:prstGeom>
        </p:spPr>
      </p:pic>
      <p:sp>
        <p:nvSpPr>
          <p:cNvPr id="7" name="Freeform 6"/>
          <p:cNvSpPr/>
          <p:nvPr/>
        </p:nvSpPr>
        <p:spPr>
          <a:xfrm>
            <a:off x="1770117" y="2482447"/>
            <a:ext cx="2352238" cy="1404795"/>
          </a:xfrm>
          <a:custGeom>
            <a:avLst/>
            <a:gdLst>
              <a:gd name="connsiteX0" fmla="*/ 0 w 2352238"/>
              <a:gd name="connsiteY0" fmla="*/ 692776 h 1404795"/>
              <a:gd name="connsiteX1" fmla="*/ 38481 w 2352238"/>
              <a:gd name="connsiteY1" fmla="*/ 865970 h 1404795"/>
              <a:gd name="connsiteX2" fmla="*/ 96202 w 2352238"/>
              <a:gd name="connsiteY2" fmla="*/ 923701 h 1404795"/>
              <a:gd name="connsiteX3" fmla="*/ 153923 w 2352238"/>
              <a:gd name="connsiteY3" fmla="*/ 1000676 h 1404795"/>
              <a:gd name="connsiteX4" fmla="*/ 192404 w 2352238"/>
              <a:gd name="connsiteY4" fmla="*/ 1058407 h 1404795"/>
              <a:gd name="connsiteX5" fmla="*/ 250125 w 2352238"/>
              <a:gd name="connsiteY5" fmla="*/ 1077651 h 1404795"/>
              <a:gd name="connsiteX6" fmla="*/ 327087 w 2352238"/>
              <a:gd name="connsiteY6" fmla="*/ 1193114 h 1404795"/>
              <a:gd name="connsiteX7" fmla="*/ 384808 w 2352238"/>
              <a:gd name="connsiteY7" fmla="*/ 1231601 h 1404795"/>
              <a:gd name="connsiteX8" fmla="*/ 442529 w 2352238"/>
              <a:gd name="connsiteY8" fmla="*/ 1289333 h 1404795"/>
              <a:gd name="connsiteX9" fmla="*/ 500250 w 2352238"/>
              <a:gd name="connsiteY9" fmla="*/ 1308577 h 1404795"/>
              <a:gd name="connsiteX10" fmla="*/ 557971 w 2352238"/>
              <a:gd name="connsiteY10" fmla="*/ 1347064 h 1404795"/>
              <a:gd name="connsiteX11" fmla="*/ 615693 w 2352238"/>
              <a:gd name="connsiteY11" fmla="*/ 1366308 h 1404795"/>
              <a:gd name="connsiteX12" fmla="*/ 750375 w 2352238"/>
              <a:gd name="connsiteY12" fmla="*/ 1404795 h 1404795"/>
              <a:gd name="connsiteX13" fmla="*/ 1154424 w 2352238"/>
              <a:gd name="connsiteY13" fmla="*/ 1385552 h 1404795"/>
              <a:gd name="connsiteX14" fmla="*/ 1308347 w 2352238"/>
              <a:gd name="connsiteY14" fmla="*/ 1308577 h 1404795"/>
              <a:gd name="connsiteX15" fmla="*/ 1462270 w 2352238"/>
              <a:gd name="connsiteY15" fmla="*/ 1154626 h 1404795"/>
              <a:gd name="connsiteX16" fmla="*/ 1500751 w 2352238"/>
              <a:gd name="connsiteY16" fmla="*/ 1096895 h 1404795"/>
              <a:gd name="connsiteX17" fmla="*/ 1558472 w 2352238"/>
              <a:gd name="connsiteY17" fmla="*/ 1077651 h 1404795"/>
              <a:gd name="connsiteX18" fmla="*/ 1616193 w 2352238"/>
              <a:gd name="connsiteY18" fmla="*/ 1019920 h 1404795"/>
              <a:gd name="connsiteX19" fmla="*/ 1731636 w 2352238"/>
              <a:gd name="connsiteY19" fmla="*/ 942945 h 1404795"/>
              <a:gd name="connsiteX20" fmla="*/ 1789357 w 2352238"/>
              <a:gd name="connsiteY20" fmla="*/ 865970 h 1404795"/>
              <a:gd name="connsiteX21" fmla="*/ 1866319 w 2352238"/>
              <a:gd name="connsiteY21" fmla="*/ 750507 h 1404795"/>
              <a:gd name="connsiteX22" fmla="*/ 1924040 w 2352238"/>
              <a:gd name="connsiteY22" fmla="*/ 712020 h 1404795"/>
              <a:gd name="connsiteX23" fmla="*/ 2001001 w 2352238"/>
              <a:gd name="connsiteY23" fmla="*/ 596557 h 1404795"/>
              <a:gd name="connsiteX24" fmla="*/ 2077963 w 2352238"/>
              <a:gd name="connsiteY24" fmla="*/ 500338 h 1404795"/>
              <a:gd name="connsiteX25" fmla="*/ 2116444 w 2352238"/>
              <a:gd name="connsiteY25" fmla="*/ 442607 h 1404795"/>
              <a:gd name="connsiteX26" fmla="*/ 2135684 w 2352238"/>
              <a:gd name="connsiteY26" fmla="*/ 384875 h 1404795"/>
              <a:gd name="connsiteX27" fmla="*/ 2193405 w 2352238"/>
              <a:gd name="connsiteY27" fmla="*/ 346388 h 1404795"/>
              <a:gd name="connsiteX28" fmla="*/ 2231886 w 2352238"/>
              <a:gd name="connsiteY28" fmla="*/ 269413 h 1404795"/>
              <a:gd name="connsiteX29" fmla="*/ 2251127 w 2352238"/>
              <a:gd name="connsiteY29" fmla="*/ 211681 h 1404795"/>
              <a:gd name="connsiteX30" fmla="*/ 2289607 w 2352238"/>
              <a:gd name="connsiteY30" fmla="*/ 153950 h 1404795"/>
              <a:gd name="connsiteX31" fmla="*/ 2308848 w 2352238"/>
              <a:gd name="connsiteY31" fmla="*/ 96219 h 1404795"/>
              <a:gd name="connsiteX32" fmla="*/ 2347329 w 2352238"/>
              <a:gd name="connsiteY32" fmla="*/ 38487 h 1404795"/>
              <a:gd name="connsiteX33" fmla="*/ 2270367 w 2352238"/>
              <a:gd name="connsiteY33" fmla="*/ 57731 h 1404795"/>
              <a:gd name="connsiteX34" fmla="*/ 2212646 w 2352238"/>
              <a:gd name="connsiteY34" fmla="*/ 96219 h 1404795"/>
              <a:gd name="connsiteX35" fmla="*/ 2135684 w 2352238"/>
              <a:gd name="connsiteY35" fmla="*/ 134706 h 1404795"/>
              <a:gd name="connsiteX36" fmla="*/ 2077963 w 2352238"/>
              <a:gd name="connsiteY36" fmla="*/ 192438 h 1404795"/>
              <a:gd name="connsiteX37" fmla="*/ 2135684 w 2352238"/>
              <a:gd name="connsiteY37" fmla="*/ 153950 h 1404795"/>
              <a:gd name="connsiteX38" fmla="*/ 2193405 w 2352238"/>
              <a:gd name="connsiteY38" fmla="*/ 96219 h 1404795"/>
              <a:gd name="connsiteX39" fmla="*/ 2231886 w 2352238"/>
              <a:gd name="connsiteY39" fmla="*/ 38487 h 1404795"/>
              <a:gd name="connsiteX40" fmla="*/ 2289607 w 2352238"/>
              <a:gd name="connsiteY40" fmla="*/ 19244 h 1404795"/>
              <a:gd name="connsiteX41" fmla="*/ 2328088 w 2352238"/>
              <a:gd name="connsiteY41" fmla="*/ 76975 h 1404795"/>
              <a:gd name="connsiteX42" fmla="*/ 2328088 w 2352238"/>
              <a:gd name="connsiteY42" fmla="*/ 0 h 1404795"/>
              <a:gd name="connsiteX43" fmla="*/ 2270367 w 2352238"/>
              <a:gd name="connsiteY43" fmla="*/ 38487 h 1404795"/>
              <a:gd name="connsiteX44" fmla="*/ 2212646 w 2352238"/>
              <a:gd name="connsiteY44" fmla="*/ 57731 h 1404795"/>
              <a:gd name="connsiteX45" fmla="*/ 2154925 w 2352238"/>
              <a:gd name="connsiteY45" fmla="*/ 134706 h 1404795"/>
              <a:gd name="connsiteX46" fmla="*/ 2193405 w 2352238"/>
              <a:gd name="connsiteY46" fmla="*/ 76975 h 1404795"/>
              <a:gd name="connsiteX47" fmla="*/ 2308848 w 2352238"/>
              <a:gd name="connsiteY47" fmla="*/ 38487 h 1404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352238" h="1404795">
                <a:moveTo>
                  <a:pt x="0" y="692776"/>
                </a:moveTo>
                <a:cubicBezTo>
                  <a:pt x="1163" y="698594"/>
                  <a:pt x="30118" y="851333"/>
                  <a:pt x="38481" y="865970"/>
                </a:cubicBezTo>
                <a:cubicBezTo>
                  <a:pt x="51980" y="889598"/>
                  <a:pt x="78494" y="903038"/>
                  <a:pt x="96202" y="923701"/>
                </a:cubicBezTo>
                <a:cubicBezTo>
                  <a:pt x="117071" y="948053"/>
                  <a:pt x="135284" y="974577"/>
                  <a:pt x="153923" y="1000676"/>
                </a:cubicBezTo>
                <a:cubicBezTo>
                  <a:pt x="167364" y="1019496"/>
                  <a:pt x="174346" y="1043958"/>
                  <a:pt x="192404" y="1058407"/>
                </a:cubicBezTo>
                <a:cubicBezTo>
                  <a:pt x="208240" y="1071078"/>
                  <a:pt x="230885" y="1071236"/>
                  <a:pt x="250125" y="1077651"/>
                </a:cubicBezTo>
                <a:cubicBezTo>
                  <a:pt x="275779" y="1116139"/>
                  <a:pt x="288603" y="1167454"/>
                  <a:pt x="327087" y="1193114"/>
                </a:cubicBezTo>
                <a:cubicBezTo>
                  <a:pt x="346327" y="1205943"/>
                  <a:pt x="367044" y="1216795"/>
                  <a:pt x="384808" y="1231601"/>
                </a:cubicBezTo>
                <a:cubicBezTo>
                  <a:pt x="405712" y="1249024"/>
                  <a:pt x="419888" y="1274236"/>
                  <a:pt x="442529" y="1289333"/>
                </a:cubicBezTo>
                <a:cubicBezTo>
                  <a:pt x="459403" y="1300585"/>
                  <a:pt x="482110" y="1299506"/>
                  <a:pt x="500250" y="1308577"/>
                </a:cubicBezTo>
                <a:cubicBezTo>
                  <a:pt x="520933" y="1318920"/>
                  <a:pt x="537288" y="1336721"/>
                  <a:pt x="557971" y="1347064"/>
                </a:cubicBezTo>
                <a:cubicBezTo>
                  <a:pt x="576111" y="1356135"/>
                  <a:pt x="596267" y="1360479"/>
                  <a:pt x="615693" y="1366308"/>
                </a:cubicBezTo>
                <a:cubicBezTo>
                  <a:pt x="660414" y="1379727"/>
                  <a:pt x="705481" y="1391966"/>
                  <a:pt x="750375" y="1404795"/>
                </a:cubicBezTo>
                <a:cubicBezTo>
                  <a:pt x="885058" y="1398381"/>
                  <a:pt x="1021549" y="1408465"/>
                  <a:pt x="1154424" y="1385552"/>
                </a:cubicBezTo>
                <a:cubicBezTo>
                  <a:pt x="1210955" y="1375804"/>
                  <a:pt x="1308347" y="1308577"/>
                  <a:pt x="1308347" y="1308577"/>
                </a:cubicBezTo>
                <a:cubicBezTo>
                  <a:pt x="1359655" y="1257260"/>
                  <a:pt x="1422022" y="1215008"/>
                  <a:pt x="1462270" y="1154626"/>
                </a:cubicBezTo>
                <a:cubicBezTo>
                  <a:pt x="1475097" y="1135382"/>
                  <a:pt x="1482693" y="1111344"/>
                  <a:pt x="1500751" y="1096895"/>
                </a:cubicBezTo>
                <a:cubicBezTo>
                  <a:pt x="1516587" y="1084224"/>
                  <a:pt x="1539232" y="1084066"/>
                  <a:pt x="1558472" y="1077651"/>
                </a:cubicBezTo>
                <a:cubicBezTo>
                  <a:pt x="1577712" y="1058407"/>
                  <a:pt x="1594714" y="1036629"/>
                  <a:pt x="1616193" y="1019920"/>
                </a:cubicBezTo>
                <a:cubicBezTo>
                  <a:pt x="1652699" y="991522"/>
                  <a:pt x="1731636" y="942945"/>
                  <a:pt x="1731636" y="942945"/>
                </a:cubicBezTo>
                <a:cubicBezTo>
                  <a:pt x="1750876" y="917287"/>
                  <a:pt x="1770968" y="892245"/>
                  <a:pt x="1789357" y="865970"/>
                </a:cubicBezTo>
                <a:cubicBezTo>
                  <a:pt x="1815879" y="828075"/>
                  <a:pt x="1827835" y="776167"/>
                  <a:pt x="1866319" y="750507"/>
                </a:cubicBezTo>
                <a:lnTo>
                  <a:pt x="1924040" y="712020"/>
                </a:lnTo>
                <a:cubicBezTo>
                  <a:pt x="1969788" y="574749"/>
                  <a:pt x="1904919" y="740703"/>
                  <a:pt x="2001001" y="596557"/>
                </a:cubicBezTo>
                <a:cubicBezTo>
                  <a:pt x="2075348" y="485018"/>
                  <a:pt x="1948878" y="586411"/>
                  <a:pt x="2077963" y="500338"/>
                </a:cubicBezTo>
                <a:cubicBezTo>
                  <a:pt x="2090790" y="481094"/>
                  <a:pt x="2106103" y="463293"/>
                  <a:pt x="2116444" y="442607"/>
                </a:cubicBezTo>
                <a:cubicBezTo>
                  <a:pt x="2125514" y="424463"/>
                  <a:pt x="2123014" y="400716"/>
                  <a:pt x="2135684" y="384875"/>
                </a:cubicBezTo>
                <a:cubicBezTo>
                  <a:pt x="2150129" y="366816"/>
                  <a:pt x="2174165" y="359217"/>
                  <a:pt x="2193405" y="346388"/>
                </a:cubicBezTo>
                <a:cubicBezTo>
                  <a:pt x="2206232" y="320730"/>
                  <a:pt x="2220588" y="295780"/>
                  <a:pt x="2231886" y="269413"/>
                </a:cubicBezTo>
                <a:cubicBezTo>
                  <a:pt x="2239875" y="250768"/>
                  <a:pt x="2242057" y="229825"/>
                  <a:pt x="2251127" y="211681"/>
                </a:cubicBezTo>
                <a:cubicBezTo>
                  <a:pt x="2261468" y="190995"/>
                  <a:pt x="2279266" y="174636"/>
                  <a:pt x="2289607" y="153950"/>
                </a:cubicBezTo>
                <a:cubicBezTo>
                  <a:pt x="2298677" y="135807"/>
                  <a:pt x="2299778" y="114362"/>
                  <a:pt x="2308848" y="96219"/>
                </a:cubicBezTo>
                <a:cubicBezTo>
                  <a:pt x="2319189" y="75533"/>
                  <a:pt x="2363681" y="54842"/>
                  <a:pt x="2347329" y="38487"/>
                </a:cubicBezTo>
                <a:cubicBezTo>
                  <a:pt x="2328632" y="19787"/>
                  <a:pt x="2296021" y="51316"/>
                  <a:pt x="2270367" y="57731"/>
                </a:cubicBezTo>
                <a:cubicBezTo>
                  <a:pt x="2251127" y="70560"/>
                  <a:pt x="2232724" y="84744"/>
                  <a:pt x="2212646" y="96219"/>
                </a:cubicBezTo>
                <a:cubicBezTo>
                  <a:pt x="2187743" y="110452"/>
                  <a:pt x="2159023" y="118032"/>
                  <a:pt x="2135684" y="134706"/>
                </a:cubicBezTo>
                <a:cubicBezTo>
                  <a:pt x="2113542" y="150525"/>
                  <a:pt x="2077963" y="165225"/>
                  <a:pt x="2077963" y="192438"/>
                </a:cubicBezTo>
                <a:cubicBezTo>
                  <a:pt x="2077963" y="215563"/>
                  <a:pt x="2117920" y="168756"/>
                  <a:pt x="2135684" y="153950"/>
                </a:cubicBezTo>
                <a:cubicBezTo>
                  <a:pt x="2156588" y="136527"/>
                  <a:pt x="2175986" y="117126"/>
                  <a:pt x="2193405" y="96219"/>
                </a:cubicBezTo>
                <a:cubicBezTo>
                  <a:pt x="2208209" y="78451"/>
                  <a:pt x="2213828" y="52936"/>
                  <a:pt x="2231886" y="38487"/>
                </a:cubicBezTo>
                <a:cubicBezTo>
                  <a:pt x="2247722" y="25816"/>
                  <a:pt x="2270367" y="25658"/>
                  <a:pt x="2289607" y="19244"/>
                </a:cubicBezTo>
                <a:cubicBezTo>
                  <a:pt x="2302434" y="38488"/>
                  <a:pt x="2317747" y="56289"/>
                  <a:pt x="2328088" y="76975"/>
                </a:cubicBezTo>
                <a:cubicBezTo>
                  <a:pt x="2354954" y="130716"/>
                  <a:pt x="2365216" y="259930"/>
                  <a:pt x="2328088" y="0"/>
                </a:cubicBezTo>
                <a:cubicBezTo>
                  <a:pt x="2308848" y="12829"/>
                  <a:pt x="2291050" y="28144"/>
                  <a:pt x="2270367" y="38487"/>
                </a:cubicBezTo>
                <a:cubicBezTo>
                  <a:pt x="2252227" y="47558"/>
                  <a:pt x="2228226" y="44746"/>
                  <a:pt x="2212646" y="57731"/>
                </a:cubicBezTo>
                <a:cubicBezTo>
                  <a:pt x="2188010" y="78264"/>
                  <a:pt x="2137138" y="161392"/>
                  <a:pt x="2154925" y="134706"/>
                </a:cubicBezTo>
                <a:cubicBezTo>
                  <a:pt x="2167752" y="115462"/>
                  <a:pt x="2173795" y="89234"/>
                  <a:pt x="2193405" y="76975"/>
                </a:cubicBezTo>
                <a:cubicBezTo>
                  <a:pt x="2227801" y="55474"/>
                  <a:pt x="2308848" y="38487"/>
                  <a:pt x="2308848" y="38487"/>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7956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Epidemiology </a:t>
            </a:r>
            <a:br>
              <a:rPr lang="en-US" dirty="0"/>
            </a:br>
            <a:r>
              <a:rPr lang="en-US" dirty="0"/>
              <a:t>Case burden</a:t>
            </a:r>
          </a:p>
        </p:txBody>
      </p:sp>
      <p:sp>
        <p:nvSpPr>
          <p:cNvPr id="3" name="Content Placeholder 2"/>
          <p:cNvSpPr>
            <a:spLocks noGrp="1"/>
          </p:cNvSpPr>
          <p:nvPr>
            <p:ph idx="1"/>
          </p:nvPr>
        </p:nvSpPr>
        <p:spPr/>
        <p:txBody>
          <a:bodyPr/>
          <a:lstStyle/>
          <a:p>
            <a:r>
              <a:rPr lang="en-US" dirty="0"/>
              <a:t> </a:t>
            </a:r>
          </a:p>
        </p:txBody>
      </p:sp>
      <p:pic>
        <p:nvPicPr>
          <p:cNvPr id="4" name="Picture 3" descr="Screen Shot 2013-10-02 at 11.20.4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19634"/>
            <a:ext cx="8258942" cy="4506529"/>
          </a:xfrm>
          <a:prstGeom prst="rect">
            <a:avLst/>
          </a:prstGeom>
        </p:spPr>
      </p:pic>
    </p:spTree>
    <p:extLst>
      <p:ext uri="{BB962C8B-B14F-4D97-AF65-F5344CB8AC3E}">
        <p14:creationId xmlns:p14="http://schemas.microsoft.com/office/powerpoint/2010/main" val="383608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p>
        </p:txBody>
      </p:sp>
      <p:pic>
        <p:nvPicPr>
          <p:cNvPr id="4" name="Picture 2" descr="n external file that holds a picture, illustration, etc.&#10;Object 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56" y="614318"/>
            <a:ext cx="8572944" cy="528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904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Epidemiology</a:t>
            </a:r>
            <a:br>
              <a:rPr lang="en-US" dirty="0"/>
            </a:br>
            <a:r>
              <a:rPr lang="en-US" dirty="0"/>
              <a:t>Geographical regions at risk - “foci”</a:t>
            </a:r>
          </a:p>
        </p:txBody>
      </p:sp>
      <p:sp>
        <p:nvSpPr>
          <p:cNvPr id="3" name="Content Placeholder 2"/>
          <p:cNvSpPr>
            <a:spLocks noGrp="1"/>
          </p:cNvSpPr>
          <p:nvPr>
            <p:ph idx="1"/>
          </p:nvPr>
        </p:nvSpPr>
        <p:spPr/>
        <p:txBody>
          <a:bodyPr/>
          <a:lstStyle/>
          <a:p>
            <a:pPr marL="0" indent="0">
              <a:buNone/>
            </a:pPr>
            <a:r>
              <a:rPr lang="en-US" dirty="0"/>
              <a:t> </a:t>
            </a:r>
          </a:p>
        </p:txBody>
      </p:sp>
      <p:pic>
        <p:nvPicPr>
          <p:cNvPr id="8" name="Picture 7" descr="Screen Shot 2013-09-29 at 7.10.3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824" y="1770136"/>
            <a:ext cx="3155397" cy="3407349"/>
          </a:xfrm>
          <a:prstGeom prst="rect">
            <a:avLst/>
          </a:prstGeom>
        </p:spPr>
      </p:pic>
      <p:pic>
        <p:nvPicPr>
          <p:cNvPr id="9" name="Picture 8" descr="Screen Shot 2015-10-15 at 11.38.3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745" y="1770136"/>
            <a:ext cx="3754091" cy="4298578"/>
          </a:xfrm>
          <a:prstGeom prst="rect">
            <a:avLst/>
          </a:prstGeom>
        </p:spPr>
      </p:pic>
      <p:sp>
        <p:nvSpPr>
          <p:cNvPr id="4" name="TextBox 3"/>
          <p:cNvSpPr txBox="1"/>
          <p:nvPr/>
        </p:nvSpPr>
        <p:spPr>
          <a:xfrm>
            <a:off x="721217" y="5576552"/>
            <a:ext cx="2396362" cy="646331"/>
          </a:xfrm>
          <a:prstGeom prst="rect">
            <a:avLst/>
          </a:prstGeom>
          <a:noFill/>
        </p:spPr>
        <p:txBody>
          <a:bodyPr wrap="none" rtlCol="0">
            <a:spAutoFit/>
          </a:bodyPr>
          <a:lstStyle/>
          <a:p>
            <a:r>
              <a:rPr lang="en-US" dirty="0"/>
              <a:t>98% of cases are g-HAT </a:t>
            </a:r>
          </a:p>
          <a:p>
            <a:endParaRPr lang="en-US" dirty="0"/>
          </a:p>
        </p:txBody>
      </p:sp>
    </p:spTree>
    <p:extLst>
      <p:ext uri="{BB962C8B-B14F-4D97-AF65-F5344CB8AC3E}">
        <p14:creationId xmlns:p14="http://schemas.microsoft.com/office/powerpoint/2010/main" val="2935169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Incidence of HAT </a:t>
            </a:r>
            <a:br>
              <a:rPr lang="en-US" dirty="0"/>
            </a:br>
            <a:r>
              <a:rPr lang="en-US" sz="3600" dirty="0"/>
              <a:t>Residents vs. travellers </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995" b="25251"/>
          <a:stretch/>
        </p:blipFill>
        <p:spPr bwMode="auto">
          <a:xfrm>
            <a:off x="868722" y="1856411"/>
            <a:ext cx="5016923" cy="445231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76930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Incidence of HAT </a:t>
            </a:r>
            <a:br>
              <a:rPr lang="en-US" dirty="0"/>
            </a:br>
            <a:r>
              <a:rPr lang="en-US" sz="3600" dirty="0"/>
              <a:t>Residents vs. travellers </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995" b="25251"/>
          <a:stretch/>
        </p:blipFill>
        <p:spPr bwMode="auto">
          <a:xfrm>
            <a:off x="868722" y="1856411"/>
            <a:ext cx="5016923" cy="4452314"/>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4098096-986F-D2EB-CE1F-CFF6C96370B2}"/>
              </a:ext>
            </a:extLst>
          </p:cNvPr>
          <p:cNvSpPr txBox="1"/>
          <p:nvPr/>
        </p:nvSpPr>
        <p:spPr>
          <a:xfrm>
            <a:off x="4548103" y="6013042"/>
            <a:ext cx="4138697" cy="369332"/>
          </a:xfrm>
          <a:prstGeom prst="rect">
            <a:avLst/>
          </a:prstGeom>
          <a:noFill/>
        </p:spPr>
        <p:txBody>
          <a:bodyPr wrap="none" rtlCol="0">
            <a:spAutoFit/>
          </a:bodyPr>
          <a:lstStyle/>
          <a:p>
            <a:r>
              <a:rPr lang="en-US" dirty="0"/>
              <a:t>Most cases in tourists/travelers are r-HAT </a:t>
            </a:r>
          </a:p>
        </p:txBody>
      </p:sp>
    </p:spTree>
    <p:extLst>
      <p:ext uri="{BB962C8B-B14F-4D97-AF65-F5344CB8AC3E}">
        <p14:creationId xmlns:p14="http://schemas.microsoft.com/office/powerpoint/2010/main" val="3546190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Cases diagnosed in non-endemic countries </a:t>
            </a:r>
          </a:p>
        </p:txBody>
      </p:sp>
      <p:sp>
        <p:nvSpPr>
          <p:cNvPr id="3" name="Content Placeholder 2"/>
          <p:cNvSpPr>
            <a:spLocks noGrp="1"/>
          </p:cNvSpPr>
          <p:nvPr>
            <p:ph idx="1"/>
          </p:nvPr>
        </p:nvSpPr>
        <p:spPr/>
        <p:txBody>
          <a:bodyPr>
            <a:normAutofit/>
          </a:bodyPr>
          <a:lstStyle/>
          <a:p>
            <a:r>
              <a:rPr lang="en-US" dirty="0"/>
              <a:t>2011– 2020 </a:t>
            </a:r>
          </a:p>
          <a:p>
            <a:pPr lvl="1"/>
            <a:r>
              <a:rPr lang="en-US" dirty="0"/>
              <a:t>33,000 cases of HAT diagnosed globally </a:t>
            </a:r>
          </a:p>
          <a:p>
            <a:pPr lvl="2"/>
            <a:r>
              <a:rPr lang="en-US" dirty="0"/>
              <a:t>98% were g-HAT </a:t>
            </a:r>
          </a:p>
          <a:p>
            <a:pPr lvl="1"/>
            <a:endParaRPr lang="en-US" sz="1900" dirty="0"/>
          </a:p>
          <a:p>
            <a:pPr lvl="1"/>
            <a:r>
              <a:rPr lang="en-US" dirty="0"/>
              <a:t>49 cases of HAT diagnosed in non-endemic countries</a:t>
            </a:r>
          </a:p>
          <a:p>
            <a:pPr lvl="2"/>
            <a:r>
              <a:rPr lang="en-US" dirty="0"/>
              <a:t>35 cases r-HAT</a:t>
            </a:r>
          </a:p>
          <a:p>
            <a:pPr lvl="3"/>
            <a:r>
              <a:rPr lang="en-US" dirty="0"/>
              <a:t>mainly in tourists visiting wildlife areas in E and S Africa </a:t>
            </a:r>
          </a:p>
          <a:p>
            <a:pPr lvl="2"/>
            <a:r>
              <a:rPr lang="en-US" dirty="0"/>
              <a:t>14 cases g-HAT</a:t>
            </a:r>
          </a:p>
          <a:p>
            <a:pPr lvl="3"/>
            <a:r>
              <a:rPr lang="en-US" dirty="0"/>
              <a:t>mainly in African migrants from W and C  Africa</a:t>
            </a:r>
          </a:p>
        </p:txBody>
      </p:sp>
    </p:spTree>
    <p:extLst>
      <p:ext uri="{BB962C8B-B14F-4D97-AF65-F5344CB8AC3E}">
        <p14:creationId xmlns:p14="http://schemas.microsoft.com/office/powerpoint/2010/main" val="1050442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Comparison of East and West HAT</a:t>
            </a:r>
          </a:p>
        </p:txBody>
      </p:sp>
      <p:sp>
        <p:nvSpPr>
          <p:cNvPr id="5" name="Content Placeholder 4"/>
          <p:cNvSpPr>
            <a:spLocks noGrp="1"/>
          </p:cNvSpPr>
          <p:nvPr>
            <p:ph idx="1"/>
          </p:nvPr>
        </p:nvSpPr>
        <p:spPr/>
        <p:txBody>
          <a:bodyPr/>
          <a:lstStyle/>
          <a:p>
            <a:pPr marL="0" indent="0">
              <a:buNone/>
            </a:pPr>
            <a:r>
              <a:rPr lang="en-US" dirty="0"/>
              <a:t> </a:t>
            </a:r>
          </a:p>
        </p:txBody>
      </p:sp>
      <p:graphicFrame>
        <p:nvGraphicFramePr>
          <p:cNvPr id="6" name="Content Placeholder 3"/>
          <p:cNvGraphicFramePr>
            <a:graphicFrameLocks/>
          </p:cNvGraphicFramePr>
          <p:nvPr>
            <p:extLst>
              <p:ext uri="{D42A27DB-BD31-4B8C-83A1-F6EECF244321}">
                <p14:modId xmlns:p14="http://schemas.microsoft.com/office/powerpoint/2010/main" val="163624530"/>
              </p:ext>
            </p:extLst>
          </p:nvPr>
        </p:nvGraphicFramePr>
        <p:xfrm>
          <a:off x="457200" y="1541556"/>
          <a:ext cx="8229600" cy="50393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err="1"/>
                        <a:t>T.b</a:t>
                      </a:r>
                      <a:r>
                        <a:rPr lang="en-US" dirty="0"/>
                        <a:t>. </a:t>
                      </a:r>
                      <a:r>
                        <a:rPr lang="en-US" dirty="0" err="1"/>
                        <a:t>rhodesiense</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err="1"/>
                        <a:t>T.b</a:t>
                      </a:r>
                      <a:r>
                        <a:rPr lang="en-US" dirty="0"/>
                        <a:t>. </a:t>
                      </a:r>
                      <a:r>
                        <a:rPr lang="en-US" dirty="0" err="1"/>
                        <a:t>gambiense</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a:t>Geography</a:t>
                      </a:r>
                    </a:p>
                  </a:txBody>
                  <a:tcPr>
                    <a:lnL w="12700" cap="flat" cmpd="sng" algn="ctr">
                      <a:solidFill>
                        <a:scrgbClr r="0" g="0" b="0"/>
                      </a:solidFill>
                      <a:prstDash val="solid"/>
                      <a:round/>
                      <a:headEnd type="none" w="med" len="med"/>
                      <a:tailEnd type="none" w="med" len="med"/>
                    </a:lnL>
                  </a:tcPr>
                </a:tc>
                <a:tc>
                  <a:txBody>
                    <a:bodyPr/>
                    <a:lstStyle/>
                    <a:p>
                      <a:r>
                        <a:rPr lang="en-US" dirty="0"/>
                        <a:t>Eastern</a:t>
                      </a:r>
                      <a:r>
                        <a:rPr lang="en-US" baseline="0" dirty="0"/>
                        <a:t> and Southern Africa</a:t>
                      </a:r>
                      <a:endParaRPr lang="en-US" dirty="0"/>
                    </a:p>
                  </a:txBody>
                  <a:tcPr/>
                </a:tc>
                <a:tc>
                  <a:txBody>
                    <a:bodyPr/>
                    <a:lstStyle/>
                    <a:p>
                      <a:r>
                        <a:rPr lang="en-US" dirty="0"/>
                        <a:t>Central and Western  Africa</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r>
                        <a:rPr lang="en-US" dirty="0"/>
                        <a:t>Global case burden</a:t>
                      </a:r>
                    </a:p>
                    <a:p>
                      <a:r>
                        <a:rPr lang="en-US" dirty="0"/>
                        <a:t> </a:t>
                      </a:r>
                      <a:r>
                        <a:rPr lang="en-US" baseline="0" dirty="0"/>
                        <a:t> (in traveller’s)</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a:t>2% </a:t>
                      </a:r>
                    </a:p>
                    <a:p>
                      <a:r>
                        <a:rPr lang="en-US" dirty="0"/>
                        <a:t>  (80%)</a:t>
                      </a:r>
                    </a:p>
                  </a:txBody>
                  <a:tcPr/>
                </a:tc>
                <a:tc>
                  <a:txBody>
                    <a:bodyPr/>
                    <a:lstStyle/>
                    <a:p>
                      <a:r>
                        <a:rPr lang="en-US" dirty="0"/>
                        <a:t>98%</a:t>
                      </a:r>
                    </a:p>
                    <a:p>
                      <a:r>
                        <a:rPr lang="en-US" dirty="0"/>
                        <a:t>  (20%) </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Reservoir </a:t>
                      </a:r>
                      <a:r>
                        <a:rPr lang="en-US" baseline="0" dirty="0"/>
                        <a:t>(mostly)</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a:t>Zoonotic</a:t>
                      </a:r>
                    </a:p>
                  </a:txBody>
                  <a:tcPr/>
                </a:tc>
                <a:tc>
                  <a:txBody>
                    <a:bodyPr/>
                    <a:lstStyle/>
                    <a:p>
                      <a:r>
                        <a:rPr lang="en-US" dirty="0" err="1"/>
                        <a:t>Anthroponotic</a:t>
                      </a:r>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n-US" dirty="0"/>
                        <a:t>Clinical presentation</a:t>
                      </a:r>
                    </a:p>
                    <a:p>
                      <a:r>
                        <a:rPr lang="en-US" dirty="0"/>
                        <a:t>- Characteristic features</a:t>
                      </a:r>
                    </a:p>
                  </a:txBody>
                  <a:tcPr>
                    <a:lnL w="12700" cap="flat" cmpd="sng" algn="ctr">
                      <a:solidFill>
                        <a:scrgbClr r="0" g="0" b="0"/>
                      </a:solidFill>
                      <a:prstDash val="solid"/>
                      <a:round/>
                      <a:headEnd type="none" w="med" len="med"/>
                      <a:tailEnd type="none" w="med" len="med"/>
                    </a:lnL>
                  </a:tcPr>
                </a:tc>
                <a:tc>
                  <a:txBody>
                    <a:bodyPr/>
                    <a:lstStyle/>
                    <a:p>
                      <a:r>
                        <a:rPr lang="en-US" dirty="0"/>
                        <a:t>Chancre ++</a:t>
                      </a:r>
                    </a:p>
                    <a:p>
                      <a:r>
                        <a:rPr lang="en-US" dirty="0"/>
                        <a:t>Acute</a:t>
                      </a:r>
                      <a:r>
                        <a:rPr lang="en-US" baseline="0" dirty="0"/>
                        <a:t> – days-weeks </a:t>
                      </a:r>
                    </a:p>
                    <a:p>
                      <a:r>
                        <a:rPr lang="en-US" baseline="0" dirty="0"/>
                        <a:t>    (6 months to death)</a:t>
                      </a:r>
                      <a:endParaRPr lang="en-US" dirty="0"/>
                    </a:p>
                  </a:txBody>
                  <a:tcPr/>
                </a:tc>
                <a:tc>
                  <a:txBody>
                    <a:bodyPr/>
                    <a:lstStyle/>
                    <a:p>
                      <a:r>
                        <a:rPr lang="en-US" dirty="0"/>
                        <a:t>Chancre +/-</a:t>
                      </a:r>
                    </a:p>
                    <a:p>
                      <a:r>
                        <a:rPr lang="en-US" dirty="0"/>
                        <a:t>Indolent</a:t>
                      </a:r>
                      <a:r>
                        <a:rPr lang="en-US" baseline="0" dirty="0"/>
                        <a:t> – months-years</a:t>
                      </a:r>
                    </a:p>
                    <a:p>
                      <a:r>
                        <a:rPr lang="en-US" baseline="0" dirty="0"/>
                        <a:t>    (3 years to death)</a:t>
                      </a:r>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n-US" dirty="0"/>
                        <a:t>Diagnosis</a:t>
                      </a:r>
                    </a:p>
                  </a:txBody>
                  <a:tcPr>
                    <a:lnL w="12700" cap="flat" cmpd="sng" algn="ctr">
                      <a:solidFill>
                        <a:scrgbClr r="0" g="0" b="0"/>
                      </a:solidFill>
                      <a:prstDash val="solid"/>
                      <a:round/>
                      <a:headEnd type="none" w="med" len="med"/>
                      <a:tailEnd type="none" w="med" len="med"/>
                    </a:lnL>
                  </a:tcPr>
                </a:tc>
                <a:tc>
                  <a:txBody>
                    <a:bodyPr/>
                    <a:lstStyle/>
                    <a:p>
                      <a:r>
                        <a:rPr lang="en-US" dirty="0"/>
                        <a:t>Blood</a:t>
                      </a:r>
                      <a:r>
                        <a:rPr lang="en-US" baseline="0" dirty="0"/>
                        <a:t> smear ++</a:t>
                      </a:r>
                    </a:p>
                    <a:p>
                      <a:endParaRPr lang="en-US" dirty="0"/>
                    </a:p>
                  </a:txBody>
                  <a:tcPr/>
                </a:tc>
                <a:tc>
                  <a:txBody>
                    <a:bodyPr/>
                    <a:lstStyle/>
                    <a:p>
                      <a:r>
                        <a:rPr lang="en-US" dirty="0"/>
                        <a:t>Blood smear +/-</a:t>
                      </a:r>
                    </a:p>
                    <a:p>
                      <a:r>
                        <a:rPr lang="en-US" dirty="0"/>
                        <a:t>LN aspirate +</a:t>
                      </a:r>
                    </a:p>
                    <a:p>
                      <a:r>
                        <a:rPr lang="en-US" dirty="0"/>
                        <a:t>Serology (CATT)</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5"/>
                  </a:ext>
                </a:extLst>
              </a:tr>
              <a:tr h="370840">
                <a:tc>
                  <a:txBody>
                    <a:bodyPr/>
                    <a:lstStyle/>
                    <a:p>
                      <a:r>
                        <a:rPr lang="en-US" dirty="0"/>
                        <a:t>Treatment</a:t>
                      </a:r>
                    </a:p>
                    <a:p>
                      <a:pPr marL="285750" indent="-285750">
                        <a:buFontTx/>
                        <a:buChar char="-"/>
                      </a:pPr>
                      <a:r>
                        <a:rPr lang="en-US" dirty="0"/>
                        <a:t>Stage 1</a:t>
                      </a:r>
                    </a:p>
                    <a:p>
                      <a:pPr marL="285750" indent="-285750">
                        <a:buFontTx/>
                        <a:buChar char="-"/>
                      </a:pPr>
                      <a:r>
                        <a:rPr lang="en-US" dirty="0"/>
                        <a:t>Stage 2</a:t>
                      </a:r>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p>
                      <a:r>
                        <a:rPr lang="en-US" dirty="0"/>
                        <a:t>Suramin </a:t>
                      </a:r>
                    </a:p>
                    <a:p>
                      <a:r>
                        <a:rPr lang="en-US" dirty="0"/>
                        <a:t>Melarsoprol</a:t>
                      </a:r>
                    </a:p>
                    <a:p>
                      <a:r>
                        <a:rPr lang="en-US" baseline="0" dirty="0"/>
                        <a:t> </a:t>
                      </a:r>
                      <a:endParaRPr lang="en-US" dirty="0"/>
                    </a:p>
                  </a:txBody>
                  <a:tcPr>
                    <a:lnB w="12700" cap="flat" cmpd="sng" algn="ctr">
                      <a:solidFill>
                        <a:scrgbClr r="0" g="0" b="0"/>
                      </a:solidFill>
                      <a:prstDash val="solid"/>
                      <a:round/>
                      <a:headEnd type="none" w="med" len="med"/>
                      <a:tailEnd type="none" w="med" len="med"/>
                    </a:lnB>
                  </a:tcPr>
                </a:tc>
                <a:tc>
                  <a:txBody>
                    <a:bodyPr/>
                    <a:lstStyle/>
                    <a:p>
                      <a:endParaRPr lang="en-US" baseline="0" dirty="0"/>
                    </a:p>
                    <a:p>
                      <a:r>
                        <a:rPr lang="en-US" baseline="0" dirty="0"/>
                        <a:t>Pentamidine </a:t>
                      </a:r>
                    </a:p>
                    <a:p>
                      <a:r>
                        <a:rPr lang="en-US" baseline="0" dirty="0"/>
                        <a:t>Melarsoprol </a:t>
                      </a:r>
                    </a:p>
                    <a:p>
                      <a:r>
                        <a:rPr lang="en-US" baseline="0" dirty="0"/>
                        <a:t> </a:t>
                      </a:r>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2956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Comparison of East and West HAT</a:t>
            </a:r>
          </a:p>
        </p:txBody>
      </p:sp>
      <p:sp>
        <p:nvSpPr>
          <p:cNvPr id="5" name="Content Placeholder 4"/>
          <p:cNvSpPr>
            <a:spLocks noGrp="1"/>
          </p:cNvSpPr>
          <p:nvPr>
            <p:ph idx="1"/>
          </p:nvPr>
        </p:nvSpPr>
        <p:spPr/>
        <p:txBody>
          <a:bodyPr/>
          <a:lstStyle/>
          <a:p>
            <a:pPr marL="0" indent="0">
              <a:buNone/>
            </a:pPr>
            <a:r>
              <a:rPr lang="en-US" dirty="0"/>
              <a:t> </a:t>
            </a:r>
          </a:p>
        </p:txBody>
      </p:sp>
      <p:graphicFrame>
        <p:nvGraphicFramePr>
          <p:cNvPr id="6" name="Content Placeholder 3"/>
          <p:cNvGraphicFramePr>
            <a:graphicFrameLocks/>
          </p:cNvGraphicFramePr>
          <p:nvPr>
            <p:extLst>
              <p:ext uri="{D42A27DB-BD31-4B8C-83A1-F6EECF244321}">
                <p14:modId xmlns:p14="http://schemas.microsoft.com/office/powerpoint/2010/main" val="2648569131"/>
              </p:ext>
            </p:extLst>
          </p:nvPr>
        </p:nvGraphicFramePr>
        <p:xfrm>
          <a:off x="457200" y="1541556"/>
          <a:ext cx="8229600" cy="50393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err="1"/>
                        <a:t>T.b</a:t>
                      </a:r>
                      <a:r>
                        <a:rPr lang="en-US" dirty="0"/>
                        <a:t>. </a:t>
                      </a:r>
                      <a:r>
                        <a:rPr lang="en-US" dirty="0" err="1"/>
                        <a:t>rhodesiense</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err="1"/>
                        <a:t>T.b</a:t>
                      </a:r>
                      <a:r>
                        <a:rPr lang="en-US" dirty="0"/>
                        <a:t>. </a:t>
                      </a:r>
                      <a:r>
                        <a:rPr lang="en-US" dirty="0" err="1"/>
                        <a:t>gambiense</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a:t>Geography</a:t>
                      </a:r>
                    </a:p>
                  </a:txBody>
                  <a:tcPr>
                    <a:lnL w="12700" cap="flat" cmpd="sng" algn="ctr">
                      <a:solidFill>
                        <a:scrgbClr r="0" g="0" b="0"/>
                      </a:solidFill>
                      <a:prstDash val="solid"/>
                      <a:round/>
                      <a:headEnd type="none" w="med" len="med"/>
                      <a:tailEnd type="none" w="med" len="med"/>
                    </a:lnL>
                  </a:tcPr>
                </a:tc>
                <a:tc>
                  <a:txBody>
                    <a:bodyPr/>
                    <a:lstStyle/>
                    <a:p>
                      <a:r>
                        <a:rPr lang="en-US" dirty="0"/>
                        <a:t>Eastern</a:t>
                      </a:r>
                      <a:r>
                        <a:rPr lang="en-US" baseline="0" dirty="0"/>
                        <a:t> and Southern Africa</a:t>
                      </a:r>
                      <a:endParaRPr lang="en-US" dirty="0"/>
                    </a:p>
                  </a:txBody>
                  <a:tcPr/>
                </a:tc>
                <a:tc>
                  <a:txBody>
                    <a:bodyPr/>
                    <a:lstStyle/>
                    <a:p>
                      <a:r>
                        <a:rPr lang="en-US" dirty="0"/>
                        <a:t>Central and Western  Africa</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r>
                        <a:rPr lang="en-US" dirty="0"/>
                        <a:t>Global case burden</a:t>
                      </a:r>
                    </a:p>
                    <a:p>
                      <a:r>
                        <a:rPr lang="en-US" dirty="0"/>
                        <a:t> </a:t>
                      </a:r>
                      <a:r>
                        <a:rPr lang="en-US" baseline="0" dirty="0"/>
                        <a:t> (in traveller’s)</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a:t>2% </a:t>
                      </a:r>
                    </a:p>
                    <a:p>
                      <a:r>
                        <a:rPr lang="en-US" dirty="0"/>
                        <a:t>  (80%)</a:t>
                      </a:r>
                    </a:p>
                  </a:txBody>
                  <a:tcPr/>
                </a:tc>
                <a:tc>
                  <a:txBody>
                    <a:bodyPr/>
                    <a:lstStyle/>
                    <a:p>
                      <a:r>
                        <a:rPr lang="en-US" dirty="0"/>
                        <a:t>98%</a:t>
                      </a:r>
                    </a:p>
                    <a:p>
                      <a:r>
                        <a:rPr lang="en-US" dirty="0"/>
                        <a:t>  (20%) </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Reservoir </a:t>
                      </a:r>
                      <a:r>
                        <a:rPr lang="en-US" baseline="0" dirty="0"/>
                        <a:t>(mostly)</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a:t>Zoonotic</a:t>
                      </a:r>
                    </a:p>
                  </a:txBody>
                  <a:tcPr/>
                </a:tc>
                <a:tc>
                  <a:txBody>
                    <a:bodyPr/>
                    <a:lstStyle/>
                    <a:p>
                      <a:r>
                        <a:rPr lang="en-US" dirty="0" err="1"/>
                        <a:t>Anthroponotic</a:t>
                      </a:r>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n-US" dirty="0"/>
                        <a:t>Clinical presentation</a:t>
                      </a:r>
                    </a:p>
                    <a:p>
                      <a:r>
                        <a:rPr lang="en-US" dirty="0"/>
                        <a:t>- Characteristic features</a:t>
                      </a:r>
                    </a:p>
                  </a:txBody>
                  <a:tcPr>
                    <a:lnL w="12700" cap="flat" cmpd="sng" algn="ctr">
                      <a:solidFill>
                        <a:scrgbClr r="0" g="0" b="0"/>
                      </a:solidFill>
                      <a:prstDash val="solid"/>
                      <a:round/>
                      <a:headEnd type="none" w="med" len="med"/>
                      <a:tailEnd type="none" w="med" len="med"/>
                    </a:lnL>
                  </a:tcPr>
                </a:tc>
                <a:tc>
                  <a:txBody>
                    <a:bodyPr/>
                    <a:lstStyle/>
                    <a:p>
                      <a:r>
                        <a:rPr lang="en-US" dirty="0"/>
                        <a:t>Chancre ++</a:t>
                      </a:r>
                    </a:p>
                    <a:p>
                      <a:r>
                        <a:rPr lang="en-US" dirty="0"/>
                        <a:t>Acute</a:t>
                      </a:r>
                      <a:r>
                        <a:rPr lang="en-US" baseline="0" dirty="0"/>
                        <a:t> – days-weeks </a:t>
                      </a:r>
                    </a:p>
                    <a:p>
                      <a:r>
                        <a:rPr lang="en-US" baseline="0" dirty="0"/>
                        <a:t>    (6 months to death)</a:t>
                      </a:r>
                      <a:endParaRPr lang="en-US" dirty="0"/>
                    </a:p>
                  </a:txBody>
                  <a:tcPr/>
                </a:tc>
                <a:tc>
                  <a:txBody>
                    <a:bodyPr/>
                    <a:lstStyle/>
                    <a:p>
                      <a:r>
                        <a:rPr lang="en-US" dirty="0"/>
                        <a:t>Chancre +/-</a:t>
                      </a:r>
                    </a:p>
                    <a:p>
                      <a:r>
                        <a:rPr lang="en-US" dirty="0"/>
                        <a:t>Indolent</a:t>
                      </a:r>
                      <a:r>
                        <a:rPr lang="en-US" baseline="0" dirty="0"/>
                        <a:t> – months-years</a:t>
                      </a:r>
                    </a:p>
                    <a:p>
                      <a:r>
                        <a:rPr lang="en-US" baseline="0" dirty="0"/>
                        <a:t>    (3 years to death)</a:t>
                      </a:r>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n-US" dirty="0"/>
                        <a:t>Diagnosis</a:t>
                      </a:r>
                    </a:p>
                  </a:txBody>
                  <a:tcPr>
                    <a:lnL w="12700" cap="flat" cmpd="sng" algn="ctr">
                      <a:solidFill>
                        <a:scrgbClr r="0" g="0" b="0"/>
                      </a:solidFill>
                      <a:prstDash val="solid"/>
                      <a:round/>
                      <a:headEnd type="none" w="med" len="med"/>
                      <a:tailEnd type="none" w="med" len="med"/>
                    </a:lnL>
                  </a:tcPr>
                </a:tc>
                <a:tc>
                  <a:txBody>
                    <a:bodyPr/>
                    <a:lstStyle/>
                    <a:p>
                      <a:r>
                        <a:rPr lang="en-US" dirty="0"/>
                        <a:t>Blood</a:t>
                      </a:r>
                      <a:r>
                        <a:rPr lang="en-US" baseline="0" dirty="0"/>
                        <a:t> smear ++</a:t>
                      </a:r>
                    </a:p>
                    <a:p>
                      <a:endParaRPr lang="en-US" dirty="0"/>
                    </a:p>
                  </a:txBody>
                  <a:tcPr/>
                </a:tc>
                <a:tc>
                  <a:txBody>
                    <a:bodyPr/>
                    <a:lstStyle/>
                    <a:p>
                      <a:r>
                        <a:rPr lang="en-US" dirty="0"/>
                        <a:t>Blood smear +/-</a:t>
                      </a:r>
                    </a:p>
                    <a:p>
                      <a:r>
                        <a:rPr lang="en-US" dirty="0"/>
                        <a:t>LN aspirate +</a:t>
                      </a:r>
                    </a:p>
                    <a:p>
                      <a:r>
                        <a:rPr lang="en-US" dirty="0"/>
                        <a:t>Serology (CATT)</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5"/>
                  </a:ext>
                </a:extLst>
              </a:tr>
              <a:tr h="370840">
                <a:tc>
                  <a:txBody>
                    <a:bodyPr/>
                    <a:lstStyle/>
                    <a:p>
                      <a:r>
                        <a:rPr lang="en-US" dirty="0"/>
                        <a:t>Treatment</a:t>
                      </a:r>
                    </a:p>
                    <a:p>
                      <a:pPr marL="285750" indent="-285750">
                        <a:buFontTx/>
                        <a:buChar char="-"/>
                      </a:pPr>
                      <a:r>
                        <a:rPr lang="en-US" dirty="0"/>
                        <a:t>Stage 1</a:t>
                      </a:r>
                    </a:p>
                    <a:p>
                      <a:pPr marL="285750" indent="-285750">
                        <a:buFontTx/>
                        <a:buChar char="-"/>
                      </a:pPr>
                      <a:r>
                        <a:rPr lang="en-US" dirty="0"/>
                        <a:t>Stage 2</a:t>
                      </a:r>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p>
                      <a:r>
                        <a:rPr lang="en-US" dirty="0"/>
                        <a:t>Suramin (</a:t>
                      </a:r>
                      <a:r>
                        <a:rPr lang="en-US" dirty="0">
                          <a:solidFill>
                            <a:schemeClr val="bg1">
                              <a:lumMod val="50000"/>
                            </a:schemeClr>
                          </a:solidFill>
                        </a:rPr>
                        <a:t>pentamidine</a:t>
                      </a:r>
                      <a:r>
                        <a:rPr lang="en-US" dirty="0"/>
                        <a:t>)</a:t>
                      </a:r>
                    </a:p>
                    <a:p>
                      <a:r>
                        <a:rPr lang="en-US" dirty="0"/>
                        <a:t>Melarsoprol</a:t>
                      </a:r>
                    </a:p>
                    <a:p>
                      <a:r>
                        <a:rPr lang="en-US" baseline="0" dirty="0"/>
                        <a:t> </a:t>
                      </a:r>
                      <a:endParaRPr lang="en-US" dirty="0"/>
                    </a:p>
                  </a:txBody>
                  <a:tcPr>
                    <a:lnB w="12700" cap="flat" cmpd="sng" algn="ctr">
                      <a:solidFill>
                        <a:scrgbClr r="0" g="0" b="0"/>
                      </a:solidFill>
                      <a:prstDash val="solid"/>
                      <a:round/>
                      <a:headEnd type="none" w="med" len="med"/>
                      <a:tailEnd type="none" w="med" len="med"/>
                    </a:lnB>
                  </a:tcPr>
                </a:tc>
                <a:tc>
                  <a:txBody>
                    <a:bodyPr/>
                    <a:lstStyle/>
                    <a:p>
                      <a:endParaRPr lang="en-US" baseline="0" dirty="0"/>
                    </a:p>
                    <a:p>
                      <a:r>
                        <a:rPr lang="en-US" baseline="0" dirty="0"/>
                        <a:t>Pentamidine (</a:t>
                      </a:r>
                      <a:r>
                        <a:rPr lang="en-US" baseline="0" dirty="0">
                          <a:solidFill>
                            <a:schemeClr val="bg1">
                              <a:lumMod val="50000"/>
                            </a:schemeClr>
                          </a:solidFill>
                        </a:rPr>
                        <a:t>suramin</a:t>
                      </a:r>
                      <a:r>
                        <a:rPr lang="en-US" baseline="0" dirty="0"/>
                        <a:t>)</a:t>
                      </a:r>
                    </a:p>
                    <a:p>
                      <a:r>
                        <a:rPr lang="en-US" baseline="0" dirty="0"/>
                        <a:t>Melarsoprol </a:t>
                      </a:r>
                    </a:p>
                    <a:p>
                      <a:r>
                        <a:rPr lang="en-US" baseline="0" dirty="0"/>
                        <a:t> </a:t>
                      </a:r>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04749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Comparison of East and West HAT</a:t>
            </a:r>
          </a:p>
        </p:txBody>
      </p:sp>
      <p:sp>
        <p:nvSpPr>
          <p:cNvPr id="5" name="Content Placeholder 4"/>
          <p:cNvSpPr>
            <a:spLocks noGrp="1"/>
          </p:cNvSpPr>
          <p:nvPr>
            <p:ph idx="1"/>
          </p:nvPr>
        </p:nvSpPr>
        <p:spPr/>
        <p:txBody>
          <a:bodyPr/>
          <a:lstStyle/>
          <a:p>
            <a:pPr marL="0" indent="0">
              <a:buNone/>
            </a:pPr>
            <a:r>
              <a:rPr lang="en-US" dirty="0"/>
              <a:t> </a:t>
            </a:r>
          </a:p>
        </p:txBody>
      </p:sp>
      <p:graphicFrame>
        <p:nvGraphicFramePr>
          <p:cNvPr id="6" name="Content Placeholder 3"/>
          <p:cNvGraphicFramePr>
            <a:graphicFrameLocks/>
          </p:cNvGraphicFramePr>
          <p:nvPr>
            <p:extLst>
              <p:ext uri="{D42A27DB-BD31-4B8C-83A1-F6EECF244321}">
                <p14:modId xmlns:p14="http://schemas.microsoft.com/office/powerpoint/2010/main" val="959706342"/>
              </p:ext>
            </p:extLst>
          </p:nvPr>
        </p:nvGraphicFramePr>
        <p:xfrm>
          <a:off x="457200" y="1541556"/>
          <a:ext cx="8229600" cy="50393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err="1"/>
                        <a:t>T.b</a:t>
                      </a:r>
                      <a:r>
                        <a:rPr lang="en-US" dirty="0"/>
                        <a:t>. </a:t>
                      </a:r>
                      <a:r>
                        <a:rPr lang="en-US" dirty="0" err="1"/>
                        <a:t>rhodesiense</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err="1"/>
                        <a:t>T.b</a:t>
                      </a:r>
                      <a:r>
                        <a:rPr lang="en-US" dirty="0"/>
                        <a:t>. </a:t>
                      </a:r>
                      <a:r>
                        <a:rPr lang="en-US" dirty="0" err="1"/>
                        <a:t>gambiense</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a:t>Geography</a:t>
                      </a:r>
                    </a:p>
                  </a:txBody>
                  <a:tcPr>
                    <a:lnL w="12700" cap="flat" cmpd="sng" algn="ctr">
                      <a:solidFill>
                        <a:scrgbClr r="0" g="0" b="0"/>
                      </a:solidFill>
                      <a:prstDash val="solid"/>
                      <a:round/>
                      <a:headEnd type="none" w="med" len="med"/>
                      <a:tailEnd type="none" w="med" len="med"/>
                    </a:lnL>
                  </a:tcPr>
                </a:tc>
                <a:tc>
                  <a:txBody>
                    <a:bodyPr/>
                    <a:lstStyle/>
                    <a:p>
                      <a:r>
                        <a:rPr lang="en-US" dirty="0"/>
                        <a:t>Eastern</a:t>
                      </a:r>
                      <a:r>
                        <a:rPr lang="en-US" baseline="0" dirty="0"/>
                        <a:t> and Southern Africa</a:t>
                      </a:r>
                      <a:endParaRPr lang="en-US" dirty="0"/>
                    </a:p>
                  </a:txBody>
                  <a:tcPr/>
                </a:tc>
                <a:tc>
                  <a:txBody>
                    <a:bodyPr/>
                    <a:lstStyle/>
                    <a:p>
                      <a:r>
                        <a:rPr lang="en-US" dirty="0"/>
                        <a:t>Central and Western  Africa</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r>
                        <a:rPr lang="en-US" dirty="0"/>
                        <a:t>Global case burden</a:t>
                      </a:r>
                    </a:p>
                    <a:p>
                      <a:r>
                        <a:rPr lang="en-US" dirty="0"/>
                        <a:t> </a:t>
                      </a:r>
                      <a:r>
                        <a:rPr lang="en-US" baseline="0" dirty="0"/>
                        <a:t> (in traveller’s)</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a:t>2% </a:t>
                      </a:r>
                    </a:p>
                    <a:p>
                      <a:r>
                        <a:rPr lang="en-US" dirty="0"/>
                        <a:t>  (80%)</a:t>
                      </a:r>
                    </a:p>
                  </a:txBody>
                  <a:tcPr/>
                </a:tc>
                <a:tc>
                  <a:txBody>
                    <a:bodyPr/>
                    <a:lstStyle/>
                    <a:p>
                      <a:r>
                        <a:rPr lang="en-US" dirty="0"/>
                        <a:t>98%</a:t>
                      </a:r>
                    </a:p>
                    <a:p>
                      <a:r>
                        <a:rPr lang="en-US" dirty="0"/>
                        <a:t>  (20%) </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Reservoir </a:t>
                      </a:r>
                      <a:r>
                        <a:rPr lang="en-US" baseline="0" dirty="0"/>
                        <a:t>(mostly)</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a:t>Zoonotic</a:t>
                      </a:r>
                    </a:p>
                  </a:txBody>
                  <a:tcPr/>
                </a:tc>
                <a:tc>
                  <a:txBody>
                    <a:bodyPr/>
                    <a:lstStyle/>
                    <a:p>
                      <a:r>
                        <a:rPr lang="en-US" dirty="0" err="1"/>
                        <a:t>Anthroponotic</a:t>
                      </a:r>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n-US" dirty="0"/>
                        <a:t>Clinical presentation</a:t>
                      </a:r>
                    </a:p>
                    <a:p>
                      <a:r>
                        <a:rPr lang="en-US" dirty="0"/>
                        <a:t>- Characteristic features</a:t>
                      </a:r>
                    </a:p>
                  </a:txBody>
                  <a:tcPr>
                    <a:lnL w="12700" cap="flat" cmpd="sng" algn="ctr">
                      <a:solidFill>
                        <a:scrgbClr r="0" g="0" b="0"/>
                      </a:solidFill>
                      <a:prstDash val="solid"/>
                      <a:round/>
                      <a:headEnd type="none" w="med" len="med"/>
                      <a:tailEnd type="none" w="med" len="med"/>
                    </a:lnL>
                  </a:tcPr>
                </a:tc>
                <a:tc>
                  <a:txBody>
                    <a:bodyPr/>
                    <a:lstStyle/>
                    <a:p>
                      <a:r>
                        <a:rPr lang="en-US" dirty="0"/>
                        <a:t>Chancre ++</a:t>
                      </a:r>
                    </a:p>
                    <a:p>
                      <a:r>
                        <a:rPr lang="en-US" dirty="0"/>
                        <a:t>Acute</a:t>
                      </a:r>
                      <a:r>
                        <a:rPr lang="en-US" baseline="0" dirty="0"/>
                        <a:t> – days-weeks </a:t>
                      </a:r>
                    </a:p>
                    <a:p>
                      <a:r>
                        <a:rPr lang="en-US" baseline="0" dirty="0"/>
                        <a:t>    (6 months to death)</a:t>
                      </a:r>
                      <a:endParaRPr lang="en-US" dirty="0"/>
                    </a:p>
                  </a:txBody>
                  <a:tcPr/>
                </a:tc>
                <a:tc>
                  <a:txBody>
                    <a:bodyPr/>
                    <a:lstStyle/>
                    <a:p>
                      <a:r>
                        <a:rPr lang="en-US" dirty="0"/>
                        <a:t>Chancre +/-</a:t>
                      </a:r>
                    </a:p>
                    <a:p>
                      <a:r>
                        <a:rPr lang="en-US" dirty="0"/>
                        <a:t>Indolent</a:t>
                      </a:r>
                      <a:r>
                        <a:rPr lang="en-US" baseline="0" dirty="0"/>
                        <a:t> – months-years</a:t>
                      </a:r>
                    </a:p>
                    <a:p>
                      <a:r>
                        <a:rPr lang="en-US" baseline="0" dirty="0"/>
                        <a:t>    (3 years to death)</a:t>
                      </a:r>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n-US" dirty="0"/>
                        <a:t>Diagnosis</a:t>
                      </a:r>
                    </a:p>
                  </a:txBody>
                  <a:tcPr>
                    <a:lnL w="12700" cap="flat" cmpd="sng" algn="ctr">
                      <a:solidFill>
                        <a:scrgbClr r="0" g="0" b="0"/>
                      </a:solidFill>
                      <a:prstDash val="solid"/>
                      <a:round/>
                      <a:headEnd type="none" w="med" len="med"/>
                      <a:tailEnd type="none" w="med" len="med"/>
                    </a:lnL>
                  </a:tcPr>
                </a:tc>
                <a:tc>
                  <a:txBody>
                    <a:bodyPr/>
                    <a:lstStyle/>
                    <a:p>
                      <a:r>
                        <a:rPr lang="en-US" dirty="0"/>
                        <a:t>Blood</a:t>
                      </a:r>
                      <a:r>
                        <a:rPr lang="en-US" baseline="0" dirty="0"/>
                        <a:t> smear ++</a:t>
                      </a:r>
                    </a:p>
                    <a:p>
                      <a:endParaRPr lang="en-US" dirty="0"/>
                    </a:p>
                  </a:txBody>
                  <a:tcPr/>
                </a:tc>
                <a:tc>
                  <a:txBody>
                    <a:bodyPr/>
                    <a:lstStyle/>
                    <a:p>
                      <a:r>
                        <a:rPr lang="en-US" dirty="0"/>
                        <a:t>Blood smear +/-</a:t>
                      </a:r>
                    </a:p>
                    <a:p>
                      <a:r>
                        <a:rPr lang="en-US" dirty="0"/>
                        <a:t>LN aspirate +</a:t>
                      </a:r>
                    </a:p>
                    <a:p>
                      <a:r>
                        <a:rPr lang="en-US" dirty="0"/>
                        <a:t>Serology (CATT)</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5"/>
                  </a:ext>
                </a:extLst>
              </a:tr>
              <a:tr h="370840">
                <a:tc>
                  <a:txBody>
                    <a:bodyPr/>
                    <a:lstStyle/>
                    <a:p>
                      <a:r>
                        <a:rPr lang="en-US" dirty="0"/>
                        <a:t>Treatment</a:t>
                      </a:r>
                    </a:p>
                    <a:p>
                      <a:pPr marL="285750" indent="-285750">
                        <a:buFontTx/>
                        <a:buChar char="-"/>
                      </a:pPr>
                      <a:r>
                        <a:rPr lang="en-US" dirty="0"/>
                        <a:t>Stage 1</a:t>
                      </a:r>
                    </a:p>
                    <a:p>
                      <a:pPr marL="285750" indent="-285750">
                        <a:buFontTx/>
                        <a:buChar char="-"/>
                      </a:pPr>
                      <a:r>
                        <a:rPr lang="en-US" dirty="0"/>
                        <a:t>Stage 2</a:t>
                      </a:r>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p>
                      <a:r>
                        <a:rPr lang="en-US" dirty="0"/>
                        <a:t>Suramin (</a:t>
                      </a:r>
                      <a:r>
                        <a:rPr lang="en-US" dirty="0">
                          <a:solidFill>
                            <a:schemeClr val="bg1">
                              <a:lumMod val="50000"/>
                            </a:schemeClr>
                          </a:solidFill>
                        </a:rPr>
                        <a:t>pentamidine</a:t>
                      </a:r>
                      <a:r>
                        <a:rPr lang="en-US" dirty="0"/>
                        <a:t>)</a:t>
                      </a:r>
                    </a:p>
                    <a:p>
                      <a:r>
                        <a:rPr lang="en-US" dirty="0"/>
                        <a:t>Melarsoprol</a:t>
                      </a:r>
                    </a:p>
                    <a:p>
                      <a:r>
                        <a:rPr lang="en-US" baseline="0" dirty="0"/>
                        <a:t> </a:t>
                      </a:r>
                      <a:endParaRPr lang="en-US" dirty="0"/>
                    </a:p>
                  </a:txBody>
                  <a:tcPr>
                    <a:lnB w="12700" cap="flat" cmpd="sng" algn="ctr">
                      <a:solidFill>
                        <a:scrgbClr r="0" g="0" b="0"/>
                      </a:solidFill>
                      <a:prstDash val="solid"/>
                      <a:round/>
                      <a:headEnd type="none" w="med" len="med"/>
                      <a:tailEnd type="none" w="med" len="med"/>
                    </a:lnB>
                  </a:tcPr>
                </a:tc>
                <a:tc>
                  <a:txBody>
                    <a:bodyPr/>
                    <a:lstStyle/>
                    <a:p>
                      <a:endParaRPr lang="en-US" baseline="0" dirty="0"/>
                    </a:p>
                    <a:p>
                      <a:r>
                        <a:rPr lang="en-US" baseline="0" dirty="0"/>
                        <a:t>Pentamidine (</a:t>
                      </a:r>
                      <a:r>
                        <a:rPr lang="en-US" baseline="0" dirty="0">
                          <a:solidFill>
                            <a:schemeClr val="bg1">
                              <a:lumMod val="50000"/>
                            </a:schemeClr>
                          </a:solidFill>
                        </a:rPr>
                        <a:t>suramin</a:t>
                      </a:r>
                      <a:r>
                        <a:rPr lang="en-US" baseline="0" dirty="0"/>
                        <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Eflornithine (NECT)</a:t>
                      </a:r>
                    </a:p>
                    <a:p>
                      <a:r>
                        <a:rPr lang="en-US" baseline="0" dirty="0"/>
                        <a:t> </a:t>
                      </a:r>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09333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Comparison of East and West HAT</a:t>
            </a:r>
          </a:p>
        </p:txBody>
      </p:sp>
      <p:sp>
        <p:nvSpPr>
          <p:cNvPr id="5" name="Content Placeholder 4"/>
          <p:cNvSpPr>
            <a:spLocks noGrp="1"/>
          </p:cNvSpPr>
          <p:nvPr>
            <p:ph idx="1"/>
          </p:nvPr>
        </p:nvSpPr>
        <p:spPr/>
        <p:txBody>
          <a:bodyPr/>
          <a:lstStyle/>
          <a:p>
            <a:pPr marL="0" indent="0">
              <a:buNone/>
            </a:pPr>
            <a:r>
              <a:rPr lang="en-US" dirty="0"/>
              <a:t> </a:t>
            </a:r>
          </a:p>
        </p:txBody>
      </p:sp>
      <p:graphicFrame>
        <p:nvGraphicFramePr>
          <p:cNvPr id="6" name="Content Placeholder 3"/>
          <p:cNvGraphicFramePr>
            <a:graphicFrameLocks/>
          </p:cNvGraphicFramePr>
          <p:nvPr>
            <p:extLst>
              <p:ext uri="{D42A27DB-BD31-4B8C-83A1-F6EECF244321}">
                <p14:modId xmlns:p14="http://schemas.microsoft.com/office/powerpoint/2010/main" val="3788591206"/>
              </p:ext>
            </p:extLst>
          </p:nvPr>
        </p:nvGraphicFramePr>
        <p:xfrm>
          <a:off x="457200" y="1541556"/>
          <a:ext cx="8229600" cy="50393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err="1"/>
                        <a:t>T.b</a:t>
                      </a:r>
                      <a:r>
                        <a:rPr lang="en-US" dirty="0"/>
                        <a:t>. </a:t>
                      </a:r>
                      <a:r>
                        <a:rPr lang="en-US" dirty="0" err="1"/>
                        <a:t>rhodesiense</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err="1"/>
                        <a:t>T.b</a:t>
                      </a:r>
                      <a:r>
                        <a:rPr lang="en-US" dirty="0"/>
                        <a:t>. </a:t>
                      </a:r>
                      <a:r>
                        <a:rPr lang="en-US" dirty="0" err="1"/>
                        <a:t>gambiense</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a:t>Geography</a:t>
                      </a:r>
                    </a:p>
                  </a:txBody>
                  <a:tcPr>
                    <a:lnL w="12700" cap="flat" cmpd="sng" algn="ctr">
                      <a:solidFill>
                        <a:scrgbClr r="0" g="0" b="0"/>
                      </a:solidFill>
                      <a:prstDash val="solid"/>
                      <a:round/>
                      <a:headEnd type="none" w="med" len="med"/>
                      <a:tailEnd type="none" w="med" len="med"/>
                    </a:lnL>
                  </a:tcPr>
                </a:tc>
                <a:tc>
                  <a:txBody>
                    <a:bodyPr/>
                    <a:lstStyle/>
                    <a:p>
                      <a:r>
                        <a:rPr lang="en-US" dirty="0"/>
                        <a:t>Eastern</a:t>
                      </a:r>
                      <a:r>
                        <a:rPr lang="en-US" baseline="0" dirty="0"/>
                        <a:t> and Southern Africa</a:t>
                      </a:r>
                      <a:endParaRPr lang="en-US" dirty="0"/>
                    </a:p>
                  </a:txBody>
                  <a:tcPr/>
                </a:tc>
                <a:tc>
                  <a:txBody>
                    <a:bodyPr/>
                    <a:lstStyle/>
                    <a:p>
                      <a:r>
                        <a:rPr lang="en-US" dirty="0"/>
                        <a:t>Central and Western  Africa</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r>
                        <a:rPr lang="en-US" dirty="0"/>
                        <a:t>Global case burden</a:t>
                      </a:r>
                    </a:p>
                    <a:p>
                      <a:r>
                        <a:rPr lang="en-US" dirty="0"/>
                        <a:t> </a:t>
                      </a:r>
                      <a:r>
                        <a:rPr lang="en-US" baseline="0" dirty="0"/>
                        <a:t> (in traveller’s)</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a:t>2% </a:t>
                      </a:r>
                    </a:p>
                    <a:p>
                      <a:r>
                        <a:rPr lang="en-US" dirty="0"/>
                        <a:t>  (80%)</a:t>
                      </a:r>
                    </a:p>
                  </a:txBody>
                  <a:tcPr/>
                </a:tc>
                <a:tc>
                  <a:txBody>
                    <a:bodyPr/>
                    <a:lstStyle/>
                    <a:p>
                      <a:r>
                        <a:rPr lang="en-US" dirty="0"/>
                        <a:t>98%</a:t>
                      </a:r>
                    </a:p>
                    <a:p>
                      <a:r>
                        <a:rPr lang="en-US" dirty="0"/>
                        <a:t>  (20%) </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Reservoir </a:t>
                      </a:r>
                      <a:r>
                        <a:rPr lang="en-US" baseline="0" dirty="0"/>
                        <a:t>(mostly)</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a:t>Zoonotic</a:t>
                      </a:r>
                    </a:p>
                  </a:txBody>
                  <a:tcPr/>
                </a:tc>
                <a:tc>
                  <a:txBody>
                    <a:bodyPr/>
                    <a:lstStyle/>
                    <a:p>
                      <a:r>
                        <a:rPr lang="en-US" dirty="0" err="1"/>
                        <a:t>Anthroponotic</a:t>
                      </a:r>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n-US" dirty="0"/>
                        <a:t>Clinical presentation</a:t>
                      </a:r>
                    </a:p>
                    <a:p>
                      <a:r>
                        <a:rPr lang="en-US" dirty="0"/>
                        <a:t>- Characteristic features</a:t>
                      </a:r>
                    </a:p>
                  </a:txBody>
                  <a:tcPr>
                    <a:lnL w="12700" cap="flat" cmpd="sng" algn="ctr">
                      <a:solidFill>
                        <a:scrgbClr r="0" g="0" b="0"/>
                      </a:solidFill>
                      <a:prstDash val="solid"/>
                      <a:round/>
                      <a:headEnd type="none" w="med" len="med"/>
                      <a:tailEnd type="none" w="med" len="med"/>
                    </a:lnL>
                  </a:tcPr>
                </a:tc>
                <a:tc>
                  <a:txBody>
                    <a:bodyPr/>
                    <a:lstStyle/>
                    <a:p>
                      <a:r>
                        <a:rPr lang="en-US" dirty="0"/>
                        <a:t>Chancre ++</a:t>
                      </a:r>
                    </a:p>
                    <a:p>
                      <a:r>
                        <a:rPr lang="en-US" dirty="0"/>
                        <a:t>Acute</a:t>
                      </a:r>
                      <a:r>
                        <a:rPr lang="en-US" baseline="0" dirty="0"/>
                        <a:t> – days-weeks </a:t>
                      </a:r>
                    </a:p>
                    <a:p>
                      <a:r>
                        <a:rPr lang="en-US" baseline="0" dirty="0"/>
                        <a:t>    (6 months to death)</a:t>
                      </a:r>
                      <a:endParaRPr lang="en-US" dirty="0"/>
                    </a:p>
                  </a:txBody>
                  <a:tcPr/>
                </a:tc>
                <a:tc>
                  <a:txBody>
                    <a:bodyPr/>
                    <a:lstStyle/>
                    <a:p>
                      <a:r>
                        <a:rPr lang="en-US" dirty="0"/>
                        <a:t>Chancre +/-</a:t>
                      </a:r>
                    </a:p>
                    <a:p>
                      <a:r>
                        <a:rPr lang="en-US" dirty="0"/>
                        <a:t>Indolent</a:t>
                      </a:r>
                      <a:r>
                        <a:rPr lang="en-US" baseline="0" dirty="0"/>
                        <a:t> – months-years</a:t>
                      </a:r>
                    </a:p>
                    <a:p>
                      <a:r>
                        <a:rPr lang="en-US" baseline="0" dirty="0"/>
                        <a:t>    (3 years to death)</a:t>
                      </a:r>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n-US" dirty="0"/>
                        <a:t>Diagnosis</a:t>
                      </a:r>
                    </a:p>
                  </a:txBody>
                  <a:tcPr>
                    <a:lnL w="12700" cap="flat" cmpd="sng" algn="ctr">
                      <a:solidFill>
                        <a:scrgbClr r="0" g="0" b="0"/>
                      </a:solidFill>
                      <a:prstDash val="solid"/>
                      <a:round/>
                      <a:headEnd type="none" w="med" len="med"/>
                      <a:tailEnd type="none" w="med" len="med"/>
                    </a:lnL>
                  </a:tcPr>
                </a:tc>
                <a:tc>
                  <a:txBody>
                    <a:bodyPr/>
                    <a:lstStyle/>
                    <a:p>
                      <a:r>
                        <a:rPr lang="en-US" dirty="0"/>
                        <a:t>Blood</a:t>
                      </a:r>
                      <a:r>
                        <a:rPr lang="en-US" baseline="0" dirty="0"/>
                        <a:t> smear ++</a:t>
                      </a:r>
                    </a:p>
                    <a:p>
                      <a:endParaRPr lang="en-US" dirty="0"/>
                    </a:p>
                  </a:txBody>
                  <a:tcPr/>
                </a:tc>
                <a:tc>
                  <a:txBody>
                    <a:bodyPr/>
                    <a:lstStyle/>
                    <a:p>
                      <a:r>
                        <a:rPr lang="en-US" dirty="0"/>
                        <a:t>Blood smear +/-</a:t>
                      </a:r>
                    </a:p>
                    <a:p>
                      <a:r>
                        <a:rPr lang="en-US" dirty="0"/>
                        <a:t>LN aspirate +</a:t>
                      </a:r>
                    </a:p>
                    <a:p>
                      <a:r>
                        <a:rPr lang="en-US" dirty="0"/>
                        <a:t>Serology (CATT)</a:t>
                      </a:r>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5"/>
                  </a:ext>
                </a:extLst>
              </a:tr>
              <a:tr h="370840">
                <a:tc>
                  <a:txBody>
                    <a:bodyPr/>
                    <a:lstStyle/>
                    <a:p>
                      <a:r>
                        <a:rPr lang="en-US" dirty="0"/>
                        <a:t>Treatment</a:t>
                      </a:r>
                    </a:p>
                    <a:p>
                      <a:pPr marL="285750" indent="-285750">
                        <a:buFontTx/>
                        <a:buChar char="-"/>
                      </a:pPr>
                      <a:r>
                        <a:rPr lang="en-US" dirty="0"/>
                        <a:t>Stage 1</a:t>
                      </a:r>
                    </a:p>
                    <a:p>
                      <a:pPr marL="285750" indent="-285750">
                        <a:buFontTx/>
                        <a:buChar char="-"/>
                      </a:pPr>
                      <a:r>
                        <a:rPr lang="en-US" dirty="0"/>
                        <a:t>Stage 2</a:t>
                      </a:r>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p>
                      <a:r>
                        <a:rPr lang="en-US" dirty="0"/>
                        <a:t>Suramin (</a:t>
                      </a:r>
                      <a:r>
                        <a:rPr lang="en-US" dirty="0">
                          <a:solidFill>
                            <a:schemeClr val="bg1">
                              <a:lumMod val="50000"/>
                            </a:schemeClr>
                          </a:solidFill>
                        </a:rPr>
                        <a:t>pentamidine</a:t>
                      </a:r>
                      <a:r>
                        <a:rPr lang="en-US" dirty="0"/>
                        <a:t>)</a:t>
                      </a:r>
                    </a:p>
                    <a:p>
                      <a:r>
                        <a:rPr lang="en-US" dirty="0"/>
                        <a:t>Melarsoprol</a:t>
                      </a:r>
                    </a:p>
                    <a:p>
                      <a:r>
                        <a:rPr lang="en-US" dirty="0"/>
                        <a:t>* </a:t>
                      </a:r>
                      <a:r>
                        <a:rPr lang="en-US" dirty="0" err="1"/>
                        <a:t>Fexinidazole</a:t>
                      </a:r>
                      <a:r>
                        <a:rPr lang="en-US" dirty="0"/>
                        <a:t> </a:t>
                      </a:r>
                    </a:p>
                  </a:txBody>
                  <a:tcPr>
                    <a:lnB w="12700" cap="flat" cmpd="sng" algn="ctr">
                      <a:solidFill>
                        <a:scrgbClr r="0" g="0" b="0"/>
                      </a:solidFill>
                      <a:prstDash val="solid"/>
                      <a:round/>
                      <a:headEnd type="none" w="med" len="med"/>
                      <a:tailEnd type="none" w="med" len="med"/>
                    </a:lnB>
                  </a:tcPr>
                </a:tc>
                <a:tc>
                  <a:txBody>
                    <a:bodyPr/>
                    <a:lstStyle/>
                    <a:p>
                      <a:endParaRPr lang="en-US" baseline="0" dirty="0"/>
                    </a:p>
                    <a:p>
                      <a:r>
                        <a:rPr lang="en-US" baseline="0" dirty="0"/>
                        <a:t>Pentamidine (</a:t>
                      </a:r>
                      <a:r>
                        <a:rPr lang="en-US" baseline="0" dirty="0">
                          <a:solidFill>
                            <a:schemeClr val="bg1">
                              <a:lumMod val="50000"/>
                            </a:schemeClr>
                          </a:solidFill>
                        </a:rPr>
                        <a:t>suramin</a:t>
                      </a:r>
                      <a:r>
                        <a:rPr lang="en-US" baseline="0" dirty="0"/>
                        <a:t>)</a:t>
                      </a:r>
                    </a:p>
                    <a:p>
                      <a:r>
                        <a:rPr lang="en-US" baseline="0" dirty="0"/>
                        <a:t>Eflornithine (NECT)</a:t>
                      </a:r>
                    </a:p>
                    <a:p>
                      <a:r>
                        <a:rPr lang="en-US" baseline="0" dirty="0"/>
                        <a:t>* </a:t>
                      </a:r>
                      <a:r>
                        <a:rPr lang="en-US" baseline="0" dirty="0" err="1"/>
                        <a:t>Fexinidazole</a:t>
                      </a:r>
                      <a:r>
                        <a:rPr lang="en-US" baseline="0" dirty="0"/>
                        <a:t> </a:t>
                      </a:r>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257772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Clinical presentation</a:t>
            </a:r>
            <a:br>
              <a:rPr lang="en-US" dirty="0"/>
            </a:br>
            <a:r>
              <a:rPr lang="en-US" dirty="0"/>
              <a:t>2 stages +/- chancre</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err="1"/>
              <a:t>Hemolymphatic</a:t>
            </a:r>
            <a:endParaRPr lang="en-US" dirty="0"/>
          </a:p>
          <a:p>
            <a:pPr lvl="1"/>
            <a:r>
              <a:rPr lang="en-US" dirty="0"/>
              <a:t>Fever</a:t>
            </a:r>
          </a:p>
          <a:p>
            <a:pPr lvl="1"/>
            <a:r>
              <a:rPr lang="en-US" dirty="0"/>
              <a:t>Headache, arthralgia</a:t>
            </a:r>
          </a:p>
          <a:p>
            <a:pPr lvl="1"/>
            <a:r>
              <a:rPr lang="en-US" dirty="0"/>
              <a:t>Chancre</a:t>
            </a:r>
          </a:p>
          <a:p>
            <a:pPr lvl="1"/>
            <a:r>
              <a:rPr lang="en-US" dirty="0"/>
              <a:t>Lymphadenopathy</a:t>
            </a:r>
          </a:p>
          <a:p>
            <a:pPr lvl="1"/>
            <a:endParaRPr lang="en-US" dirty="0"/>
          </a:p>
          <a:p>
            <a:pPr marL="514350" indent="-514350">
              <a:buFont typeface="+mj-lt"/>
              <a:buAutoNum type="arabicPeriod"/>
            </a:pPr>
            <a:r>
              <a:rPr lang="en-US" dirty="0" err="1"/>
              <a:t>Meningoencephalitic</a:t>
            </a:r>
            <a:endParaRPr lang="en-US" dirty="0"/>
          </a:p>
          <a:p>
            <a:pPr lvl="1"/>
            <a:r>
              <a:rPr lang="en-US" dirty="0"/>
              <a:t>Variable CNS manifestations</a:t>
            </a:r>
          </a:p>
          <a:p>
            <a:pPr lvl="1"/>
            <a:r>
              <a:rPr lang="en-US" dirty="0"/>
              <a:t>Headaches, sleep disorder, neuropsychiatric </a:t>
            </a:r>
          </a:p>
          <a:p>
            <a:pPr lvl="1"/>
            <a:r>
              <a:rPr lang="en-US" dirty="0"/>
              <a:t>Sensory and motor disorders</a:t>
            </a:r>
          </a:p>
        </p:txBody>
      </p:sp>
    </p:spTree>
    <p:extLst>
      <p:ext uri="{BB962C8B-B14F-4D97-AF65-F5344CB8AC3E}">
        <p14:creationId xmlns:p14="http://schemas.microsoft.com/office/powerpoint/2010/main" val="1612254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G-HAT</a:t>
            </a:r>
            <a:br>
              <a:rPr lang="en-US" dirty="0"/>
            </a:br>
            <a:r>
              <a:rPr lang="en-US" dirty="0"/>
              <a:t>West African Trypanosomiasis</a:t>
            </a:r>
          </a:p>
        </p:txBody>
      </p:sp>
      <p:pic>
        <p:nvPicPr>
          <p:cNvPr id="8" name="Content Placeholder 7"/>
          <p:cNvPicPr>
            <a:picLocks noGrp="1" noChangeAspect="1"/>
          </p:cNvPicPr>
          <p:nvPr>
            <p:ph idx="1"/>
          </p:nvPr>
        </p:nvPicPr>
        <p:blipFill>
          <a:blip r:embed="rId3"/>
          <a:srcRect t="8753" b="8753"/>
          <a:stretch>
            <a:fillRect/>
          </a:stretch>
        </p:blipFill>
        <p:spPr>
          <a:xfrm>
            <a:off x="1858455" y="1843238"/>
            <a:ext cx="4235966" cy="2329618"/>
          </a:xfrm>
        </p:spPr>
      </p:pic>
      <p:pic>
        <p:nvPicPr>
          <p:cNvPr id="7" name="Picture 6"/>
          <p:cNvPicPr>
            <a:picLocks noChangeAspect="1"/>
          </p:cNvPicPr>
          <p:nvPr/>
        </p:nvPicPr>
        <p:blipFill rotWithShape="1">
          <a:blip r:embed="rId4"/>
          <a:srcRect l="26649" t="7512" r="25701"/>
          <a:stretch/>
        </p:blipFill>
        <p:spPr>
          <a:xfrm>
            <a:off x="6799822" y="1640128"/>
            <a:ext cx="2192231" cy="2762055"/>
          </a:xfrm>
          <a:prstGeom prst="rect">
            <a:avLst/>
          </a:prstGeom>
        </p:spPr>
      </p:pic>
      <p:pic>
        <p:nvPicPr>
          <p:cNvPr id="10" name="Picture 9" descr="Screen Shot 2015-10-16 at 2.32.24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2904" y="4598456"/>
            <a:ext cx="3099149" cy="1850571"/>
          </a:xfrm>
          <a:prstGeom prst="rect">
            <a:avLst/>
          </a:prstGeom>
        </p:spPr>
      </p:pic>
      <p:pic>
        <p:nvPicPr>
          <p:cNvPr id="1026" name="Picture 2" descr="Image">
            <a:extLst>
              <a:ext uri="{FF2B5EF4-FFF2-40B4-BE49-F238E27FC236}">
                <a16:creationId xmlns:a16="http://schemas.microsoft.com/office/drawing/2014/main" id="{80D5A3C7-28FB-7179-693B-A29BDADD15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383" y="2503124"/>
            <a:ext cx="2491169" cy="3335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895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G-HAT</a:t>
            </a:r>
            <a:br>
              <a:rPr lang="en-US" dirty="0"/>
            </a:br>
            <a:r>
              <a:rPr lang="en-US" dirty="0"/>
              <a:t>West African Trypanosomiasis</a:t>
            </a:r>
          </a:p>
        </p:txBody>
      </p:sp>
      <p:sp>
        <p:nvSpPr>
          <p:cNvPr id="3" name="Content Placeholder 2"/>
          <p:cNvSpPr>
            <a:spLocks noGrp="1"/>
          </p:cNvSpPr>
          <p:nvPr>
            <p:ph idx="1"/>
          </p:nvPr>
        </p:nvSpPr>
        <p:spPr/>
        <p:txBody>
          <a:bodyPr/>
          <a:lstStyle/>
          <a:p>
            <a:r>
              <a:rPr lang="en-US" dirty="0"/>
              <a:t>CATT test</a:t>
            </a:r>
          </a:p>
          <a:p>
            <a:r>
              <a:rPr lang="en-US" dirty="0"/>
              <a:t>New RDTs</a:t>
            </a:r>
          </a:p>
        </p:txBody>
      </p:sp>
      <p:pic>
        <p:nvPicPr>
          <p:cNvPr id="6" name="Picture 5"/>
          <p:cNvPicPr>
            <a:picLocks noChangeAspect="1"/>
          </p:cNvPicPr>
          <p:nvPr/>
        </p:nvPicPr>
        <p:blipFill>
          <a:blip r:embed="rId2"/>
          <a:stretch>
            <a:fillRect/>
          </a:stretch>
        </p:blipFill>
        <p:spPr>
          <a:xfrm>
            <a:off x="237742" y="3388253"/>
            <a:ext cx="4148966" cy="2696828"/>
          </a:xfrm>
          <a:prstGeom prst="rect">
            <a:avLst/>
          </a:prstGeom>
        </p:spPr>
      </p:pic>
      <p:pic>
        <p:nvPicPr>
          <p:cNvPr id="7" name="Picture 6"/>
          <p:cNvPicPr>
            <a:picLocks noChangeAspect="1"/>
          </p:cNvPicPr>
          <p:nvPr/>
        </p:nvPicPr>
        <p:blipFill>
          <a:blip r:embed="rId3"/>
          <a:stretch>
            <a:fillRect/>
          </a:stretch>
        </p:blipFill>
        <p:spPr>
          <a:xfrm>
            <a:off x="4579112" y="3383090"/>
            <a:ext cx="3891474" cy="2701991"/>
          </a:xfrm>
          <a:prstGeom prst="rect">
            <a:avLst/>
          </a:prstGeom>
        </p:spPr>
      </p:pic>
    </p:spTree>
    <p:extLst>
      <p:ext uri="{BB962C8B-B14F-4D97-AF65-F5344CB8AC3E}">
        <p14:creationId xmlns:p14="http://schemas.microsoft.com/office/powerpoint/2010/main" val="1444979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G-HAT</a:t>
            </a:r>
            <a:br>
              <a:rPr lang="en-US" dirty="0"/>
            </a:br>
            <a:r>
              <a:rPr lang="en-US" dirty="0"/>
              <a:t>West African Trypanosomiasis</a:t>
            </a:r>
          </a:p>
        </p:txBody>
      </p:sp>
      <p:sp>
        <p:nvSpPr>
          <p:cNvPr id="3" name="Content Placeholder 2"/>
          <p:cNvSpPr>
            <a:spLocks noGrp="1"/>
          </p:cNvSpPr>
          <p:nvPr>
            <p:ph idx="1"/>
          </p:nvPr>
        </p:nvSpPr>
        <p:spPr/>
        <p:txBody>
          <a:bodyPr/>
          <a:lstStyle/>
          <a:p>
            <a:r>
              <a:rPr lang="en-US" dirty="0"/>
              <a:t>LP to </a:t>
            </a:r>
            <a:r>
              <a:rPr lang="en-US" i="1" dirty="0"/>
              <a:t>stage</a:t>
            </a:r>
            <a:r>
              <a:rPr lang="en-US" dirty="0"/>
              <a:t> the disease</a:t>
            </a:r>
          </a:p>
        </p:txBody>
      </p:sp>
      <p:pic>
        <p:nvPicPr>
          <p:cNvPr id="4" name="Picture 3"/>
          <p:cNvPicPr>
            <a:picLocks noChangeAspect="1"/>
          </p:cNvPicPr>
          <p:nvPr/>
        </p:nvPicPr>
        <p:blipFill>
          <a:blip r:embed="rId2"/>
          <a:stretch>
            <a:fillRect/>
          </a:stretch>
        </p:blipFill>
        <p:spPr>
          <a:xfrm>
            <a:off x="457200" y="2519471"/>
            <a:ext cx="4325184" cy="3243888"/>
          </a:xfrm>
          <a:prstGeom prst="rect">
            <a:avLst/>
          </a:prstGeom>
        </p:spPr>
      </p:pic>
      <p:pic>
        <p:nvPicPr>
          <p:cNvPr id="5" name="Picture 4"/>
          <p:cNvPicPr>
            <a:picLocks noChangeAspect="1"/>
          </p:cNvPicPr>
          <p:nvPr/>
        </p:nvPicPr>
        <p:blipFill>
          <a:blip r:embed="rId3"/>
          <a:stretch>
            <a:fillRect/>
          </a:stretch>
        </p:blipFill>
        <p:spPr>
          <a:xfrm>
            <a:off x="4947715" y="2524859"/>
            <a:ext cx="4051300" cy="3238500"/>
          </a:xfrm>
          <a:prstGeom prst="rect">
            <a:avLst/>
          </a:prstGeom>
        </p:spPr>
      </p:pic>
    </p:spTree>
    <p:extLst>
      <p:ext uri="{BB962C8B-B14F-4D97-AF65-F5344CB8AC3E}">
        <p14:creationId xmlns:p14="http://schemas.microsoft.com/office/powerpoint/2010/main" val="1418419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1DACD-C850-E71D-478A-D9A054B3566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B9AD56B-F5E4-5B72-2725-DB234E1708C1}"/>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313E1412-DEF5-6813-26FF-3FB27E2ABD4C}"/>
              </a:ext>
            </a:extLst>
          </p:cNvPr>
          <p:cNvPicPr>
            <a:picLocks noChangeAspect="1"/>
          </p:cNvPicPr>
          <p:nvPr/>
        </p:nvPicPr>
        <p:blipFill>
          <a:blip r:embed="rId2"/>
          <a:stretch>
            <a:fillRect/>
          </a:stretch>
        </p:blipFill>
        <p:spPr>
          <a:xfrm>
            <a:off x="4114798" y="2145341"/>
            <a:ext cx="4572002" cy="2567318"/>
          </a:xfrm>
          <a:prstGeom prst="rect">
            <a:avLst/>
          </a:prstGeom>
        </p:spPr>
      </p:pic>
      <p:pic>
        <p:nvPicPr>
          <p:cNvPr id="4098" name="Picture 2" descr="Image">
            <a:extLst>
              <a:ext uri="{FF2B5EF4-FFF2-40B4-BE49-F238E27FC236}">
                <a16:creationId xmlns:a16="http://schemas.microsoft.com/office/drawing/2014/main" id="{567FBD76-58D8-AFCD-53C0-8985F2C0F2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a:stretch/>
        </p:blipFill>
        <p:spPr bwMode="auto">
          <a:xfrm>
            <a:off x="1269373" y="1600200"/>
            <a:ext cx="2267172"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89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R-HAT</a:t>
            </a:r>
            <a:br>
              <a:rPr lang="en-US" dirty="0"/>
            </a:br>
            <a:r>
              <a:rPr lang="en-US" dirty="0"/>
              <a:t>East African Trypanosomiasis</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2"/>
          <a:stretch>
            <a:fillRect/>
          </a:stretch>
        </p:blipFill>
        <p:spPr>
          <a:xfrm>
            <a:off x="1021668" y="1982108"/>
            <a:ext cx="2886388" cy="3964217"/>
          </a:xfrm>
          <a:prstGeom prst="rect">
            <a:avLst/>
          </a:prstGeom>
        </p:spPr>
      </p:pic>
      <p:sp>
        <p:nvSpPr>
          <p:cNvPr id="5" name="TextBox 4"/>
          <p:cNvSpPr txBox="1"/>
          <p:nvPr/>
        </p:nvSpPr>
        <p:spPr>
          <a:xfrm>
            <a:off x="1750876" y="6735321"/>
            <a:ext cx="184666"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3"/>
          <a:stretch>
            <a:fillRect/>
          </a:stretch>
        </p:blipFill>
        <p:spPr>
          <a:xfrm>
            <a:off x="4605805" y="2405471"/>
            <a:ext cx="3807060" cy="2855295"/>
          </a:xfrm>
          <a:prstGeom prst="rect">
            <a:avLst/>
          </a:prstGeom>
        </p:spPr>
      </p:pic>
    </p:spTree>
    <p:extLst>
      <p:ext uri="{BB962C8B-B14F-4D97-AF65-F5344CB8AC3E}">
        <p14:creationId xmlns:p14="http://schemas.microsoft.com/office/powerpoint/2010/main" val="3051070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Criteria for CNS involvement</a:t>
            </a:r>
          </a:p>
        </p:txBody>
      </p:sp>
      <p:sp>
        <p:nvSpPr>
          <p:cNvPr id="3" name="Content Placeholder 2"/>
          <p:cNvSpPr>
            <a:spLocks noGrp="1"/>
          </p:cNvSpPr>
          <p:nvPr>
            <p:ph idx="1"/>
          </p:nvPr>
        </p:nvSpPr>
        <p:spPr/>
        <p:txBody>
          <a:bodyPr>
            <a:normAutofit/>
          </a:bodyPr>
          <a:lstStyle/>
          <a:p>
            <a:r>
              <a:rPr lang="en-US" dirty="0"/>
              <a:t>WHO criteria are:</a:t>
            </a:r>
          </a:p>
          <a:p>
            <a:pPr lvl="1"/>
            <a:r>
              <a:rPr lang="en-US" dirty="0"/>
              <a:t>Parasites seen in CSF</a:t>
            </a:r>
          </a:p>
          <a:p>
            <a:pPr marL="457200" lvl="1" indent="0">
              <a:buNone/>
            </a:pPr>
            <a:r>
              <a:rPr lang="en-US" dirty="0"/>
              <a:t>	</a:t>
            </a:r>
            <a:r>
              <a:rPr lang="en-US" b="1" dirty="0"/>
              <a:t>&gt; 5 WBC </a:t>
            </a:r>
            <a:r>
              <a:rPr lang="en-US" dirty="0"/>
              <a:t>per </a:t>
            </a:r>
            <a:r>
              <a:rPr lang="en-US" dirty="0" err="1"/>
              <a:t>μl</a:t>
            </a:r>
            <a:endParaRPr lang="en-US" dirty="0"/>
          </a:p>
          <a:p>
            <a:pPr lvl="1"/>
            <a:endParaRPr lang="en-US" dirty="0"/>
          </a:p>
          <a:p>
            <a:pPr lvl="1"/>
            <a:r>
              <a:rPr lang="en-US" dirty="0"/>
              <a:t>Critical distinction because CSF involvement requires specific therapy with CSF penetration</a:t>
            </a:r>
          </a:p>
          <a:p>
            <a:pPr lvl="2"/>
            <a:r>
              <a:rPr lang="en-US" dirty="0"/>
              <a:t>MELARSOPROL (arsenic in antifreeze) for r-HAT</a:t>
            </a:r>
          </a:p>
          <a:p>
            <a:pPr lvl="2"/>
            <a:r>
              <a:rPr lang="en-US" dirty="0"/>
              <a:t>EFLORNITHINE for g-HAT</a:t>
            </a:r>
          </a:p>
          <a:p>
            <a:pPr lvl="1"/>
            <a:endParaRPr lang="en-US" dirty="0"/>
          </a:p>
        </p:txBody>
      </p:sp>
      <p:pic>
        <p:nvPicPr>
          <p:cNvPr id="4" name="Picture 3" descr="Screen Shot 2015-10-16 at 12.22.5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8853" y="1808915"/>
            <a:ext cx="1995438" cy="1543796"/>
          </a:xfrm>
          <a:prstGeom prst="rect">
            <a:avLst/>
          </a:prstGeom>
        </p:spPr>
      </p:pic>
      <p:sp>
        <p:nvSpPr>
          <p:cNvPr id="5" name="TextBox 4"/>
          <p:cNvSpPr txBox="1"/>
          <p:nvPr/>
        </p:nvSpPr>
        <p:spPr>
          <a:xfrm>
            <a:off x="5828853" y="1415534"/>
            <a:ext cx="1655133" cy="369332"/>
          </a:xfrm>
          <a:prstGeom prst="rect">
            <a:avLst/>
          </a:prstGeom>
          <a:noFill/>
        </p:spPr>
        <p:txBody>
          <a:bodyPr wrap="none" rtlCol="0">
            <a:spAutoFit/>
          </a:bodyPr>
          <a:lstStyle/>
          <a:p>
            <a:r>
              <a:rPr lang="en-US" b="1" dirty="0"/>
              <a:t>Mott</a:t>
            </a:r>
            <a:r>
              <a:rPr lang="en-US" dirty="0"/>
              <a:t> cell in CSF</a:t>
            </a:r>
          </a:p>
        </p:txBody>
      </p:sp>
    </p:spTree>
    <p:extLst>
      <p:ext uri="{BB962C8B-B14F-4D97-AF65-F5344CB8AC3E}">
        <p14:creationId xmlns:p14="http://schemas.microsoft.com/office/powerpoint/2010/main" val="18321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Treatment</a:t>
            </a:r>
          </a:p>
        </p:txBody>
      </p:sp>
      <p:sp>
        <p:nvSpPr>
          <p:cNvPr id="3" name="Content Placeholder 2"/>
          <p:cNvSpPr>
            <a:spLocks noGrp="1"/>
          </p:cNvSpPr>
          <p:nvPr>
            <p:ph idx="1"/>
          </p:nvPr>
        </p:nvSpPr>
        <p:spPr/>
        <p:txBody>
          <a:bodyPr>
            <a:normAutofit fontScale="70000" lnSpcReduction="20000"/>
          </a:bodyPr>
          <a:lstStyle/>
          <a:p>
            <a:r>
              <a:rPr lang="en-US" dirty="0"/>
              <a:t>Suramin			1916</a:t>
            </a:r>
          </a:p>
          <a:p>
            <a:r>
              <a:rPr lang="en-US" dirty="0" err="1"/>
              <a:t>Pentamidine</a:t>
            </a:r>
            <a:r>
              <a:rPr lang="en-US" dirty="0"/>
              <a:t> 		1936</a:t>
            </a:r>
          </a:p>
          <a:p>
            <a:r>
              <a:rPr lang="en-US" dirty="0"/>
              <a:t>Melarsoprol 		1948</a:t>
            </a:r>
          </a:p>
          <a:p>
            <a:endParaRPr lang="en-US" dirty="0"/>
          </a:p>
          <a:p>
            <a:r>
              <a:rPr lang="en-US" dirty="0"/>
              <a:t>Eflornithine</a:t>
            </a:r>
          </a:p>
          <a:p>
            <a:pPr lvl="1"/>
            <a:r>
              <a:rPr lang="en-US" dirty="0"/>
              <a:t>eflornithine (</a:t>
            </a:r>
            <a:r>
              <a:rPr lang="en-US" dirty="0" err="1"/>
              <a:t>difluoromethyl</a:t>
            </a:r>
            <a:r>
              <a:rPr lang="en-US" dirty="0"/>
              <a:t>-ornithine, DFMO), an irreversible inhibitor of ornithine decarboxylase</a:t>
            </a:r>
          </a:p>
          <a:p>
            <a:pPr lvl="1"/>
            <a:r>
              <a:rPr lang="en-US" dirty="0"/>
              <a:t>Not effective against T rhodesiense </a:t>
            </a:r>
          </a:p>
          <a:p>
            <a:pPr lvl="1"/>
            <a:r>
              <a:rPr lang="en-US" dirty="0"/>
              <a:t>IV with QID dosing x 4 days </a:t>
            </a:r>
          </a:p>
          <a:p>
            <a:endParaRPr lang="en-US" dirty="0"/>
          </a:p>
          <a:p>
            <a:r>
              <a:rPr lang="en-US" dirty="0"/>
              <a:t>NECT (nifurtimox-eflornithine combination therapy</a:t>
            </a:r>
          </a:p>
          <a:p>
            <a:pPr lvl="1"/>
            <a:r>
              <a:rPr lang="en-US" dirty="0"/>
              <a:t>14 </a:t>
            </a:r>
            <a:r>
              <a:rPr lang="en-US" dirty="0" err="1"/>
              <a:t>ather</a:t>
            </a:r>
            <a:r>
              <a:rPr lang="en-US" dirty="0"/>
              <a:t> than 56 </a:t>
            </a:r>
            <a:r>
              <a:rPr lang="en-US" dirty="0" err="1"/>
              <a:t>feusions</a:t>
            </a:r>
            <a:r>
              <a:rPr lang="en-US" dirty="0"/>
              <a:t> </a:t>
            </a:r>
          </a:p>
          <a:p>
            <a:pPr lvl="1"/>
            <a:endParaRPr lang="en-US" dirty="0"/>
          </a:p>
          <a:p>
            <a:r>
              <a:rPr lang="en-US" dirty="0" err="1"/>
              <a:t>Fexnidazole</a:t>
            </a:r>
            <a:r>
              <a:rPr lang="en-US" dirty="0"/>
              <a:t> </a:t>
            </a:r>
          </a:p>
          <a:p>
            <a:pPr lvl="1"/>
            <a:endParaRPr lang="en-US" dirty="0"/>
          </a:p>
          <a:p>
            <a:pPr lvl="1"/>
            <a:endParaRPr lang="en-US" dirty="0"/>
          </a:p>
        </p:txBody>
      </p:sp>
    </p:spTree>
    <p:extLst>
      <p:ext uri="{BB962C8B-B14F-4D97-AF65-F5344CB8AC3E}">
        <p14:creationId xmlns:p14="http://schemas.microsoft.com/office/powerpoint/2010/main" val="877725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Treatment</a:t>
            </a:r>
            <a:br>
              <a:rPr lang="en-US" dirty="0"/>
            </a:br>
            <a:r>
              <a:rPr lang="en-US" dirty="0"/>
              <a:t>Depends on subspecies and stage…</a:t>
            </a:r>
          </a:p>
        </p:txBody>
      </p:sp>
      <p:sp>
        <p:nvSpPr>
          <p:cNvPr id="3" name="Content Placeholder 2"/>
          <p:cNvSpPr>
            <a:spLocks noGrp="1"/>
          </p:cNvSpPr>
          <p:nvPr>
            <p:ph idx="1"/>
          </p:nvPr>
        </p:nvSpPr>
        <p:spPr/>
        <p:txBody>
          <a:bodyPr/>
          <a:lstStyle/>
          <a:p>
            <a:pPr marL="0" indent="0">
              <a:buNone/>
            </a:pPr>
            <a:r>
              <a:rPr lang="en-US" dirty="0"/>
              <a:t> </a:t>
            </a:r>
          </a:p>
        </p:txBody>
      </p:sp>
      <p:graphicFrame>
        <p:nvGraphicFramePr>
          <p:cNvPr id="5" name="Table 4"/>
          <p:cNvGraphicFramePr>
            <a:graphicFrameLocks noGrp="1"/>
          </p:cNvGraphicFramePr>
          <p:nvPr>
            <p:extLst>
              <p:ext uri="{D42A27DB-BD31-4B8C-83A1-F6EECF244321}">
                <p14:modId xmlns:p14="http://schemas.microsoft.com/office/powerpoint/2010/main" val="2615840976"/>
              </p:ext>
            </p:extLst>
          </p:nvPr>
        </p:nvGraphicFramePr>
        <p:xfrm>
          <a:off x="1293115" y="2359188"/>
          <a:ext cx="6403044" cy="2894361"/>
        </p:xfrm>
        <a:graphic>
          <a:graphicData uri="http://schemas.openxmlformats.org/drawingml/2006/table">
            <a:tbl>
              <a:tblPr firstRow="1" bandRow="1">
                <a:tableStyleId>{5C22544A-7EE6-4342-B048-85BDC9FD1C3A}</a:tableStyleId>
              </a:tblPr>
              <a:tblGrid>
                <a:gridCol w="2134348">
                  <a:extLst>
                    <a:ext uri="{9D8B030D-6E8A-4147-A177-3AD203B41FA5}">
                      <a16:colId xmlns:a16="http://schemas.microsoft.com/office/drawing/2014/main" val="20000"/>
                    </a:ext>
                  </a:extLst>
                </a:gridCol>
                <a:gridCol w="2134348">
                  <a:extLst>
                    <a:ext uri="{9D8B030D-6E8A-4147-A177-3AD203B41FA5}">
                      <a16:colId xmlns:a16="http://schemas.microsoft.com/office/drawing/2014/main" val="20001"/>
                    </a:ext>
                  </a:extLst>
                </a:gridCol>
                <a:gridCol w="2134348">
                  <a:extLst>
                    <a:ext uri="{9D8B030D-6E8A-4147-A177-3AD203B41FA5}">
                      <a16:colId xmlns:a16="http://schemas.microsoft.com/office/drawing/2014/main" val="20002"/>
                    </a:ext>
                  </a:extLst>
                </a:gridCol>
              </a:tblGrid>
              <a:tr h="448595">
                <a:tc>
                  <a:txBody>
                    <a:bodyPr/>
                    <a:lstStyle/>
                    <a:p>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a:t>First line </a:t>
                      </a:r>
                    </a:p>
                  </a:txBody>
                  <a:tcPr>
                    <a:lnT w="12700" cap="flat" cmpd="sng" algn="ctr">
                      <a:solidFill>
                        <a:scrgbClr r="0" g="0" b="0"/>
                      </a:solidFill>
                      <a:prstDash val="solid"/>
                      <a:round/>
                      <a:headEnd type="none" w="med" len="med"/>
                      <a:tailEnd type="none" w="med" len="med"/>
                    </a:lnT>
                  </a:tcPr>
                </a:tc>
                <a:tc>
                  <a:txBody>
                    <a:bodyPr/>
                    <a:lstStyle/>
                    <a:p>
                      <a:r>
                        <a:rPr lang="en-US" dirty="0"/>
                        <a:t>Alternative</a:t>
                      </a: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0"/>
                  </a:ext>
                </a:extLst>
              </a:tr>
              <a:tr h="448595">
                <a:tc>
                  <a:txBody>
                    <a:bodyPr/>
                    <a:lstStyle/>
                    <a:p>
                      <a:r>
                        <a:rPr lang="en-US" b="1" dirty="0"/>
                        <a:t>Early stage</a:t>
                      </a:r>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1"/>
                  </a:ext>
                </a:extLst>
              </a:tr>
              <a:tr h="774288">
                <a:tc>
                  <a:txBody>
                    <a:bodyPr/>
                    <a:lstStyle/>
                    <a:p>
                      <a:pPr marL="285750" indent="-285750">
                        <a:buFont typeface="Arial"/>
                        <a:buChar char="•"/>
                      </a:pPr>
                      <a:r>
                        <a:rPr lang="en-US" dirty="0" err="1"/>
                        <a:t>T.b</a:t>
                      </a:r>
                      <a:r>
                        <a:rPr lang="en-US" dirty="0"/>
                        <a:t>. </a:t>
                      </a:r>
                      <a:r>
                        <a:rPr lang="en-US" dirty="0" err="1"/>
                        <a:t>rhodesiense</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err="1"/>
                        <a:t>Suramin</a:t>
                      </a:r>
                      <a:r>
                        <a:rPr lang="en-US" dirty="0"/>
                        <a:t> </a:t>
                      </a:r>
                    </a:p>
                  </a:txBody>
                  <a:tcPr/>
                </a:tc>
                <a:tc>
                  <a:txBody>
                    <a:bodyPr/>
                    <a:lstStyle/>
                    <a:p>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2"/>
                  </a:ext>
                </a:extLst>
              </a:tr>
              <a:tr h="448595">
                <a:tc>
                  <a:txBody>
                    <a:bodyPr/>
                    <a:lstStyle/>
                    <a:p>
                      <a:r>
                        <a:rPr lang="en-US" b="1" dirty="0"/>
                        <a:t>Late stage </a:t>
                      </a:r>
                    </a:p>
                  </a:txBody>
                  <a:tcPr>
                    <a:lnL w="12700" cap="flat" cmpd="sng" algn="ctr">
                      <a:solidFill>
                        <a:scrgbClr r="0" g="0" b="0"/>
                      </a:solidFill>
                      <a:prstDash val="solid"/>
                      <a:round/>
                      <a:headEnd type="none" w="med" len="med"/>
                      <a:tailEnd type="none" w="med" len="med"/>
                    </a:lnL>
                  </a:tcPr>
                </a:tc>
                <a:tc>
                  <a:txBody>
                    <a:bodyPr/>
                    <a:lstStyle/>
                    <a:p>
                      <a:endParaRPr lang="en-US"/>
                    </a:p>
                  </a:txBody>
                  <a:tcPr/>
                </a:tc>
                <a:tc>
                  <a:txBody>
                    <a:bodyPr/>
                    <a:lstStyle/>
                    <a:p>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3"/>
                  </a:ext>
                </a:extLst>
              </a:tr>
              <a:tr h="774288">
                <a:tc>
                  <a:txBody>
                    <a:bodyPr/>
                    <a:lstStyle/>
                    <a:p>
                      <a:pPr marL="285750" indent="-285750">
                        <a:buFont typeface="Arial"/>
                        <a:buChar char="•"/>
                      </a:pPr>
                      <a:r>
                        <a:rPr lang="en-US" dirty="0" err="1"/>
                        <a:t>T.b</a:t>
                      </a:r>
                      <a:r>
                        <a:rPr lang="en-US" dirty="0"/>
                        <a:t>. </a:t>
                      </a:r>
                      <a:r>
                        <a:rPr lang="en-US" dirty="0" err="1"/>
                        <a:t>rhodesiense</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r>
                        <a:rPr lang="en-US" dirty="0"/>
                        <a:t>Melarsoprol</a:t>
                      </a:r>
                    </a:p>
                  </a:txBody>
                  <a:tcPr>
                    <a:lnB w="12700" cap="flat" cmpd="sng" algn="ctr">
                      <a:solidFill>
                        <a:scrgbClr r="0" g="0" b="0"/>
                      </a:solidFill>
                      <a:prstDash val="solid"/>
                      <a:round/>
                      <a:headEnd type="none" w="med" len="med"/>
                      <a:tailEnd type="none" w="med" len="med"/>
                    </a:lnB>
                  </a:tcPr>
                </a:tc>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28316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Treatment</a:t>
            </a:r>
            <a:br>
              <a:rPr lang="en-US" dirty="0"/>
            </a:br>
            <a:r>
              <a:rPr lang="en-US" dirty="0"/>
              <a:t>Depends on subspecies and stage…</a:t>
            </a:r>
          </a:p>
        </p:txBody>
      </p:sp>
      <p:sp>
        <p:nvSpPr>
          <p:cNvPr id="3" name="Content Placeholder 2"/>
          <p:cNvSpPr>
            <a:spLocks noGrp="1"/>
          </p:cNvSpPr>
          <p:nvPr>
            <p:ph idx="1"/>
          </p:nvPr>
        </p:nvSpPr>
        <p:spPr/>
        <p:txBody>
          <a:bodyPr/>
          <a:lstStyle/>
          <a:p>
            <a:pPr marL="0" indent="0">
              <a:buNone/>
            </a:pPr>
            <a:r>
              <a:rPr lang="en-US" dirty="0"/>
              <a:t> </a:t>
            </a:r>
          </a:p>
        </p:txBody>
      </p:sp>
      <p:graphicFrame>
        <p:nvGraphicFramePr>
          <p:cNvPr id="5" name="Table 4"/>
          <p:cNvGraphicFramePr>
            <a:graphicFrameLocks noGrp="1"/>
          </p:cNvGraphicFramePr>
          <p:nvPr>
            <p:extLst>
              <p:ext uri="{D42A27DB-BD31-4B8C-83A1-F6EECF244321}">
                <p14:modId xmlns:p14="http://schemas.microsoft.com/office/powerpoint/2010/main" val="1369565239"/>
              </p:ext>
            </p:extLst>
          </p:nvPr>
        </p:nvGraphicFramePr>
        <p:xfrm>
          <a:off x="1293115" y="2359188"/>
          <a:ext cx="6403044" cy="2894361"/>
        </p:xfrm>
        <a:graphic>
          <a:graphicData uri="http://schemas.openxmlformats.org/drawingml/2006/table">
            <a:tbl>
              <a:tblPr firstRow="1" bandRow="1">
                <a:tableStyleId>{5C22544A-7EE6-4342-B048-85BDC9FD1C3A}</a:tableStyleId>
              </a:tblPr>
              <a:tblGrid>
                <a:gridCol w="2134348">
                  <a:extLst>
                    <a:ext uri="{9D8B030D-6E8A-4147-A177-3AD203B41FA5}">
                      <a16:colId xmlns:a16="http://schemas.microsoft.com/office/drawing/2014/main" val="20000"/>
                    </a:ext>
                  </a:extLst>
                </a:gridCol>
                <a:gridCol w="2134348">
                  <a:extLst>
                    <a:ext uri="{9D8B030D-6E8A-4147-A177-3AD203B41FA5}">
                      <a16:colId xmlns:a16="http://schemas.microsoft.com/office/drawing/2014/main" val="20001"/>
                    </a:ext>
                  </a:extLst>
                </a:gridCol>
                <a:gridCol w="2134348">
                  <a:extLst>
                    <a:ext uri="{9D8B030D-6E8A-4147-A177-3AD203B41FA5}">
                      <a16:colId xmlns:a16="http://schemas.microsoft.com/office/drawing/2014/main" val="20002"/>
                    </a:ext>
                  </a:extLst>
                </a:gridCol>
              </a:tblGrid>
              <a:tr h="448595">
                <a:tc>
                  <a:txBody>
                    <a:bodyPr/>
                    <a:lstStyle/>
                    <a:p>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a:t>First line </a:t>
                      </a:r>
                    </a:p>
                  </a:txBody>
                  <a:tcPr>
                    <a:lnT w="12700" cap="flat" cmpd="sng" algn="ctr">
                      <a:solidFill>
                        <a:scrgbClr r="0" g="0" b="0"/>
                      </a:solidFill>
                      <a:prstDash val="solid"/>
                      <a:round/>
                      <a:headEnd type="none" w="med" len="med"/>
                      <a:tailEnd type="none" w="med" len="med"/>
                    </a:lnT>
                  </a:tcPr>
                </a:tc>
                <a:tc>
                  <a:txBody>
                    <a:bodyPr/>
                    <a:lstStyle/>
                    <a:p>
                      <a:r>
                        <a:rPr lang="en-US" dirty="0"/>
                        <a:t>Alternative</a:t>
                      </a: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0"/>
                  </a:ext>
                </a:extLst>
              </a:tr>
              <a:tr h="448595">
                <a:tc>
                  <a:txBody>
                    <a:bodyPr/>
                    <a:lstStyle/>
                    <a:p>
                      <a:r>
                        <a:rPr lang="en-US" b="1" dirty="0"/>
                        <a:t>Early stage</a:t>
                      </a:r>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1"/>
                  </a:ext>
                </a:extLst>
              </a:tr>
              <a:tr h="774288">
                <a:tc>
                  <a:txBody>
                    <a:bodyPr/>
                    <a:lstStyle/>
                    <a:p>
                      <a:pPr marL="285750" indent="-285750">
                        <a:buFont typeface="Arial"/>
                        <a:buChar char="•"/>
                      </a:pPr>
                      <a:r>
                        <a:rPr lang="en-US" dirty="0" err="1"/>
                        <a:t>T.b</a:t>
                      </a:r>
                      <a:r>
                        <a:rPr lang="en-US" dirty="0"/>
                        <a:t>. </a:t>
                      </a:r>
                      <a:r>
                        <a:rPr lang="en-US" dirty="0" err="1"/>
                        <a:t>rhodesiense</a:t>
                      </a:r>
                      <a:endParaRPr lang="en-US" dirty="0"/>
                    </a:p>
                    <a:p>
                      <a:pPr marL="285750" indent="-285750">
                        <a:buFont typeface="Arial"/>
                        <a:buChar char="•"/>
                      </a:pPr>
                      <a:r>
                        <a:rPr lang="en-US" dirty="0" err="1"/>
                        <a:t>T.b</a:t>
                      </a:r>
                      <a:r>
                        <a:rPr lang="en-US" dirty="0"/>
                        <a:t>. </a:t>
                      </a:r>
                      <a:r>
                        <a:rPr lang="en-US" dirty="0" err="1"/>
                        <a:t>gambiense</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err="1"/>
                        <a:t>Suramin</a:t>
                      </a:r>
                      <a:r>
                        <a:rPr lang="en-US" dirty="0"/>
                        <a:t> </a:t>
                      </a:r>
                    </a:p>
                    <a:p>
                      <a:r>
                        <a:rPr lang="en-US" b="1" dirty="0" err="1"/>
                        <a:t>Pentamidine</a:t>
                      </a:r>
                      <a:endParaRPr lang="en-US" b="1"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2"/>
                  </a:ext>
                </a:extLst>
              </a:tr>
              <a:tr h="448595">
                <a:tc>
                  <a:txBody>
                    <a:bodyPr/>
                    <a:lstStyle/>
                    <a:p>
                      <a:r>
                        <a:rPr lang="en-US" b="1" dirty="0"/>
                        <a:t>Late stage </a:t>
                      </a:r>
                    </a:p>
                  </a:txBody>
                  <a:tcPr>
                    <a:lnL w="12700" cap="flat" cmpd="sng" algn="ctr">
                      <a:solidFill>
                        <a:scrgbClr r="0" g="0" b="0"/>
                      </a:solidFill>
                      <a:prstDash val="solid"/>
                      <a:round/>
                      <a:headEnd type="none" w="med" len="med"/>
                      <a:tailEnd type="none" w="med" len="med"/>
                    </a:lnL>
                  </a:tcPr>
                </a:tc>
                <a:tc>
                  <a:txBody>
                    <a:bodyPr/>
                    <a:lstStyle/>
                    <a:p>
                      <a:endParaRPr lang="en-US"/>
                    </a:p>
                  </a:txBody>
                  <a:tcPr/>
                </a:tc>
                <a:tc>
                  <a:txBody>
                    <a:bodyPr/>
                    <a:lstStyle/>
                    <a:p>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3"/>
                  </a:ext>
                </a:extLst>
              </a:tr>
              <a:tr h="774288">
                <a:tc>
                  <a:txBody>
                    <a:bodyPr/>
                    <a:lstStyle/>
                    <a:p>
                      <a:pPr marL="285750" indent="-285750">
                        <a:buFont typeface="Arial"/>
                        <a:buChar char="•"/>
                      </a:pPr>
                      <a:r>
                        <a:rPr lang="en-US" dirty="0" err="1"/>
                        <a:t>T.b</a:t>
                      </a:r>
                      <a:r>
                        <a:rPr lang="en-US" dirty="0"/>
                        <a:t>. </a:t>
                      </a:r>
                      <a:r>
                        <a:rPr lang="en-US" dirty="0" err="1"/>
                        <a:t>rhodesiense</a:t>
                      </a:r>
                      <a:endParaRPr lang="en-US" dirty="0"/>
                    </a:p>
                    <a:p>
                      <a:pPr marL="285750" indent="-285750">
                        <a:buFont typeface="Arial"/>
                        <a:buChar char="•"/>
                      </a:pPr>
                      <a:r>
                        <a:rPr lang="en-US" dirty="0" err="1"/>
                        <a:t>T.b</a:t>
                      </a:r>
                      <a:r>
                        <a:rPr lang="en-US" dirty="0"/>
                        <a:t>.</a:t>
                      </a:r>
                      <a:r>
                        <a:rPr lang="en-US" baseline="0" dirty="0"/>
                        <a:t> </a:t>
                      </a:r>
                      <a:r>
                        <a:rPr lang="en-US" baseline="0" dirty="0" err="1"/>
                        <a:t>gambiense</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r>
                        <a:rPr lang="en-US" dirty="0"/>
                        <a:t>Melarsoprol</a:t>
                      </a:r>
                    </a:p>
                    <a:p>
                      <a:r>
                        <a:rPr lang="en-US" b="1" dirty="0" err="1"/>
                        <a:t>Eflornithine</a:t>
                      </a:r>
                      <a:r>
                        <a:rPr lang="en-US" b="1" dirty="0"/>
                        <a:t> (NECT)</a:t>
                      </a:r>
                    </a:p>
                  </a:txBody>
                  <a:tcPr>
                    <a:lnB w="12700" cap="flat" cmpd="sng" algn="ctr">
                      <a:solidFill>
                        <a:scrgbClr r="0" g="0" b="0"/>
                      </a:solidFill>
                      <a:prstDash val="solid"/>
                      <a:round/>
                      <a:headEnd type="none" w="med" len="med"/>
                      <a:tailEnd type="none" w="med" len="med"/>
                    </a:lnB>
                  </a:tcPr>
                </a:tc>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83500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Treatment</a:t>
            </a:r>
            <a:br>
              <a:rPr lang="en-US" dirty="0"/>
            </a:br>
            <a:r>
              <a:rPr lang="en-US" dirty="0"/>
              <a:t>Depends on subspecies and stage…</a:t>
            </a:r>
          </a:p>
        </p:txBody>
      </p:sp>
      <p:sp>
        <p:nvSpPr>
          <p:cNvPr id="3" name="Content Placeholder 2"/>
          <p:cNvSpPr>
            <a:spLocks noGrp="1"/>
          </p:cNvSpPr>
          <p:nvPr>
            <p:ph idx="1"/>
          </p:nvPr>
        </p:nvSpPr>
        <p:spPr/>
        <p:txBody>
          <a:bodyPr/>
          <a:lstStyle/>
          <a:p>
            <a:pPr marL="0" indent="0">
              <a:buNone/>
            </a:pPr>
            <a:r>
              <a:rPr lang="en-US" dirty="0"/>
              <a:t> </a:t>
            </a:r>
          </a:p>
        </p:txBody>
      </p:sp>
      <p:graphicFrame>
        <p:nvGraphicFramePr>
          <p:cNvPr id="5" name="Table 4"/>
          <p:cNvGraphicFramePr>
            <a:graphicFrameLocks noGrp="1"/>
          </p:cNvGraphicFramePr>
          <p:nvPr>
            <p:extLst>
              <p:ext uri="{D42A27DB-BD31-4B8C-83A1-F6EECF244321}">
                <p14:modId xmlns:p14="http://schemas.microsoft.com/office/powerpoint/2010/main" val="1441155562"/>
              </p:ext>
            </p:extLst>
          </p:nvPr>
        </p:nvGraphicFramePr>
        <p:xfrm>
          <a:off x="1293115" y="2359188"/>
          <a:ext cx="6403044" cy="2894361"/>
        </p:xfrm>
        <a:graphic>
          <a:graphicData uri="http://schemas.openxmlformats.org/drawingml/2006/table">
            <a:tbl>
              <a:tblPr firstRow="1" bandRow="1">
                <a:tableStyleId>{5C22544A-7EE6-4342-B048-85BDC9FD1C3A}</a:tableStyleId>
              </a:tblPr>
              <a:tblGrid>
                <a:gridCol w="2134348">
                  <a:extLst>
                    <a:ext uri="{9D8B030D-6E8A-4147-A177-3AD203B41FA5}">
                      <a16:colId xmlns:a16="http://schemas.microsoft.com/office/drawing/2014/main" val="20000"/>
                    </a:ext>
                  </a:extLst>
                </a:gridCol>
                <a:gridCol w="2134348">
                  <a:extLst>
                    <a:ext uri="{9D8B030D-6E8A-4147-A177-3AD203B41FA5}">
                      <a16:colId xmlns:a16="http://schemas.microsoft.com/office/drawing/2014/main" val="20001"/>
                    </a:ext>
                  </a:extLst>
                </a:gridCol>
                <a:gridCol w="2134348">
                  <a:extLst>
                    <a:ext uri="{9D8B030D-6E8A-4147-A177-3AD203B41FA5}">
                      <a16:colId xmlns:a16="http://schemas.microsoft.com/office/drawing/2014/main" val="20002"/>
                    </a:ext>
                  </a:extLst>
                </a:gridCol>
              </a:tblGrid>
              <a:tr h="448595">
                <a:tc>
                  <a:txBody>
                    <a:bodyPr/>
                    <a:lstStyle/>
                    <a:p>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a:t>First line </a:t>
                      </a:r>
                    </a:p>
                  </a:txBody>
                  <a:tcPr>
                    <a:lnT w="12700" cap="flat" cmpd="sng" algn="ctr">
                      <a:solidFill>
                        <a:scrgbClr r="0" g="0" b="0"/>
                      </a:solidFill>
                      <a:prstDash val="solid"/>
                      <a:round/>
                      <a:headEnd type="none" w="med" len="med"/>
                      <a:tailEnd type="none" w="med" len="med"/>
                    </a:lnT>
                  </a:tcPr>
                </a:tc>
                <a:tc>
                  <a:txBody>
                    <a:bodyPr/>
                    <a:lstStyle/>
                    <a:p>
                      <a:r>
                        <a:rPr lang="en-US" dirty="0"/>
                        <a:t>Alternative</a:t>
                      </a: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0"/>
                  </a:ext>
                </a:extLst>
              </a:tr>
              <a:tr h="448595">
                <a:tc>
                  <a:txBody>
                    <a:bodyPr/>
                    <a:lstStyle/>
                    <a:p>
                      <a:r>
                        <a:rPr lang="en-US" b="1" dirty="0"/>
                        <a:t>Early stage</a:t>
                      </a:r>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1"/>
                  </a:ext>
                </a:extLst>
              </a:tr>
              <a:tr h="774288">
                <a:tc>
                  <a:txBody>
                    <a:bodyPr/>
                    <a:lstStyle/>
                    <a:p>
                      <a:pPr marL="285750" indent="-285750">
                        <a:buFont typeface="Arial"/>
                        <a:buChar char="•"/>
                      </a:pPr>
                      <a:r>
                        <a:rPr lang="en-US" dirty="0" err="1"/>
                        <a:t>T.b</a:t>
                      </a:r>
                      <a:r>
                        <a:rPr lang="en-US" dirty="0"/>
                        <a:t>. </a:t>
                      </a:r>
                      <a:r>
                        <a:rPr lang="en-US" dirty="0" err="1"/>
                        <a:t>rhodesiense</a:t>
                      </a:r>
                      <a:endParaRPr lang="en-US" dirty="0"/>
                    </a:p>
                    <a:p>
                      <a:pPr marL="285750" indent="-285750">
                        <a:buFont typeface="Arial"/>
                        <a:buChar char="•"/>
                      </a:pPr>
                      <a:r>
                        <a:rPr lang="en-US" dirty="0" err="1"/>
                        <a:t>T.b</a:t>
                      </a:r>
                      <a:r>
                        <a:rPr lang="en-US" dirty="0"/>
                        <a:t>. </a:t>
                      </a:r>
                      <a:r>
                        <a:rPr lang="en-US" dirty="0" err="1"/>
                        <a:t>gambiense</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err="1"/>
                        <a:t>Suramin</a:t>
                      </a:r>
                      <a:r>
                        <a:rPr lang="en-US" dirty="0"/>
                        <a:t> </a:t>
                      </a:r>
                    </a:p>
                    <a:p>
                      <a:r>
                        <a:rPr lang="en-US" b="1" dirty="0" err="1"/>
                        <a:t>Pentamidine</a:t>
                      </a:r>
                      <a:endParaRPr lang="en-US" b="1" dirty="0"/>
                    </a:p>
                  </a:txBody>
                  <a:tcPr/>
                </a:tc>
                <a:tc>
                  <a:txBody>
                    <a:bodyPr/>
                    <a:lstStyle/>
                    <a:p>
                      <a:r>
                        <a:rPr lang="en-US" dirty="0" err="1"/>
                        <a:t>Pentamidine</a:t>
                      </a:r>
                      <a:endParaRPr lang="en-US" dirty="0"/>
                    </a:p>
                    <a:p>
                      <a:r>
                        <a:rPr lang="en-US" dirty="0" err="1"/>
                        <a:t>Suramin</a:t>
                      </a:r>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2"/>
                  </a:ext>
                </a:extLst>
              </a:tr>
              <a:tr h="448595">
                <a:tc>
                  <a:txBody>
                    <a:bodyPr/>
                    <a:lstStyle/>
                    <a:p>
                      <a:r>
                        <a:rPr lang="en-US" b="1" dirty="0"/>
                        <a:t>Late stage </a:t>
                      </a:r>
                    </a:p>
                  </a:txBody>
                  <a:tcPr>
                    <a:lnL w="12700" cap="flat" cmpd="sng" algn="ctr">
                      <a:solidFill>
                        <a:scrgbClr r="0" g="0" b="0"/>
                      </a:solidFill>
                      <a:prstDash val="solid"/>
                      <a:round/>
                      <a:headEnd type="none" w="med" len="med"/>
                      <a:tailEnd type="none" w="med" len="med"/>
                    </a:lnL>
                  </a:tcPr>
                </a:tc>
                <a:tc>
                  <a:txBody>
                    <a:bodyPr/>
                    <a:lstStyle/>
                    <a:p>
                      <a:endParaRPr lang="en-US"/>
                    </a:p>
                  </a:txBody>
                  <a:tcPr/>
                </a:tc>
                <a:tc>
                  <a:txBody>
                    <a:bodyPr/>
                    <a:lstStyle/>
                    <a:p>
                      <a:endParaRPr lang="en-US" dirty="0"/>
                    </a:p>
                  </a:txBody>
                  <a:tcPr>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3"/>
                  </a:ext>
                </a:extLst>
              </a:tr>
              <a:tr h="774288">
                <a:tc>
                  <a:txBody>
                    <a:bodyPr/>
                    <a:lstStyle/>
                    <a:p>
                      <a:pPr marL="285750" indent="-285750">
                        <a:buFont typeface="Arial"/>
                        <a:buChar char="•"/>
                      </a:pPr>
                      <a:r>
                        <a:rPr lang="en-US" dirty="0" err="1"/>
                        <a:t>T.b</a:t>
                      </a:r>
                      <a:r>
                        <a:rPr lang="en-US" dirty="0"/>
                        <a:t>. </a:t>
                      </a:r>
                      <a:r>
                        <a:rPr lang="en-US" dirty="0" err="1"/>
                        <a:t>rhodesiense</a:t>
                      </a:r>
                      <a:endParaRPr lang="en-US" dirty="0"/>
                    </a:p>
                    <a:p>
                      <a:pPr marL="285750" indent="-285750">
                        <a:buFont typeface="Arial"/>
                        <a:buChar char="•"/>
                      </a:pPr>
                      <a:r>
                        <a:rPr lang="en-US" dirty="0" err="1"/>
                        <a:t>T.b</a:t>
                      </a:r>
                      <a:r>
                        <a:rPr lang="en-US" dirty="0"/>
                        <a:t>.</a:t>
                      </a:r>
                      <a:r>
                        <a:rPr lang="en-US" baseline="0" dirty="0"/>
                        <a:t> </a:t>
                      </a:r>
                      <a:r>
                        <a:rPr lang="en-US" baseline="0" dirty="0" err="1"/>
                        <a:t>gambiense</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r>
                        <a:rPr lang="en-US" dirty="0"/>
                        <a:t>Melarsoprol</a:t>
                      </a:r>
                    </a:p>
                    <a:p>
                      <a:r>
                        <a:rPr lang="en-US" b="1" dirty="0" err="1"/>
                        <a:t>Eflornithine</a:t>
                      </a:r>
                      <a:r>
                        <a:rPr lang="en-US" b="1" dirty="0"/>
                        <a:t> (NECT)</a:t>
                      </a:r>
                    </a:p>
                  </a:txBody>
                  <a:tcPr>
                    <a:lnB w="12700" cap="flat" cmpd="sng" algn="ctr">
                      <a:solidFill>
                        <a:scrgbClr r="0" g="0" b="0"/>
                      </a:solidFill>
                      <a:prstDash val="solid"/>
                      <a:round/>
                      <a:headEnd type="none" w="med" len="med"/>
                      <a:tailEnd type="none" w="med" len="med"/>
                    </a:lnB>
                  </a:tcPr>
                </a:tc>
                <a:tc>
                  <a:txBody>
                    <a:bodyPr/>
                    <a:lstStyle/>
                    <a:p>
                      <a:r>
                        <a:rPr lang="en-US" dirty="0"/>
                        <a:t>   -----------</a:t>
                      </a:r>
                    </a:p>
                    <a:p>
                      <a:r>
                        <a:rPr lang="en-US" dirty="0"/>
                        <a:t>Melarsoprol</a:t>
                      </a:r>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65050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Treatment </a:t>
            </a: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err="1"/>
              <a:t>Pentamidine</a:t>
            </a:r>
            <a:endParaRPr lang="en-US" dirty="0"/>
          </a:p>
          <a:p>
            <a:pPr lvl="1"/>
            <a:r>
              <a:rPr lang="en-US" dirty="0"/>
              <a:t>IV/IM – once daily x 7 days </a:t>
            </a:r>
          </a:p>
          <a:p>
            <a:pPr marL="514350" indent="-514350">
              <a:buFont typeface="+mj-lt"/>
              <a:buAutoNum type="arabicPeriod"/>
            </a:pPr>
            <a:r>
              <a:rPr lang="en-US" dirty="0" err="1"/>
              <a:t>Suramin</a:t>
            </a:r>
            <a:endParaRPr lang="en-US" dirty="0"/>
          </a:p>
          <a:p>
            <a:pPr lvl="1"/>
            <a:r>
              <a:rPr lang="en-US" dirty="0"/>
              <a:t>IV - begin with test dose, then day 1,3, 7,14,21 </a:t>
            </a:r>
          </a:p>
          <a:p>
            <a:pPr marL="514350" indent="-514350">
              <a:buFont typeface="+mj-lt"/>
              <a:buAutoNum type="arabicPeriod"/>
            </a:pPr>
            <a:r>
              <a:rPr lang="en-US" dirty="0"/>
              <a:t>Melarsoprol</a:t>
            </a:r>
          </a:p>
          <a:p>
            <a:pPr lvl="1"/>
            <a:r>
              <a:rPr lang="en-US" dirty="0"/>
              <a:t>IV – once daily x 10 days</a:t>
            </a:r>
          </a:p>
          <a:p>
            <a:pPr marL="514350" indent="-514350">
              <a:buFont typeface="+mj-lt"/>
              <a:buAutoNum type="arabicPeriod"/>
            </a:pPr>
            <a:r>
              <a:rPr lang="en-US" dirty="0" err="1"/>
              <a:t>Eflornithine</a:t>
            </a:r>
            <a:r>
              <a:rPr lang="en-US" dirty="0"/>
              <a:t> (NECT)</a:t>
            </a:r>
          </a:p>
          <a:p>
            <a:pPr lvl="1"/>
            <a:r>
              <a:rPr lang="en-US" dirty="0"/>
              <a:t>IV – q6h x 14 days</a:t>
            </a:r>
          </a:p>
          <a:p>
            <a:pPr lvl="1"/>
            <a:r>
              <a:rPr lang="en-US" dirty="0"/>
              <a:t>IV – q12h x 7 days in combination with </a:t>
            </a:r>
            <a:r>
              <a:rPr lang="en-US" dirty="0" err="1"/>
              <a:t>nifurtimox</a:t>
            </a:r>
            <a:endParaRPr lang="en-US" dirty="0"/>
          </a:p>
          <a:p>
            <a:pPr marL="514350" indent="-514350">
              <a:buFont typeface="+mj-lt"/>
              <a:buAutoNum type="arabicPeriod"/>
            </a:pPr>
            <a:r>
              <a:rPr lang="en-US" dirty="0" err="1"/>
              <a:t>Fexinidazole</a:t>
            </a:r>
            <a:r>
              <a:rPr lang="en-US" dirty="0"/>
              <a:t> </a:t>
            </a:r>
          </a:p>
          <a:p>
            <a:pPr marL="914400" lvl="1" indent="-514350"/>
            <a:r>
              <a:rPr lang="en-US" dirty="0"/>
              <a:t>PO </a:t>
            </a:r>
            <a:r>
              <a:rPr lang="mr-IN" dirty="0"/>
              <a:t>–</a:t>
            </a:r>
            <a:r>
              <a:rPr lang="en-US" dirty="0"/>
              <a:t> once daily x 10 days </a:t>
            </a:r>
          </a:p>
        </p:txBody>
      </p:sp>
    </p:spTree>
    <p:extLst>
      <p:ext uri="{BB962C8B-B14F-4D97-AF65-F5344CB8AC3E}">
        <p14:creationId xmlns:p14="http://schemas.microsoft.com/office/powerpoint/2010/main" val="1965156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Treatment </a:t>
            </a: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err="1"/>
              <a:t>Pentamidine</a:t>
            </a:r>
            <a:endParaRPr lang="en-US" dirty="0"/>
          </a:p>
          <a:p>
            <a:pPr lvl="1"/>
            <a:r>
              <a:rPr lang="en-US" dirty="0"/>
              <a:t>IV/IM – once daily x 7 days </a:t>
            </a:r>
          </a:p>
          <a:p>
            <a:pPr marL="514350" indent="-514350">
              <a:buFont typeface="+mj-lt"/>
              <a:buAutoNum type="arabicPeriod"/>
            </a:pPr>
            <a:r>
              <a:rPr lang="en-US" dirty="0" err="1"/>
              <a:t>Suramin</a:t>
            </a:r>
            <a:endParaRPr lang="en-US" dirty="0"/>
          </a:p>
          <a:p>
            <a:pPr lvl="1"/>
            <a:r>
              <a:rPr lang="en-US" dirty="0"/>
              <a:t>IV - begin with test dose, then day 1,3, 7,14,21 </a:t>
            </a:r>
          </a:p>
          <a:p>
            <a:pPr marL="514350" indent="-514350">
              <a:buFont typeface="+mj-lt"/>
              <a:buAutoNum type="arabicPeriod"/>
            </a:pPr>
            <a:r>
              <a:rPr lang="en-US" dirty="0"/>
              <a:t>Melarsoprol</a:t>
            </a:r>
          </a:p>
          <a:p>
            <a:pPr lvl="1"/>
            <a:r>
              <a:rPr lang="en-US" dirty="0"/>
              <a:t>IV – once daily x 10 days</a:t>
            </a:r>
          </a:p>
          <a:p>
            <a:pPr marL="514350" indent="-514350">
              <a:buFont typeface="+mj-lt"/>
              <a:buAutoNum type="arabicPeriod"/>
            </a:pPr>
            <a:r>
              <a:rPr lang="en-US" dirty="0" err="1"/>
              <a:t>Eflornithine</a:t>
            </a:r>
            <a:r>
              <a:rPr lang="en-US" dirty="0"/>
              <a:t> (NECT)</a:t>
            </a:r>
          </a:p>
          <a:p>
            <a:pPr lvl="1"/>
            <a:r>
              <a:rPr lang="en-US" dirty="0"/>
              <a:t>IV – q6h x 14 days</a:t>
            </a:r>
          </a:p>
          <a:p>
            <a:pPr lvl="1"/>
            <a:r>
              <a:rPr lang="en-US" dirty="0"/>
              <a:t>IV – q12h x 7 days in combination with </a:t>
            </a:r>
            <a:r>
              <a:rPr lang="en-US" dirty="0" err="1"/>
              <a:t>nifurtimox</a:t>
            </a:r>
            <a:endParaRPr lang="en-US" dirty="0"/>
          </a:p>
          <a:p>
            <a:pPr marL="514350" indent="-514350">
              <a:buFont typeface="+mj-lt"/>
              <a:buAutoNum type="arabicPeriod"/>
            </a:pPr>
            <a:r>
              <a:rPr lang="en-US" dirty="0" err="1"/>
              <a:t>Fexinidazole</a:t>
            </a:r>
            <a:r>
              <a:rPr lang="en-US" dirty="0"/>
              <a:t> </a:t>
            </a:r>
          </a:p>
          <a:p>
            <a:pPr marL="914400" lvl="1" indent="-514350"/>
            <a:r>
              <a:rPr lang="en-US" dirty="0"/>
              <a:t>PO </a:t>
            </a:r>
            <a:r>
              <a:rPr lang="mr-IN" dirty="0"/>
              <a:t>–</a:t>
            </a:r>
            <a:r>
              <a:rPr lang="en-US" dirty="0"/>
              <a:t> once daily x 10 days </a:t>
            </a:r>
          </a:p>
        </p:txBody>
      </p:sp>
      <p:sp>
        <p:nvSpPr>
          <p:cNvPr id="4" name="Rectangle 3"/>
          <p:cNvSpPr/>
          <p:nvPr/>
        </p:nvSpPr>
        <p:spPr>
          <a:xfrm>
            <a:off x="4365938" y="522972"/>
            <a:ext cx="4572000" cy="646331"/>
          </a:xfrm>
          <a:prstGeom prst="rect">
            <a:avLst/>
          </a:prstGeom>
          <a:solidFill>
            <a:schemeClr val="tx1"/>
          </a:solidFill>
        </p:spPr>
        <p:txBody>
          <a:bodyPr>
            <a:spAutoFit/>
          </a:bodyPr>
          <a:lstStyle/>
          <a:p>
            <a:pPr marL="285750" indent="-285750">
              <a:buFont typeface="Arial" charset="0"/>
              <a:buChar char="•"/>
            </a:pPr>
            <a:r>
              <a:rPr lang="en-US" dirty="0">
                <a:solidFill>
                  <a:srgbClr val="FFFF00"/>
                </a:solidFill>
              </a:rPr>
              <a:t>anti-HAT medicines are freely available</a:t>
            </a:r>
          </a:p>
          <a:p>
            <a:pPr marL="285750" indent="-285750">
              <a:buFont typeface="Arial" charset="0"/>
              <a:buChar char="•"/>
            </a:pPr>
            <a:r>
              <a:rPr lang="en-US" dirty="0">
                <a:solidFill>
                  <a:srgbClr val="FFFF00"/>
                </a:solidFill>
              </a:rPr>
              <a:t>WHO is the sole distributor</a:t>
            </a:r>
          </a:p>
        </p:txBody>
      </p:sp>
    </p:spTree>
    <p:extLst>
      <p:ext uri="{BB962C8B-B14F-4D97-AF65-F5344CB8AC3E}">
        <p14:creationId xmlns:p14="http://schemas.microsoft.com/office/powerpoint/2010/main" val="42382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Treatment </a:t>
            </a: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err="1"/>
              <a:t>Pentamidine</a:t>
            </a:r>
            <a:endParaRPr lang="en-US" dirty="0"/>
          </a:p>
          <a:p>
            <a:pPr lvl="1"/>
            <a:r>
              <a:rPr lang="en-US" dirty="0"/>
              <a:t>IV/IM – once daily x 7 days </a:t>
            </a:r>
          </a:p>
          <a:p>
            <a:pPr marL="514350" indent="-514350">
              <a:buFont typeface="+mj-lt"/>
              <a:buAutoNum type="arabicPeriod"/>
            </a:pPr>
            <a:r>
              <a:rPr lang="en-US" dirty="0" err="1"/>
              <a:t>Suramin</a:t>
            </a:r>
            <a:endParaRPr lang="en-US" dirty="0"/>
          </a:p>
          <a:p>
            <a:pPr lvl="1"/>
            <a:r>
              <a:rPr lang="en-US" dirty="0"/>
              <a:t>IV - begin with test dose, then day 1,3, 7,14,21 </a:t>
            </a:r>
          </a:p>
          <a:p>
            <a:pPr marL="514350" indent="-514350">
              <a:buFont typeface="+mj-lt"/>
              <a:buAutoNum type="arabicPeriod"/>
            </a:pPr>
            <a:r>
              <a:rPr lang="en-US" dirty="0"/>
              <a:t>Melarsoprol</a:t>
            </a:r>
          </a:p>
          <a:p>
            <a:pPr lvl="1"/>
            <a:r>
              <a:rPr lang="en-US" dirty="0"/>
              <a:t>IV – once daily x 10 days</a:t>
            </a:r>
          </a:p>
          <a:p>
            <a:pPr marL="514350" indent="-514350">
              <a:buFont typeface="+mj-lt"/>
              <a:buAutoNum type="arabicPeriod"/>
            </a:pPr>
            <a:r>
              <a:rPr lang="en-US" dirty="0" err="1"/>
              <a:t>Eflornithine</a:t>
            </a:r>
            <a:r>
              <a:rPr lang="en-US" dirty="0"/>
              <a:t> (NECT)</a:t>
            </a:r>
          </a:p>
          <a:p>
            <a:pPr lvl="1"/>
            <a:r>
              <a:rPr lang="en-US" dirty="0"/>
              <a:t>IV – q6h x 14 days</a:t>
            </a:r>
          </a:p>
          <a:p>
            <a:pPr lvl="1"/>
            <a:r>
              <a:rPr lang="en-US" dirty="0"/>
              <a:t>IV – q12h x 7 days in combination with </a:t>
            </a:r>
            <a:r>
              <a:rPr lang="en-US" dirty="0" err="1"/>
              <a:t>nifurtimox</a:t>
            </a:r>
            <a:endParaRPr lang="en-US" dirty="0"/>
          </a:p>
          <a:p>
            <a:pPr marL="514350" indent="-514350">
              <a:buFont typeface="+mj-lt"/>
              <a:buAutoNum type="arabicPeriod"/>
            </a:pPr>
            <a:r>
              <a:rPr lang="en-US" dirty="0" err="1"/>
              <a:t>Fexinidazole</a:t>
            </a:r>
            <a:r>
              <a:rPr lang="en-US" dirty="0"/>
              <a:t> </a:t>
            </a:r>
          </a:p>
          <a:p>
            <a:pPr marL="914400" lvl="1" indent="-514350"/>
            <a:r>
              <a:rPr lang="en-US" dirty="0"/>
              <a:t>PO </a:t>
            </a:r>
            <a:r>
              <a:rPr lang="mr-IN" dirty="0"/>
              <a:t>–</a:t>
            </a:r>
            <a:r>
              <a:rPr lang="en-US" dirty="0"/>
              <a:t> once daily x 10 days </a:t>
            </a:r>
          </a:p>
        </p:txBody>
      </p:sp>
      <p:sp>
        <p:nvSpPr>
          <p:cNvPr id="5" name="Oval 4"/>
          <p:cNvSpPr/>
          <p:nvPr/>
        </p:nvSpPr>
        <p:spPr>
          <a:xfrm>
            <a:off x="-283335" y="2935995"/>
            <a:ext cx="5194908" cy="115462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911573" y="3455577"/>
            <a:ext cx="3167904" cy="1200328"/>
          </a:xfrm>
          <a:prstGeom prst="rect">
            <a:avLst/>
          </a:prstGeom>
          <a:noFill/>
          <a:ln>
            <a:solidFill>
              <a:srgbClr val="FF0000"/>
            </a:solidFill>
          </a:ln>
        </p:spPr>
        <p:txBody>
          <a:bodyPr wrap="none" rtlCol="0">
            <a:spAutoFit/>
          </a:bodyPr>
          <a:lstStyle/>
          <a:p>
            <a:r>
              <a:rPr lang="en-US" sz="2400" b="1" dirty="0">
                <a:solidFill>
                  <a:srgbClr val="FF0000"/>
                </a:solidFill>
              </a:rPr>
              <a:t>Risk of encephalopathy</a:t>
            </a:r>
          </a:p>
          <a:p>
            <a:r>
              <a:rPr lang="en-US" sz="2400" b="1" dirty="0">
                <a:solidFill>
                  <a:srgbClr val="FF0000"/>
                </a:solidFill>
              </a:rPr>
              <a:t>	occurs in 10%</a:t>
            </a:r>
          </a:p>
          <a:p>
            <a:r>
              <a:rPr lang="en-US" sz="2400" b="1" dirty="0">
                <a:solidFill>
                  <a:srgbClr val="FF0000"/>
                </a:solidFill>
              </a:rPr>
              <a:t>	50% fatality</a:t>
            </a:r>
          </a:p>
        </p:txBody>
      </p:sp>
    </p:spTree>
    <p:extLst>
      <p:ext uri="{BB962C8B-B14F-4D97-AF65-F5344CB8AC3E}">
        <p14:creationId xmlns:p14="http://schemas.microsoft.com/office/powerpoint/2010/main" val="393935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52600"/>
            <a:ext cx="9144000" cy="3328223"/>
          </a:xfrm>
          <a:prstGeom prst="rect">
            <a:avLst/>
          </a:prstGeom>
        </p:spPr>
      </p:pic>
    </p:spTree>
    <p:extLst>
      <p:ext uri="{BB962C8B-B14F-4D97-AF65-F5344CB8AC3E}">
        <p14:creationId xmlns:p14="http://schemas.microsoft.com/office/powerpoint/2010/main" val="841241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Melarsoprol</a:t>
            </a:r>
          </a:p>
        </p:txBody>
      </p:sp>
      <p:sp>
        <p:nvSpPr>
          <p:cNvPr id="3" name="Content Placeholder 2"/>
          <p:cNvSpPr>
            <a:spLocks noGrp="1"/>
          </p:cNvSpPr>
          <p:nvPr>
            <p:ph idx="1"/>
          </p:nvPr>
        </p:nvSpPr>
        <p:spPr/>
        <p:txBody>
          <a:bodyPr/>
          <a:lstStyle/>
          <a:p>
            <a:r>
              <a:rPr lang="en-US" dirty="0"/>
              <a:t>Arsenic derivative in propylene glycol </a:t>
            </a:r>
          </a:p>
        </p:txBody>
      </p:sp>
      <p:pic>
        <p:nvPicPr>
          <p:cNvPr id="4" name="Picture 3"/>
          <p:cNvPicPr>
            <a:picLocks noChangeAspect="1"/>
          </p:cNvPicPr>
          <p:nvPr/>
        </p:nvPicPr>
        <p:blipFill>
          <a:blip r:embed="rId2"/>
          <a:stretch>
            <a:fillRect/>
          </a:stretch>
        </p:blipFill>
        <p:spPr>
          <a:xfrm>
            <a:off x="2592190" y="2694129"/>
            <a:ext cx="4112474" cy="3082434"/>
          </a:xfrm>
          <a:prstGeom prst="rect">
            <a:avLst/>
          </a:prstGeom>
        </p:spPr>
      </p:pic>
    </p:spTree>
    <p:extLst>
      <p:ext uri="{BB962C8B-B14F-4D97-AF65-F5344CB8AC3E}">
        <p14:creationId xmlns:p14="http://schemas.microsoft.com/office/powerpoint/2010/main" val="16977862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a:t>Eflornithine</a:t>
            </a:r>
            <a:r>
              <a:rPr lang="en-US" dirty="0"/>
              <a:t> story</a:t>
            </a:r>
          </a:p>
        </p:txBody>
      </p:sp>
      <p:sp>
        <p:nvSpPr>
          <p:cNvPr id="3" name="Content Placeholder 2"/>
          <p:cNvSpPr>
            <a:spLocks noGrp="1"/>
          </p:cNvSpPr>
          <p:nvPr>
            <p:ph idx="1"/>
          </p:nvPr>
        </p:nvSpPr>
        <p:spPr/>
        <p:txBody>
          <a:bodyPr>
            <a:normAutofit fontScale="85000" lnSpcReduction="20000"/>
          </a:bodyPr>
          <a:lstStyle/>
          <a:p>
            <a:r>
              <a:rPr lang="en-US" dirty="0"/>
              <a:t>Began as a cancer drug</a:t>
            </a:r>
          </a:p>
          <a:p>
            <a:endParaRPr lang="en-US" dirty="0"/>
          </a:p>
          <a:p>
            <a:r>
              <a:rPr lang="en-US" dirty="0"/>
              <a:t>Found to be effective against </a:t>
            </a:r>
            <a:r>
              <a:rPr lang="en-US" b="1" dirty="0" err="1"/>
              <a:t>T.b.gambiense</a:t>
            </a:r>
            <a:endParaRPr lang="en-US" b="1" dirty="0"/>
          </a:p>
          <a:p>
            <a:pPr lvl="1"/>
            <a:r>
              <a:rPr lang="en-US" dirty="0"/>
              <a:t>But, not financially lucrative</a:t>
            </a:r>
          </a:p>
          <a:p>
            <a:pPr lvl="1"/>
            <a:r>
              <a:rPr lang="en-US" dirty="0"/>
              <a:t>In 1990’s production stopped</a:t>
            </a:r>
          </a:p>
          <a:p>
            <a:endParaRPr lang="en-US" dirty="0"/>
          </a:p>
          <a:p>
            <a:r>
              <a:rPr lang="en-US" dirty="0"/>
              <a:t>Found to be effective against </a:t>
            </a:r>
            <a:r>
              <a:rPr lang="en-US" dirty="0" err="1"/>
              <a:t>hirsutism</a:t>
            </a:r>
            <a:endParaRPr lang="en-US" dirty="0"/>
          </a:p>
          <a:p>
            <a:pPr lvl="1"/>
            <a:r>
              <a:rPr lang="en-US" dirty="0"/>
              <a:t>Financially lucrative</a:t>
            </a:r>
          </a:p>
          <a:p>
            <a:endParaRPr lang="en-US" dirty="0"/>
          </a:p>
          <a:p>
            <a:r>
              <a:rPr lang="en-US" dirty="0"/>
              <a:t>WHO/MSF worked with drug companies to ensure production and access for HAT</a:t>
            </a:r>
          </a:p>
          <a:p>
            <a:endParaRPr lang="en-US" dirty="0"/>
          </a:p>
          <a:p>
            <a:pPr marL="0" indent="0">
              <a:buNone/>
            </a:pPr>
            <a:endParaRPr lang="en-US" dirty="0"/>
          </a:p>
        </p:txBody>
      </p:sp>
      <p:pic>
        <p:nvPicPr>
          <p:cNvPr id="5" name="Picture 4"/>
          <p:cNvPicPr>
            <a:picLocks noChangeAspect="1"/>
          </p:cNvPicPr>
          <p:nvPr/>
        </p:nvPicPr>
        <p:blipFill rotWithShape="1">
          <a:blip r:embed="rId3"/>
          <a:srcRect l="10590" b="19719"/>
          <a:stretch/>
        </p:blipFill>
        <p:spPr>
          <a:xfrm>
            <a:off x="5772119" y="1"/>
            <a:ext cx="3143735" cy="2059084"/>
          </a:xfrm>
          <a:prstGeom prst="rect">
            <a:avLst/>
          </a:prstGeom>
        </p:spPr>
      </p:pic>
    </p:spTree>
    <p:extLst>
      <p:ext uri="{BB962C8B-B14F-4D97-AF65-F5344CB8AC3E}">
        <p14:creationId xmlns:p14="http://schemas.microsoft.com/office/powerpoint/2010/main" val="60373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a:t>Eflornithine</a:t>
            </a:r>
            <a:r>
              <a:rPr lang="en-US" dirty="0"/>
              <a:t> story</a:t>
            </a:r>
          </a:p>
        </p:txBody>
      </p:sp>
      <p:sp>
        <p:nvSpPr>
          <p:cNvPr id="3" name="Content Placeholder 2"/>
          <p:cNvSpPr>
            <a:spLocks noGrp="1"/>
          </p:cNvSpPr>
          <p:nvPr>
            <p:ph idx="1"/>
          </p:nvPr>
        </p:nvSpPr>
        <p:spPr/>
        <p:txBody>
          <a:bodyPr/>
          <a:lstStyle/>
          <a:p>
            <a:r>
              <a:rPr lang="en-US" dirty="0"/>
              <a:t>Despite documented efficacy since the 1980s and safer than </a:t>
            </a:r>
            <a:r>
              <a:rPr lang="en-US" dirty="0" err="1"/>
              <a:t>melarsoprol</a:t>
            </a:r>
            <a:r>
              <a:rPr lang="en-US" dirty="0"/>
              <a:t>, uptake has been slow… </a:t>
            </a:r>
          </a:p>
        </p:txBody>
      </p:sp>
      <p:pic>
        <p:nvPicPr>
          <p:cNvPr id="4" name="Picture 3" descr="Screen Shot 2013-10-02 at 11.23.5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646" y="3178257"/>
            <a:ext cx="5950094" cy="3273160"/>
          </a:xfrm>
          <a:prstGeom prst="rect">
            <a:avLst/>
          </a:prstGeom>
        </p:spPr>
      </p:pic>
    </p:spTree>
    <p:extLst>
      <p:ext uri="{BB962C8B-B14F-4D97-AF65-F5344CB8AC3E}">
        <p14:creationId xmlns:p14="http://schemas.microsoft.com/office/powerpoint/2010/main" val="678068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NECT </a:t>
            </a:r>
            <a:br>
              <a:rPr lang="en-US" dirty="0"/>
            </a:br>
            <a:r>
              <a:rPr lang="en-US" sz="3600" dirty="0" err="1"/>
              <a:t>Nifurtimox-eflonithine</a:t>
            </a:r>
            <a:r>
              <a:rPr lang="en-US" sz="3600" dirty="0"/>
              <a:t> combination therapy</a:t>
            </a:r>
          </a:p>
        </p:txBody>
      </p:sp>
      <p:sp>
        <p:nvSpPr>
          <p:cNvPr id="3" name="Content Placeholder 2"/>
          <p:cNvSpPr>
            <a:spLocks noGrp="1"/>
          </p:cNvSpPr>
          <p:nvPr>
            <p:ph idx="1"/>
          </p:nvPr>
        </p:nvSpPr>
        <p:spPr/>
        <p:txBody>
          <a:bodyPr>
            <a:normAutofit fontScale="92500" lnSpcReduction="20000"/>
          </a:bodyPr>
          <a:lstStyle/>
          <a:p>
            <a:r>
              <a:rPr lang="en-US" dirty="0" err="1"/>
              <a:t>Mulitcentre</a:t>
            </a:r>
            <a:r>
              <a:rPr lang="en-US" dirty="0"/>
              <a:t> RCT in DRC, Lancet 2009</a:t>
            </a:r>
          </a:p>
          <a:p>
            <a:pPr lvl="2"/>
            <a:r>
              <a:rPr lang="en-US" dirty="0"/>
              <a:t>14 days </a:t>
            </a:r>
            <a:r>
              <a:rPr lang="en-US" dirty="0" err="1"/>
              <a:t>eflornithine</a:t>
            </a:r>
            <a:r>
              <a:rPr lang="en-US" dirty="0"/>
              <a:t> IV q6h </a:t>
            </a:r>
          </a:p>
          <a:p>
            <a:pPr lvl="3"/>
            <a:r>
              <a:rPr lang="en-US" dirty="0" err="1"/>
              <a:t>Vs</a:t>
            </a:r>
            <a:endParaRPr lang="en-US" dirty="0"/>
          </a:p>
          <a:p>
            <a:pPr marL="1085850" lvl="2"/>
            <a:r>
              <a:rPr lang="en-US" dirty="0"/>
              <a:t>7 days </a:t>
            </a:r>
            <a:r>
              <a:rPr lang="en-US" dirty="0" err="1"/>
              <a:t>eflornithine</a:t>
            </a:r>
            <a:r>
              <a:rPr lang="en-US" dirty="0"/>
              <a:t> IV q12h</a:t>
            </a:r>
          </a:p>
          <a:p>
            <a:pPr marL="800100" lvl="2" indent="0">
              <a:buNone/>
            </a:pPr>
            <a:r>
              <a:rPr lang="en-US" dirty="0"/>
              <a:t>		+ 10 days </a:t>
            </a:r>
            <a:r>
              <a:rPr lang="en-US" dirty="0" err="1"/>
              <a:t>nifurtimox</a:t>
            </a:r>
            <a:r>
              <a:rPr lang="en-US" dirty="0"/>
              <a:t> </a:t>
            </a:r>
          </a:p>
          <a:p>
            <a:pPr marL="400050" lvl="1" indent="0">
              <a:buNone/>
            </a:pPr>
            <a:endParaRPr lang="en-US" dirty="0"/>
          </a:p>
          <a:p>
            <a:pPr marL="400050" lvl="1" indent="0">
              <a:buNone/>
            </a:pPr>
            <a:endParaRPr lang="en-US" dirty="0"/>
          </a:p>
          <a:p>
            <a:pPr marL="400050" lvl="1" indent="0">
              <a:buNone/>
            </a:pPr>
            <a:endParaRPr lang="en-US" dirty="0"/>
          </a:p>
          <a:p>
            <a:pPr marL="400050" lvl="1" indent="0">
              <a:buNone/>
            </a:pPr>
            <a:endParaRPr lang="en-US" dirty="0"/>
          </a:p>
          <a:p>
            <a:pPr marL="400050" lvl="1" indent="0">
              <a:buNone/>
            </a:pPr>
            <a:r>
              <a:rPr lang="en-US" dirty="0"/>
              <a:t>  </a:t>
            </a:r>
          </a:p>
          <a:p>
            <a:pPr marL="400050" lvl="1" indent="0">
              <a:buNone/>
            </a:pPr>
            <a:r>
              <a:rPr lang="en-US" dirty="0"/>
              <a:t> </a:t>
            </a:r>
          </a:p>
        </p:txBody>
      </p:sp>
      <p:pic>
        <p:nvPicPr>
          <p:cNvPr id="5" name="Picture 4" descr="Screen Shot 2013-09-29 at 10.40.2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1742" y="3655463"/>
            <a:ext cx="4588828" cy="2679134"/>
          </a:xfrm>
          <a:prstGeom prst="rect">
            <a:avLst/>
          </a:prstGeom>
        </p:spPr>
      </p:pic>
    </p:spTree>
    <p:extLst>
      <p:ext uri="{BB962C8B-B14F-4D97-AF65-F5344CB8AC3E}">
        <p14:creationId xmlns:p14="http://schemas.microsoft.com/office/powerpoint/2010/main" val="4095173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Fexinidazole</a:t>
            </a:r>
            <a:endParaRPr lang="en-US" b="1" dirty="0"/>
          </a:p>
        </p:txBody>
      </p:sp>
      <p:sp>
        <p:nvSpPr>
          <p:cNvPr id="3" name="Content Placeholder 2"/>
          <p:cNvSpPr>
            <a:spLocks noGrp="1"/>
          </p:cNvSpPr>
          <p:nvPr>
            <p:ph idx="1"/>
          </p:nvPr>
        </p:nvSpPr>
        <p:spPr/>
        <p:txBody>
          <a:bodyPr>
            <a:normAutofit fontScale="85000" lnSpcReduction="10000"/>
          </a:bodyPr>
          <a:lstStyle/>
          <a:p>
            <a:r>
              <a:rPr lang="en-US" dirty="0"/>
              <a:t>RCT of 394 patients with CNS stage g-HAT in DRC</a:t>
            </a:r>
          </a:p>
          <a:p>
            <a:pPr lvl="1"/>
            <a:r>
              <a:rPr lang="en-US" dirty="0"/>
              <a:t>Treatment success </a:t>
            </a:r>
          </a:p>
          <a:p>
            <a:pPr lvl="2"/>
            <a:r>
              <a:rPr lang="en-US" dirty="0"/>
              <a:t>91% </a:t>
            </a:r>
            <a:r>
              <a:rPr lang="en-US" dirty="0" err="1"/>
              <a:t>Fexinidaole</a:t>
            </a:r>
            <a:r>
              <a:rPr lang="en-US" dirty="0"/>
              <a:t> vs. 98% NECT </a:t>
            </a:r>
          </a:p>
          <a:p>
            <a:pPr lvl="1"/>
            <a:r>
              <a:rPr lang="en-US" dirty="0"/>
              <a:t>Subgroup &gt; 100 WBC/µL of CSF (severe second-stage)</a:t>
            </a:r>
          </a:p>
          <a:p>
            <a:pPr lvl="2"/>
            <a:r>
              <a:rPr lang="en-US" dirty="0"/>
              <a:t>86.9% fexinidazole vs. 98.7% NECT</a:t>
            </a:r>
          </a:p>
          <a:p>
            <a:pPr marL="914400" lvl="2" indent="0">
              <a:buNone/>
            </a:pPr>
            <a:endParaRPr lang="en-US" dirty="0"/>
          </a:p>
          <a:p>
            <a:pPr lvl="1"/>
            <a:endParaRPr lang="en-US" dirty="0"/>
          </a:p>
          <a:p>
            <a:r>
              <a:rPr lang="en-US" dirty="0"/>
              <a:t>Difficult trial:</a:t>
            </a:r>
          </a:p>
          <a:p>
            <a:pPr lvl="1"/>
            <a:r>
              <a:rPr lang="en-US" dirty="0"/>
              <a:t>Remote areas</a:t>
            </a:r>
          </a:p>
          <a:p>
            <a:pPr lvl="1"/>
            <a:r>
              <a:rPr lang="en-US" dirty="0"/>
              <a:t>Took 4 years </a:t>
            </a:r>
          </a:p>
          <a:p>
            <a:pPr lvl="1"/>
            <a:r>
              <a:rPr lang="en-US" dirty="0"/>
              <a:t>Screened &gt; 500,000 people to get 394 patients for the trial </a:t>
            </a:r>
          </a:p>
        </p:txBody>
      </p:sp>
      <p:sp>
        <p:nvSpPr>
          <p:cNvPr id="4" name="Rectangle 3"/>
          <p:cNvSpPr/>
          <p:nvPr/>
        </p:nvSpPr>
        <p:spPr>
          <a:xfrm>
            <a:off x="7750932" y="6433321"/>
            <a:ext cx="1078244" cy="300082"/>
          </a:xfrm>
          <a:prstGeom prst="rect">
            <a:avLst/>
          </a:prstGeom>
        </p:spPr>
        <p:txBody>
          <a:bodyPr wrap="none">
            <a:spAutoFit/>
          </a:bodyPr>
          <a:lstStyle/>
          <a:p>
            <a:r>
              <a:rPr lang="en-US" sz="1350" dirty="0"/>
              <a:t>Lancet 2018 </a:t>
            </a:r>
          </a:p>
        </p:txBody>
      </p:sp>
    </p:spTree>
    <p:extLst>
      <p:ext uri="{BB962C8B-B14F-4D97-AF65-F5344CB8AC3E}">
        <p14:creationId xmlns:p14="http://schemas.microsoft.com/office/powerpoint/2010/main" val="17199100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58" y="274638"/>
            <a:ext cx="3476625" cy="471487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2940" y="3194677"/>
            <a:ext cx="5767067" cy="3148686"/>
          </a:xfrm>
          <a:prstGeom prst="rect">
            <a:avLst/>
          </a:prstGeom>
        </p:spPr>
      </p:pic>
    </p:spTree>
    <p:extLst>
      <p:ext uri="{BB962C8B-B14F-4D97-AF65-F5344CB8AC3E}">
        <p14:creationId xmlns:p14="http://schemas.microsoft.com/office/powerpoint/2010/main" val="948018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BB37C-369A-1B26-1E3E-48E467F7E936}"/>
              </a:ext>
            </a:extLst>
          </p:cNvPr>
          <p:cNvSpPr>
            <a:spLocks noGrp="1"/>
          </p:cNvSpPr>
          <p:nvPr>
            <p:ph type="title"/>
          </p:nvPr>
        </p:nvSpPr>
        <p:spPr/>
        <p:txBody>
          <a:bodyPr>
            <a:normAutofit fontScale="90000"/>
          </a:bodyPr>
          <a:lstStyle/>
          <a:p>
            <a:pPr algn="l"/>
            <a:r>
              <a:rPr lang="en-US" dirty="0"/>
              <a:t>Fexinidazole </a:t>
            </a:r>
            <a:br>
              <a:rPr lang="en-US" dirty="0"/>
            </a:br>
            <a:r>
              <a:rPr lang="en-US" dirty="0"/>
              <a:t>r-HAT </a:t>
            </a:r>
          </a:p>
        </p:txBody>
      </p:sp>
      <p:sp>
        <p:nvSpPr>
          <p:cNvPr id="3" name="Content Placeholder 2">
            <a:extLst>
              <a:ext uri="{FF2B5EF4-FFF2-40B4-BE49-F238E27FC236}">
                <a16:creationId xmlns:a16="http://schemas.microsoft.com/office/drawing/2014/main" id="{D775DF3C-98D6-A885-121F-C3EA2813ECF0}"/>
              </a:ext>
            </a:extLst>
          </p:cNvPr>
          <p:cNvSpPr>
            <a:spLocks noGrp="1"/>
          </p:cNvSpPr>
          <p:nvPr>
            <p:ph idx="1"/>
          </p:nvPr>
        </p:nvSpPr>
        <p:spPr/>
        <p:txBody>
          <a:bodyPr>
            <a:normAutofit/>
          </a:bodyPr>
          <a:lstStyle/>
          <a:p>
            <a:r>
              <a:rPr lang="en-CA" dirty="0"/>
              <a:t>45 participants with r-HAT</a:t>
            </a:r>
          </a:p>
          <a:p>
            <a:pPr lvl="2"/>
            <a:r>
              <a:rPr lang="en-CA" dirty="0"/>
              <a:t>Uganda (n=2) and Malawi (n=43)</a:t>
            </a:r>
          </a:p>
          <a:p>
            <a:pPr lvl="1"/>
            <a:r>
              <a:rPr lang="en-CA" dirty="0"/>
              <a:t>10 first-stage </a:t>
            </a:r>
          </a:p>
          <a:p>
            <a:pPr lvl="2"/>
            <a:r>
              <a:rPr lang="en-CA" dirty="0"/>
              <a:t>All treatment success and no relapse at 12 months</a:t>
            </a:r>
          </a:p>
          <a:p>
            <a:pPr lvl="3"/>
            <a:r>
              <a:rPr lang="en-CA" dirty="0"/>
              <a:t>(N/V can occur, take with food) </a:t>
            </a:r>
          </a:p>
          <a:p>
            <a:pPr lvl="1"/>
            <a:r>
              <a:rPr lang="en-CA" dirty="0"/>
              <a:t>35 second-stage</a:t>
            </a:r>
          </a:p>
          <a:p>
            <a:pPr lvl="2"/>
            <a:r>
              <a:rPr lang="en-CA" dirty="0"/>
              <a:t>33 (94%) treatment success and no relapse period. </a:t>
            </a:r>
          </a:p>
          <a:p>
            <a:pPr lvl="3"/>
            <a:r>
              <a:rPr lang="en-CA" dirty="0"/>
              <a:t>1 relapsed at week 9 (treated with </a:t>
            </a:r>
            <a:r>
              <a:rPr lang="en-CA" dirty="0" err="1"/>
              <a:t>melarsoprol</a:t>
            </a:r>
            <a:r>
              <a:rPr lang="en-CA" dirty="0"/>
              <a:t>)</a:t>
            </a:r>
          </a:p>
          <a:p>
            <a:pPr lvl="3"/>
            <a:r>
              <a:rPr lang="en-CA" dirty="0"/>
              <a:t>1 died during treatment from acute kidney injury</a:t>
            </a:r>
          </a:p>
          <a:p>
            <a:pPr lvl="1"/>
            <a:endParaRPr lang="en-CA" dirty="0"/>
          </a:p>
        </p:txBody>
      </p:sp>
    </p:spTree>
    <p:extLst>
      <p:ext uri="{BB962C8B-B14F-4D97-AF65-F5344CB8AC3E}">
        <p14:creationId xmlns:p14="http://schemas.microsoft.com/office/powerpoint/2010/main" val="3955176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7C448-21AC-F37D-A9D5-9D9C05C88E5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649BDEB-61AB-445E-7D1A-A06F3F36630B}"/>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0233C20F-F34C-F3B1-8AF7-F80E6CEAB8BD}"/>
              </a:ext>
            </a:extLst>
          </p:cNvPr>
          <p:cNvPicPr>
            <a:picLocks noChangeAspect="1"/>
          </p:cNvPicPr>
          <p:nvPr/>
        </p:nvPicPr>
        <p:blipFill>
          <a:blip r:embed="rId2"/>
          <a:stretch>
            <a:fillRect/>
          </a:stretch>
        </p:blipFill>
        <p:spPr>
          <a:xfrm>
            <a:off x="51142" y="981940"/>
            <a:ext cx="9041715" cy="5268913"/>
          </a:xfrm>
          <a:prstGeom prst="rect">
            <a:avLst/>
          </a:prstGeom>
        </p:spPr>
      </p:pic>
    </p:spTree>
    <p:extLst>
      <p:ext uri="{BB962C8B-B14F-4D97-AF65-F5344CB8AC3E}">
        <p14:creationId xmlns:p14="http://schemas.microsoft.com/office/powerpoint/2010/main" val="2120520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0"/>
            <a:ext cx="9118600" cy="6832600"/>
          </a:xfrm>
          <a:prstGeom prst="rect">
            <a:avLst/>
          </a:prstGeom>
        </p:spPr>
      </p:pic>
    </p:spTree>
    <p:extLst>
      <p:ext uri="{BB962C8B-B14F-4D97-AF65-F5344CB8AC3E}">
        <p14:creationId xmlns:p14="http://schemas.microsoft.com/office/powerpoint/2010/main" val="717943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endParaRPr lang="en-US" dirty="0"/>
          </a:p>
          <a:p>
            <a:endParaRPr lang="en-US" dirty="0"/>
          </a:p>
          <a:p>
            <a:endParaRPr lang="en-US" dirty="0"/>
          </a:p>
          <a:p>
            <a:endParaRPr lang="en-US" dirty="0"/>
          </a:p>
          <a:p>
            <a:pPr marL="0" indent="0">
              <a:buNone/>
            </a:pPr>
            <a:endParaRPr lang="en-US" dirty="0"/>
          </a:p>
          <a:p>
            <a:r>
              <a:rPr lang="en-US" dirty="0"/>
              <a:t>94 HAT cases reported in non-DECs </a:t>
            </a:r>
          </a:p>
          <a:p>
            <a:pPr lvl="1"/>
            <a:r>
              <a:rPr lang="en-US" b="1" dirty="0"/>
              <a:t>72% </a:t>
            </a:r>
            <a:r>
              <a:rPr lang="en-US" b="1" dirty="0" err="1"/>
              <a:t>T.b</a:t>
            </a:r>
            <a:r>
              <a:rPr lang="en-US" b="1" dirty="0"/>
              <a:t>. </a:t>
            </a:r>
            <a:r>
              <a:rPr lang="en-US" b="1" dirty="0" err="1"/>
              <a:t>rhodesiense</a:t>
            </a:r>
            <a:r>
              <a:rPr lang="en-US" b="1" dirty="0"/>
              <a:t> </a:t>
            </a:r>
          </a:p>
          <a:p>
            <a:pPr lvl="2"/>
            <a:r>
              <a:rPr lang="en-US" dirty="0"/>
              <a:t>82% 1</a:t>
            </a:r>
            <a:r>
              <a:rPr lang="en-US" baseline="30000" dirty="0"/>
              <a:t>st</a:t>
            </a:r>
            <a:r>
              <a:rPr lang="en-US" dirty="0"/>
              <a:t> stage</a:t>
            </a:r>
          </a:p>
          <a:p>
            <a:pPr lvl="1"/>
            <a:r>
              <a:rPr lang="en-US" b="1" dirty="0"/>
              <a:t>28% </a:t>
            </a:r>
            <a:r>
              <a:rPr lang="en-US" b="1" dirty="0" err="1"/>
              <a:t>T.b</a:t>
            </a:r>
            <a:r>
              <a:rPr lang="en-US" b="1" dirty="0"/>
              <a:t>. </a:t>
            </a:r>
            <a:r>
              <a:rPr lang="en-US" b="1" dirty="0" err="1"/>
              <a:t>gambiense</a:t>
            </a:r>
            <a:r>
              <a:rPr lang="en-US" b="1" dirty="0"/>
              <a:t> form </a:t>
            </a:r>
          </a:p>
          <a:p>
            <a:pPr lvl="2"/>
            <a:r>
              <a:rPr lang="en-US" dirty="0"/>
              <a:t>23% 1</a:t>
            </a:r>
            <a:r>
              <a:rPr lang="en-US" baseline="30000" dirty="0"/>
              <a:t>st</a:t>
            </a:r>
            <a:r>
              <a:rPr lang="en-US" dirty="0"/>
              <a:t> stage</a:t>
            </a:r>
          </a:p>
          <a:p>
            <a:pPr lvl="2"/>
            <a:endParaRPr lang="en-US" dirty="0"/>
          </a:p>
          <a:p>
            <a:pPr lvl="2"/>
            <a:endParaRPr lang="en-US" dirty="0"/>
          </a:p>
          <a:p>
            <a:r>
              <a:rPr lang="en-US" dirty="0"/>
              <a:t>4 cases of </a:t>
            </a:r>
            <a:r>
              <a:rPr lang="en-US" dirty="0" err="1"/>
              <a:t>T.b</a:t>
            </a:r>
            <a:r>
              <a:rPr lang="en-US" dirty="0"/>
              <a:t>. rhodesiense (stage 1) were successfully treated with pentamidine only </a:t>
            </a:r>
          </a:p>
          <a:p>
            <a:endParaRPr lang="en-US" dirty="0"/>
          </a:p>
        </p:txBody>
      </p:sp>
      <p:pic>
        <p:nvPicPr>
          <p:cNvPr id="4" name="Picture 3" descr="Screen Shot 2013-10-03 at 11.19.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824" y="9530"/>
            <a:ext cx="8103976" cy="2816216"/>
          </a:xfrm>
          <a:prstGeom prst="rect">
            <a:avLst/>
          </a:prstGeom>
        </p:spPr>
      </p:pic>
      <p:sp>
        <p:nvSpPr>
          <p:cNvPr id="5" name="Rectangle 4"/>
          <p:cNvSpPr/>
          <p:nvPr/>
        </p:nvSpPr>
        <p:spPr>
          <a:xfrm>
            <a:off x="5950015" y="6309973"/>
            <a:ext cx="2936734" cy="369332"/>
          </a:xfrm>
          <a:prstGeom prst="rect">
            <a:avLst/>
          </a:prstGeom>
        </p:spPr>
        <p:txBody>
          <a:bodyPr wrap="none">
            <a:spAutoFit/>
          </a:bodyPr>
          <a:lstStyle/>
          <a:p>
            <a:r>
              <a:rPr lang="cs-CZ" dirty="0"/>
              <a:t>J </a:t>
            </a:r>
            <a:r>
              <a:rPr lang="cs-CZ" dirty="0" err="1"/>
              <a:t>Travel</a:t>
            </a:r>
            <a:r>
              <a:rPr lang="cs-CZ" dirty="0"/>
              <a:t> Med 2012; 19: 44–53</a:t>
            </a:r>
            <a:endParaRPr lang="en-US" dirty="0"/>
          </a:p>
        </p:txBody>
      </p:sp>
    </p:spTree>
    <p:extLst>
      <p:ext uri="{BB962C8B-B14F-4D97-AF65-F5344CB8AC3E}">
        <p14:creationId xmlns:p14="http://schemas.microsoft.com/office/powerpoint/2010/main" val="267154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E912D-5F52-ED51-0570-96FFF7606EB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99293F-CCFD-19EB-94D9-0FC3CD1C76C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086728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90C8-6218-E2FD-AC0A-88BE68DEFAB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34EB66-BCDB-8757-EAC3-2E0EB7D328D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34108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 </a:t>
            </a:r>
            <a:br>
              <a:rPr lang="en-US" dirty="0"/>
            </a:br>
            <a:r>
              <a:rPr lang="en-US" dirty="0"/>
              <a:t>Calgary</a:t>
            </a:r>
          </a:p>
        </p:txBody>
      </p:sp>
      <p:sp>
        <p:nvSpPr>
          <p:cNvPr id="3" name="Content Placeholder 2"/>
          <p:cNvSpPr>
            <a:spLocks noGrp="1"/>
          </p:cNvSpPr>
          <p:nvPr>
            <p:ph idx="1"/>
          </p:nvPr>
        </p:nvSpPr>
        <p:spPr/>
        <p:txBody>
          <a:bodyPr>
            <a:normAutofit fontScale="92500" lnSpcReduction="20000"/>
          </a:bodyPr>
          <a:lstStyle/>
          <a:p>
            <a:r>
              <a:rPr lang="en-US" dirty="0"/>
              <a:t> </a:t>
            </a:r>
            <a:r>
              <a:rPr lang="en-US" sz="2800" dirty="0"/>
              <a:t>52M returned from safari in Tanzania</a:t>
            </a:r>
            <a:r>
              <a:rPr lang="en-US" sz="2900" dirty="0"/>
              <a:t>:</a:t>
            </a:r>
          </a:p>
          <a:p>
            <a:pPr lvl="1"/>
            <a:r>
              <a:rPr lang="en-US" sz="2600" dirty="0"/>
              <a:t>2-days of fever, headache, conjunctivitis and left </a:t>
            </a:r>
            <a:r>
              <a:rPr lang="en-US" sz="2600" dirty="0" err="1"/>
              <a:t>subclavicular</a:t>
            </a:r>
            <a:r>
              <a:rPr lang="en-US" sz="2600" dirty="0"/>
              <a:t> chancre</a:t>
            </a:r>
          </a:p>
          <a:p>
            <a:pPr lvl="1"/>
            <a:endParaRPr lang="en-US" sz="2600" dirty="0"/>
          </a:p>
          <a:p>
            <a:pPr lvl="1"/>
            <a:r>
              <a:rPr lang="en-US" sz="2600" dirty="0"/>
              <a:t>Blood smear</a:t>
            </a:r>
          </a:p>
          <a:p>
            <a:pPr lvl="2"/>
            <a:r>
              <a:rPr lang="en-US" sz="2200" dirty="0"/>
              <a:t>Negative for malaria</a:t>
            </a:r>
          </a:p>
          <a:p>
            <a:pPr lvl="2"/>
            <a:r>
              <a:rPr lang="en-US" sz="2200" dirty="0"/>
              <a:t>Positive for </a:t>
            </a:r>
            <a:r>
              <a:rPr lang="en-US" sz="2200" dirty="0" err="1"/>
              <a:t>trypanosmiasis</a:t>
            </a:r>
            <a:endParaRPr lang="en-US" sz="2200" dirty="0"/>
          </a:p>
          <a:p>
            <a:pPr lvl="1"/>
            <a:endParaRPr lang="en-US" sz="2600" dirty="0"/>
          </a:p>
          <a:p>
            <a:pPr lvl="1"/>
            <a:endParaRPr lang="en-US" sz="2600" dirty="0"/>
          </a:p>
          <a:p>
            <a:pPr lvl="1"/>
            <a:endParaRPr lang="en-US" sz="2600" dirty="0"/>
          </a:p>
          <a:p>
            <a:pPr lvl="1"/>
            <a:endParaRPr lang="en-US" sz="2600" dirty="0"/>
          </a:p>
          <a:p>
            <a:pPr marL="457200" lvl="1" indent="0">
              <a:buNone/>
            </a:pPr>
            <a:r>
              <a:rPr lang="en-US" sz="2600" dirty="0"/>
              <a:t> </a:t>
            </a:r>
          </a:p>
          <a:p>
            <a:pPr lvl="1"/>
            <a:endParaRPr lang="en-US" sz="2600" dirty="0"/>
          </a:p>
          <a:p>
            <a:pPr lvl="1"/>
            <a:endParaRPr lang="en-US" sz="2600" dirty="0"/>
          </a:p>
        </p:txBody>
      </p:sp>
      <p:pic>
        <p:nvPicPr>
          <p:cNvPr id="6" name="Picture 5" descr="Screen Shot 2013-10-03 at 10.50.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3687" y="2690372"/>
            <a:ext cx="2684156" cy="3573386"/>
          </a:xfrm>
          <a:prstGeom prst="rect">
            <a:avLst/>
          </a:prstGeom>
        </p:spPr>
      </p:pic>
      <p:pic>
        <p:nvPicPr>
          <p:cNvPr id="7" name="Picture 6" descr="Screen Shot 2013-10-03 at 10.51.2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740" y="4368536"/>
            <a:ext cx="2326749" cy="1895222"/>
          </a:xfrm>
          <a:prstGeom prst="rect">
            <a:avLst/>
          </a:prstGeom>
        </p:spPr>
      </p:pic>
      <p:sp>
        <p:nvSpPr>
          <p:cNvPr id="4" name="Rectangle 3"/>
          <p:cNvSpPr/>
          <p:nvPr/>
        </p:nvSpPr>
        <p:spPr>
          <a:xfrm>
            <a:off x="7214115" y="6448424"/>
            <a:ext cx="1929885" cy="369332"/>
          </a:xfrm>
          <a:prstGeom prst="rect">
            <a:avLst/>
          </a:prstGeom>
        </p:spPr>
        <p:txBody>
          <a:bodyPr wrap="none">
            <a:spAutoFit/>
          </a:bodyPr>
          <a:lstStyle/>
          <a:p>
            <a:r>
              <a:rPr lang="en-US" dirty="0"/>
              <a:t>Davis, CJIDMM ‘12</a:t>
            </a:r>
          </a:p>
        </p:txBody>
      </p:sp>
    </p:spTree>
    <p:extLst>
      <p:ext uri="{BB962C8B-B14F-4D97-AF65-F5344CB8AC3E}">
        <p14:creationId xmlns:p14="http://schemas.microsoft.com/office/powerpoint/2010/main" val="2886030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 </a:t>
            </a:r>
            <a:br>
              <a:rPr lang="en-US" dirty="0"/>
            </a:br>
            <a:r>
              <a:rPr lang="en-US" dirty="0"/>
              <a:t>Calgary</a:t>
            </a:r>
          </a:p>
        </p:txBody>
      </p:sp>
      <p:sp>
        <p:nvSpPr>
          <p:cNvPr id="3" name="Content Placeholder 2"/>
          <p:cNvSpPr>
            <a:spLocks noGrp="1"/>
          </p:cNvSpPr>
          <p:nvPr>
            <p:ph idx="1"/>
          </p:nvPr>
        </p:nvSpPr>
        <p:spPr/>
        <p:txBody>
          <a:bodyPr>
            <a:normAutofit fontScale="92500" lnSpcReduction="20000"/>
          </a:bodyPr>
          <a:lstStyle/>
          <a:p>
            <a:r>
              <a:rPr lang="en-US" dirty="0"/>
              <a:t> </a:t>
            </a:r>
            <a:r>
              <a:rPr lang="en-US" sz="2800" dirty="0"/>
              <a:t>52M returned from safari in Tanzania</a:t>
            </a:r>
            <a:r>
              <a:rPr lang="en-US" sz="2900" dirty="0"/>
              <a:t>:</a:t>
            </a:r>
          </a:p>
          <a:p>
            <a:pPr lvl="1"/>
            <a:r>
              <a:rPr lang="en-US" sz="2600" dirty="0"/>
              <a:t>2-days of fever, headache, conjunctivitis and left </a:t>
            </a:r>
            <a:r>
              <a:rPr lang="en-US" sz="2600" dirty="0" err="1"/>
              <a:t>subclavicular</a:t>
            </a:r>
            <a:r>
              <a:rPr lang="en-US" sz="2600" dirty="0"/>
              <a:t> chancre</a:t>
            </a:r>
          </a:p>
          <a:p>
            <a:pPr lvl="1"/>
            <a:endParaRPr lang="en-US" sz="2600" dirty="0"/>
          </a:p>
          <a:p>
            <a:pPr lvl="1"/>
            <a:r>
              <a:rPr lang="en-US" sz="2600" dirty="0"/>
              <a:t>Blood smear</a:t>
            </a:r>
            <a:endParaRPr lang="en-US" sz="2200" dirty="0"/>
          </a:p>
          <a:p>
            <a:pPr lvl="2"/>
            <a:r>
              <a:rPr lang="en-US" sz="2200" dirty="0"/>
              <a:t>Positive for </a:t>
            </a:r>
            <a:r>
              <a:rPr lang="en-US" sz="2200" dirty="0" err="1"/>
              <a:t>trypanosmiasis</a:t>
            </a:r>
            <a:endParaRPr lang="en-US" sz="2200" dirty="0"/>
          </a:p>
          <a:p>
            <a:pPr lvl="2"/>
            <a:endParaRPr lang="en-US" sz="2200" dirty="0"/>
          </a:p>
          <a:p>
            <a:pPr lvl="1"/>
            <a:r>
              <a:rPr lang="en-US" sz="2600" dirty="0"/>
              <a:t>Next steps?</a:t>
            </a:r>
          </a:p>
          <a:p>
            <a:pPr marL="457200" lvl="1" indent="0">
              <a:buNone/>
            </a:pPr>
            <a:endParaRPr lang="en-US" sz="2600" dirty="0"/>
          </a:p>
          <a:p>
            <a:pPr marL="457200" lvl="1" indent="0">
              <a:buNone/>
            </a:pPr>
            <a:r>
              <a:rPr lang="en-US" sz="2600" dirty="0"/>
              <a:t>Treatment with </a:t>
            </a:r>
            <a:r>
              <a:rPr lang="en-US" sz="2600" dirty="0" err="1"/>
              <a:t>suramin</a:t>
            </a:r>
            <a:r>
              <a:rPr lang="en-US" sz="2600" dirty="0"/>
              <a:t>:</a:t>
            </a:r>
          </a:p>
          <a:p>
            <a:pPr lvl="1"/>
            <a:r>
              <a:rPr lang="en-US" sz="2600" dirty="0"/>
              <a:t>Marked improvement within 48hours</a:t>
            </a:r>
          </a:p>
          <a:p>
            <a:pPr lvl="1">
              <a:buFontTx/>
              <a:buChar char="-"/>
            </a:pPr>
            <a:r>
              <a:rPr lang="en-US" sz="2600" dirty="0"/>
              <a:t>CSF examination “normal”</a:t>
            </a:r>
          </a:p>
          <a:p>
            <a:pPr lvl="1">
              <a:buFontTx/>
              <a:buChar char="-"/>
            </a:pPr>
            <a:endParaRPr lang="en-US" sz="2600" dirty="0"/>
          </a:p>
          <a:p>
            <a:pPr marL="457200" lvl="1" indent="0">
              <a:buNone/>
            </a:pPr>
            <a:endParaRPr lang="en-US" sz="2600" dirty="0"/>
          </a:p>
          <a:p>
            <a:pPr lvl="1"/>
            <a:endParaRPr lang="en-US" sz="2600" dirty="0"/>
          </a:p>
        </p:txBody>
      </p:sp>
      <p:pic>
        <p:nvPicPr>
          <p:cNvPr id="6" name="Picture 5" descr="Screen Shot 2013-10-03 at 10.50.0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2910" y="3153229"/>
            <a:ext cx="2336558" cy="3110633"/>
          </a:xfrm>
          <a:prstGeom prst="rect">
            <a:avLst/>
          </a:prstGeom>
        </p:spPr>
      </p:pic>
      <p:pic>
        <p:nvPicPr>
          <p:cNvPr id="5" name="Picture 4" descr="Screen Shot 2013-10-03 at 10.51.2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1444" y="314842"/>
            <a:ext cx="1578024" cy="1285358"/>
          </a:xfrm>
          <a:prstGeom prst="rect">
            <a:avLst/>
          </a:prstGeom>
        </p:spPr>
      </p:pic>
    </p:spTree>
    <p:extLst>
      <p:ext uri="{BB962C8B-B14F-4D97-AF65-F5344CB8AC3E}">
        <p14:creationId xmlns:p14="http://schemas.microsoft.com/office/powerpoint/2010/main" val="71304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a:t>
            </a:r>
            <a:br>
              <a:rPr lang="en-US" dirty="0"/>
            </a:br>
            <a:r>
              <a:rPr lang="en-US" dirty="0"/>
              <a:t>Vancouver</a:t>
            </a:r>
          </a:p>
        </p:txBody>
      </p:sp>
      <p:sp>
        <p:nvSpPr>
          <p:cNvPr id="3" name="Content Placeholder 2"/>
          <p:cNvSpPr>
            <a:spLocks noGrp="1"/>
          </p:cNvSpPr>
          <p:nvPr>
            <p:ph idx="1"/>
          </p:nvPr>
        </p:nvSpPr>
        <p:spPr/>
        <p:txBody>
          <a:bodyPr>
            <a:normAutofit/>
          </a:bodyPr>
          <a:lstStyle/>
          <a:p>
            <a:r>
              <a:rPr lang="en-US" dirty="0"/>
              <a:t>63M, businessman </a:t>
            </a:r>
          </a:p>
          <a:p>
            <a:pPr lvl="1"/>
            <a:r>
              <a:rPr lang="en-US" dirty="0"/>
              <a:t>Uganda 2- weeks </a:t>
            </a:r>
          </a:p>
          <a:p>
            <a:pPr lvl="1"/>
            <a:r>
              <a:rPr lang="en-US" dirty="0"/>
              <a:t>Safari holiday in QE park</a:t>
            </a:r>
          </a:p>
          <a:p>
            <a:pPr lvl="1"/>
            <a:endParaRPr lang="en-US" dirty="0"/>
          </a:p>
          <a:p>
            <a:r>
              <a:rPr lang="en-US" dirty="0"/>
              <a:t>On return to Vancouver:</a:t>
            </a:r>
          </a:p>
          <a:p>
            <a:pPr lvl="1"/>
            <a:r>
              <a:rPr lang="en-US" dirty="0"/>
              <a:t>Fever, headache</a:t>
            </a:r>
          </a:p>
          <a:p>
            <a:pPr lvl="1"/>
            <a:r>
              <a:rPr lang="en-US" dirty="0"/>
              <a:t>Rash his shoulder</a:t>
            </a:r>
          </a:p>
        </p:txBody>
      </p:sp>
      <p:pic>
        <p:nvPicPr>
          <p:cNvPr id="4" name="Picture 3"/>
          <p:cNvPicPr>
            <a:picLocks noChangeAspect="1"/>
          </p:cNvPicPr>
          <p:nvPr/>
        </p:nvPicPr>
        <p:blipFill rotWithShape="1">
          <a:blip r:embed="rId2"/>
          <a:srcRect r="51579" b="1932"/>
          <a:stretch/>
        </p:blipFill>
        <p:spPr>
          <a:xfrm>
            <a:off x="5261811" y="3597860"/>
            <a:ext cx="3689684" cy="2528303"/>
          </a:xfrm>
          <a:prstGeom prst="rect">
            <a:avLst/>
          </a:prstGeom>
        </p:spPr>
      </p:pic>
    </p:spTree>
    <p:extLst>
      <p:ext uri="{BB962C8B-B14F-4D97-AF65-F5344CB8AC3E}">
        <p14:creationId xmlns:p14="http://schemas.microsoft.com/office/powerpoint/2010/main" val="24140229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a:t>
            </a:r>
            <a:br>
              <a:rPr lang="en-US" dirty="0"/>
            </a:br>
            <a:r>
              <a:rPr lang="en-US" dirty="0"/>
              <a:t>Vancouver</a:t>
            </a:r>
          </a:p>
        </p:txBody>
      </p:sp>
      <p:sp>
        <p:nvSpPr>
          <p:cNvPr id="3" name="Content Placeholder 2"/>
          <p:cNvSpPr>
            <a:spLocks noGrp="1"/>
          </p:cNvSpPr>
          <p:nvPr>
            <p:ph idx="1"/>
          </p:nvPr>
        </p:nvSpPr>
        <p:spPr/>
        <p:txBody>
          <a:bodyPr>
            <a:normAutofit/>
          </a:bodyPr>
          <a:lstStyle/>
          <a:p>
            <a:r>
              <a:rPr lang="en-US" dirty="0"/>
              <a:t>Thick blood film </a:t>
            </a:r>
          </a:p>
        </p:txBody>
      </p:sp>
      <p:sp>
        <p:nvSpPr>
          <p:cNvPr id="6" name="TextBox 5"/>
          <p:cNvSpPr txBox="1"/>
          <p:nvPr/>
        </p:nvSpPr>
        <p:spPr>
          <a:xfrm>
            <a:off x="4577983" y="1776891"/>
            <a:ext cx="4108817" cy="523220"/>
          </a:xfrm>
          <a:prstGeom prst="rect">
            <a:avLst/>
          </a:prstGeom>
          <a:solidFill>
            <a:schemeClr val="tx1"/>
          </a:solidFill>
        </p:spPr>
        <p:txBody>
          <a:bodyPr wrap="none" rtlCol="0">
            <a:spAutoFit/>
          </a:bodyPr>
          <a:lstStyle/>
          <a:p>
            <a:r>
              <a:rPr lang="en-US" sz="2800" dirty="0" err="1">
                <a:solidFill>
                  <a:srgbClr val="FFFF00"/>
                </a:solidFill>
              </a:rPr>
              <a:t>Pentamidine</a:t>
            </a:r>
            <a:r>
              <a:rPr lang="en-US" sz="2800" dirty="0"/>
              <a:t> </a:t>
            </a:r>
            <a:r>
              <a:rPr lang="en-US" sz="2800" dirty="0" err="1">
                <a:solidFill>
                  <a:srgbClr val="FFFF00"/>
                </a:solidFill>
              </a:rPr>
              <a:t>monotherapy</a:t>
            </a:r>
            <a:endParaRPr lang="en-US" sz="2800" dirty="0">
              <a:solidFill>
                <a:srgbClr val="FFFF00"/>
              </a:solidFill>
            </a:endParaRPr>
          </a:p>
        </p:txBody>
      </p:sp>
      <p:pic>
        <p:nvPicPr>
          <p:cNvPr id="8" name="Picture 7"/>
          <p:cNvPicPr>
            <a:picLocks noChangeAspect="1"/>
          </p:cNvPicPr>
          <p:nvPr/>
        </p:nvPicPr>
        <p:blipFill>
          <a:blip r:embed="rId2"/>
          <a:stretch>
            <a:fillRect/>
          </a:stretch>
        </p:blipFill>
        <p:spPr>
          <a:xfrm>
            <a:off x="1325880" y="2476802"/>
            <a:ext cx="5022885" cy="3987037"/>
          </a:xfrm>
          <a:prstGeom prst="rect">
            <a:avLst/>
          </a:prstGeom>
        </p:spPr>
      </p:pic>
    </p:spTree>
    <p:extLst>
      <p:ext uri="{BB962C8B-B14F-4D97-AF65-F5344CB8AC3E}">
        <p14:creationId xmlns:p14="http://schemas.microsoft.com/office/powerpoint/2010/main" val="421788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a:t>
            </a:r>
            <a:br>
              <a:rPr lang="en-US" dirty="0"/>
            </a:br>
            <a:r>
              <a:rPr lang="en-US" dirty="0"/>
              <a:t>Poland</a:t>
            </a:r>
          </a:p>
        </p:txBody>
      </p:sp>
      <p:sp>
        <p:nvSpPr>
          <p:cNvPr id="3" name="Content Placeholder 2"/>
          <p:cNvSpPr>
            <a:spLocks noGrp="1"/>
          </p:cNvSpPr>
          <p:nvPr>
            <p:ph idx="1"/>
          </p:nvPr>
        </p:nvSpPr>
        <p:spPr>
          <a:xfrm>
            <a:off x="457200" y="1600200"/>
            <a:ext cx="4364716" cy="4525963"/>
          </a:xfrm>
        </p:spPr>
        <p:txBody>
          <a:bodyPr>
            <a:normAutofit fontScale="77500" lnSpcReduction="20000"/>
          </a:bodyPr>
          <a:lstStyle/>
          <a:p>
            <a:r>
              <a:rPr lang="en-US" dirty="0"/>
              <a:t>61M tourist trip to East Africa</a:t>
            </a:r>
          </a:p>
          <a:p>
            <a:pPr lvl="1"/>
            <a:r>
              <a:rPr lang="en-US" dirty="0"/>
              <a:t>Single tsetse fly bite during a safari trip to the </a:t>
            </a:r>
            <a:r>
              <a:rPr lang="en-US" b="1" dirty="0"/>
              <a:t>Queen Elizabeth National Park in Uganda</a:t>
            </a:r>
          </a:p>
          <a:p>
            <a:endParaRPr lang="en-US" dirty="0"/>
          </a:p>
          <a:p>
            <a:r>
              <a:rPr lang="en-US" dirty="0"/>
              <a:t>On admission very sick:</a:t>
            </a:r>
          </a:p>
          <a:p>
            <a:pPr lvl="1"/>
            <a:r>
              <a:rPr lang="en-US" dirty="0"/>
              <a:t>41ºC</a:t>
            </a:r>
          </a:p>
          <a:p>
            <a:pPr lvl="1"/>
            <a:r>
              <a:rPr lang="en-US" dirty="0"/>
              <a:t>Bleeding from gums, from venipuncture sites and many </a:t>
            </a:r>
            <a:r>
              <a:rPr lang="en-US" dirty="0" err="1"/>
              <a:t>ecchymoses</a:t>
            </a:r>
            <a:endParaRPr lang="en-US" dirty="0"/>
          </a:p>
          <a:p>
            <a:pPr lvl="1"/>
            <a:r>
              <a:rPr lang="en-US" dirty="0"/>
              <a:t>Jaundice</a:t>
            </a:r>
          </a:p>
          <a:p>
            <a:pPr lvl="1"/>
            <a:r>
              <a:rPr lang="en-US" dirty="0"/>
              <a:t>Respiratory distress</a:t>
            </a:r>
          </a:p>
          <a:p>
            <a:pPr lvl="1"/>
            <a:r>
              <a:rPr lang="en-US" dirty="0"/>
              <a:t>Renal failure</a:t>
            </a:r>
          </a:p>
        </p:txBody>
      </p:sp>
      <p:pic>
        <p:nvPicPr>
          <p:cNvPr id="4" name="Picture 3"/>
          <p:cNvPicPr>
            <a:picLocks noChangeAspect="1"/>
          </p:cNvPicPr>
          <p:nvPr/>
        </p:nvPicPr>
        <p:blipFill>
          <a:blip r:embed="rId3"/>
          <a:stretch>
            <a:fillRect/>
          </a:stretch>
        </p:blipFill>
        <p:spPr>
          <a:xfrm>
            <a:off x="5360115" y="796378"/>
            <a:ext cx="3479799" cy="2589345"/>
          </a:xfrm>
          <a:prstGeom prst="rect">
            <a:avLst/>
          </a:prstGeom>
        </p:spPr>
      </p:pic>
      <p:pic>
        <p:nvPicPr>
          <p:cNvPr id="5" name="Picture 4"/>
          <p:cNvPicPr>
            <a:picLocks noChangeAspect="1"/>
          </p:cNvPicPr>
          <p:nvPr/>
        </p:nvPicPr>
        <p:blipFill>
          <a:blip r:embed="rId4"/>
          <a:stretch>
            <a:fillRect/>
          </a:stretch>
        </p:blipFill>
        <p:spPr>
          <a:xfrm>
            <a:off x="5360115" y="3723575"/>
            <a:ext cx="3479799" cy="2611796"/>
          </a:xfrm>
          <a:prstGeom prst="rect">
            <a:avLst/>
          </a:prstGeom>
        </p:spPr>
      </p:pic>
    </p:spTree>
    <p:extLst>
      <p:ext uri="{BB962C8B-B14F-4D97-AF65-F5344CB8AC3E}">
        <p14:creationId xmlns:p14="http://schemas.microsoft.com/office/powerpoint/2010/main" val="22704855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a:t>
            </a:r>
            <a:br>
              <a:rPr lang="en-US" dirty="0"/>
            </a:br>
            <a:r>
              <a:rPr lang="en-US" dirty="0"/>
              <a:t>Poland</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2"/>
          <a:stretch>
            <a:fillRect/>
          </a:stretch>
        </p:blipFill>
        <p:spPr>
          <a:xfrm rot="16200000">
            <a:off x="2070102" y="668832"/>
            <a:ext cx="4995264" cy="6858000"/>
          </a:xfrm>
          <a:prstGeom prst="rect">
            <a:avLst/>
          </a:prstGeom>
        </p:spPr>
      </p:pic>
      <p:sp>
        <p:nvSpPr>
          <p:cNvPr id="5" name="TextBox 4"/>
          <p:cNvSpPr txBox="1"/>
          <p:nvPr/>
        </p:nvSpPr>
        <p:spPr>
          <a:xfrm>
            <a:off x="4111841" y="937466"/>
            <a:ext cx="4108817" cy="523220"/>
          </a:xfrm>
          <a:prstGeom prst="rect">
            <a:avLst/>
          </a:prstGeom>
          <a:solidFill>
            <a:schemeClr val="tx1"/>
          </a:solidFill>
        </p:spPr>
        <p:txBody>
          <a:bodyPr wrap="none" rtlCol="0">
            <a:spAutoFit/>
          </a:bodyPr>
          <a:lstStyle/>
          <a:p>
            <a:r>
              <a:rPr lang="en-US" sz="2800" dirty="0" err="1">
                <a:solidFill>
                  <a:srgbClr val="FFFF00"/>
                </a:solidFill>
              </a:rPr>
              <a:t>Pentamidine</a:t>
            </a:r>
            <a:r>
              <a:rPr lang="en-US" sz="2800" dirty="0"/>
              <a:t> </a:t>
            </a:r>
            <a:r>
              <a:rPr lang="en-US" sz="2800" dirty="0" err="1">
                <a:solidFill>
                  <a:srgbClr val="FFFF00"/>
                </a:solidFill>
              </a:rPr>
              <a:t>monotherapy</a:t>
            </a:r>
            <a:endParaRPr lang="en-US" sz="2800" dirty="0">
              <a:solidFill>
                <a:srgbClr val="FFFF00"/>
              </a:solidFill>
            </a:endParaRPr>
          </a:p>
        </p:txBody>
      </p:sp>
    </p:spTree>
    <p:extLst>
      <p:ext uri="{BB962C8B-B14F-4D97-AF65-F5344CB8AC3E}">
        <p14:creationId xmlns:p14="http://schemas.microsoft.com/office/powerpoint/2010/main" val="380375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Uganda</a:t>
            </a:r>
          </a:p>
        </p:txBody>
      </p:sp>
      <p:sp>
        <p:nvSpPr>
          <p:cNvPr id="3" name="Content Placeholder 2"/>
          <p:cNvSpPr>
            <a:spLocks noGrp="1"/>
          </p:cNvSpPr>
          <p:nvPr>
            <p:ph idx="1"/>
          </p:nvPr>
        </p:nvSpPr>
        <p:spPr/>
        <p:txBody>
          <a:bodyPr/>
          <a:lstStyle/>
          <a:p>
            <a:pPr marL="0" indent="0">
              <a:buNone/>
            </a:pPr>
            <a:r>
              <a:rPr lang="en-US" dirty="0"/>
              <a:t>Tourist</a:t>
            </a:r>
          </a:p>
          <a:p>
            <a:pPr marL="0" indent="0">
              <a:buNone/>
            </a:pPr>
            <a:r>
              <a:rPr lang="en-US" dirty="0"/>
              <a:t>QE Falls park</a:t>
            </a:r>
          </a:p>
          <a:p>
            <a:pPr marL="0" indent="0">
              <a:buNone/>
            </a:pPr>
            <a:endParaRPr lang="en-US" dirty="0"/>
          </a:p>
          <a:p>
            <a:pPr marL="0" indent="0">
              <a:buNone/>
            </a:pPr>
            <a:endParaRPr lang="en-US" dirty="0"/>
          </a:p>
        </p:txBody>
      </p:sp>
      <p:pic>
        <p:nvPicPr>
          <p:cNvPr id="5" name="Picture 4" descr="Screen Shot 2015-10-15 at 4.59.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5648" y="274638"/>
            <a:ext cx="5601152" cy="6299931"/>
          </a:xfrm>
          <a:prstGeom prst="rect">
            <a:avLst/>
          </a:prstGeom>
        </p:spPr>
      </p:pic>
      <p:cxnSp>
        <p:nvCxnSpPr>
          <p:cNvPr id="7" name="Straight Arrow Connector 6"/>
          <p:cNvCxnSpPr/>
          <p:nvPr/>
        </p:nvCxnSpPr>
        <p:spPr>
          <a:xfrm>
            <a:off x="2693656" y="2213034"/>
            <a:ext cx="1000501" cy="1924377"/>
          </a:xfrm>
          <a:prstGeom prst="straightConnector1">
            <a:avLst/>
          </a:prstGeom>
          <a:ln w="6350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97439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Refugee </a:t>
            </a:r>
          </a:p>
        </p:txBody>
      </p:sp>
      <p:sp>
        <p:nvSpPr>
          <p:cNvPr id="3" name="Content Placeholder 2"/>
          <p:cNvSpPr>
            <a:spLocks noGrp="1"/>
          </p:cNvSpPr>
          <p:nvPr>
            <p:ph idx="1"/>
          </p:nvPr>
        </p:nvSpPr>
        <p:spPr/>
        <p:txBody>
          <a:bodyPr>
            <a:normAutofit fontScale="85000" lnSpcReduction="20000"/>
          </a:bodyPr>
          <a:lstStyle/>
          <a:p>
            <a:r>
              <a:rPr lang="en-US" dirty="0"/>
              <a:t>42M, Former human rights leader from DRC</a:t>
            </a:r>
          </a:p>
          <a:p>
            <a:pPr lvl="1"/>
            <a:r>
              <a:rPr lang="en-US" dirty="0"/>
              <a:t>Was prisoner and tortured during the civil war</a:t>
            </a:r>
          </a:p>
          <a:p>
            <a:pPr lvl="1"/>
            <a:endParaRPr lang="en-US" dirty="0"/>
          </a:p>
          <a:p>
            <a:r>
              <a:rPr lang="en-US" dirty="0"/>
              <a:t>15 months after arrival to Canada as refugee presented to the hospital with:</a:t>
            </a:r>
          </a:p>
          <a:p>
            <a:pPr lvl="1"/>
            <a:r>
              <a:rPr lang="en-US" b="1" dirty="0"/>
              <a:t>Emotional distress and an inability to cope</a:t>
            </a:r>
          </a:p>
          <a:p>
            <a:pPr lvl="1"/>
            <a:r>
              <a:rPr lang="en-US" dirty="0"/>
              <a:t>labile affect and tangential speech</a:t>
            </a:r>
          </a:p>
          <a:p>
            <a:pPr lvl="1"/>
            <a:r>
              <a:rPr lang="en-US" dirty="0"/>
              <a:t>auditory and visual hallucinations; people trying to kill him</a:t>
            </a:r>
          </a:p>
          <a:p>
            <a:pPr lvl="1"/>
            <a:endParaRPr lang="en-US" dirty="0"/>
          </a:p>
          <a:p>
            <a:r>
              <a:rPr lang="en-US" dirty="0"/>
              <a:t>Sertraline, Olanzapine, Clonazepam x 3 months</a:t>
            </a:r>
          </a:p>
          <a:p>
            <a:r>
              <a:rPr lang="en-US" dirty="0"/>
              <a:t>Developed suicidal ideation and returned to hospital</a:t>
            </a:r>
          </a:p>
          <a:p>
            <a:endParaRPr lang="en-US" dirty="0"/>
          </a:p>
        </p:txBody>
      </p:sp>
      <p:sp>
        <p:nvSpPr>
          <p:cNvPr id="4" name="TextBox 3"/>
          <p:cNvSpPr txBox="1"/>
          <p:nvPr/>
        </p:nvSpPr>
        <p:spPr>
          <a:xfrm>
            <a:off x="7625692" y="6265588"/>
            <a:ext cx="1061108" cy="369332"/>
          </a:xfrm>
          <a:prstGeom prst="rect">
            <a:avLst/>
          </a:prstGeom>
          <a:noFill/>
        </p:spPr>
        <p:txBody>
          <a:bodyPr wrap="none" rtlCol="0">
            <a:spAutoFit/>
          </a:bodyPr>
          <a:lstStyle/>
          <a:p>
            <a:r>
              <a:rPr lang="en-US" dirty="0"/>
              <a:t>NEJM ‘01</a:t>
            </a:r>
          </a:p>
        </p:txBody>
      </p:sp>
    </p:spTree>
    <p:extLst>
      <p:ext uri="{BB962C8B-B14F-4D97-AF65-F5344CB8AC3E}">
        <p14:creationId xmlns:p14="http://schemas.microsoft.com/office/powerpoint/2010/main" val="1859953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Refugee</a:t>
            </a:r>
          </a:p>
        </p:txBody>
      </p:sp>
      <p:sp>
        <p:nvSpPr>
          <p:cNvPr id="3" name="Content Placeholder 2"/>
          <p:cNvSpPr>
            <a:spLocks noGrp="1"/>
          </p:cNvSpPr>
          <p:nvPr>
            <p:ph idx="1"/>
          </p:nvPr>
        </p:nvSpPr>
        <p:spPr/>
        <p:txBody>
          <a:bodyPr>
            <a:normAutofit lnSpcReduction="10000"/>
          </a:bodyPr>
          <a:lstStyle/>
          <a:p>
            <a:r>
              <a:rPr lang="en-US" dirty="0"/>
              <a:t>HIV negative</a:t>
            </a:r>
          </a:p>
          <a:p>
            <a:r>
              <a:rPr lang="en-US" dirty="0"/>
              <a:t>Abnormal MRI </a:t>
            </a:r>
          </a:p>
          <a:p>
            <a:r>
              <a:rPr lang="en-US" dirty="0"/>
              <a:t>Abnormal SPEP</a:t>
            </a:r>
          </a:p>
          <a:p>
            <a:pPr lvl="1"/>
            <a:r>
              <a:rPr lang="en-US" dirty="0"/>
              <a:t>Elevated </a:t>
            </a:r>
            <a:r>
              <a:rPr lang="en-US" dirty="0" err="1"/>
              <a:t>IgG</a:t>
            </a:r>
            <a:r>
              <a:rPr lang="en-US" dirty="0"/>
              <a:t> and </a:t>
            </a:r>
            <a:r>
              <a:rPr lang="en-US" dirty="0" err="1"/>
              <a:t>IgM</a:t>
            </a:r>
            <a:endParaRPr lang="en-US" dirty="0"/>
          </a:p>
          <a:p>
            <a:endParaRPr lang="en-US" dirty="0"/>
          </a:p>
          <a:p>
            <a:r>
              <a:rPr lang="en-US" dirty="0"/>
              <a:t>Bilateral posterior cervical lymphadenopathy</a:t>
            </a:r>
          </a:p>
          <a:p>
            <a:pPr lvl="1"/>
            <a:r>
              <a:rPr lang="en-US" dirty="0"/>
              <a:t>Myoclonus, </a:t>
            </a:r>
            <a:r>
              <a:rPr lang="en-US" dirty="0" err="1"/>
              <a:t>parkinsonian</a:t>
            </a:r>
            <a:r>
              <a:rPr lang="en-US" dirty="0"/>
              <a:t> gait</a:t>
            </a:r>
          </a:p>
          <a:p>
            <a:r>
              <a:rPr lang="en-US" dirty="0"/>
              <a:t>CSF = 219 RBC, 342 WBC (92% lymphocytes)</a:t>
            </a:r>
          </a:p>
        </p:txBody>
      </p:sp>
      <p:pic>
        <p:nvPicPr>
          <p:cNvPr id="4" name="Picture 3"/>
          <p:cNvPicPr>
            <a:picLocks noChangeAspect="1"/>
          </p:cNvPicPr>
          <p:nvPr/>
        </p:nvPicPr>
        <p:blipFill rotWithShape="1">
          <a:blip r:embed="rId2"/>
          <a:srcRect l="50772"/>
          <a:stretch/>
        </p:blipFill>
        <p:spPr>
          <a:xfrm>
            <a:off x="5853374" y="1417638"/>
            <a:ext cx="2524291" cy="2531945"/>
          </a:xfrm>
          <a:prstGeom prst="rect">
            <a:avLst/>
          </a:prstGeom>
        </p:spPr>
      </p:pic>
      <p:sp>
        <p:nvSpPr>
          <p:cNvPr id="5" name="TextBox 4"/>
          <p:cNvSpPr txBox="1"/>
          <p:nvPr/>
        </p:nvSpPr>
        <p:spPr>
          <a:xfrm>
            <a:off x="7625692" y="6265588"/>
            <a:ext cx="1061108" cy="369332"/>
          </a:xfrm>
          <a:prstGeom prst="rect">
            <a:avLst/>
          </a:prstGeom>
          <a:noFill/>
        </p:spPr>
        <p:txBody>
          <a:bodyPr wrap="none" rtlCol="0">
            <a:spAutoFit/>
          </a:bodyPr>
          <a:lstStyle/>
          <a:p>
            <a:r>
              <a:rPr lang="en-US" dirty="0"/>
              <a:t>NEJM ‘01</a:t>
            </a:r>
          </a:p>
        </p:txBody>
      </p:sp>
    </p:spTree>
    <p:extLst>
      <p:ext uri="{BB962C8B-B14F-4D97-AF65-F5344CB8AC3E}">
        <p14:creationId xmlns:p14="http://schemas.microsoft.com/office/powerpoint/2010/main" val="13603821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Refugee</a:t>
            </a:r>
          </a:p>
        </p:txBody>
      </p:sp>
      <p:sp>
        <p:nvSpPr>
          <p:cNvPr id="3" name="Content Placeholder 2"/>
          <p:cNvSpPr>
            <a:spLocks noGrp="1"/>
          </p:cNvSpPr>
          <p:nvPr>
            <p:ph idx="1"/>
          </p:nvPr>
        </p:nvSpPr>
        <p:spPr/>
        <p:txBody>
          <a:bodyPr>
            <a:normAutofit fontScale="92500" lnSpcReduction="10000"/>
          </a:bodyPr>
          <a:lstStyle/>
          <a:p>
            <a:r>
              <a:rPr lang="en-US" dirty="0"/>
              <a:t>Repeated LP:</a:t>
            </a:r>
          </a:p>
          <a:p>
            <a:pPr lvl="1"/>
            <a:r>
              <a:rPr lang="en-US" dirty="0"/>
              <a:t>Rare trypanosomes</a:t>
            </a:r>
          </a:p>
          <a:p>
            <a:pPr lvl="1"/>
            <a:r>
              <a:rPr lang="en-US" dirty="0"/>
              <a:t>MOTT cells</a:t>
            </a:r>
          </a:p>
          <a:p>
            <a:pPr lvl="1"/>
            <a:endParaRPr lang="en-US" dirty="0"/>
          </a:p>
          <a:p>
            <a:r>
              <a:rPr lang="en-US" dirty="0"/>
              <a:t>Also:</a:t>
            </a:r>
          </a:p>
          <a:p>
            <a:pPr lvl="1"/>
            <a:r>
              <a:rPr lang="en-US" dirty="0"/>
              <a:t>CATT test positive</a:t>
            </a:r>
          </a:p>
          <a:p>
            <a:pPr lvl="1"/>
            <a:r>
              <a:rPr lang="en-US" dirty="0"/>
              <a:t>PCR of blood and CSF positive</a:t>
            </a:r>
            <a:br>
              <a:rPr lang="en-US" dirty="0"/>
            </a:br>
            <a:endParaRPr lang="en-US" dirty="0"/>
          </a:p>
          <a:p>
            <a:r>
              <a:rPr lang="en-US" dirty="0"/>
              <a:t>Treated with </a:t>
            </a:r>
            <a:r>
              <a:rPr lang="en-US" dirty="0" err="1"/>
              <a:t>eflornithine</a:t>
            </a:r>
            <a:endParaRPr lang="en-US" dirty="0"/>
          </a:p>
          <a:p>
            <a:pPr lvl="1"/>
            <a:r>
              <a:rPr lang="en-US" dirty="0"/>
              <a:t>Did well</a:t>
            </a:r>
          </a:p>
        </p:txBody>
      </p:sp>
      <p:pic>
        <p:nvPicPr>
          <p:cNvPr id="4" name="Picture 3" descr="Screen Shot 2013-10-03 at 11.54.5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3967" y="1846216"/>
            <a:ext cx="4162833" cy="1608845"/>
          </a:xfrm>
          <a:prstGeom prst="rect">
            <a:avLst/>
          </a:prstGeom>
        </p:spPr>
      </p:pic>
      <p:sp>
        <p:nvSpPr>
          <p:cNvPr id="5" name="TextBox 4"/>
          <p:cNvSpPr txBox="1"/>
          <p:nvPr/>
        </p:nvSpPr>
        <p:spPr>
          <a:xfrm>
            <a:off x="7625692" y="6265588"/>
            <a:ext cx="1061108" cy="369332"/>
          </a:xfrm>
          <a:prstGeom prst="rect">
            <a:avLst/>
          </a:prstGeom>
          <a:noFill/>
        </p:spPr>
        <p:txBody>
          <a:bodyPr wrap="none" rtlCol="0">
            <a:spAutoFit/>
          </a:bodyPr>
          <a:lstStyle/>
          <a:p>
            <a:r>
              <a:rPr lang="en-US" dirty="0"/>
              <a:t>NEJM ‘01</a:t>
            </a:r>
          </a:p>
        </p:txBody>
      </p:sp>
    </p:spTree>
    <p:extLst>
      <p:ext uri="{BB962C8B-B14F-4D97-AF65-F5344CB8AC3E}">
        <p14:creationId xmlns:p14="http://schemas.microsoft.com/office/powerpoint/2010/main" val="311409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Humanitarian worker</a:t>
            </a:r>
          </a:p>
        </p:txBody>
      </p:sp>
      <p:sp>
        <p:nvSpPr>
          <p:cNvPr id="3" name="Content Placeholder 2"/>
          <p:cNvSpPr>
            <a:spLocks noGrp="1"/>
          </p:cNvSpPr>
          <p:nvPr>
            <p:ph idx="1"/>
          </p:nvPr>
        </p:nvSpPr>
        <p:spPr/>
        <p:txBody>
          <a:bodyPr>
            <a:normAutofit fontScale="77500" lnSpcReduction="20000"/>
          </a:bodyPr>
          <a:lstStyle/>
          <a:p>
            <a:r>
              <a:rPr lang="en-US" dirty="0"/>
              <a:t>34F worked for Red Cross in South Sudan 2014</a:t>
            </a:r>
          </a:p>
          <a:p>
            <a:pPr lvl="1"/>
            <a:r>
              <a:rPr lang="en-US" dirty="0"/>
              <a:t>Evacuated back to Canada due to political instability and PTSD. </a:t>
            </a:r>
          </a:p>
          <a:p>
            <a:pPr lvl="1"/>
            <a:r>
              <a:rPr lang="en-US" dirty="0"/>
              <a:t>Struggled for months with PTSD/depression, increasing fatigue and SOBOE </a:t>
            </a:r>
          </a:p>
          <a:p>
            <a:endParaRPr lang="en-US" dirty="0"/>
          </a:p>
          <a:p>
            <a:r>
              <a:rPr lang="en-US" dirty="0"/>
              <a:t>Multiple cardiac investigations showed conduction abnormalities and myocarditis</a:t>
            </a:r>
          </a:p>
          <a:p>
            <a:endParaRPr lang="en-US" dirty="0"/>
          </a:p>
          <a:p>
            <a:r>
              <a:rPr lang="en-US" dirty="0"/>
              <a:t>CATT +</a:t>
            </a:r>
            <a:r>
              <a:rPr lang="en-US" dirty="0" err="1"/>
              <a:t>ve</a:t>
            </a:r>
            <a:r>
              <a:rPr lang="en-US" dirty="0"/>
              <a:t>  </a:t>
            </a:r>
          </a:p>
          <a:p>
            <a:r>
              <a:rPr lang="en-US" dirty="0"/>
              <a:t>LP normal cell count</a:t>
            </a:r>
          </a:p>
          <a:p>
            <a:r>
              <a:rPr lang="en-US" dirty="0"/>
              <a:t>PCR positive</a:t>
            </a:r>
          </a:p>
          <a:p>
            <a:endParaRPr lang="en-US" dirty="0"/>
          </a:p>
          <a:p>
            <a:endParaRPr lang="en-US" dirty="0"/>
          </a:p>
        </p:txBody>
      </p:sp>
      <p:sp>
        <p:nvSpPr>
          <p:cNvPr id="4" name="TextBox 3"/>
          <p:cNvSpPr txBox="1"/>
          <p:nvPr/>
        </p:nvSpPr>
        <p:spPr>
          <a:xfrm>
            <a:off x="4211391" y="4881093"/>
            <a:ext cx="2391745" cy="954107"/>
          </a:xfrm>
          <a:prstGeom prst="rect">
            <a:avLst/>
          </a:prstGeom>
          <a:noFill/>
        </p:spPr>
        <p:txBody>
          <a:bodyPr wrap="none" rtlCol="0">
            <a:spAutoFit/>
          </a:bodyPr>
          <a:lstStyle/>
          <a:p>
            <a:pPr marL="285750" indent="-285750">
              <a:buFont typeface="Arial" charset="0"/>
              <a:buChar char="•"/>
            </a:pPr>
            <a:r>
              <a:rPr lang="en-US" sz="2800" dirty="0" err="1"/>
              <a:t>Pentamidine</a:t>
            </a:r>
            <a:r>
              <a:rPr lang="en-US" sz="2800" dirty="0"/>
              <a:t> </a:t>
            </a:r>
          </a:p>
          <a:p>
            <a:pPr marL="285750" indent="-285750">
              <a:buFont typeface="Arial" charset="0"/>
              <a:buChar char="•"/>
            </a:pPr>
            <a:r>
              <a:rPr lang="en-US" sz="2800" dirty="0"/>
              <a:t>AICD</a:t>
            </a:r>
          </a:p>
        </p:txBody>
      </p:sp>
    </p:spTree>
    <p:extLst>
      <p:ext uri="{BB962C8B-B14F-4D97-AF65-F5344CB8AC3E}">
        <p14:creationId xmlns:p14="http://schemas.microsoft.com/office/powerpoint/2010/main" val="197486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Prevention </a:t>
            </a:r>
            <a:br>
              <a:rPr lang="en-US" dirty="0"/>
            </a:br>
            <a:r>
              <a:rPr lang="en-US" dirty="0"/>
              <a:t>Public health efforts</a:t>
            </a:r>
          </a:p>
        </p:txBody>
      </p:sp>
      <p:sp>
        <p:nvSpPr>
          <p:cNvPr id="3" name="Content Placeholder 2"/>
          <p:cNvSpPr>
            <a:spLocks noGrp="1"/>
          </p:cNvSpPr>
          <p:nvPr>
            <p:ph idx="1"/>
          </p:nvPr>
        </p:nvSpPr>
        <p:spPr/>
        <p:txBody>
          <a:bodyPr/>
          <a:lstStyle/>
          <a:p>
            <a:r>
              <a:rPr lang="en-US" dirty="0"/>
              <a:t>CATT screening outreach campaigns</a:t>
            </a:r>
          </a:p>
          <a:p>
            <a:r>
              <a:rPr lang="en-US" dirty="0"/>
              <a:t>Insecticide</a:t>
            </a:r>
          </a:p>
          <a:p>
            <a:r>
              <a:rPr lang="en-US" dirty="0"/>
              <a:t>Traps</a:t>
            </a:r>
          </a:p>
        </p:txBody>
      </p:sp>
      <p:pic>
        <p:nvPicPr>
          <p:cNvPr id="4" name="Picture 3"/>
          <p:cNvPicPr>
            <a:picLocks noChangeAspect="1"/>
          </p:cNvPicPr>
          <p:nvPr/>
        </p:nvPicPr>
        <p:blipFill>
          <a:blip r:embed="rId2"/>
          <a:stretch>
            <a:fillRect/>
          </a:stretch>
        </p:blipFill>
        <p:spPr>
          <a:xfrm>
            <a:off x="3380054" y="2690467"/>
            <a:ext cx="2647717" cy="3930772"/>
          </a:xfrm>
          <a:prstGeom prst="rect">
            <a:avLst/>
          </a:prstGeom>
        </p:spPr>
      </p:pic>
    </p:spTree>
    <p:extLst>
      <p:ext uri="{BB962C8B-B14F-4D97-AF65-F5344CB8AC3E}">
        <p14:creationId xmlns:p14="http://schemas.microsoft.com/office/powerpoint/2010/main" val="3143593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East or West</a:t>
            </a:r>
          </a:p>
        </p:txBody>
      </p:sp>
      <p:sp>
        <p:nvSpPr>
          <p:cNvPr id="3" name="Content Placeholder 2"/>
          <p:cNvSpPr>
            <a:spLocks noGrp="1"/>
          </p:cNvSpPr>
          <p:nvPr>
            <p:ph idx="1"/>
          </p:nvPr>
        </p:nvSpPr>
        <p:spPr/>
        <p:txBody>
          <a:bodyPr/>
          <a:lstStyle/>
          <a:p>
            <a:r>
              <a:rPr lang="en-US" dirty="0"/>
              <a:t>Acute?</a:t>
            </a:r>
          </a:p>
          <a:p>
            <a:r>
              <a:rPr lang="en-US" dirty="0"/>
              <a:t>Zoonosis?</a:t>
            </a:r>
          </a:p>
          <a:p>
            <a:r>
              <a:rPr lang="en-US" dirty="0"/>
              <a:t>NECT?</a:t>
            </a:r>
          </a:p>
          <a:p>
            <a:r>
              <a:rPr lang="en-US" dirty="0"/>
              <a:t>Causes of &gt; 98% of all HAT cases?</a:t>
            </a:r>
          </a:p>
          <a:p>
            <a:r>
              <a:rPr lang="en-US" dirty="0" err="1"/>
              <a:t>Pentamidine</a:t>
            </a:r>
            <a:r>
              <a:rPr lang="en-US" dirty="0"/>
              <a:t>?</a:t>
            </a:r>
          </a:p>
        </p:txBody>
      </p:sp>
    </p:spTree>
    <p:extLst>
      <p:ext uri="{BB962C8B-B14F-4D97-AF65-F5344CB8AC3E}">
        <p14:creationId xmlns:p14="http://schemas.microsoft.com/office/powerpoint/2010/main" val="41928156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CA" dirty="0"/>
              <a:t>In 1998, the WHO estimated that there were 300 000 new cases of HAT in Africa.6 HAT occurrence then declined progressively with these combined measures with just 3796 reported cases/year with &lt; 15 000 estimated cases in 2014</a:t>
            </a:r>
          </a:p>
          <a:p>
            <a:r>
              <a:rPr lang="en-CA" dirty="0"/>
              <a:t>A historic low of under 2000 cases were reported in 2017 and under 1000 cases in 2018.8 Most of the reported cases (mainly </a:t>
            </a:r>
            <a:r>
              <a:rPr lang="en-CA" dirty="0" err="1"/>
              <a:t>gambiense</a:t>
            </a:r>
            <a:r>
              <a:rPr lang="en-CA" dirty="0"/>
              <a:t> disease) over the last 5 years have been in the Democratic Republic of Congo (DRC) which reported 61% of the cases (mean of 522 cases/year)</a:t>
            </a:r>
          </a:p>
          <a:p>
            <a:endParaRPr lang="en-CA" dirty="0"/>
          </a:p>
          <a:p>
            <a:endParaRPr lang="en-CA" dirty="0"/>
          </a:p>
          <a:p>
            <a:r>
              <a:rPr lang="en-CA" dirty="0"/>
              <a:t>reasonable to treat </a:t>
            </a:r>
            <a:r>
              <a:rPr lang="en-CA" dirty="0" err="1"/>
              <a:t>gambiense</a:t>
            </a:r>
            <a:r>
              <a:rPr lang="en-CA" dirty="0"/>
              <a:t> HAT which is in the milder, early part of the encephalitic stage (with a CSF WBC of 100 per cu mm) should instead be treated with NECT as first line therapy</a:t>
            </a:r>
            <a:endParaRPr lang="en-US" dirty="0"/>
          </a:p>
        </p:txBody>
      </p:sp>
    </p:spTree>
    <p:extLst>
      <p:ext uri="{BB962C8B-B14F-4D97-AF65-F5344CB8AC3E}">
        <p14:creationId xmlns:p14="http://schemas.microsoft.com/office/powerpoint/2010/main" val="4318456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Comparison of East and West</a:t>
            </a:r>
          </a:p>
        </p:txBody>
      </p:sp>
      <p:sp>
        <p:nvSpPr>
          <p:cNvPr id="5" name="Content Placeholder 4"/>
          <p:cNvSpPr>
            <a:spLocks noGrp="1"/>
          </p:cNvSpPr>
          <p:nvPr>
            <p:ph idx="1"/>
          </p:nvPr>
        </p:nvSpPr>
        <p:spPr/>
        <p:txBody>
          <a:bodyPr/>
          <a:lstStyle/>
          <a:p>
            <a:pPr marL="0" indent="0">
              <a:buNone/>
            </a:pPr>
            <a:r>
              <a:rPr lang="en-US" dirty="0"/>
              <a:t> </a:t>
            </a:r>
          </a:p>
        </p:txBody>
      </p:sp>
      <p:pic>
        <p:nvPicPr>
          <p:cNvPr id="3" name="Picture 2"/>
          <p:cNvPicPr>
            <a:picLocks noChangeAspect="1"/>
          </p:cNvPicPr>
          <p:nvPr/>
        </p:nvPicPr>
        <p:blipFill>
          <a:blip r:embed="rId2"/>
          <a:stretch>
            <a:fillRect/>
          </a:stretch>
        </p:blipFill>
        <p:spPr>
          <a:xfrm>
            <a:off x="292100" y="1417638"/>
            <a:ext cx="8547100" cy="5080000"/>
          </a:xfrm>
          <a:prstGeom prst="rect">
            <a:avLst/>
          </a:prstGeom>
        </p:spPr>
      </p:pic>
    </p:spTree>
    <p:extLst>
      <p:ext uri="{BB962C8B-B14F-4D97-AF65-F5344CB8AC3E}">
        <p14:creationId xmlns:p14="http://schemas.microsoft.com/office/powerpoint/2010/main" val="8590569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p>
        </p:txBody>
      </p:sp>
      <p:pic>
        <p:nvPicPr>
          <p:cNvPr id="2050" name="Picture 2" descr="n external file that holds a picture, illustration, etc.&#10;Object 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212" y="1496218"/>
            <a:ext cx="7267575" cy="473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8237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Human African trypanosomiasis, HAT, or sleeping sickness, is endemic</a:t>
            </a:r>
            <a:br>
              <a:rPr lang="en-US" dirty="0"/>
            </a:br>
            <a:r>
              <a:rPr lang="en-US" dirty="0"/>
              <a:t>in Congo DR especially in the western and southern provinces</a:t>
            </a:r>
          </a:p>
          <a:p>
            <a:pPr lvl="1"/>
            <a:r>
              <a:rPr lang="fr-FR" dirty="0">
                <a:hlinkClick r:id="rId2"/>
              </a:rPr>
              <a:t>https://doi.org/10.1371/journal.pntd.0010047</a:t>
            </a:r>
            <a:endParaRPr lang="en-US" dirty="0"/>
          </a:p>
        </p:txBody>
      </p:sp>
      <p:pic>
        <p:nvPicPr>
          <p:cNvPr id="3074" name="Picture 2" descr="Image">
            <a:extLst>
              <a:ext uri="{FF2B5EF4-FFF2-40B4-BE49-F238E27FC236}">
                <a16:creationId xmlns:a16="http://schemas.microsoft.com/office/drawing/2014/main" id="{78931E6E-8196-1A50-CAA3-3AFD585825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6451" y="2591639"/>
            <a:ext cx="4590349" cy="3119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6009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24142</TotalTime>
  <Words>5174</Words>
  <Application>Microsoft Macintosh PowerPoint</Application>
  <PresentationFormat>On-screen Show (4:3)</PresentationFormat>
  <Paragraphs>741</Paragraphs>
  <Slides>64</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Arial</vt:lpstr>
      <vt:lpstr>Calibri</vt:lpstr>
      <vt:lpstr>Noto Sans</vt:lpstr>
      <vt:lpstr>Office Theme</vt:lpstr>
      <vt:lpstr>   Human African Trypanosomiasis African Sleeping Sickness </vt:lpstr>
      <vt:lpstr>Human African Trypanosomiasis</vt:lpstr>
      <vt:lpstr>Classification Parasites</vt:lpstr>
      <vt:lpstr>Classification Protozoa</vt:lpstr>
      <vt:lpstr>Hemoflagellates</vt:lpstr>
      <vt:lpstr>Trypanosomiasis</vt:lpstr>
      <vt:lpstr>African Trypanosomiasis </vt:lpstr>
      <vt:lpstr>Life cycle</vt:lpstr>
      <vt:lpstr>Antigenic variation of surface glycoproteins (VSG)</vt:lpstr>
      <vt:lpstr>Epidemiology Case burden</vt:lpstr>
      <vt:lpstr>Epidemiology  Case burden</vt:lpstr>
      <vt:lpstr>PowerPoint Presentation</vt:lpstr>
      <vt:lpstr>Epidemiology Geographical regions at risk - “foci”</vt:lpstr>
      <vt:lpstr>Incidence of HAT  Residents vs. travellers </vt:lpstr>
      <vt:lpstr>Incidence of HAT  Residents vs. travellers </vt:lpstr>
      <vt:lpstr>Cases diagnosed in non-endemic countries </vt:lpstr>
      <vt:lpstr>Comparison of East and West HAT</vt:lpstr>
      <vt:lpstr>Comparison of East and West HAT</vt:lpstr>
      <vt:lpstr>Comparison of East and West HAT</vt:lpstr>
      <vt:lpstr>Comparison of East and West HAT</vt:lpstr>
      <vt:lpstr>Clinical presentation 2 stages +/- chancre</vt:lpstr>
      <vt:lpstr>G-HAT West African Trypanosomiasis</vt:lpstr>
      <vt:lpstr>G-HAT West African Trypanosomiasis</vt:lpstr>
      <vt:lpstr>G-HAT West African Trypanosomiasis</vt:lpstr>
      <vt:lpstr>PowerPoint Presentation</vt:lpstr>
      <vt:lpstr>R-HAT East African Trypanosomiasis</vt:lpstr>
      <vt:lpstr>Criteria for CNS involvement</vt:lpstr>
      <vt:lpstr>Treatment</vt:lpstr>
      <vt:lpstr>Treatment Depends on subspecies and stage…</vt:lpstr>
      <vt:lpstr>Treatment Depends on subspecies and stage…</vt:lpstr>
      <vt:lpstr>Treatment Depends on subspecies and stage…</vt:lpstr>
      <vt:lpstr>Treatment </vt:lpstr>
      <vt:lpstr>Treatment </vt:lpstr>
      <vt:lpstr>Treatment </vt:lpstr>
      <vt:lpstr>PowerPoint Presentation</vt:lpstr>
      <vt:lpstr>Melarsoprol</vt:lpstr>
      <vt:lpstr>Eflornithine story</vt:lpstr>
      <vt:lpstr>Eflornithine story</vt:lpstr>
      <vt:lpstr>NECT  Nifurtimox-eflonithine combination therapy</vt:lpstr>
      <vt:lpstr>Fexinidazole</vt:lpstr>
      <vt:lpstr>PowerPoint Presentation</vt:lpstr>
      <vt:lpstr>Fexinidazole  r-HAT </vt:lpstr>
      <vt:lpstr>PowerPoint Presentation</vt:lpstr>
      <vt:lpstr>PowerPoint Presentation</vt:lpstr>
      <vt:lpstr>PowerPoint Presentation</vt:lpstr>
      <vt:lpstr>PowerPoint Presentation</vt:lpstr>
      <vt:lpstr>PowerPoint Presentation</vt:lpstr>
      <vt:lpstr>Case  Calgary</vt:lpstr>
      <vt:lpstr>Case  Calgary</vt:lpstr>
      <vt:lpstr>Case Vancouver</vt:lpstr>
      <vt:lpstr>Case Vancouver</vt:lpstr>
      <vt:lpstr>Case Poland</vt:lpstr>
      <vt:lpstr>Case Poland</vt:lpstr>
      <vt:lpstr>Uganda</vt:lpstr>
      <vt:lpstr>Refugee </vt:lpstr>
      <vt:lpstr>Refugee</vt:lpstr>
      <vt:lpstr>Refugee</vt:lpstr>
      <vt:lpstr>Humanitarian worker</vt:lpstr>
      <vt:lpstr>Prevention  Public health efforts</vt:lpstr>
      <vt:lpstr>East or West</vt:lpstr>
      <vt:lpstr>PowerPoint Presentation</vt:lpstr>
      <vt:lpstr>Comparison of East and West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HAT</dc:title>
  <dc:creator>Jan Hajek</dc:creator>
  <cp:lastModifiedBy>Jan Hajek</cp:lastModifiedBy>
  <cp:revision>109</cp:revision>
  <dcterms:created xsi:type="dcterms:W3CDTF">2013-09-30T00:38:08Z</dcterms:created>
  <dcterms:modified xsi:type="dcterms:W3CDTF">2025-06-06T01:36:14Z</dcterms:modified>
</cp:coreProperties>
</file>