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4"/>
  </p:notesMasterIdLst>
  <p:sldIdLst>
    <p:sldId id="256" r:id="rId2"/>
    <p:sldId id="705" r:id="rId3"/>
    <p:sldId id="728" r:id="rId4"/>
    <p:sldId id="729" r:id="rId5"/>
    <p:sldId id="731" r:id="rId6"/>
    <p:sldId id="732" r:id="rId7"/>
    <p:sldId id="736" r:id="rId8"/>
    <p:sldId id="733" r:id="rId9"/>
    <p:sldId id="734" r:id="rId10"/>
    <p:sldId id="730" r:id="rId11"/>
    <p:sldId id="601" r:id="rId12"/>
    <p:sldId id="712" r:id="rId13"/>
    <p:sldId id="714" r:id="rId14"/>
    <p:sldId id="610" r:id="rId15"/>
    <p:sldId id="722" r:id="rId16"/>
    <p:sldId id="597" r:id="rId17"/>
    <p:sldId id="598" r:id="rId18"/>
    <p:sldId id="606" r:id="rId19"/>
    <p:sldId id="609" r:id="rId20"/>
    <p:sldId id="607" r:id="rId21"/>
    <p:sldId id="530" r:id="rId22"/>
    <p:sldId id="560" r:id="rId23"/>
    <p:sldId id="701" r:id="rId24"/>
    <p:sldId id="528" r:id="rId25"/>
    <p:sldId id="641" r:id="rId26"/>
    <p:sldId id="535" r:id="rId27"/>
    <p:sldId id="545" r:id="rId28"/>
    <p:sldId id="546" r:id="rId29"/>
    <p:sldId id="588" r:id="rId30"/>
    <p:sldId id="467" r:id="rId31"/>
    <p:sldId id="591" r:id="rId32"/>
    <p:sldId id="469" r:id="rId33"/>
    <p:sldId id="479" r:id="rId34"/>
    <p:sldId id="613" r:id="rId35"/>
    <p:sldId id="561" r:id="rId36"/>
    <p:sldId id="472" r:id="rId37"/>
    <p:sldId id="482" r:id="rId38"/>
    <p:sldId id="392" r:id="rId39"/>
    <p:sldId id="547" r:id="rId40"/>
    <p:sldId id="453" r:id="rId41"/>
    <p:sldId id="723" r:id="rId42"/>
    <p:sldId id="460" r:id="rId43"/>
    <p:sldId id="416" r:id="rId44"/>
    <p:sldId id="419" r:id="rId45"/>
    <p:sldId id="418" r:id="rId46"/>
    <p:sldId id="724" r:id="rId47"/>
    <p:sldId id="420" r:id="rId48"/>
    <p:sldId id="494" r:id="rId49"/>
    <p:sldId id="421" r:id="rId50"/>
    <p:sldId id="444" r:id="rId51"/>
    <p:sldId id="422" r:id="rId52"/>
    <p:sldId id="499" r:id="rId53"/>
    <p:sldId id="269" r:id="rId54"/>
    <p:sldId id="725" r:id="rId55"/>
    <p:sldId id="544" r:id="rId56"/>
    <p:sldId id="376" r:id="rId57"/>
    <p:sldId id="704" r:id="rId58"/>
    <p:sldId id="509" r:id="rId59"/>
    <p:sldId id="717" r:id="rId60"/>
    <p:sldId id="696" r:id="rId61"/>
    <p:sldId id="594" r:id="rId62"/>
    <p:sldId id="508" r:id="rId63"/>
    <p:sldId id="550" r:id="rId64"/>
    <p:sldId id="726" r:id="rId65"/>
    <p:sldId id="699" r:id="rId66"/>
    <p:sldId id="551" r:id="rId67"/>
    <p:sldId id="721" r:id="rId68"/>
    <p:sldId id="718" r:id="rId69"/>
    <p:sldId id="719" r:id="rId70"/>
    <p:sldId id="335" r:id="rId71"/>
    <p:sldId id="301" r:id="rId72"/>
    <p:sldId id="715" r:id="rId73"/>
    <p:sldId id="595" r:id="rId74"/>
    <p:sldId id="702" r:id="rId75"/>
    <p:sldId id="304" r:id="rId76"/>
    <p:sldId id="678" r:id="rId77"/>
    <p:sldId id="709" r:id="rId78"/>
    <p:sldId id="558" r:id="rId79"/>
    <p:sldId id="708" r:id="rId80"/>
    <p:sldId id="710" r:id="rId81"/>
    <p:sldId id="711" r:id="rId82"/>
    <p:sldId id="700" r:id="rId83"/>
    <p:sldId id="706" r:id="rId84"/>
    <p:sldId id="616" r:id="rId85"/>
    <p:sldId id="727" r:id="rId86"/>
    <p:sldId id="707" r:id="rId87"/>
    <p:sldId id="617" r:id="rId88"/>
    <p:sldId id="556" r:id="rId89"/>
    <p:sldId id="716" r:id="rId90"/>
    <p:sldId id="735" r:id="rId91"/>
    <p:sldId id="603" r:id="rId92"/>
    <p:sldId id="600" r:id="rId9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n Hajek" initials="JH"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09"/>
    <p:restoredTop sz="83244"/>
  </p:normalViewPr>
  <p:slideViewPr>
    <p:cSldViewPr snapToGrid="0" snapToObjects="1">
      <p:cViewPr>
        <p:scale>
          <a:sx n="85" d="100"/>
          <a:sy n="85" d="100"/>
        </p:scale>
        <p:origin x="1120" y="-48"/>
      </p:cViewPr>
      <p:guideLst/>
    </p:cSldViewPr>
  </p:slideViewPr>
  <p:notesTextViewPr>
    <p:cViewPr>
      <p:scale>
        <a:sx n="110" d="100"/>
        <a:sy n="11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commentAuthors" Target="commentAuthor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notesMaster" Target="notesMasters/notesMaster1.xml"/><Relationship Id="rId9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682118-A698-3F46-883A-9D602F842AE5}" type="datetimeFigureOut">
              <a:rPr lang="en-US" smtClean="0"/>
              <a:t>9/19/24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A91543-B8B8-784C-8C14-FA187711E345}" type="slidenum">
              <a:rPr lang="en-US" smtClean="0"/>
              <a:t>‹#›</a:t>
            </a:fld>
            <a:endParaRPr lang="en-US"/>
          </a:p>
        </p:txBody>
      </p:sp>
    </p:spTree>
    <p:extLst>
      <p:ext uri="{BB962C8B-B14F-4D97-AF65-F5344CB8AC3E}">
        <p14:creationId xmlns:p14="http://schemas.microsoft.com/office/powerpoint/2010/main" val="8983136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cdc.gov/immigrantrefugeehealth/profiles/somali/index.html#ref-9"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nytimes.com/2015/10/10/opinion/the-other-refugee-crisis.html?_r=1"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en.wikipedia.org/wiki/Statistics_Canada" TargetMode="External"/><Relationship Id="rId2" Type="http://schemas.openxmlformats.org/officeDocument/2006/relationships/slide" Target="../slides/slide21.xml"/><Relationship Id="rId1" Type="http://schemas.openxmlformats.org/officeDocument/2006/relationships/notesMaster" Target="../notesMasters/notesMaster1.xml"/><Relationship Id="rId5" Type="http://schemas.openxmlformats.org/officeDocument/2006/relationships/hyperlink" Target="http://ccrweb.ca/en/refugee-claimants-comment-use-terms" TargetMode="External"/><Relationship Id="rId4" Type="http://schemas.openxmlformats.org/officeDocument/2006/relationships/hyperlink" Target="https://en.wikipedia.org/wiki/Visible_minorities"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unhcr.org/statistics/unhcrstats/5d08d7ee7/unhcr-global-trends-2018.html?query=canada"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canada.ca/en/immigration-refugees-citizenship/services/refugees/help-outside-canada/private-sponsorship-program/agreement-holders/training-program.html" TargetMode="External"/><Relationship Id="rId2" Type="http://schemas.openxmlformats.org/officeDocument/2006/relationships/slide" Target="../slides/slide35.xml"/><Relationship Id="rId1" Type="http://schemas.openxmlformats.org/officeDocument/2006/relationships/notesMaster" Target="../notesMasters/notesMaster1.xml"/><Relationship Id="rId4" Type="http://schemas.openxmlformats.org/officeDocument/2006/relationships/hyperlink" Target="http://laws-lois.justice.gc.ca/eng/acts/I-2.5/section-38.html" TargetMode="Externa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pewresearch.org/fact-tank/2019/06/19/canada-now-leads-the-world-in-refugee-resettlement-surpassing-the-u-s/"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cbc.ca/news/refugees-asylum-seekers-canada-1.5210093" TargetMode="External"/><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canada.ca/en/health-canada/services/health-care-system/canada-health-care-system-medicare/canada-health-act.html" TargetMode="External"/><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www.nejm.org/doi/full/10.1056/NEJMe058153?query=recirc_curatedRelated_article" TargetMode="External"/><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Immigrant Services Society</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Parasites – </a:t>
            </a:r>
          </a:p>
          <a:p>
            <a:pPr marL="171450" indent="-171450">
              <a:buFontTx/>
              <a:buChar char="-"/>
            </a:pPr>
            <a:r>
              <a:rPr lang="en-US" sz="1200" b="0" i="0" kern="1200" dirty="0">
                <a:solidFill>
                  <a:schemeClr val="tx1"/>
                </a:solidFill>
                <a:effectLst/>
                <a:latin typeface="+mn-lt"/>
                <a:ea typeface="+mn-ea"/>
                <a:cs typeface="+mn-cs"/>
              </a:rPr>
              <a:t>Protozoa</a:t>
            </a:r>
          </a:p>
          <a:p>
            <a:pPr marL="171450" indent="-171450">
              <a:buFontTx/>
              <a:buChar char="-"/>
            </a:pPr>
            <a:r>
              <a:rPr lang="en-US" sz="1200" b="0" i="0" kern="1200" dirty="0">
                <a:solidFill>
                  <a:schemeClr val="tx1"/>
                </a:solidFill>
                <a:effectLst/>
                <a:latin typeface="+mn-lt"/>
                <a:ea typeface="+mn-ea"/>
                <a:cs typeface="+mn-cs"/>
              </a:rPr>
              <a:t>Helminths</a:t>
            </a:r>
          </a:p>
          <a:p>
            <a:pPr marL="171450" indent="-171450">
              <a:buFontTx/>
              <a:buChar char="-"/>
            </a:pPr>
            <a:r>
              <a:rPr lang="en-US" sz="1200" b="0" i="0" kern="1200" dirty="0">
                <a:solidFill>
                  <a:schemeClr val="tx1"/>
                </a:solidFill>
                <a:effectLst/>
                <a:latin typeface="+mn-lt"/>
                <a:ea typeface="+mn-ea"/>
                <a:cs typeface="+mn-cs"/>
              </a:rPr>
              <a:t>Ectoparasites </a:t>
            </a:r>
          </a:p>
        </p:txBody>
      </p:sp>
      <p:sp>
        <p:nvSpPr>
          <p:cNvPr id="4" name="Slide Number Placeholder 3"/>
          <p:cNvSpPr>
            <a:spLocks noGrp="1"/>
          </p:cNvSpPr>
          <p:nvPr>
            <p:ph type="sldNum" sz="quarter" idx="10"/>
          </p:nvPr>
        </p:nvSpPr>
        <p:spPr/>
        <p:txBody>
          <a:bodyPr/>
          <a:lstStyle/>
          <a:p>
            <a:fld id="{10A91543-B8B8-784C-8C14-FA187711E345}" type="slidenum">
              <a:rPr lang="en-US" smtClean="0"/>
              <a:t>1</a:t>
            </a:fld>
            <a:endParaRPr lang="en-US"/>
          </a:p>
        </p:txBody>
      </p:sp>
    </p:spTree>
    <p:extLst>
      <p:ext uri="{BB962C8B-B14F-4D97-AF65-F5344CB8AC3E}">
        <p14:creationId xmlns:p14="http://schemas.microsoft.com/office/powerpoint/2010/main" val="17200271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3600" dirty="0"/>
              <a:t>Globalism - Is there increasing freedom of mobility</a:t>
            </a:r>
            <a:r>
              <a:rPr lang="en-US" sz="3600" baseline="0" dirty="0"/>
              <a:t> </a:t>
            </a:r>
            <a:r>
              <a:rPr lang="en-US" sz="3600" dirty="0"/>
              <a:t>for capital/commodities and less for people?</a:t>
            </a:r>
            <a:endParaRPr lang="en-CA" sz="3600" dirty="0"/>
          </a:p>
          <a:p>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2</a:t>
            </a:fld>
            <a:endParaRPr lang="en-US"/>
          </a:p>
        </p:txBody>
      </p:sp>
    </p:spTree>
    <p:extLst>
      <p:ext uri="{BB962C8B-B14F-4D97-AF65-F5344CB8AC3E}">
        <p14:creationId xmlns:p14="http://schemas.microsoft.com/office/powerpoint/2010/main" val="768739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multifocal pulmonary opacities with surrounding ground-glass changes, as well as hepatic and splenic lesions. Bronchoalveolar lavage revealed 30% eosinophils without evidence of malignancy or pathogenic microorganisms, including helminths. Serologic testing was negative for Strongyloides. Autoimmune disease screening results were negative. The patient’s diagnosis was eosinophilic pneumonia of unclear etiology; she began taking prednisolone (25 mg/d) with partial symptomatic improvement.</a:t>
            </a:r>
            <a:endParaRPr lang="en-US" dirty="0"/>
          </a:p>
        </p:txBody>
      </p:sp>
      <p:sp>
        <p:nvSpPr>
          <p:cNvPr id="4" name="Slide Number Placeholder 3"/>
          <p:cNvSpPr>
            <a:spLocks noGrp="1"/>
          </p:cNvSpPr>
          <p:nvPr>
            <p:ph type="sldNum" sz="quarter" idx="5"/>
          </p:nvPr>
        </p:nvSpPr>
        <p:spPr/>
        <p:txBody>
          <a:bodyPr/>
          <a:lstStyle/>
          <a:p>
            <a:fld id="{10A91543-B8B8-784C-8C14-FA187711E345}" type="slidenum">
              <a:rPr lang="en-US" smtClean="0"/>
              <a:t>4</a:t>
            </a:fld>
            <a:endParaRPr lang="en-US"/>
          </a:p>
        </p:txBody>
      </p:sp>
    </p:spTree>
    <p:extLst>
      <p:ext uri="{BB962C8B-B14F-4D97-AF65-F5344CB8AC3E}">
        <p14:creationId xmlns:p14="http://schemas.microsoft.com/office/powerpoint/2010/main" val="23506881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0A91543-B8B8-784C-8C14-FA187711E345}" type="slidenum">
              <a:rPr lang="en-US" smtClean="0"/>
              <a:t>8</a:t>
            </a:fld>
            <a:endParaRPr lang="en-US"/>
          </a:p>
        </p:txBody>
      </p:sp>
    </p:spTree>
    <p:extLst>
      <p:ext uri="{BB962C8B-B14F-4D97-AF65-F5344CB8AC3E}">
        <p14:creationId xmlns:p14="http://schemas.microsoft.com/office/powerpoint/2010/main" val="22788128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0A91543-B8B8-784C-8C14-FA187711E345}" type="slidenum">
              <a:rPr lang="en-US" smtClean="0"/>
              <a:t>9</a:t>
            </a:fld>
            <a:endParaRPr lang="en-US"/>
          </a:p>
        </p:txBody>
      </p:sp>
    </p:spTree>
    <p:extLst>
      <p:ext uri="{BB962C8B-B14F-4D97-AF65-F5344CB8AC3E}">
        <p14:creationId xmlns:p14="http://schemas.microsoft.com/office/powerpoint/2010/main" val="31537554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3.4% of the world’s population residing in a country other than their county of birth (IOM</a:t>
            </a:r>
          </a:p>
          <a:p>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14</a:t>
            </a:fld>
            <a:endParaRPr lang="en-US"/>
          </a:p>
        </p:txBody>
      </p:sp>
    </p:spTree>
    <p:extLst>
      <p:ext uri="{BB962C8B-B14F-4D97-AF65-F5344CB8AC3E}">
        <p14:creationId xmlns:p14="http://schemas.microsoft.com/office/powerpoint/2010/main" val="245493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https://</a:t>
            </a:r>
            <a:r>
              <a:rPr lang="en-US" sz="1200" b="0" i="0" kern="1200" dirty="0" err="1">
                <a:solidFill>
                  <a:schemeClr val="tx1"/>
                </a:solidFill>
                <a:effectLst/>
                <a:latin typeface="+mn-lt"/>
                <a:ea typeface="+mn-ea"/>
                <a:cs typeface="+mn-cs"/>
              </a:rPr>
              <a:t>borgenproject.org</a:t>
            </a:r>
            <a:r>
              <a:rPr lang="en-US" sz="1200" b="0" i="0" kern="1200" dirty="0">
                <a:solidFill>
                  <a:schemeClr val="tx1"/>
                </a:solidFill>
                <a:effectLst/>
                <a:latin typeface="+mn-lt"/>
                <a:ea typeface="+mn-ea"/>
                <a:cs typeface="+mn-cs"/>
              </a:rPr>
              <a:t>/ten-facts-about-</a:t>
            </a:r>
            <a:r>
              <a:rPr lang="en-US" sz="1200" b="0" i="0" kern="1200" dirty="0" err="1">
                <a:solidFill>
                  <a:schemeClr val="tx1"/>
                </a:solidFill>
                <a:effectLst/>
                <a:latin typeface="+mn-lt"/>
                <a:ea typeface="+mn-ea"/>
                <a:cs typeface="+mn-cs"/>
              </a:rPr>
              <a:t>somali</a:t>
            </a:r>
            <a:r>
              <a:rPr lang="en-US" sz="1200" b="0" i="0" kern="1200" dirty="0">
                <a:solidFill>
                  <a:schemeClr val="tx1"/>
                </a:solidFill>
                <a:effectLst/>
                <a:latin typeface="+mn-lt"/>
                <a:ea typeface="+mn-ea"/>
                <a:cs typeface="+mn-cs"/>
              </a:rPr>
              <a:t>-refugees/</a:t>
            </a:r>
          </a:p>
          <a:p>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Civil war resulted in a complete breakdown of the formal education system in Somalia. Somalia has one of the world’s lowest enrollment rates for primary school-aged children, where as few as 25% of children have access to primary education, and secondary school enrollment is estimated at 6%</a:t>
            </a:r>
          </a:p>
          <a:p>
            <a:r>
              <a:rPr lang="en-US" sz="1200" b="0" i="0" kern="1200" dirty="0">
                <a:solidFill>
                  <a:schemeClr val="tx1"/>
                </a:solidFill>
                <a:effectLst/>
                <a:latin typeface="+mn-lt"/>
                <a:ea typeface="+mn-ea"/>
                <a:cs typeface="+mn-cs"/>
              </a:rPr>
              <a:t>Literacy among Somalis is low. Among adults (15 years of age or older), male literacy is approximately 49.7%, while literacy among women is substantially lower at 25.8% </a:t>
            </a:r>
            <a:r>
              <a:rPr lang="en-US" sz="1200" b="0" i="0" u="none" strike="noStrike" kern="1200" baseline="30000" dirty="0">
                <a:solidFill>
                  <a:schemeClr val="tx1"/>
                </a:solidFill>
                <a:effectLst/>
                <a:latin typeface="+mn-lt"/>
                <a:ea typeface="+mn-ea"/>
                <a:cs typeface="+mn-cs"/>
                <a:hlinkClick r:id="rId3"/>
              </a:rPr>
              <a:t>9</a:t>
            </a:r>
            <a:r>
              <a:rPr lang="en-US" sz="1200" b="0" i="0" kern="1200" dirty="0">
                <a:solidFill>
                  <a:schemeClr val="tx1"/>
                </a:solidFill>
                <a:effectLst/>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16</a:t>
            </a:fld>
            <a:endParaRPr lang="en-US"/>
          </a:p>
        </p:txBody>
      </p:sp>
    </p:spTree>
    <p:extLst>
      <p:ext uri="{BB962C8B-B14F-4D97-AF65-F5344CB8AC3E}">
        <p14:creationId xmlns:p14="http://schemas.microsoft.com/office/powerpoint/2010/main" val="9241048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https://</a:t>
            </a:r>
            <a:r>
              <a:rPr lang="en-US" sz="1200" b="0" i="0" u="none" strike="noStrike" kern="1200" dirty="0" err="1">
                <a:solidFill>
                  <a:schemeClr val="tx1"/>
                </a:solidFill>
                <a:effectLst/>
                <a:latin typeface="+mn-lt"/>
                <a:ea typeface="+mn-ea"/>
                <a:cs typeface="+mn-cs"/>
              </a:rPr>
              <a:t>www.aljazeera.com</a:t>
            </a:r>
            <a:r>
              <a:rPr lang="en-US" sz="1200" b="0" i="0" u="none" strike="noStrike" kern="1200" dirty="0">
                <a:solidFill>
                  <a:schemeClr val="tx1"/>
                </a:solidFill>
                <a:effectLst/>
                <a:latin typeface="+mn-lt"/>
                <a:ea typeface="+mn-ea"/>
                <a:cs typeface="+mn-cs"/>
              </a:rPr>
              <a:t>/news/2021/4/5/no-other-home-refugees-in-</a:t>
            </a:r>
            <a:r>
              <a:rPr lang="en-US" sz="1200" b="0" i="0" u="none" strike="noStrike" kern="1200" dirty="0" err="1">
                <a:solidFill>
                  <a:schemeClr val="tx1"/>
                </a:solidFill>
                <a:effectLst/>
                <a:latin typeface="+mn-lt"/>
                <a:ea typeface="+mn-ea"/>
                <a:cs typeface="+mn-cs"/>
              </a:rPr>
              <a:t>kenya</a:t>
            </a:r>
            <a:r>
              <a:rPr lang="en-US" sz="1200" b="0" i="0" u="none" strike="noStrike" kern="1200" dirty="0">
                <a:solidFill>
                  <a:schemeClr val="tx1"/>
                </a:solidFill>
                <a:effectLst/>
                <a:latin typeface="+mn-lt"/>
                <a:ea typeface="+mn-ea"/>
                <a:cs typeface="+mn-cs"/>
              </a:rPr>
              <a:t>-camps-devastated-over-closure</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One of the two refugee camps in northern Kenya, Dadaab, close to the sensitive border with war-racked Somalia, was set up in 1991. In 2011, amid famine and chaos in Somalia, it was the world's largest camp.</a:t>
            </a:r>
          </a:p>
          <a:p>
            <a:endParaRPr lang="en-US" sz="1200" b="0" i="0" u="none" strike="noStrike" kern="1200" dirty="0">
              <a:solidFill>
                <a:schemeClr val="tx1"/>
              </a:solidFill>
              <a:effectLst/>
              <a:latin typeface="+mn-lt"/>
              <a:ea typeface="+mn-ea"/>
              <a:cs typeface="+mn-cs"/>
            </a:endParaRPr>
          </a:p>
          <a:p>
            <a:pPr fontAlgn="base"/>
            <a:r>
              <a:rPr lang="en-US" sz="1200" b="0" i="0" kern="1200" dirty="0">
                <a:solidFill>
                  <a:schemeClr val="tx1"/>
                </a:solidFill>
                <a:effectLst/>
                <a:latin typeface="+mn-lt"/>
                <a:ea typeface="+mn-ea"/>
                <a:cs typeface="+mn-cs"/>
              </a:rPr>
              <a:t>Dadaab, the largest refugee camp in the world, was home to more than half a million Somalis in 2015. The camp is located in northeastern Kenya and was initially set up as a temporary living situation for refugees fleeing conflict in Somalia and Sudan. Unfortunately for many, the camp has become more permanent. Refugees are often stuck in camps for </a:t>
            </a:r>
            <a:r>
              <a:rPr lang="en-US" sz="1200" b="0" i="0" u="none" strike="noStrike" kern="1200" dirty="0">
                <a:solidFill>
                  <a:schemeClr val="tx1"/>
                </a:solidFill>
                <a:effectLst/>
                <a:latin typeface="+mn-lt"/>
                <a:ea typeface="+mn-ea"/>
                <a:cs typeface="+mn-cs"/>
                <a:hlinkClick r:id="rId3"/>
              </a:rPr>
              <a:t>several decades</a:t>
            </a:r>
            <a:r>
              <a:rPr lang="en-US" sz="1200" b="0" i="0" kern="1200" dirty="0">
                <a:solidFill>
                  <a:schemeClr val="tx1"/>
                </a:solidFill>
                <a:effectLst/>
                <a:latin typeface="+mn-lt"/>
                <a:ea typeface="+mn-ea"/>
                <a:cs typeface="+mn-cs"/>
              </a:rPr>
              <a:t>, unable to emigrate to another country or return to their own. Kenya now plans to close the camp as it has become a breeding ground for extremist groups.</a:t>
            </a:r>
          </a:p>
          <a:p>
            <a:endParaRPr lang="en-US" sz="1200" b="0" i="0" u="none" strike="noStrike"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Somalia’s neighboring countries host the largest number of its refugees. According to data collected by the UNHCR, there are just under 330,000 Somali refugees registered in Kenya, 241,000 in Ethiopia and 255,000 in Yemen. Thousands more have found temporary living situations in Tanzania, Uganda, Djibouti and Eritrea.</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There are nearly 400,000 Somali refugees living in Dadaab for whom none of these outcomes is likely. They are among the 14 million refugees living in what the United Nations calls “protracted situations,” those in exile for more than five years. The global displaced population is now at 60 million</a:t>
            </a:r>
          </a:p>
          <a:p>
            <a:br>
              <a:rPr lang="en-US" dirty="0"/>
            </a:br>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17</a:t>
            </a:fld>
            <a:endParaRPr lang="en-US"/>
          </a:p>
        </p:txBody>
      </p:sp>
    </p:spTree>
    <p:extLst>
      <p:ext uri="{BB962C8B-B14F-4D97-AF65-F5344CB8AC3E}">
        <p14:creationId xmlns:p14="http://schemas.microsoft.com/office/powerpoint/2010/main" val="6406251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20</a:t>
            </a:fld>
            <a:endParaRPr lang="en-US"/>
          </a:p>
        </p:txBody>
      </p:sp>
    </p:spTree>
    <p:extLst>
      <p:ext uri="{BB962C8B-B14F-4D97-AF65-F5344CB8AC3E}">
        <p14:creationId xmlns:p14="http://schemas.microsoft.com/office/powerpoint/2010/main" val="20089637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In Canada there are four categories of immigrants: family class (closely related persons of Canadian residents living in Canada), economic immigrants (skilled workers and business people), other (people accepted as immigrants for humanitarian or compassionate reasons) and refugees (people who are escaping persecution, torture or cruel and unusual punishment). According to the 2001 census by </a:t>
            </a:r>
            <a:r>
              <a:rPr lang="en-US" sz="1200" b="0" i="0" u="none" strike="noStrike" kern="1200" dirty="0">
                <a:solidFill>
                  <a:schemeClr val="tx1"/>
                </a:solidFill>
                <a:effectLst/>
                <a:latin typeface="+mn-lt"/>
                <a:ea typeface="+mn-ea"/>
                <a:cs typeface="+mn-cs"/>
                <a:hlinkClick r:id="rId3" tooltip="Statistics Canada"/>
              </a:rPr>
              <a:t>Statistics Canada</a:t>
            </a:r>
            <a:r>
              <a:rPr lang="en-US" sz="1200" b="0" i="0" kern="1200" dirty="0">
                <a:solidFill>
                  <a:schemeClr val="tx1"/>
                </a:solidFill>
                <a:effectLst/>
                <a:latin typeface="+mn-lt"/>
                <a:ea typeface="+mn-ea"/>
                <a:cs typeface="+mn-cs"/>
              </a:rPr>
              <a:t>, Canada has 33 ethnic groups with at least one hundred thousand members each, of which 10 have over 1,000,000 people and numerous others represented in smaller amounts. 16.2% of the population belonged to </a:t>
            </a:r>
            <a:r>
              <a:rPr lang="en-US" sz="1200" b="0" i="0" u="none" strike="noStrike" kern="1200" dirty="0">
                <a:solidFill>
                  <a:schemeClr val="tx1"/>
                </a:solidFill>
                <a:effectLst/>
                <a:latin typeface="+mn-lt"/>
                <a:ea typeface="+mn-ea"/>
                <a:cs typeface="+mn-cs"/>
                <a:hlinkClick r:id="rId4" tooltip="Visible minorities"/>
              </a:rPr>
              <a:t>visible minorities</a:t>
            </a:r>
            <a:r>
              <a:rPr lang="en-US" sz="1200" b="0" i="0" kern="1200" dirty="0">
                <a:solidFill>
                  <a:schemeClr val="tx1"/>
                </a:solidFill>
                <a:effectLst/>
                <a:latin typeface="+mn-lt"/>
                <a:ea typeface="+mn-ea"/>
                <a:cs typeface="+mn-cs"/>
              </a:rPr>
              <a:t>.</a:t>
            </a:r>
          </a:p>
          <a:p>
            <a:br>
              <a:rPr lang="en-US" dirty="0"/>
            </a:br>
            <a:endParaRPr lang="en-US" sz="1200" b="1" i="0" kern="1200" dirty="0">
              <a:solidFill>
                <a:schemeClr val="tx1"/>
              </a:solidFill>
              <a:effectLst/>
              <a:latin typeface="+mn-lt"/>
              <a:ea typeface="+mn-ea"/>
              <a:cs typeface="+mn-cs"/>
            </a:endParaRPr>
          </a:p>
          <a:p>
            <a:endParaRPr lang="en-US" sz="1200" b="1" i="0" kern="1200" dirty="0">
              <a:solidFill>
                <a:schemeClr val="tx1"/>
              </a:solidFill>
              <a:effectLst/>
              <a:latin typeface="+mn-lt"/>
              <a:ea typeface="+mn-ea"/>
              <a:cs typeface="+mn-cs"/>
            </a:endParaRPr>
          </a:p>
          <a:p>
            <a:endParaRPr lang="en-US" sz="1200" b="1" i="0" kern="1200" dirty="0">
              <a:solidFill>
                <a:schemeClr val="tx1"/>
              </a:solidFill>
              <a:effectLst/>
              <a:latin typeface="+mn-lt"/>
              <a:ea typeface="+mn-ea"/>
              <a:cs typeface="+mn-cs"/>
            </a:endParaRPr>
          </a:p>
          <a:p>
            <a:endParaRPr lang="en-US" sz="1200" b="1" i="0" kern="1200" dirty="0">
              <a:solidFill>
                <a:schemeClr val="tx1"/>
              </a:solidFill>
              <a:effectLst/>
              <a:latin typeface="+mn-lt"/>
              <a:ea typeface="+mn-ea"/>
              <a:cs typeface="+mn-cs"/>
            </a:endParaRPr>
          </a:p>
          <a:p>
            <a:endParaRPr lang="en-US" sz="1200" b="1" i="0" kern="1200" dirty="0">
              <a:solidFill>
                <a:schemeClr val="tx1"/>
              </a:solidFill>
              <a:effectLst/>
              <a:latin typeface="+mn-lt"/>
              <a:ea typeface="+mn-ea"/>
              <a:cs typeface="+mn-cs"/>
            </a:endParaRPr>
          </a:p>
          <a:p>
            <a:endParaRPr lang="en-US" sz="1200" b="1" i="0" kern="1200" dirty="0">
              <a:solidFill>
                <a:schemeClr val="tx1"/>
              </a:solidFill>
              <a:effectLst/>
              <a:latin typeface="+mn-lt"/>
              <a:ea typeface="+mn-ea"/>
              <a:cs typeface="+mn-cs"/>
            </a:endParaRPr>
          </a:p>
          <a:p>
            <a:endParaRPr lang="en-US" sz="1200" b="1"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Refugee</a:t>
            </a:r>
            <a:r>
              <a:rPr lang="en-US" sz="1200" b="0" i="0" kern="1200" dirty="0">
                <a:solidFill>
                  <a:schemeClr val="tx1"/>
                </a:solidFill>
                <a:effectLst/>
                <a:latin typeface="+mn-lt"/>
                <a:ea typeface="+mn-ea"/>
                <a:cs typeface="+mn-cs"/>
              </a:rPr>
              <a:t> – a person who is forced to flee from persecution and is located outside of their home country.</a:t>
            </a:r>
          </a:p>
          <a:p>
            <a:r>
              <a:rPr lang="en-US" sz="1200" b="1" i="0" kern="1200" dirty="0">
                <a:solidFill>
                  <a:schemeClr val="tx1"/>
                </a:solidFill>
                <a:effectLst/>
                <a:latin typeface="+mn-lt"/>
                <a:ea typeface="+mn-ea"/>
                <a:cs typeface="+mn-cs"/>
              </a:rPr>
              <a:t>Convention refugee </a:t>
            </a:r>
            <a:r>
              <a:rPr lang="en-US" sz="1200" b="0" i="0" kern="1200" dirty="0">
                <a:solidFill>
                  <a:schemeClr val="tx1"/>
                </a:solidFill>
                <a:effectLst/>
                <a:latin typeface="+mn-lt"/>
                <a:ea typeface="+mn-ea"/>
                <a:cs typeface="+mn-cs"/>
              </a:rPr>
              <a:t>– a person who meets the refugee definition in the 1951 Geneva Convention relating to the Status of Refugees. This definition is used in Canadian law and is widely accepted internationally. To meet the definition, a person must be outside their country of origin and have a well-founded fear of being persecuted for reasons of race, religion, nationality, membership of a particular social group or political opinion.</a:t>
            </a:r>
          </a:p>
          <a:p>
            <a:r>
              <a:rPr lang="en-US" sz="1200" b="1" i="0" u="none" strike="noStrike" kern="1200" dirty="0">
                <a:solidFill>
                  <a:schemeClr val="tx1"/>
                </a:solidFill>
                <a:effectLst/>
                <a:latin typeface="+mn-lt"/>
                <a:ea typeface="+mn-ea"/>
                <a:cs typeface="+mn-cs"/>
                <a:hlinkClick r:id="rId5"/>
              </a:rPr>
              <a:t>Refugee claimant</a:t>
            </a:r>
            <a:r>
              <a:rPr lang="en-US" sz="1200" b="1" i="0" kern="1200" dirty="0">
                <a:solidFill>
                  <a:schemeClr val="tx1"/>
                </a:solidFill>
                <a:effectLst/>
                <a:latin typeface="+mn-lt"/>
                <a:ea typeface="+mn-ea"/>
                <a:cs typeface="+mn-cs"/>
              </a:rPr>
              <a:t> or Asylum Seeker </a:t>
            </a:r>
            <a:r>
              <a:rPr lang="en-US" sz="1200" b="0" i="0" kern="1200" dirty="0">
                <a:solidFill>
                  <a:schemeClr val="tx1"/>
                </a:solidFill>
                <a:effectLst/>
                <a:latin typeface="+mn-lt"/>
                <a:ea typeface="+mn-ea"/>
                <a:cs typeface="+mn-cs"/>
              </a:rPr>
              <a:t>– a person who has fled their country and is asking for protection in another country. We don’t know whether a claimant is a refugee or not until their case has been decided.</a:t>
            </a:r>
          </a:p>
          <a:p>
            <a:r>
              <a:rPr lang="en-US" dirty="0">
                <a:effectLst/>
              </a:rPr>
              <a:t>'Claimant’ is the term used in Canadian law.</a:t>
            </a:r>
            <a:r>
              <a:rPr lang="en-US" sz="1200" b="0" i="0" kern="1200" dirty="0">
                <a:solidFill>
                  <a:schemeClr val="tx1"/>
                </a:solidFill>
                <a:effectLst/>
                <a:latin typeface="+mn-lt"/>
                <a:ea typeface="+mn-ea"/>
                <a:cs typeface="+mn-cs"/>
              </a:rPr>
              <a:t> </a:t>
            </a:r>
          </a:p>
          <a:p>
            <a:r>
              <a:rPr lang="en-US" sz="1200" b="1" i="0" kern="1200" dirty="0">
                <a:solidFill>
                  <a:schemeClr val="tx1"/>
                </a:solidFill>
                <a:effectLst/>
                <a:latin typeface="+mn-lt"/>
                <a:ea typeface="+mn-ea"/>
                <a:cs typeface="+mn-cs"/>
              </a:rPr>
              <a:t>Resettled refugee </a:t>
            </a:r>
            <a:r>
              <a:rPr lang="en-US" sz="1200" b="0" i="1"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 a person who has fled their country, is temporarily in a second country and then is offered a permanent home in a third country.  Refugees resettled to Canada are selected abroad and become permanent residents as soon as they arrive in Canada. </a:t>
            </a:r>
          </a:p>
          <a:p>
            <a:r>
              <a:rPr lang="en-US" dirty="0">
                <a:effectLst/>
              </a:rPr>
              <a:t>Resettled refugees are determined to be refugees by the Canadian government before they arrive in Canada. Refugee claimants receive a decision on whether they are refugees after they arrive in Canada.</a:t>
            </a:r>
            <a:r>
              <a:rPr lang="en-US" sz="1200" b="0" i="0" kern="1200" dirty="0">
                <a:solidFill>
                  <a:schemeClr val="tx1"/>
                </a:solidFill>
                <a:effectLst/>
                <a:latin typeface="+mn-lt"/>
                <a:ea typeface="+mn-ea"/>
                <a:cs typeface="+mn-cs"/>
              </a:rPr>
              <a:t> </a:t>
            </a:r>
          </a:p>
          <a:p>
            <a:r>
              <a:rPr lang="en-US" sz="1200" b="1" i="0" kern="1200" dirty="0">
                <a:solidFill>
                  <a:schemeClr val="tx1"/>
                </a:solidFill>
                <a:effectLst/>
                <a:latin typeface="+mn-lt"/>
                <a:ea typeface="+mn-ea"/>
                <a:cs typeface="+mn-cs"/>
              </a:rPr>
              <a:t>Protected person </a:t>
            </a:r>
            <a:r>
              <a:rPr lang="en-US" sz="1200" b="0" i="0" kern="1200" dirty="0">
                <a:solidFill>
                  <a:schemeClr val="tx1"/>
                </a:solidFill>
                <a:effectLst/>
                <a:latin typeface="+mn-lt"/>
                <a:ea typeface="+mn-ea"/>
                <a:cs typeface="+mn-cs"/>
              </a:rPr>
              <a:t>– according to Canada’s </a:t>
            </a:r>
            <a:r>
              <a:rPr lang="en-US" sz="1200" b="0" i="1" kern="1200" dirty="0">
                <a:solidFill>
                  <a:schemeClr val="tx1"/>
                </a:solidFill>
                <a:effectLst/>
                <a:latin typeface="+mn-lt"/>
                <a:ea typeface="+mn-ea"/>
                <a:cs typeface="+mn-cs"/>
              </a:rPr>
              <a:t>Immigration and Refugee Protection Act,</a:t>
            </a:r>
            <a:r>
              <a:rPr lang="en-US" sz="1200" b="0" i="0" kern="1200" dirty="0">
                <a:solidFill>
                  <a:schemeClr val="tx1"/>
                </a:solidFill>
                <a:effectLst/>
                <a:latin typeface="+mn-lt"/>
                <a:ea typeface="+mn-ea"/>
                <a:cs typeface="+mn-cs"/>
              </a:rPr>
              <a:t> a person who has been determined to be either (a) a Convention Refugee or (b) a person in need of protection (including, for example, a person who is in danger of being tortured if deported from Canada).</a:t>
            </a:r>
          </a:p>
          <a:p>
            <a:r>
              <a:rPr lang="en-US" sz="1200" b="1" i="0" kern="1200" dirty="0">
                <a:solidFill>
                  <a:schemeClr val="tx1"/>
                </a:solidFill>
                <a:effectLst/>
                <a:latin typeface="+mn-lt"/>
                <a:ea typeface="+mn-ea"/>
                <a:cs typeface="+mn-cs"/>
              </a:rPr>
              <a:t>Internally displaced person </a:t>
            </a:r>
            <a:r>
              <a:rPr lang="en-US" sz="1200" b="0" i="0" kern="1200" dirty="0">
                <a:solidFill>
                  <a:schemeClr val="tx1"/>
                </a:solidFill>
                <a:effectLst/>
                <a:latin typeface="+mn-lt"/>
                <a:ea typeface="+mn-ea"/>
                <a:cs typeface="+mn-cs"/>
              </a:rPr>
              <a:t>– a person who is forced to leave their home, but who is still within the borders of their home country.</a:t>
            </a:r>
          </a:p>
          <a:p>
            <a:r>
              <a:rPr lang="en-US" sz="1200" b="1" i="0" kern="1200" dirty="0">
                <a:solidFill>
                  <a:schemeClr val="tx1"/>
                </a:solidFill>
                <a:effectLst/>
                <a:latin typeface="+mn-lt"/>
                <a:ea typeface="+mn-ea"/>
                <a:cs typeface="+mn-cs"/>
              </a:rPr>
              <a:t>Stateless person </a:t>
            </a:r>
            <a:r>
              <a:rPr lang="en-US" sz="1200" b="0" i="0" kern="1200" dirty="0">
                <a:solidFill>
                  <a:schemeClr val="tx1"/>
                </a:solidFill>
                <a:effectLst/>
                <a:latin typeface="+mn-lt"/>
                <a:ea typeface="+mn-ea"/>
                <a:cs typeface="+mn-cs"/>
              </a:rPr>
              <a:t>– a person that no state recognizes as a citizen. Some refugees may be stateless but not all are.  Similarly, not all stateless people are refugees.</a:t>
            </a:r>
          </a:p>
          <a:p>
            <a:r>
              <a:rPr lang="en-US" sz="1200" b="0" i="0" kern="1200" dirty="0">
                <a:solidFill>
                  <a:schemeClr val="tx1"/>
                </a:solidFill>
                <a:effectLst/>
                <a:latin typeface="+mn-lt"/>
                <a:ea typeface="+mn-ea"/>
                <a:cs typeface="+mn-cs"/>
              </a:rPr>
              <a:t>You may also hear… </a:t>
            </a:r>
            <a:r>
              <a:rPr lang="en-US" sz="1200" b="1" i="0" kern="1200" dirty="0">
                <a:solidFill>
                  <a:schemeClr val="tx1"/>
                </a:solidFill>
                <a:effectLst/>
                <a:latin typeface="+mn-lt"/>
                <a:ea typeface="+mn-ea"/>
                <a:cs typeface="+mn-cs"/>
              </a:rPr>
              <a:t>Political refugee, Economic refugee, Environmental refugee</a:t>
            </a:r>
            <a:r>
              <a:rPr lang="en-US" sz="1200" b="0" i="0" kern="1200" dirty="0">
                <a:solidFill>
                  <a:schemeClr val="tx1"/>
                </a:solidFill>
                <a:effectLst/>
                <a:latin typeface="+mn-lt"/>
                <a:ea typeface="+mn-ea"/>
                <a:cs typeface="+mn-cs"/>
              </a:rPr>
              <a:t> – these terms have no meaning in law. They can be confusing because they incorrectly suggest that there are different categories of refugees.</a:t>
            </a:r>
          </a:p>
          <a:p>
            <a:r>
              <a:rPr lang="en-US" dirty="0">
                <a:effectLst/>
              </a:rPr>
              <a:t>WHAT IS THE DIFFERENCE BETWEEN A REFUGEE AND AN IMMIGRANT?A refugee is forced to flee for their lives. An immigrant chooses to move to another country.</a:t>
            </a:r>
          </a:p>
          <a:p>
            <a:r>
              <a:rPr lang="en-US" sz="1200" b="0" i="0" kern="1200" dirty="0">
                <a:solidFill>
                  <a:schemeClr val="tx1"/>
                </a:solidFill>
                <a:effectLst/>
                <a:latin typeface="+mn-lt"/>
                <a:ea typeface="+mn-ea"/>
                <a:cs typeface="+mn-cs"/>
              </a:rPr>
              <a:t> </a:t>
            </a:r>
          </a:p>
          <a:p>
            <a:r>
              <a:rPr lang="en-US" sz="1200" b="1" i="0" kern="1200" dirty="0">
                <a:solidFill>
                  <a:schemeClr val="tx1"/>
                </a:solidFill>
                <a:effectLst/>
                <a:latin typeface="+mn-lt"/>
                <a:ea typeface="+mn-ea"/>
                <a:cs typeface="+mn-cs"/>
              </a:rPr>
              <a:t>TERMS FOR IMMIGRANTS</a:t>
            </a:r>
          </a:p>
          <a:p>
            <a:r>
              <a:rPr lang="en-US" sz="1200" b="1" i="0" kern="1200" dirty="0">
                <a:solidFill>
                  <a:schemeClr val="tx1"/>
                </a:solidFill>
                <a:effectLst/>
                <a:latin typeface="+mn-lt"/>
                <a:ea typeface="+mn-ea"/>
                <a:cs typeface="+mn-cs"/>
              </a:rPr>
              <a:t>Immigrant – </a:t>
            </a:r>
            <a:r>
              <a:rPr lang="en-US" sz="1200" b="0" i="0" kern="1200" dirty="0">
                <a:solidFill>
                  <a:schemeClr val="tx1"/>
                </a:solidFill>
                <a:effectLst/>
                <a:latin typeface="+mn-lt"/>
                <a:ea typeface="+mn-ea"/>
                <a:cs typeface="+mn-cs"/>
              </a:rPr>
              <a:t>a person who has settled permanently in another country. </a:t>
            </a:r>
          </a:p>
          <a:p>
            <a:r>
              <a:rPr lang="en-US" sz="1200" b="1" i="0" kern="1200" dirty="0">
                <a:solidFill>
                  <a:schemeClr val="tx1"/>
                </a:solidFill>
                <a:effectLst/>
                <a:latin typeface="+mn-lt"/>
                <a:ea typeface="+mn-ea"/>
                <a:cs typeface="+mn-cs"/>
              </a:rPr>
              <a:t>Permanent resident </a:t>
            </a:r>
            <a:r>
              <a:rPr lang="en-US" sz="1200" b="0" i="0" kern="1200" dirty="0">
                <a:solidFill>
                  <a:schemeClr val="tx1"/>
                </a:solidFill>
                <a:effectLst/>
                <a:latin typeface="+mn-lt"/>
                <a:ea typeface="+mn-ea"/>
                <a:cs typeface="+mn-cs"/>
              </a:rPr>
              <a:t>– a person granted the right to live permanently in Canada.  The person may have come to Canada as an immigrant or as a refugee.  Permanent residents who become Canadian citizens are no longer permanent residents.</a:t>
            </a:r>
          </a:p>
          <a:p>
            <a:r>
              <a:rPr lang="en-US" sz="1200" b="1" i="0" kern="1200" dirty="0">
                <a:solidFill>
                  <a:schemeClr val="tx1"/>
                </a:solidFill>
                <a:effectLst/>
                <a:latin typeface="+mn-lt"/>
                <a:ea typeface="+mn-ea"/>
                <a:cs typeface="+mn-cs"/>
              </a:rPr>
              <a:t>OTHER TERMS FOR PEOPLE OUTSIDE THEIR HOME COUNTRY</a:t>
            </a:r>
          </a:p>
          <a:p>
            <a:r>
              <a:rPr lang="en-US" sz="1200" b="1" i="0" kern="1200" dirty="0">
                <a:solidFill>
                  <a:schemeClr val="tx1"/>
                </a:solidFill>
                <a:effectLst/>
                <a:latin typeface="+mn-lt"/>
                <a:ea typeface="+mn-ea"/>
                <a:cs typeface="+mn-cs"/>
              </a:rPr>
              <a:t>Temporary resident </a:t>
            </a:r>
            <a:r>
              <a:rPr lang="en-US" sz="1200" b="0" i="0" kern="1200" dirty="0">
                <a:solidFill>
                  <a:schemeClr val="tx1"/>
                </a:solidFill>
                <a:effectLst/>
                <a:latin typeface="+mn-lt"/>
                <a:ea typeface="+mn-ea"/>
                <a:cs typeface="+mn-cs"/>
              </a:rPr>
              <a:t>– a person who has permission to remain in Canada only for a limited period of time.  Visitors and students are temporary residents, and so are temporary foreign workers such as agricultural workers and live-in caregivers.</a:t>
            </a:r>
          </a:p>
          <a:p>
            <a:r>
              <a:rPr lang="en-US" sz="1200" b="1" i="0" kern="1200" dirty="0">
                <a:solidFill>
                  <a:schemeClr val="tx1"/>
                </a:solidFill>
                <a:effectLst/>
                <a:latin typeface="+mn-lt"/>
                <a:ea typeface="+mn-ea"/>
                <a:cs typeface="+mn-cs"/>
              </a:rPr>
              <a:t>Migrant </a:t>
            </a:r>
            <a:r>
              <a:rPr lang="en-US" sz="1200" b="0" i="0" kern="1200" dirty="0">
                <a:solidFill>
                  <a:schemeClr val="tx1"/>
                </a:solidFill>
                <a:effectLst/>
                <a:latin typeface="+mn-lt"/>
                <a:ea typeface="+mn-ea"/>
                <a:cs typeface="+mn-cs"/>
              </a:rPr>
              <a:t>– a person who is outside their country of origin.  Sometimes this term is used to talk about everyone outside their country of birth, including people who have been Canadian citizens for decades.  More often, it is used for people currently on the move or people with temporary status or no status at all in the country where they live. </a:t>
            </a:r>
          </a:p>
          <a:p>
            <a:r>
              <a:rPr lang="en-US" sz="1200" b="1" i="0" kern="1200" dirty="0">
                <a:solidFill>
                  <a:schemeClr val="tx1"/>
                </a:solidFill>
                <a:effectLst/>
                <a:latin typeface="+mn-lt"/>
                <a:ea typeface="+mn-ea"/>
                <a:cs typeface="+mn-cs"/>
              </a:rPr>
              <a:t>Economic migrant </a:t>
            </a:r>
            <a:r>
              <a:rPr lang="en-US" sz="1200" b="0" i="0" kern="1200" dirty="0">
                <a:solidFill>
                  <a:schemeClr val="tx1"/>
                </a:solidFill>
                <a:effectLst/>
                <a:latin typeface="+mn-lt"/>
                <a:ea typeface="+mn-ea"/>
                <a:cs typeface="+mn-cs"/>
              </a:rPr>
              <a:t>– a person who moves countries for a job or a better economic future.  The term is correctly used for people whose motivations are entirely economic. Migrants’ motivations are often complex and may not be immediately clear, so it is dangerous to apply the “economic” label too quickly to an individual or group of migrants.</a:t>
            </a:r>
          </a:p>
          <a:p>
            <a:r>
              <a:rPr lang="en-US" sz="1200" b="1" i="0" kern="1200" dirty="0">
                <a:solidFill>
                  <a:schemeClr val="tx1"/>
                </a:solidFill>
                <a:effectLst/>
                <a:latin typeface="+mn-lt"/>
                <a:ea typeface="+mn-ea"/>
                <a:cs typeface="+mn-cs"/>
              </a:rPr>
              <a:t>Person without status – </a:t>
            </a:r>
            <a:r>
              <a:rPr lang="en-US" sz="1200" b="0" i="0" kern="1200" dirty="0">
                <a:solidFill>
                  <a:schemeClr val="tx1"/>
                </a:solidFill>
                <a:effectLst/>
                <a:latin typeface="+mn-lt"/>
                <a:ea typeface="+mn-ea"/>
                <a:cs typeface="+mn-cs"/>
              </a:rPr>
              <a:t>a person who has not been granted permission to stay in the country, or who has stayed after their visa has expired.  The term can cover a person who falls between the cracks of the system, such as a refugee claimant who is refused refugee status but not removed from Canada because of a situation of generalized risk in the country of origin. </a:t>
            </a:r>
          </a:p>
          <a:p>
            <a:r>
              <a:rPr lang="en-US" sz="1200" b="0" i="0" kern="1200" dirty="0">
                <a:solidFill>
                  <a:schemeClr val="tx1"/>
                </a:solidFill>
                <a:effectLst/>
                <a:latin typeface="+mn-lt"/>
                <a:ea typeface="+mn-ea"/>
                <a:cs typeface="+mn-cs"/>
              </a:rPr>
              <a:t>You may also hear... </a:t>
            </a:r>
            <a:r>
              <a:rPr lang="en-US" sz="1200" b="1" i="0" kern="1200" dirty="0">
                <a:solidFill>
                  <a:schemeClr val="tx1"/>
                </a:solidFill>
                <a:effectLst/>
                <a:latin typeface="+mn-lt"/>
                <a:ea typeface="+mn-ea"/>
                <a:cs typeface="+mn-cs"/>
              </a:rPr>
              <a:t>Illegal migrant/illegal immigrant/Illegal </a:t>
            </a:r>
            <a:r>
              <a:rPr lang="en-US" sz="1200" b="0" i="0" kern="1200" dirty="0">
                <a:solidFill>
                  <a:schemeClr val="tx1"/>
                </a:solidFill>
                <a:effectLst/>
                <a:latin typeface="+mn-lt"/>
                <a:ea typeface="+mn-ea"/>
                <a:cs typeface="+mn-cs"/>
              </a:rPr>
              <a:t>– these terms are problematic because they criminalize the person, rather than the act of entering or remaining irregularly in a country.  International law recognizes refugees may need to enter a country without official documents or authorization.  It would be misleading to describe them as “illegal migrants”.  Similarly, a person without status may have been coerced by traffickers: such a person should be recognized as a victim of crime, not treated as a wrong-doer.</a:t>
            </a:r>
          </a:p>
          <a:p>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21</a:t>
            </a:fld>
            <a:endParaRPr lang="en-US"/>
          </a:p>
        </p:txBody>
      </p:sp>
    </p:spTree>
    <p:extLst>
      <p:ext uri="{BB962C8B-B14F-4D97-AF65-F5344CB8AC3E}">
        <p14:creationId xmlns:p14="http://schemas.microsoft.com/office/powerpoint/2010/main" val="16366269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In 2019, Canada welcomed more than 341,000 permanent residents. </a:t>
            </a:r>
            <a:r>
              <a:rPr lang="en-US"/>
              <a:t>Despite the challenges resulting from the COVID-19 pandemic, Canada also admitted over 184,500 new permanent residents over the course of 2020.</a:t>
            </a:r>
          </a:p>
          <a:p>
            <a:endParaRPr lang="en-US"/>
          </a:p>
        </p:txBody>
      </p:sp>
      <p:sp>
        <p:nvSpPr>
          <p:cNvPr id="4" name="Slide Number Placeholder 3"/>
          <p:cNvSpPr>
            <a:spLocks noGrp="1"/>
          </p:cNvSpPr>
          <p:nvPr>
            <p:ph type="sldNum" sz="quarter" idx="10"/>
          </p:nvPr>
        </p:nvSpPr>
        <p:spPr/>
        <p:txBody>
          <a:bodyPr/>
          <a:lstStyle/>
          <a:p>
            <a:fld id="{10A91543-B8B8-784C-8C14-FA187711E345}" type="slidenum">
              <a:rPr lang="en-US" smtClean="0"/>
              <a:t>23</a:t>
            </a:fld>
            <a:endParaRPr lang="en-US"/>
          </a:p>
        </p:txBody>
      </p:sp>
    </p:spTree>
    <p:extLst>
      <p:ext uri="{BB962C8B-B14F-4D97-AF65-F5344CB8AC3E}">
        <p14:creationId xmlns:p14="http://schemas.microsoft.com/office/powerpoint/2010/main" val="2177305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30</a:t>
            </a:fld>
            <a:endParaRPr lang="en-US"/>
          </a:p>
        </p:txBody>
      </p:sp>
    </p:spTree>
    <p:extLst>
      <p:ext uri="{BB962C8B-B14F-4D97-AF65-F5344CB8AC3E}">
        <p14:creationId xmlns:p14="http://schemas.microsoft.com/office/powerpoint/2010/main" val="18352538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"Only 16 per cent of the world's refugees are in developed states," </a:t>
            </a:r>
            <a:r>
              <a:rPr lang="en-US" sz="1200" b="0" i="0" kern="1200" dirty="0" err="1">
                <a:solidFill>
                  <a:schemeClr val="tx1"/>
                </a:solidFill>
                <a:effectLst/>
                <a:latin typeface="+mn-lt"/>
                <a:ea typeface="+mn-ea"/>
                <a:cs typeface="+mn-cs"/>
              </a:rPr>
              <a:t>Casasola</a:t>
            </a:r>
            <a:r>
              <a:rPr lang="en-US" sz="1200" b="0" i="0" kern="1200" dirty="0">
                <a:solidFill>
                  <a:schemeClr val="tx1"/>
                </a:solidFill>
                <a:effectLst/>
                <a:latin typeface="+mn-lt"/>
                <a:ea typeface="+mn-ea"/>
                <a:cs typeface="+mn-cs"/>
              </a:rPr>
              <a:t> said.</a:t>
            </a:r>
          </a:p>
          <a:p>
            <a:br>
              <a:rPr lang="en-US" dirty="0"/>
            </a:br>
            <a:r>
              <a:rPr lang="en-US" sz="1200" b="0" i="0" kern="1200" dirty="0">
                <a:solidFill>
                  <a:schemeClr val="tx1"/>
                </a:solidFill>
                <a:effectLst/>
                <a:latin typeface="+mn-lt"/>
                <a:ea typeface="+mn-ea"/>
                <a:cs typeface="+mn-cs"/>
              </a:rPr>
              <a:t>Turkey hosted the largest number of refugees worldwide, with 3.7 million people in 2018, while Pakistan hosted 1.4 million and Uganda 1.2 million.</a:t>
            </a:r>
            <a:endParaRPr lang="en-US" dirty="0"/>
          </a:p>
          <a:p>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32</a:t>
            </a:fld>
            <a:endParaRPr lang="en-US"/>
          </a:p>
        </p:txBody>
      </p:sp>
    </p:spTree>
    <p:extLst>
      <p:ext uri="{BB962C8B-B14F-4D97-AF65-F5344CB8AC3E}">
        <p14:creationId xmlns:p14="http://schemas.microsoft.com/office/powerpoint/2010/main" val="19415688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UNHCR's annual global trends report shows </a:t>
            </a:r>
            <a:r>
              <a:rPr lang="en-US" dirty="0">
                <a:hlinkClick r:id="rId3"/>
              </a:rPr>
              <a:t>Canada took in 28,100 of the 92,400 refugees </a:t>
            </a:r>
            <a:r>
              <a:rPr lang="en-US" dirty="0"/>
              <a:t>who were resettled in 25 countries during 2018; the United States was second with 22,900. </a:t>
            </a:r>
          </a:p>
          <a:p>
            <a:endParaRPr lang="en-US" dirty="0"/>
          </a:p>
          <a:p>
            <a:r>
              <a:rPr lang="en-US" dirty="0"/>
              <a:t>About 1.4 million refugees were in need of resettlement in 2018, but only 92,400 were resettled.</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191919"/>
                </a:solidFill>
                <a:latin typeface="Museo Sans" charset="0"/>
              </a:rPr>
              <a:t>Canada welcomes about 1.5% of the world’s refugees</a:t>
            </a:r>
          </a:p>
          <a:p>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33</a:t>
            </a:fld>
            <a:endParaRPr lang="en-US"/>
          </a:p>
        </p:txBody>
      </p:sp>
    </p:spTree>
    <p:extLst>
      <p:ext uri="{BB962C8B-B14F-4D97-AF65-F5344CB8AC3E}">
        <p14:creationId xmlns:p14="http://schemas.microsoft.com/office/powerpoint/2010/main" val="17069575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 refugees (Ontario) </a:t>
            </a:r>
          </a:p>
          <a:p>
            <a:r>
              <a:rPr lang="en-US" dirty="0"/>
              <a:t>8% refugees (BC)</a:t>
            </a:r>
          </a:p>
          <a:p>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34</a:t>
            </a:fld>
            <a:endParaRPr lang="en-US"/>
          </a:p>
        </p:txBody>
      </p:sp>
    </p:spTree>
    <p:extLst>
      <p:ext uri="{BB962C8B-B14F-4D97-AF65-F5344CB8AC3E}">
        <p14:creationId xmlns:p14="http://schemas.microsoft.com/office/powerpoint/2010/main" val="6203033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CA" b="1" i="0" dirty="0">
                <a:solidFill>
                  <a:srgbClr val="333333"/>
                </a:solidFill>
                <a:effectLst/>
                <a:latin typeface="Lato" panose="020F0502020204030203" pitchFamily="34" charset="0"/>
              </a:rPr>
              <a:t>Will the refugee have to pay any costs?</a:t>
            </a:r>
          </a:p>
          <a:p>
            <a:pPr algn="l"/>
            <a:r>
              <a:rPr lang="en-CA" b="0" i="0" dirty="0">
                <a:solidFill>
                  <a:srgbClr val="333333"/>
                </a:solidFill>
                <a:effectLst/>
                <a:latin typeface="Noto Sans" panose="020B0502040504020204" pitchFamily="34" charset="0"/>
              </a:rPr>
              <a:t>Yes. Refugees resettled to Canada are responsible for paying for travel documents and transportation costs to Canada. To help refugees cover these costs, they are able to access the Immigration Loans Program. For more information on the loans program, see the </a:t>
            </a:r>
            <a:r>
              <a:rPr lang="en-CA" b="0" i="0" u="sng" dirty="0">
                <a:solidFill>
                  <a:srgbClr val="284162"/>
                </a:solidFill>
                <a:effectLst/>
                <a:latin typeface="Noto Sans" panose="020B0502040504020204" pitchFamily="34" charset="0"/>
                <a:hlinkClick r:id="rId3"/>
              </a:rPr>
              <a:t>Refugee Sponsorship Training Program handbooks</a:t>
            </a:r>
            <a:r>
              <a:rPr lang="en-CA" b="0" i="0" dirty="0">
                <a:solidFill>
                  <a:srgbClr val="333333"/>
                </a:solidFill>
                <a:effectLst/>
                <a:latin typeface="Noto Sans" panose="020B0502040504020204" pitchFamily="34" charset="0"/>
              </a:rPr>
              <a:t>.</a:t>
            </a:r>
          </a:p>
          <a:p>
            <a:pPr algn="l"/>
            <a:r>
              <a:rPr lang="en-CA" b="0" i="0" dirty="0">
                <a:solidFill>
                  <a:srgbClr val="333333"/>
                </a:solidFill>
                <a:effectLst/>
                <a:latin typeface="Noto Sans" panose="020B0502040504020204" pitchFamily="34" charset="0"/>
              </a:rPr>
              <a:t>The Interim Federal Health Program (IFHP) covers certain pre-departure medical services for refugees coming to Canada for resettlement. This coverage includes the following services:</a:t>
            </a:r>
          </a:p>
          <a:p>
            <a:pPr algn="l">
              <a:buFont typeface="Arial" panose="020B0604020202020204" pitchFamily="34" charset="0"/>
              <a:buChar char="•"/>
            </a:pPr>
            <a:r>
              <a:rPr lang="en-CA" b="0" i="0" dirty="0">
                <a:solidFill>
                  <a:srgbClr val="333333"/>
                </a:solidFill>
                <a:effectLst/>
                <a:latin typeface="Noto Sans" panose="020B0502040504020204" pitchFamily="34" charset="0"/>
              </a:rPr>
              <a:t>immigration medical exams and follow-up treatment of health conditions that would make someone inadmissible to Canada under </a:t>
            </a:r>
            <a:r>
              <a:rPr lang="en-CA" b="0" i="0" u="sng" dirty="0">
                <a:solidFill>
                  <a:srgbClr val="284162"/>
                </a:solidFill>
                <a:effectLst/>
                <a:latin typeface="Noto Sans" panose="020B0502040504020204" pitchFamily="34" charset="0"/>
                <a:hlinkClick r:id="rId4"/>
              </a:rPr>
              <a:t>paragraph 38(1)(a) of the Immigration and Refugee Protection Act</a:t>
            </a:r>
            <a:endParaRPr lang="en-CA" b="0" i="0" dirty="0">
              <a:solidFill>
                <a:srgbClr val="333333"/>
              </a:solidFill>
              <a:effectLst/>
              <a:latin typeface="Noto Sans" panose="020B0502040504020204" pitchFamily="34" charset="0"/>
            </a:endParaRPr>
          </a:p>
          <a:p>
            <a:pPr algn="l">
              <a:buFont typeface="Arial" panose="020B0604020202020204" pitchFamily="34" charset="0"/>
              <a:buChar char="•"/>
            </a:pPr>
            <a:r>
              <a:rPr lang="en-CA" b="0" i="0" dirty="0">
                <a:solidFill>
                  <a:srgbClr val="333333"/>
                </a:solidFill>
                <a:effectLst/>
                <a:latin typeface="Noto Sans" panose="020B0502040504020204" pitchFamily="34" charset="0"/>
              </a:rPr>
              <a:t>vaccinations</a:t>
            </a:r>
          </a:p>
          <a:p>
            <a:pPr algn="l">
              <a:buFont typeface="Arial" panose="020B0604020202020204" pitchFamily="34" charset="0"/>
              <a:buChar char="•"/>
            </a:pPr>
            <a:r>
              <a:rPr lang="en-CA" b="0" i="0" dirty="0">
                <a:solidFill>
                  <a:srgbClr val="333333"/>
                </a:solidFill>
                <a:effectLst/>
                <a:latin typeface="Noto Sans" panose="020B0502040504020204" pitchFamily="34" charset="0"/>
              </a:rPr>
              <a:t>outbreak management and control</a:t>
            </a:r>
          </a:p>
          <a:p>
            <a:pPr algn="l">
              <a:buFont typeface="Arial" panose="020B0604020202020204" pitchFamily="34" charset="0"/>
              <a:buChar char="•"/>
            </a:pPr>
            <a:r>
              <a:rPr lang="en-CA" b="0" i="0" dirty="0">
                <a:solidFill>
                  <a:srgbClr val="333333"/>
                </a:solidFill>
                <a:effectLst/>
                <a:latin typeface="Noto Sans" panose="020B0502040504020204" pitchFamily="34" charset="0"/>
              </a:rPr>
              <a:t>medical support needed for safe travel</a:t>
            </a:r>
          </a:p>
          <a:p>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35</a:t>
            </a:fld>
            <a:endParaRPr lang="en-US"/>
          </a:p>
        </p:txBody>
      </p:sp>
    </p:spTree>
    <p:extLst>
      <p:ext uri="{BB962C8B-B14F-4D97-AF65-F5344CB8AC3E}">
        <p14:creationId xmlns:p14="http://schemas.microsoft.com/office/powerpoint/2010/main" val="1803542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https://www.pewresearch.org/fact-tank/2019/06/19/canada-now-leads-the-world-in-refugee-resettlement-surpassing-the-u-s/</a:t>
            </a:r>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36</a:t>
            </a:fld>
            <a:endParaRPr lang="en-US"/>
          </a:p>
        </p:txBody>
      </p:sp>
    </p:spTree>
    <p:extLst>
      <p:ext uri="{BB962C8B-B14F-4D97-AF65-F5344CB8AC3E}">
        <p14:creationId xmlns:p14="http://schemas.microsoft.com/office/powerpoint/2010/main" val="4168459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said </a:t>
            </a:r>
            <a:r>
              <a:rPr lang="en-US" sz="1200" b="0" i="0" kern="1200" dirty="0" err="1">
                <a:solidFill>
                  <a:schemeClr val="tx1"/>
                </a:solidFill>
                <a:effectLst/>
                <a:latin typeface="+mn-lt"/>
                <a:ea typeface="+mn-ea"/>
                <a:cs typeface="+mn-cs"/>
              </a:rPr>
              <a:t>Morreale</a:t>
            </a:r>
            <a:r>
              <a:rPr lang="en-US" sz="1200" b="0" i="0" kern="1200" dirty="0">
                <a:solidFill>
                  <a:schemeClr val="tx1"/>
                </a:solidFill>
                <a:effectLst/>
                <a:latin typeface="+mn-lt"/>
                <a:ea typeface="+mn-ea"/>
                <a:cs typeface="+mn-cs"/>
              </a:rPr>
              <a:t>, whose company has 950 employees, including 70 temporary foreign workers.</a:t>
            </a:r>
          </a:p>
          <a:p>
            <a:br>
              <a:rPr lang="en-US" dirty="0"/>
            </a:br>
            <a:r>
              <a:rPr lang="en-US" sz="1200" b="0" i="0" kern="1200" dirty="0">
                <a:solidFill>
                  <a:schemeClr val="tx1"/>
                </a:solidFill>
                <a:effectLst/>
                <a:latin typeface="+mn-lt"/>
                <a:ea typeface="+mn-ea"/>
                <a:cs typeface="+mn-cs"/>
              </a:rPr>
              <a:t>“The industry is such that we have difficulties attracting and retaining individuals,” said </a:t>
            </a:r>
            <a:r>
              <a:rPr lang="en-US" sz="1200" b="0" i="0" kern="1200" dirty="0" err="1">
                <a:solidFill>
                  <a:schemeClr val="tx1"/>
                </a:solidFill>
                <a:effectLst/>
                <a:latin typeface="+mn-lt"/>
                <a:ea typeface="+mn-ea"/>
                <a:cs typeface="+mn-cs"/>
              </a:rPr>
              <a:t>Morreale</a:t>
            </a:r>
            <a:r>
              <a:rPr lang="en-US" sz="1200" b="0" i="0" kern="1200" dirty="0">
                <a:solidFill>
                  <a:schemeClr val="tx1"/>
                </a:solidFill>
                <a:effectLst/>
                <a:latin typeface="+mn-lt"/>
                <a:ea typeface="+mn-ea"/>
                <a:cs typeface="+mn-cs"/>
              </a:rPr>
              <a:t>. “We have temporary foreign workers, but these are year-round jobs and we want them to stay permanently.”</a:t>
            </a:r>
          </a:p>
          <a:p>
            <a:br>
              <a:rPr lang="en-US" dirty="0"/>
            </a:br>
            <a:r>
              <a:rPr lang="en-US" dirty="0"/>
              <a:t>Mushroom pickers </a:t>
            </a:r>
          </a:p>
          <a:p>
            <a:r>
              <a:rPr lang="en-US" dirty="0"/>
              <a:t>Slaughterhouse </a:t>
            </a:r>
          </a:p>
          <a:p>
            <a:endParaRPr lang="en-US" dirty="0"/>
          </a:p>
          <a:p>
            <a:r>
              <a:rPr lang="en-US" sz="1200" b="0" i="0" kern="1200" dirty="0">
                <a:solidFill>
                  <a:schemeClr val="tx1"/>
                </a:solidFill>
                <a:effectLst/>
                <a:latin typeface="+mn-lt"/>
                <a:ea typeface="+mn-ea"/>
                <a:cs typeface="+mn-cs"/>
              </a:rPr>
              <a:t>The industry, mostly unionized, has the same pay scale for both foreign and Canadian workers, who earn between $14 and $18 an hour.</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 the Harper government raised the application fee employers have to pay for migrant workers from $200 to $1,000</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To make the situation worse, the Liberal government changed the immigration selection system and made it more difficult for butchers to become permanent residents.</a:t>
            </a:r>
          </a:p>
          <a:p>
            <a:r>
              <a:rPr lang="en-US" sz="1200" b="0" i="0" kern="1200" dirty="0">
                <a:solidFill>
                  <a:schemeClr val="tx1"/>
                </a:solidFill>
                <a:effectLst/>
                <a:latin typeface="+mn-lt"/>
                <a:ea typeface="+mn-ea"/>
                <a:cs typeface="+mn-cs"/>
              </a:rPr>
              <a:t>Under the old system, butchers could qualify as long as they had a job offer in Canada and possessed minimum proficiency in English or French. Now, the job offer doesn’t give them an edge.</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Turnover</a:t>
            </a:r>
            <a:r>
              <a:rPr lang="en-US" sz="1200" b="0" i="0" kern="1200" baseline="0" dirty="0">
                <a:solidFill>
                  <a:schemeClr val="tx1"/>
                </a:solidFill>
                <a:effectLst/>
                <a:latin typeface="+mn-lt"/>
                <a:ea typeface="+mn-ea"/>
                <a:cs typeface="+mn-cs"/>
              </a:rPr>
              <a:t> rate around 25%</a:t>
            </a:r>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37</a:t>
            </a:fld>
            <a:endParaRPr lang="en-US"/>
          </a:p>
        </p:txBody>
      </p:sp>
    </p:spTree>
    <p:extLst>
      <p:ext uri="{BB962C8B-B14F-4D97-AF65-F5344CB8AC3E}">
        <p14:creationId xmlns:p14="http://schemas.microsoft.com/office/powerpoint/2010/main" val="17582638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kern="1200" dirty="0">
                <a:solidFill>
                  <a:schemeClr val="tx1"/>
                </a:solidFill>
                <a:effectLst/>
                <a:latin typeface="+mn-lt"/>
                <a:ea typeface="+mn-ea"/>
                <a:cs typeface="+mn-cs"/>
              </a:rPr>
              <a:t>Africans are immigrants. Arabs are immigrants. Asians are immigrants. However, Europeans are expats because they can’t be at the same level as other ethnicities. They are superior. Immigrants is a term set aside for ‘inferior races’.</a:t>
            </a:r>
            <a:endParaRPr lang="en-US" sz="1200" b="0" i="0" kern="1200" dirty="0">
              <a:solidFill>
                <a:schemeClr val="tx1"/>
              </a:solidFill>
              <a:effectLst/>
              <a:latin typeface="+mn-lt"/>
              <a:ea typeface="+mn-ea"/>
              <a:cs typeface="+mn-cs"/>
            </a:endParaRPr>
          </a:p>
          <a:p>
            <a:br>
              <a:rPr lang="en-US" dirty="0"/>
            </a:br>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38</a:t>
            </a:fld>
            <a:endParaRPr lang="en-US"/>
          </a:p>
        </p:txBody>
      </p:sp>
    </p:spTree>
    <p:extLst>
      <p:ext uri="{BB962C8B-B14F-4D97-AF65-F5344CB8AC3E}">
        <p14:creationId xmlns:p14="http://schemas.microsoft.com/office/powerpoint/2010/main" val="19408290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Refugees, are by definition forcefully displaced, are at highest risk for past exposure to harmful living conditions, violence and trauma. </a:t>
            </a:r>
          </a:p>
          <a:p>
            <a:endParaRPr lang="en-US" dirty="0"/>
          </a:p>
          <a:p>
            <a:r>
              <a:rPr lang="en-US" dirty="0"/>
              <a:t>Refugees undergo medical screening before admission to Canada but are protected by law from exclusion on the basis of noninfectious burden of illness (through the Immigration and Refugee Protection Act). </a:t>
            </a:r>
          </a:p>
          <a:p>
            <a:endParaRPr lang="en-US" dirty="0"/>
          </a:p>
          <a:p>
            <a:r>
              <a:rPr lang="en-US" dirty="0"/>
              <a:t>The health risks of refugees vary greatly depending on exposures and access to care.</a:t>
            </a:r>
          </a:p>
          <a:p>
            <a:endParaRPr lang="en-US" dirty="0"/>
          </a:p>
          <a:p>
            <a:r>
              <a:rPr lang="en-US" dirty="0"/>
              <a:t>Specifically, refugees, low-income immigrants, and immigrants with limited English-language proficiency are at risk for a rapid decline in self reported health after arrival</a:t>
            </a:r>
          </a:p>
          <a:p>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39</a:t>
            </a:fld>
            <a:endParaRPr lang="en-US"/>
          </a:p>
        </p:txBody>
      </p:sp>
    </p:spTree>
    <p:extLst>
      <p:ext uri="{BB962C8B-B14F-4D97-AF65-F5344CB8AC3E}">
        <p14:creationId xmlns:p14="http://schemas.microsoft.com/office/powerpoint/2010/main" val="2740732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dirty="0"/>
            </a:br>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40</a:t>
            </a:fld>
            <a:endParaRPr lang="en-US"/>
          </a:p>
        </p:txBody>
      </p:sp>
    </p:spTree>
    <p:extLst>
      <p:ext uri="{BB962C8B-B14F-4D97-AF65-F5344CB8AC3E}">
        <p14:creationId xmlns:p14="http://schemas.microsoft.com/office/powerpoint/2010/main" val="14738670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dirty="0"/>
            </a:br>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41</a:t>
            </a:fld>
            <a:endParaRPr lang="en-US"/>
          </a:p>
        </p:txBody>
      </p:sp>
    </p:spTree>
    <p:extLst>
      <p:ext uri="{BB962C8B-B14F-4D97-AF65-F5344CB8AC3E}">
        <p14:creationId xmlns:p14="http://schemas.microsoft.com/office/powerpoint/2010/main" val="41728162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hlinkClick r:id="rId3"/>
              </a:rPr>
              <a:t>https://www.cbc.ca/news/refugees-asylum-seekers-canada-1.5210093</a:t>
            </a:r>
            <a:endParaRPr lang="en-US" dirty="0"/>
          </a:p>
          <a:p>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42</a:t>
            </a:fld>
            <a:endParaRPr lang="en-US"/>
          </a:p>
        </p:txBody>
      </p:sp>
    </p:spTree>
    <p:extLst>
      <p:ext uri="{BB962C8B-B14F-4D97-AF65-F5344CB8AC3E}">
        <p14:creationId xmlns:p14="http://schemas.microsoft.com/office/powerpoint/2010/main" val="13450810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0" i="0" dirty="0">
                <a:solidFill>
                  <a:srgbClr val="191919"/>
                </a:solidFill>
                <a:effectLst/>
                <a:latin typeface="Georgia" panose="02040502050405020303" pitchFamily="18" charset="0"/>
              </a:rPr>
              <a:t>Section 11 (1)(a) of the </a:t>
            </a:r>
            <a:r>
              <a:rPr lang="en-CA" b="0" i="0" u="sng" dirty="0">
                <a:solidFill>
                  <a:srgbClr val="191919"/>
                </a:solidFill>
                <a:effectLst/>
                <a:latin typeface="Georgia" panose="02040502050405020303" pitchFamily="18" charset="0"/>
                <a:hlinkClick r:id="rId3"/>
              </a:rPr>
              <a:t>Canada Health Act</a:t>
            </a:r>
            <a:r>
              <a:rPr lang="en-CA" b="0" i="0" dirty="0">
                <a:solidFill>
                  <a:srgbClr val="191919"/>
                </a:solidFill>
                <a:effectLst/>
                <a:latin typeface="Georgia" panose="02040502050405020303" pitchFamily="18" charset="0"/>
              </a:rPr>
              <a:t> reads: “(T)he health care insurance plan of a province must not impose any minimum period of residence in the province, or waiting period, in excess of three months before residents of the province are eligible for or entitled to insured health services.”</a:t>
            </a:r>
          </a:p>
          <a:p>
            <a:endParaRPr lang="en-CA" b="0" i="0" dirty="0">
              <a:solidFill>
                <a:srgbClr val="191919"/>
              </a:solidFill>
              <a:effectLst/>
              <a:latin typeface="Georgia" panose="02040502050405020303" pitchFamily="18" charset="0"/>
            </a:endParaRPr>
          </a:p>
          <a:p>
            <a:r>
              <a:rPr lang="en-CA" dirty="0"/>
              <a:t>The wait period resulted in mistrust and internalised stigma for </a:t>
            </a:r>
            <a:r>
              <a:rPr lang="en-CA" dirty="0" err="1"/>
              <a:t>racialised</a:t>
            </a:r>
            <a:r>
              <a:rPr lang="en-CA" dirty="0"/>
              <a:t> </a:t>
            </a:r>
            <a:r>
              <a:rPr lang="en-CA" dirty="0" err="1"/>
              <a:t>im</a:t>
            </a:r>
            <a:r>
              <a:rPr lang="en-CA" dirty="0"/>
              <a:t>/migrant women, for whom the policy resulted in feeling ‘undeserving’ of care.</a:t>
            </a:r>
            <a:endParaRPr lang="en-US" dirty="0"/>
          </a:p>
        </p:txBody>
      </p:sp>
      <p:sp>
        <p:nvSpPr>
          <p:cNvPr id="4" name="Slide Number Placeholder 3"/>
          <p:cNvSpPr>
            <a:spLocks noGrp="1"/>
          </p:cNvSpPr>
          <p:nvPr>
            <p:ph type="sldNum" sz="quarter" idx="5"/>
          </p:nvPr>
        </p:nvSpPr>
        <p:spPr/>
        <p:txBody>
          <a:bodyPr/>
          <a:lstStyle/>
          <a:p>
            <a:fld id="{10A91543-B8B8-784C-8C14-FA187711E345}" type="slidenum">
              <a:rPr lang="en-US" smtClean="0"/>
              <a:t>46</a:t>
            </a:fld>
            <a:endParaRPr lang="en-US"/>
          </a:p>
        </p:txBody>
      </p:sp>
    </p:spTree>
    <p:extLst>
      <p:ext uri="{BB962C8B-B14F-4D97-AF65-F5344CB8AC3E}">
        <p14:creationId xmlns:p14="http://schemas.microsoft.com/office/powerpoint/2010/main" val="8728875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47</a:t>
            </a:fld>
            <a:endParaRPr lang="en-US"/>
          </a:p>
        </p:txBody>
      </p:sp>
    </p:spTree>
    <p:extLst>
      <p:ext uri="{BB962C8B-B14F-4D97-AF65-F5344CB8AC3E}">
        <p14:creationId xmlns:p14="http://schemas.microsoft.com/office/powerpoint/2010/main" val="10189283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department no longer assesses your need for special education services, social and vocational rehabilitation services, and personal support services as part of the excessive demand decision. The department also does not assess your </a:t>
            </a:r>
            <a:r>
              <a:rPr lang="en-US" sz="1200" b="0" i="0" kern="1200" dirty="0" err="1">
                <a:solidFill>
                  <a:schemeClr val="tx1"/>
                </a:solidFill>
                <a:effectLst/>
                <a:latin typeface="+mn-lt"/>
                <a:ea typeface="+mn-ea"/>
                <a:cs typeface="+mn-cs"/>
              </a:rPr>
              <a:t>dependants’</a:t>
            </a:r>
            <a:r>
              <a:rPr lang="en-US" sz="1200" b="0" i="0" kern="1200" dirty="0">
                <a:solidFill>
                  <a:schemeClr val="tx1"/>
                </a:solidFill>
                <a:effectLst/>
                <a:latin typeface="+mn-lt"/>
                <a:ea typeface="+mn-ea"/>
                <a:cs typeface="+mn-cs"/>
              </a:rPr>
              <a:t> need for these services.</a:t>
            </a:r>
          </a:p>
          <a:p>
            <a:endParaRPr lang="en-US" sz="1200" b="0" i="0" kern="1200" dirty="0">
              <a:solidFill>
                <a:schemeClr val="tx1"/>
              </a:solidFill>
              <a:effectLst/>
              <a:latin typeface="+mn-lt"/>
              <a:ea typeface="+mn-ea"/>
              <a:cs typeface="+mn-cs"/>
            </a:endParaRPr>
          </a:p>
          <a:p>
            <a:r>
              <a:rPr lang="en-CA" b="0" i="0" dirty="0">
                <a:solidFill>
                  <a:srgbClr val="1A1A1A"/>
                </a:solidFill>
                <a:effectLst/>
                <a:latin typeface="-apple-system"/>
              </a:rPr>
              <a:t>HCV is a treatable disease and cost 60,000 CAD t0 68,000 CAD for full treatment of 12 weeks only. Excessive demand threshold limit is 120,285 CAD covering 5 years. Recently 2 friends of mine with active HCV disease got PPR.</a:t>
            </a:r>
            <a:br>
              <a:rPr lang="en-CA" dirty="0"/>
            </a:br>
            <a:r>
              <a:rPr lang="en-CA" b="0" i="0" dirty="0">
                <a:solidFill>
                  <a:srgbClr val="1A1A1A"/>
                </a:solidFill>
                <a:effectLst/>
                <a:latin typeface="-apple-system"/>
              </a:rPr>
              <a:t>Liver transplant is applicable in condition of last stage of liver cirrhosis.</a:t>
            </a:r>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48</a:t>
            </a:fld>
            <a:endParaRPr lang="en-US"/>
          </a:p>
        </p:txBody>
      </p:sp>
    </p:spTree>
    <p:extLst>
      <p:ext uri="{BB962C8B-B14F-4D97-AF65-F5344CB8AC3E}">
        <p14:creationId xmlns:p14="http://schemas.microsoft.com/office/powerpoint/2010/main" val="18438116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r>
              <a:rPr lang="en-US" baseline="0" dirty="0"/>
              <a:t> </a:t>
            </a:r>
            <a:r>
              <a:rPr lang="en-US" dirty="0"/>
              <a:t>substance use (includes sharing, drug snorting, smoking or injection equipment); • high-risk sexual activity or sexual partner with viral hepatitis; • household contact with an infected person especially if personal items (e.g., razors, toothbrushes, nail clippers) are shared; • receiving of unscreened blood products (screening of donated blood products for hepatitis C began in 1990 in Canada); • needle-stick injury or other occupational exposure (e.g., healthcare workers); • children born to mothers with chronic hepatitis B or C infection; • tattoos and body piercing; • history of incarceration; • HIV or other sexually transmitted infection; and • </a:t>
            </a:r>
            <a:r>
              <a:rPr lang="en-US" dirty="0" err="1"/>
              <a:t>haemodialysis</a:t>
            </a:r>
            <a:r>
              <a:rPr lang="en-US" dirty="0"/>
              <a:t>.</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53</a:t>
            </a:fld>
            <a:endParaRPr lang="en-US"/>
          </a:p>
        </p:txBody>
      </p:sp>
    </p:spTree>
    <p:extLst>
      <p:ext uri="{BB962C8B-B14F-4D97-AF65-F5344CB8AC3E}">
        <p14:creationId xmlns:p14="http://schemas.microsoft.com/office/powerpoint/2010/main" val="10541347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TB close contact is an individual who has shared the same air space for a prolonged period of time with a person with infectious TB. The exact duration of exposure is traditionally at least 8 hours of cumulative exposure.</a:t>
            </a:r>
          </a:p>
        </p:txBody>
      </p:sp>
      <p:sp>
        <p:nvSpPr>
          <p:cNvPr id="4" name="Slide Number Placeholder 3"/>
          <p:cNvSpPr>
            <a:spLocks noGrp="1"/>
          </p:cNvSpPr>
          <p:nvPr>
            <p:ph type="sldNum" sz="quarter" idx="10"/>
          </p:nvPr>
        </p:nvSpPr>
        <p:spPr/>
        <p:txBody>
          <a:bodyPr/>
          <a:lstStyle/>
          <a:p>
            <a:fld id="{10A91543-B8B8-784C-8C14-FA187711E345}" type="slidenum">
              <a:rPr lang="en-US" smtClean="0"/>
              <a:t>56</a:t>
            </a:fld>
            <a:endParaRPr lang="en-US"/>
          </a:p>
        </p:txBody>
      </p:sp>
    </p:spTree>
    <p:extLst>
      <p:ext uri="{BB962C8B-B14F-4D97-AF65-F5344CB8AC3E}">
        <p14:creationId xmlns:p14="http://schemas.microsoft.com/office/powerpoint/2010/main" val="19425453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3993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x-none"/>
              <a:t>330,000 immigrants who arrived to Ontario 2008-2011</a:t>
            </a:r>
          </a:p>
          <a:p>
            <a:pPr lvl="1">
              <a:spcBef>
                <a:spcPct val="0"/>
              </a:spcBef>
            </a:pPr>
            <a:r>
              <a:rPr lang="en-US" altLang="x-none"/>
              <a:t>157 were diagnosed with active TB (47/100,000)</a:t>
            </a:r>
          </a:p>
          <a:p>
            <a:pPr>
              <a:spcBef>
                <a:spcPct val="0"/>
              </a:spcBef>
            </a:pPr>
            <a:endParaRPr lang="en-US" altLang="x-none"/>
          </a:p>
        </p:txBody>
      </p:sp>
      <p:sp>
        <p:nvSpPr>
          <p:cNvPr id="3993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fontAlgn="base">
              <a:spcBef>
                <a:spcPct val="0"/>
              </a:spcBef>
              <a:spcAft>
                <a:spcPct val="0"/>
              </a:spcAft>
              <a:defRPr>
                <a:solidFill>
                  <a:schemeClr val="tx1"/>
                </a:solidFill>
                <a:latin typeface="Calibri" charset="0"/>
              </a:defRPr>
            </a:lvl6pPr>
            <a:lvl7pPr marL="2971800" indent="-228600" fontAlgn="base">
              <a:spcBef>
                <a:spcPct val="0"/>
              </a:spcBef>
              <a:spcAft>
                <a:spcPct val="0"/>
              </a:spcAft>
              <a:defRPr>
                <a:solidFill>
                  <a:schemeClr val="tx1"/>
                </a:solidFill>
                <a:latin typeface="Calibri" charset="0"/>
              </a:defRPr>
            </a:lvl7pPr>
            <a:lvl8pPr marL="3429000" indent="-228600" fontAlgn="base">
              <a:spcBef>
                <a:spcPct val="0"/>
              </a:spcBef>
              <a:spcAft>
                <a:spcPct val="0"/>
              </a:spcAft>
              <a:defRPr>
                <a:solidFill>
                  <a:schemeClr val="tx1"/>
                </a:solidFill>
                <a:latin typeface="Calibri" charset="0"/>
              </a:defRPr>
            </a:lvl8pPr>
            <a:lvl9pPr marL="3886200" indent="-228600" fontAlgn="base">
              <a:spcBef>
                <a:spcPct val="0"/>
              </a:spcBef>
              <a:spcAft>
                <a:spcPct val="0"/>
              </a:spcAft>
              <a:defRPr>
                <a:solidFill>
                  <a:schemeClr val="tx1"/>
                </a:solidFill>
                <a:latin typeface="Calibri" charset="0"/>
              </a:defRPr>
            </a:lvl9pPr>
          </a:lstStyle>
          <a:p>
            <a:pPr fontAlgn="base">
              <a:spcBef>
                <a:spcPct val="0"/>
              </a:spcBef>
              <a:spcAft>
                <a:spcPct val="0"/>
              </a:spcAft>
            </a:pPr>
            <a:fld id="{D754945A-6B81-9542-905B-351D79E1516D}" type="slidenum">
              <a:rPr lang="en-US" altLang="x-none"/>
              <a:pPr fontAlgn="base">
                <a:spcBef>
                  <a:spcPct val="0"/>
                </a:spcBef>
                <a:spcAft>
                  <a:spcPct val="0"/>
                </a:spcAft>
              </a:pPr>
              <a:t>58</a:t>
            </a:fld>
            <a:endParaRPr lang="en-US" altLang="x-none"/>
          </a:p>
        </p:txBody>
      </p:sp>
    </p:spTree>
    <p:extLst>
      <p:ext uri="{BB962C8B-B14F-4D97-AF65-F5344CB8AC3E}">
        <p14:creationId xmlns:p14="http://schemas.microsoft.com/office/powerpoint/2010/main" val="989987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0" i="0" dirty="0">
                <a:solidFill>
                  <a:srgbClr val="505050"/>
                </a:solidFill>
                <a:effectLst/>
                <a:latin typeface="Source Sans Pro" panose="020B0503030403020204" pitchFamily="34" charset="0"/>
              </a:rPr>
              <a:t>39 (78%) referrals were diagnosed during routine surveillance follow-up. --- PREVIOUS STUDY </a:t>
            </a:r>
          </a:p>
          <a:p>
            <a:endParaRPr lang="en-CA" b="0" i="0" dirty="0">
              <a:solidFill>
                <a:srgbClr val="505050"/>
              </a:solidFill>
              <a:effectLst/>
              <a:latin typeface="Source Sans Pro" panose="020B0503030403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Less likely smear positive (15% vs. 50%), cavitation (0% vs. 35%) or extensive disease (15% vs. 59%) on CXR </a:t>
            </a:r>
          </a:p>
          <a:p>
            <a:endParaRPr lang="en-CA" b="0" i="0" dirty="0">
              <a:solidFill>
                <a:srgbClr val="505050"/>
              </a:solidFill>
              <a:effectLst/>
              <a:latin typeface="Source Sans Pro" panose="020B0503030403020204" pitchFamily="34" charset="0"/>
            </a:endParaRPr>
          </a:p>
          <a:p>
            <a:endParaRPr lang="en-CA" b="0" i="0" dirty="0">
              <a:solidFill>
                <a:srgbClr val="505050"/>
              </a:solidFill>
              <a:effectLst/>
              <a:latin typeface="Source Sans Pro" panose="020B0503030403020204" pitchFamily="34" charset="0"/>
            </a:endParaRPr>
          </a:p>
          <a:p>
            <a:endParaRPr lang="en-US" dirty="0"/>
          </a:p>
        </p:txBody>
      </p:sp>
      <p:sp>
        <p:nvSpPr>
          <p:cNvPr id="4" name="Slide Number Placeholder 3"/>
          <p:cNvSpPr>
            <a:spLocks noGrp="1"/>
          </p:cNvSpPr>
          <p:nvPr>
            <p:ph type="sldNum" sz="quarter" idx="5"/>
          </p:nvPr>
        </p:nvSpPr>
        <p:spPr/>
        <p:txBody>
          <a:bodyPr/>
          <a:lstStyle/>
          <a:p>
            <a:fld id="{10A91543-B8B8-784C-8C14-FA187711E345}" type="slidenum">
              <a:rPr lang="en-US" smtClean="0"/>
              <a:t>59</a:t>
            </a:fld>
            <a:endParaRPr lang="en-US"/>
          </a:p>
        </p:txBody>
      </p:sp>
    </p:spTree>
    <p:extLst>
      <p:ext uri="{BB962C8B-B14F-4D97-AF65-F5344CB8AC3E}">
        <p14:creationId xmlns:p14="http://schemas.microsoft.com/office/powerpoint/2010/main" val="262339673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4198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x-none"/>
              <a:t>Figure 1. Net Savings or Added Costs of Implementing a Strategy of Radiographic Screening plus Either Expansion of the DOTS Program or Tuberculin Skin Testing over a 20-Year Period among Migrants from Mexico to the United States.</a:t>
            </a:r>
          </a:p>
          <a:p>
            <a:pPr>
              <a:spcBef>
                <a:spcPct val="0"/>
              </a:spcBef>
            </a:pPr>
            <a:endParaRPr lang="en-US" altLang="x-none"/>
          </a:p>
          <a:p>
            <a:pPr>
              <a:spcBef>
                <a:spcPct val="0"/>
              </a:spcBef>
            </a:pPr>
            <a:r>
              <a:rPr lang="en-US" altLang="x-none"/>
              <a:t>Schwartzman and colleagues</a:t>
            </a:r>
            <a:r>
              <a:rPr lang="en-US" altLang="x-none" baseline="30000">
                <a:hlinkClick r:id="rId3"/>
              </a:rPr>
              <a:t>4</a:t>
            </a:r>
            <a:r>
              <a:rPr lang="en-US" altLang="x-none"/>
              <a:t> use the tools of decision analysis to argue that, since the majority of new cases of tuberculosis in this country arise among recently infected immigrants, predominantly from Mexico and the Philippines, America's enlightened self-interest would be well served by investing in programs to expand the World Health Organization's directly observed treatment, short course (DOTS), in Mexico and a handful of other countries.</a:t>
            </a:r>
          </a:p>
        </p:txBody>
      </p:sp>
      <p:sp>
        <p:nvSpPr>
          <p:cNvPr id="4198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fontAlgn="base">
              <a:spcBef>
                <a:spcPct val="0"/>
              </a:spcBef>
              <a:spcAft>
                <a:spcPct val="0"/>
              </a:spcAft>
              <a:defRPr>
                <a:solidFill>
                  <a:schemeClr val="tx1"/>
                </a:solidFill>
                <a:latin typeface="Calibri" charset="0"/>
              </a:defRPr>
            </a:lvl6pPr>
            <a:lvl7pPr marL="2971800" indent="-228600" fontAlgn="base">
              <a:spcBef>
                <a:spcPct val="0"/>
              </a:spcBef>
              <a:spcAft>
                <a:spcPct val="0"/>
              </a:spcAft>
              <a:defRPr>
                <a:solidFill>
                  <a:schemeClr val="tx1"/>
                </a:solidFill>
                <a:latin typeface="Calibri" charset="0"/>
              </a:defRPr>
            </a:lvl7pPr>
            <a:lvl8pPr marL="3429000" indent="-228600" fontAlgn="base">
              <a:spcBef>
                <a:spcPct val="0"/>
              </a:spcBef>
              <a:spcAft>
                <a:spcPct val="0"/>
              </a:spcAft>
              <a:defRPr>
                <a:solidFill>
                  <a:schemeClr val="tx1"/>
                </a:solidFill>
                <a:latin typeface="Calibri" charset="0"/>
              </a:defRPr>
            </a:lvl8pPr>
            <a:lvl9pPr marL="3886200" indent="-228600" fontAlgn="base">
              <a:spcBef>
                <a:spcPct val="0"/>
              </a:spcBef>
              <a:spcAft>
                <a:spcPct val="0"/>
              </a:spcAft>
              <a:defRPr>
                <a:solidFill>
                  <a:schemeClr val="tx1"/>
                </a:solidFill>
                <a:latin typeface="Calibri" charset="0"/>
              </a:defRPr>
            </a:lvl9pPr>
          </a:lstStyle>
          <a:p>
            <a:pPr fontAlgn="base">
              <a:spcBef>
                <a:spcPct val="0"/>
              </a:spcBef>
              <a:spcAft>
                <a:spcPct val="0"/>
              </a:spcAft>
            </a:pPr>
            <a:fld id="{DB1BF04F-7150-1B4E-A45B-4D5D3CCE0571}" type="slidenum">
              <a:rPr lang="en-US" altLang="x-none"/>
              <a:pPr fontAlgn="base">
                <a:spcBef>
                  <a:spcPct val="0"/>
                </a:spcBef>
                <a:spcAft>
                  <a:spcPct val="0"/>
                </a:spcAft>
              </a:pPr>
              <a:t>62</a:t>
            </a:fld>
            <a:endParaRPr lang="en-US" altLang="x-none"/>
          </a:p>
        </p:txBody>
      </p:sp>
    </p:spTree>
    <p:extLst>
      <p:ext uri="{BB962C8B-B14F-4D97-AF65-F5344CB8AC3E}">
        <p14:creationId xmlns:p14="http://schemas.microsoft.com/office/powerpoint/2010/main" val="13986554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eaLnBrk="1" fontAlgn="t" latinLnBrk="0" hangingPunct="1"/>
            <a:r>
              <a:rPr lang="en-US" sz="1200" b="1" i="0" u="none" strike="noStrike" kern="1200" dirty="0">
                <a:solidFill>
                  <a:schemeClr val="tx1"/>
                </a:solidFill>
                <a:effectLst/>
                <a:latin typeface="+mn-lt"/>
                <a:ea typeface="+mn-ea"/>
                <a:cs typeface="+mn-cs"/>
              </a:rPr>
              <a:t>Chancroid, LGV and granuloma </a:t>
            </a:r>
            <a:r>
              <a:rPr lang="en-US" sz="1200" b="1" i="0" u="none" strike="noStrike" kern="1200" dirty="0" err="1">
                <a:solidFill>
                  <a:schemeClr val="tx1"/>
                </a:solidFill>
                <a:effectLst/>
                <a:latin typeface="+mn-lt"/>
                <a:ea typeface="+mn-ea"/>
                <a:cs typeface="+mn-cs"/>
              </a:rPr>
              <a:t>inguinale</a:t>
            </a:r>
            <a:endParaRPr lang="en-US" sz="1200" b="0" i="0" u="none" strike="noStrike" kern="1200" dirty="0">
              <a:solidFill>
                <a:schemeClr val="tx1"/>
              </a:solidFill>
              <a:effectLst/>
              <a:latin typeface="+mn-lt"/>
              <a:ea typeface="+mn-ea"/>
              <a:cs typeface="+mn-cs"/>
            </a:endParaRPr>
          </a:p>
          <a:p>
            <a:pPr rtl="0" eaLnBrk="1" fontAlgn="t" latinLnBrk="0" hangingPunct="1"/>
            <a:r>
              <a:rPr lang="en-US" sz="1200" b="1" i="0" u="none" strike="noStrike" kern="1200" baseline="0" dirty="0">
                <a:solidFill>
                  <a:schemeClr val="tx1"/>
                </a:solidFill>
                <a:effectLst/>
                <a:latin typeface="+mn-lt"/>
                <a:ea typeface="+mn-ea"/>
                <a:cs typeface="+mn-cs"/>
              </a:rPr>
              <a:t>Removed in 2016</a:t>
            </a:r>
            <a:endParaRPr lang="en-US" sz="1200" b="0" i="0" u="none" strike="noStrike" kern="1200" dirty="0">
              <a:solidFill>
                <a:schemeClr val="tx1"/>
              </a:solidFill>
              <a:effectLst/>
              <a:latin typeface="+mn-lt"/>
              <a:ea typeface="+mn-ea"/>
              <a:cs typeface="+mn-cs"/>
            </a:endParaRPr>
          </a:p>
          <a:p>
            <a:pPr rtl="0" eaLnBrk="1" fontAlgn="t" latinLnBrk="0" hangingPunct="1"/>
            <a:r>
              <a:rPr lang="en-US" sz="1200" b="1" i="0" u="none" strike="noStrike" kern="1200" dirty="0">
                <a:solidFill>
                  <a:schemeClr val="tx1"/>
                </a:solidFill>
                <a:effectLst/>
                <a:latin typeface="+mn-lt"/>
                <a:ea typeface="+mn-ea"/>
                <a:cs typeface="+mn-cs"/>
              </a:rPr>
              <a:t>Not</a:t>
            </a:r>
            <a:r>
              <a:rPr lang="en-US" sz="1200" b="1" i="0" u="none" strike="noStrike" kern="1200" baseline="0" dirty="0">
                <a:solidFill>
                  <a:schemeClr val="tx1"/>
                </a:solidFill>
                <a:effectLst/>
                <a:latin typeface="+mn-lt"/>
                <a:ea typeface="+mn-ea"/>
                <a:cs typeface="+mn-cs"/>
              </a:rPr>
              <a:t> done </a:t>
            </a:r>
            <a:endParaRPr lang="en-US" sz="1200" b="0" i="0" u="none" strike="noStrike"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63</a:t>
            </a:fld>
            <a:endParaRPr lang="en-US"/>
          </a:p>
        </p:txBody>
      </p:sp>
    </p:spTree>
    <p:extLst>
      <p:ext uri="{BB962C8B-B14F-4D97-AF65-F5344CB8AC3E}">
        <p14:creationId xmlns:p14="http://schemas.microsoft.com/office/powerpoint/2010/main" val="21144147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CA" b="0" i="0" dirty="0">
                <a:solidFill>
                  <a:srgbClr val="000000"/>
                </a:solidFill>
                <a:effectLst/>
                <a:latin typeface="Open Sans" panose="020B0606030504020204" pitchFamily="34" charset="0"/>
              </a:rPr>
              <a:t>*On December 14, 2009, the human papillomavirus (HPV) and zoster vaccines were removed from the list of required vaccines for immigrant applicants. All other vaccinations on this list remain.</a:t>
            </a:r>
          </a:p>
          <a:p>
            <a:endParaRPr lang="en-CA" dirty="0"/>
          </a:p>
          <a:p>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b="0" i="0" dirty="0">
                <a:solidFill>
                  <a:srgbClr val="000000"/>
                </a:solidFill>
                <a:effectLst/>
                <a:latin typeface="Open Sans" panose="020B0606030504020204" pitchFamily="34" charset="0"/>
              </a:rPr>
              <a:t>Routine vaccination of U.S.-bound refugees before travel to the United States is not legally required. However, routine vaccinations are strongly recommended and offered overseas as part of this Vaccination Program to protect health, prevent travel delays due to disease outbreaks, and, for children, to allow more rapid integration into schools after arrival in the United States.</a:t>
            </a:r>
            <a:endParaRPr lang="en-US" dirty="0"/>
          </a:p>
          <a:p>
            <a:br>
              <a:rPr lang="en-CA" dirty="0"/>
            </a:br>
            <a:endParaRPr lang="en-US" dirty="0"/>
          </a:p>
        </p:txBody>
      </p:sp>
      <p:sp>
        <p:nvSpPr>
          <p:cNvPr id="4" name="Slide Number Placeholder 3"/>
          <p:cNvSpPr>
            <a:spLocks noGrp="1"/>
          </p:cNvSpPr>
          <p:nvPr>
            <p:ph type="sldNum" sz="quarter" idx="5"/>
          </p:nvPr>
        </p:nvSpPr>
        <p:spPr/>
        <p:txBody>
          <a:bodyPr/>
          <a:lstStyle/>
          <a:p>
            <a:fld id="{10A91543-B8B8-784C-8C14-FA187711E345}" type="slidenum">
              <a:rPr lang="en-US" smtClean="0"/>
              <a:t>64</a:t>
            </a:fld>
            <a:endParaRPr lang="en-US"/>
          </a:p>
        </p:txBody>
      </p:sp>
    </p:spTree>
    <p:extLst>
      <p:ext uri="{BB962C8B-B14F-4D97-AF65-F5344CB8AC3E}">
        <p14:creationId xmlns:p14="http://schemas.microsoft.com/office/powerpoint/2010/main" val="25709698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2010 - Active tuberculosis, infectious syphilis, gonorrhea, infectious leprosy, chancroid, lymphogranuloma </a:t>
            </a:r>
            <a:r>
              <a:rPr lang="en-US" dirty="0" err="1"/>
              <a:t>venereum</a:t>
            </a:r>
            <a:r>
              <a:rPr lang="en-US" dirty="0"/>
              <a:t>, and granuloma </a:t>
            </a:r>
            <a:r>
              <a:rPr lang="en-US" dirty="0" err="1"/>
              <a:t>inguinale</a:t>
            </a:r>
            <a:r>
              <a:rPr lang="en-US" dirty="0"/>
              <a:t>. </a:t>
            </a:r>
          </a:p>
          <a:p>
            <a:endParaRPr lang="en-US" dirty="0"/>
          </a:p>
          <a:p>
            <a:r>
              <a:rPr lang="en-US" dirty="0"/>
              <a:t>In 2016 -- </a:t>
            </a:r>
            <a:r>
              <a:rPr lang="en-US" sz="1200" b="0" i="0" kern="1200" dirty="0">
                <a:solidFill>
                  <a:schemeClr val="tx1"/>
                </a:solidFill>
                <a:effectLst/>
                <a:latin typeface="+mn-lt"/>
                <a:ea typeface="+mn-ea"/>
                <a:cs typeface="+mn-cs"/>
              </a:rPr>
              <a:t>Specifically, this final rule revised the definition of “communicable disease of public health significance” by removing chancroid, granuloma </a:t>
            </a:r>
            <a:r>
              <a:rPr lang="en-US" sz="1200" b="0" i="0" kern="1200" dirty="0" err="1">
                <a:solidFill>
                  <a:schemeClr val="tx1"/>
                </a:solidFill>
                <a:effectLst/>
                <a:latin typeface="+mn-lt"/>
                <a:ea typeface="+mn-ea"/>
                <a:cs typeface="+mn-cs"/>
              </a:rPr>
              <a:t>inguinale</a:t>
            </a:r>
            <a:r>
              <a:rPr lang="en-US" sz="1200" b="0" i="0" kern="1200" dirty="0">
                <a:solidFill>
                  <a:schemeClr val="tx1"/>
                </a:solidFill>
                <a:effectLst/>
                <a:latin typeface="+mn-lt"/>
                <a:ea typeface="+mn-ea"/>
                <a:cs typeface="+mn-cs"/>
              </a:rPr>
              <a:t>, and lymphogranuloma </a:t>
            </a:r>
            <a:r>
              <a:rPr lang="en-US" sz="1200" b="0" i="0" kern="1200" dirty="0" err="1">
                <a:solidFill>
                  <a:schemeClr val="tx1"/>
                </a:solidFill>
                <a:effectLst/>
                <a:latin typeface="+mn-lt"/>
                <a:ea typeface="+mn-ea"/>
                <a:cs typeface="+mn-cs"/>
              </a:rPr>
              <a:t>venereum</a:t>
            </a:r>
            <a:r>
              <a:rPr lang="en-US" sz="1200" b="0" i="0" kern="1200" dirty="0">
                <a:solidFill>
                  <a:schemeClr val="tx1"/>
                </a:solidFill>
                <a:effectLst/>
                <a:latin typeface="+mn-lt"/>
                <a:ea typeface="+mn-ea"/>
                <a:cs typeface="+mn-cs"/>
              </a:rPr>
              <a:t> as health conditions that prevent entry into  the United States;</a:t>
            </a:r>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66</a:t>
            </a:fld>
            <a:endParaRPr lang="en-US"/>
          </a:p>
        </p:txBody>
      </p:sp>
    </p:spTree>
    <p:extLst>
      <p:ext uri="{BB962C8B-B14F-4D97-AF65-F5344CB8AC3E}">
        <p14:creationId xmlns:p14="http://schemas.microsoft.com/office/powerpoint/2010/main" val="64585146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On day 6 post ICU admission, a stool ova and parasites (O&amp;P) test that was submitted two days after admission resulted positive for S. stercoralis larvae. Strongyloides serology (using EUROIMMUN ELISA kits) was also positive at an optical density of 3.335 (cut off is &gt;1.1). By the time the Infectious Diseases service were consulted, he was on Day 6 of dexamethasone and still intubated requiring 100% FiO2 and haemodynamic support. He was febrile at 38.5 degrees Celsius (101.3 </a:t>
            </a:r>
            <a:r>
              <a:rPr lang="en-CA" dirty="0" err="1"/>
              <a:t>fahrenheit</a:t>
            </a:r>
            <a:r>
              <a:rPr lang="en-CA" dirty="0"/>
              <a:t>) and had persistent diarrhea. His abdomen was non-tender and there were no new </a:t>
            </a:r>
            <a:r>
              <a:rPr lang="en-CA" dirty="0" err="1"/>
              <a:t>rashe</a:t>
            </a:r>
            <a:endParaRPr lang="en-US" dirty="0"/>
          </a:p>
        </p:txBody>
      </p:sp>
      <p:sp>
        <p:nvSpPr>
          <p:cNvPr id="4" name="Slide Number Placeholder 3"/>
          <p:cNvSpPr>
            <a:spLocks noGrp="1"/>
          </p:cNvSpPr>
          <p:nvPr>
            <p:ph type="sldNum" sz="quarter" idx="5"/>
          </p:nvPr>
        </p:nvSpPr>
        <p:spPr/>
        <p:txBody>
          <a:bodyPr/>
          <a:lstStyle/>
          <a:p>
            <a:fld id="{10A91543-B8B8-784C-8C14-FA187711E345}" type="slidenum">
              <a:rPr lang="en-US" smtClean="0"/>
              <a:t>67</a:t>
            </a:fld>
            <a:endParaRPr lang="en-US"/>
          </a:p>
        </p:txBody>
      </p:sp>
    </p:spTree>
    <p:extLst>
      <p:ext uri="{BB962C8B-B14F-4D97-AF65-F5344CB8AC3E}">
        <p14:creationId xmlns:p14="http://schemas.microsoft.com/office/powerpoint/2010/main" val="298483524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On day 6 post ICU admission, a stool ova and parasites (O&amp;P) test that was submitted two days after admission resulted positive for S. stercoralis larvae. Strongyloides serology (using EUROIMMUN ELISA kits) was also positive at an optical density of 3.335 (cut off is &gt;1.1). By the time the Infectious Diseases service were consulted, he was on Day 6 of dexamethasone and still intubated requiring 100% FiO2 and haemodynamic support. He was febrile at 38.5 degrees Celsius (101.3 </a:t>
            </a:r>
            <a:r>
              <a:rPr lang="en-CA" dirty="0" err="1"/>
              <a:t>fahrenheit</a:t>
            </a:r>
            <a:r>
              <a:rPr lang="en-CA" dirty="0"/>
              <a:t>) and had persistent diarrhea. His abdomen was non-tender and there were no new </a:t>
            </a:r>
            <a:r>
              <a:rPr lang="en-CA" dirty="0" err="1"/>
              <a:t>rashe</a:t>
            </a:r>
            <a:endParaRPr lang="en-US" dirty="0"/>
          </a:p>
        </p:txBody>
      </p:sp>
      <p:sp>
        <p:nvSpPr>
          <p:cNvPr id="4" name="Slide Number Placeholder 3"/>
          <p:cNvSpPr>
            <a:spLocks noGrp="1"/>
          </p:cNvSpPr>
          <p:nvPr>
            <p:ph type="sldNum" sz="quarter" idx="5"/>
          </p:nvPr>
        </p:nvSpPr>
        <p:spPr/>
        <p:txBody>
          <a:bodyPr/>
          <a:lstStyle/>
          <a:p>
            <a:fld id="{10A91543-B8B8-784C-8C14-FA187711E345}" type="slidenum">
              <a:rPr lang="en-US" smtClean="0"/>
              <a:t>68</a:t>
            </a:fld>
            <a:endParaRPr lang="en-US"/>
          </a:p>
        </p:txBody>
      </p:sp>
    </p:spTree>
    <p:extLst>
      <p:ext uri="{BB962C8B-B14F-4D97-AF65-F5344CB8AC3E}">
        <p14:creationId xmlns:p14="http://schemas.microsoft.com/office/powerpoint/2010/main" val="144844898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Canadian study specifically demonstrated a lack of self-clearance and ongoing local transmission when refugees were tested at 6 months after arrival in Canada without screening or treatment of intestinal parasites.</a:t>
            </a:r>
          </a:p>
          <a:p>
            <a:r>
              <a:rPr lang="en-US" dirty="0"/>
              <a:t>Effect of screening and treatment on imported intestinal parasite infections: results from a randomized, controlled </a:t>
            </a:r>
            <a:r>
              <a:rPr lang="en-US" dirty="0" err="1"/>
              <a:t>trial.</a:t>
            </a:r>
            <a:r>
              <a:rPr lang="en-US" i="1" dirty="0" err="1"/>
              <a:t>Gyorkos</a:t>
            </a:r>
            <a:r>
              <a:rPr lang="en-US" i="1" dirty="0"/>
              <a:t> TW, </a:t>
            </a:r>
            <a:r>
              <a:rPr lang="en-US" i="1" dirty="0" err="1"/>
              <a:t>Frappier-Davignon</a:t>
            </a:r>
            <a:r>
              <a:rPr lang="en-US" i="1" dirty="0"/>
              <a:t> L, MacLean JD, </a:t>
            </a:r>
            <a:r>
              <a:rPr lang="en-US" i="1" dirty="0" err="1"/>
              <a:t>Viens</a:t>
            </a:r>
            <a:r>
              <a:rPr lang="en-US" i="1" dirty="0"/>
              <a:t> P</a:t>
            </a:r>
          </a:p>
          <a:p>
            <a:r>
              <a:rPr lang="en-US" i="1" dirty="0"/>
              <a:t>Am J </a:t>
            </a:r>
            <a:r>
              <a:rPr lang="en-US" i="1" dirty="0" err="1"/>
              <a:t>Epidemiol</a:t>
            </a:r>
            <a:r>
              <a:rPr lang="en-US" i="1" dirty="0"/>
              <a:t>. 1989 Apr; 129(4):753-61.</a:t>
            </a:r>
          </a:p>
          <a:p>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70</a:t>
            </a:fld>
            <a:endParaRPr lang="en-US"/>
          </a:p>
        </p:txBody>
      </p:sp>
    </p:spTree>
    <p:extLst>
      <p:ext uri="{BB962C8B-B14F-4D97-AF65-F5344CB8AC3E}">
        <p14:creationId xmlns:p14="http://schemas.microsoft.com/office/powerpoint/2010/main" val="50376209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71</a:t>
            </a:fld>
            <a:endParaRPr lang="en-US"/>
          </a:p>
        </p:txBody>
      </p:sp>
    </p:spTree>
    <p:extLst>
      <p:ext uri="{BB962C8B-B14F-4D97-AF65-F5344CB8AC3E}">
        <p14:creationId xmlns:p14="http://schemas.microsoft.com/office/powerpoint/2010/main" val="6780408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4,370 untreated refugees</a:t>
            </a:r>
          </a:p>
          <a:p>
            <a:pPr lvl="1"/>
            <a:r>
              <a:rPr lang="en-US" dirty="0"/>
              <a:t>20.8% had ≥ 1 stool nematode</a:t>
            </a:r>
          </a:p>
          <a:p>
            <a:r>
              <a:rPr lang="en-US" dirty="0"/>
              <a:t>22,586 </a:t>
            </a:r>
            <a:r>
              <a:rPr lang="en-US" dirty="0" err="1"/>
              <a:t>albendazole</a:t>
            </a:r>
            <a:r>
              <a:rPr lang="en-US" dirty="0"/>
              <a:t>-treated refugees</a:t>
            </a:r>
          </a:p>
          <a:p>
            <a:pPr lvl="1"/>
            <a:r>
              <a:rPr lang="en-US" dirty="0"/>
              <a:t>4.7% had ≥ 1 stool nematode</a:t>
            </a:r>
          </a:p>
          <a:p>
            <a:pPr lvl="1"/>
            <a:endParaRPr lang="en-US" dirty="0"/>
          </a:p>
          <a:p>
            <a:r>
              <a:rPr lang="en-US" dirty="0" err="1"/>
              <a:t>Albendazole</a:t>
            </a:r>
            <a:r>
              <a:rPr lang="en-US" dirty="0"/>
              <a:t>-treated refugees had:</a:t>
            </a:r>
          </a:p>
          <a:p>
            <a:pPr lvl="1"/>
            <a:r>
              <a:rPr lang="en-US" dirty="0"/>
              <a:t>Fewer stool positive for nematodes (prevalence ratio, 0.19), </a:t>
            </a:r>
          </a:p>
          <a:p>
            <a:pPr lvl="1"/>
            <a:r>
              <a:rPr lang="en-US" dirty="0"/>
              <a:t>Similar rates of giardia (5% Africa,  17% SE Asia)</a:t>
            </a:r>
          </a:p>
          <a:p>
            <a:pPr lvl="1"/>
            <a:r>
              <a:rPr lang="en-US" dirty="0"/>
              <a:t>2% Schistosomiasis  </a:t>
            </a:r>
          </a:p>
          <a:p>
            <a:pPr lvl="1"/>
            <a:endParaRPr lang="en-US" dirty="0"/>
          </a:p>
          <a:p>
            <a:pPr lvl="1"/>
            <a:r>
              <a:rPr lang="en-US" dirty="0"/>
              <a:t>On the basis of these findings, the CDC has expanded its presumptive therapy recommendations to include treatment with </a:t>
            </a:r>
            <a:r>
              <a:rPr lang="en-US" dirty="0" err="1"/>
              <a:t>praziquantel</a:t>
            </a:r>
            <a:r>
              <a:rPr lang="en-US" dirty="0"/>
              <a:t> and </a:t>
            </a:r>
            <a:r>
              <a:rPr lang="en-US" dirty="0" err="1"/>
              <a:t>ivermectin</a:t>
            </a:r>
            <a:r>
              <a:rPr lang="en-US" dirty="0"/>
              <a:t> in certain refugee populations before departure for the United States</a:t>
            </a:r>
          </a:p>
          <a:p>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75</a:t>
            </a:fld>
            <a:endParaRPr lang="en-US"/>
          </a:p>
        </p:txBody>
      </p:sp>
    </p:spTree>
    <p:extLst>
      <p:ext uri="{BB962C8B-B14F-4D97-AF65-F5344CB8AC3E}">
        <p14:creationId xmlns:p14="http://schemas.microsoft.com/office/powerpoint/2010/main" val="81257946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dirty="0"/>
              <a:t>Treat if positive with </a:t>
            </a:r>
            <a:r>
              <a:rPr lang="en-US" dirty="0" err="1"/>
              <a:t>ivermectin</a:t>
            </a:r>
            <a:r>
              <a:rPr lang="en-US" dirty="0"/>
              <a:t> (first line) or </a:t>
            </a:r>
            <a:r>
              <a:rPr lang="en-US" dirty="0" err="1"/>
              <a:t>albendazole</a:t>
            </a:r>
            <a:r>
              <a:rPr lang="en-US" dirty="0"/>
              <a:t> (if contraindications to </a:t>
            </a:r>
            <a:r>
              <a:rPr lang="en-US" dirty="0" err="1"/>
              <a:t>ivermectin</a:t>
            </a:r>
            <a:r>
              <a:rPr lang="en-US" dirty="0"/>
              <a:t>). </a:t>
            </a:r>
          </a:p>
          <a:p>
            <a:endParaRPr lang="en-US" dirty="0"/>
          </a:p>
          <a:p>
            <a:pPr marL="0" marR="0" lvl="1" indent="0" algn="l" defTabSz="914400" rtl="0" eaLnBrk="1" fontAlgn="auto" latinLnBrk="0" hangingPunct="1">
              <a:lnSpc>
                <a:spcPct val="100000"/>
              </a:lnSpc>
              <a:spcBef>
                <a:spcPts val="0"/>
              </a:spcBef>
              <a:spcAft>
                <a:spcPts val="0"/>
              </a:spcAft>
              <a:buClrTx/>
              <a:buSzTx/>
              <a:buFontTx/>
              <a:buNone/>
              <a:tabLst/>
              <a:defRPr/>
            </a:pPr>
            <a:r>
              <a:rPr lang="en-US" dirty="0"/>
              <a:t>for schistosomiasis and treat if positive with </a:t>
            </a:r>
            <a:r>
              <a:rPr lang="en-US" dirty="0" err="1"/>
              <a:t>praziquantel</a:t>
            </a:r>
            <a:r>
              <a:rPr lang="en-US" dirty="0"/>
              <a:t> </a:t>
            </a:r>
          </a:p>
          <a:p>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76</a:t>
            </a:fld>
            <a:endParaRPr lang="en-US"/>
          </a:p>
        </p:txBody>
      </p:sp>
    </p:spTree>
    <p:extLst>
      <p:ext uri="{BB962C8B-B14F-4D97-AF65-F5344CB8AC3E}">
        <p14:creationId xmlns:p14="http://schemas.microsoft.com/office/powerpoint/2010/main" val="53396795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are exempt from completing an immigration medical exam (IME) overseas, if applicable, but may be required to complete and pay for a medical diagnostic test within 90 days of arrival in Canada to screen for reportable communicable diseases (chest x-ray or suitable alternative and blood test)</a:t>
            </a:r>
          </a:p>
          <a:p>
            <a:br>
              <a:rPr lang="en-US" dirty="0"/>
            </a:br>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79</a:t>
            </a:fld>
            <a:endParaRPr lang="en-US"/>
          </a:p>
        </p:txBody>
      </p:sp>
    </p:spTree>
    <p:extLst>
      <p:ext uri="{BB962C8B-B14F-4D97-AF65-F5344CB8AC3E}">
        <p14:creationId xmlns:p14="http://schemas.microsoft.com/office/powerpoint/2010/main" val="161731586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80</a:t>
            </a:fld>
            <a:endParaRPr lang="en-US"/>
          </a:p>
        </p:txBody>
      </p:sp>
    </p:spTree>
    <p:extLst>
      <p:ext uri="{BB962C8B-B14F-4D97-AF65-F5344CB8AC3E}">
        <p14:creationId xmlns:p14="http://schemas.microsoft.com/office/powerpoint/2010/main" val="9732500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81</a:t>
            </a:fld>
            <a:endParaRPr lang="en-US"/>
          </a:p>
        </p:txBody>
      </p:sp>
    </p:spTree>
    <p:extLst>
      <p:ext uri="{BB962C8B-B14F-4D97-AF65-F5344CB8AC3E}">
        <p14:creationId xmlns:p14="http://schemas.microsoft.com/office/powerpoint/2010/main" val="144931229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0A91543-B8B8-784C-8C14-FA187711E345}" type="slidenum">
              <a:rPr lang="en-US" smtClean="0"/>
              <a:t>89</a:t>
            </a:fld>
            <a:endParaRPr lang="en-US"/>
          </a:p>
        </p:txBody>
      </p:sp>
    </p:spTree>
    <p:extLst>
      <p:ext uri="{BB962C8B-B14F-4D97-AF65-F5344CB8AC3E}">
        <p14:creationId xmlns:p14="http://schemas.microsoft.com/office/powerpoint/2010/main" val="293517823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CA" b="0" i="0" dirty="0">
                <a:solidFill>
                  <a:srgbClr val="5B616B"/>
                </a:solidFill>
                <a:effectLst/>
                <a:latin typeface="system-ui"/>
              </a:rPr>
              <a:t>Am J Epidemiol</a:t>
            </a:r>
            <a:endParaRPr lang="en-CA" b="0" i="0" cap="small" dirty="0">
              <a:solidFill>
                <a:srgbClr val="5B616B"/>
              </a:solidFill>
              <a:effectLst/>
              <a:latin typeface="BlinkMacSystemFont"/>
            </a:endParaRPr>
          </a:p>
          <a:p>
            <a:r>
              <a:rPr lang="en-CA" b="0" i="0" dirty="0">
                <a:solidFill>
                  <a:srgbClr val="0071BC"/>
                </a:solidFill>
                <a:effectLst/>
                <a:latin typeface="system-ui"/>
              </a:rPr>
              <a:t>. </a:t>
            </a:r>
            <a:r>
              <a:rPr lang="en-CA" b="0" i="0" dirty="0">
                <a:solidFill>
                  <a:srgbClr val="5B616B"/>
                </a:solidFill>
                <a:effectLst/>
                <a:latin typeface="system-ui"/>
              </a:rPr>
              <a:t>2022 Jan 24;191(2):271-274.</a:t>
            </a:r>
            <a:endParaRPr lang="en-US" dirty="0"/>
          </a:p>
        </p:txBody>
      </p:sp>
      <p:sp>
        <p:nvSpPr>
          <p:cNvPr id="4" name="Slide Number Placeholder 3"/>
          <p:cNvSpPr>
            <a:spLocks noGrp="1"/>
          </p:cNvSpPr>
          <p:nvPr>
            <p:ph type="sldNum" sz="quarter" idx="5"/>
          </p:nvPr>
        </p:nvSpPr>
        <p:spPr/>
        <p:txBody>
          <a:bodyPr/>
          <a:lstStyle/>
          <a:p>
            <a:fld id="{10A91543-B8B8-784C-8C14-FA187711E345}" type="slidenum">
              <a:rPr lang="en-US" smtClean="0"/>
              <a:t>90</a:t>
            </a:fld>
            <a:endParaRPr lang="en-US"/>
          </a:p>
        </p:txBody>
      </p:sp>
    </p:spTree>
    <p:extLst>
      <p:ext uri="{BB962C8B-B14F-4D97-AF65-F5344CB8AC3E}">
        <p14:creationId xmlns:p14="http://schemas.microsoft.com/office/powerpoint/2010/main" val="292805284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91</a:t>
            </a:fld>
            <a:endParaRPr lang="en-US"/>
          </a:p>
        </p:txBody>
      </p:sp>
    </p:spTree>
    <p:extLst>
      <p:ext uri="{BB962C8B-B14F-4D97-AF65-F5344CB8AC3E}">
        <p14:creationId xmlns:p14="http://schemas.microsoft.com/office/powerpoint/2010/main" val="2627056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F04BEA32-EEDA-E647-934A-FFCB9909111C}" type="datetimeFigureOut">
              <a:rPr lang="en-US" smtClean="0"/>
              <a:t>9/19/24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ABD37A-43EC-8041-BB04-3DB72B095874}" type="slidenum">
              <a:rPr lang="en-US" smtClean="0"/>
              <a:t>‹#›</a:t>
            </a:fld>
            <a:endParaRPr lang="en-US"/>
          </a:p>
        </p:txBody>
      </p:sp>
    </p:spTree>
    <p:extLst>
      <p:ext uri="{BB962C8B-B14F-4D97-AF65-F5344CB8AC3E}">
        <p14:creationId xmlns:p14="http://schemas.microsoft.com/office/powerpoint/2010/main" val="1444506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04BEA32-EEDA-E647-934A-FFCB9909111C}" type="datetimeFigureOut">
              <a:rPr lang="en-US" smtClean="0"/>
              <a:t>9/19/24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ABD37A-43EC-8041-BB04-3DB72B095874}" type="slidenum">
              <a:rPr lang="en-US" smtClean="0"/>
              <a:t>‹#›</a:t>
            </a:fld>
            <a:endParaRPr lang="en-US"/>
          </a:p>
        </p:txBody>
      </p:sp>
    </p:spTree>
    <p:extLst>
      <p:ext uri="{BB962C8B-B14F-4D97-AF65-F5344CB8AC3E}">
        <p14:creationId xmlns:p14="http://schemas.microsoft.com/office/powerpoint/2010/main" val="11258895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4BEA32-EEDA-E647-934A-FFCB9909111C}" type="datetimeFigureOut">
              <a:rPr lang="en-US" smtClean="0"/>
              <a:t>9/19/24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ABD37A-43EC-8041-BB04-3DB72B095874}" type="slidenum">
              <a:rPr lang="en-US" smtClean="0"/>
              <a:t>‹#›</a:t>
            </a:fld>
            <a:endParaRPr lang="en-US"/>
          </a:p>
        </p:txBody>
      </p:sp>
    </p:spTree>
    <p:extLst>
      <p:ext uri="{BB962C8B-B14F-4D97-AF65-F5344CB8AC3E}">
        <p14:creationId xmlns:p14="http://schemas.microsoft.com/office/powerpoint/2010/main" val="13477573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04BEA32-EEDA-E647-934A-FFCB9909111C}" type="datetimeFigureOut">
              <a:rPr lang="en-US" smtClean="0"/>
              <a:t>9/19/24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ABD37A-43EC-8041-BB04-3DB72B095874}" type="slidenum">
              <a:rPr lang="en-US" smtClean="0"/>
              <a:t>‹#›</a:t>
            </a:fld>
            <a:endParaRPr lang="en-US"/>
          </a:p>
        </p:txBody>
      </p:sp>
    </p:spTree>
    <p:extLst>
      <p:ext uri="{BB962C8B-B14F-4D97-AF65-F5344CB8AC3E}">
        <p14:creationId xmlns:p14="http://schemas.microsoft.com/office/powerpoint/2010/main" val="100155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04BEA32-EEDA-E647-934A-FFCB9909111C}" type="datetimeFigureOut">
              <a:rPr lang="en-US" smtClean="0"/>
              <a:t>9/19/24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9ABD37A-43EC-8041-BB04-3DB72B095874}" type="slidenum">
              <a:rPr lang="en-US" smtClean="0"/>
              <a:t>‹#›</a:t>
            </a:fld>
            <a:endParaRPr lang="en-US"/>
          </a:p>
        </p:txBody>
      </p:sp>
    </p:spTree>
    <p:extLst>
      <p:ext uri="{BB962C8B-B14F-4D97-AF65-F5344CB8AC3E}">
        <p14:creationId xmlns:p14="http://schemas.microsoft.com/office/powerpoint/2010/main" val="18295071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04BEA32-EEDA-E647-934A-FFCB9909111C}" type="datetimeFigureOut">
              <a:rPr lang="en-US" smtClean="0"/>
              <a:t>9/19/24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9ABD37A-43EC-8041-BB04-3DB72B095874}" type="slidenum">
              <a:rPr lang="en-US" smtClean="0"/>
              <a:t>‹#›</a:t>
            </a:fld>
            <a:endParaRPr lang="en-US"/>
          </a:p>
        </p:txBody>
      </p:sp>
    </p:spTree>
    <p:extLst>
      <p:ext uri="{BB962C8B-B14F-4D97-AF65-F5344CB8AC3E}">
        <p14:creationId xmlns:p14="http://schemas.microsoft.com/office/powerpoint/2010/main" val="8552072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4BEA32-EEDA-E647-934A-FFCB9909111C}" type="datetimeFigureOut">
              <a:rPr lang="en-US" smtClean="0"/>
              <a:t>9/19/24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9ABD37A-43EC-8041-BB04-3DB72B095874}" type="slidenum">
              <a:rPr lang="en-US" smtClean="0"/>
              <a:t>‹#›</a:t>
            </a:fld>
            <a:endParaRPr lang="en-US"/>
          </a:p>
        </p:txBody>
      </p:sp>
    </p:spTree>
    <p:extLst>
      <p:ext uri="{BB962C8B-B14F-4D97-AF65-F5344CB8AC3E}">
        <p14:creationId xmlns:p14="http://schemas.microsoft.com/office/powerpoint/2010/main" val="3602349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04BEA32-EEDA-E647-934A-FFCB9909111C}" type="datetimeFigureOut">
              <a:rPr lang="en-US" smtClean="0"/>
              <a:t>9/19/24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ABD37A-43EC-8041-BB04-3DB72B095874}" type="slidenum">
              <a:rPr lang="en-US" smtClean="0"/>
              <a:t>‹#›</a:t>
            </a:fld>
            <a:endParaRPr lang="en-US"/>
          </a:p>
        </p:txBody>
      </p:sp>
    </p:spTree>
    <p:extLst>
      <p:ext uri="{BB962C8B-B14F-4D97-AF65-F5344CB8AC3E}">
        <p14:creationId xmlns:p14="http://schemas.microsoft.com/office/powerpoint/2010/main" val="7131264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04BEA32-EEDA-E647-934A-FFCB9909111C}" type="datetimeFigureOut">
              <a:rPr lang="en-US" smtClean="0"/>
              <a:t>9/19/24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ABD37A-43EC-8041-BB04-3DB72B095874}" type="slidenum">
              <a:rPr lang="en-US" smtClean="0"/>
              <a:t>‹#›</a:t>
            </a:fld>
            <a:endParaRPr lang="en-US"/>
          </a:p>
        </p:txBody>
      </p:sp>
    </p:spTree>
    <p:extLst>
      <p:ext uri="{BB962C8B-B14F-4D97-AF65-F5344CB8AC3E}">
        <p14:creationId xmlns:p14="http://schemas.microsoft.com/office/powerpoint/2010/main" val="4101456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04BEA32-EEDA-E647-934A-FFCB9909111C}" type="datetimeFigureOut">
              <a:rPr lang="en-US" smtClean="0"/>
              <a:t>9/19/24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ABD37A-43EC-8041-BB04-3DB72B095874}" type="slidenum">
              <a:rPr lang="en-US" smtClean="0"/>
              <a:t>‹#›</a:t>
            </a:fld>
            <a:endParaRPr lang="en-US"/>
          </a:p>
        </p:txBody>
      </p:sp>
    </p:spTree>
    <p:extLst>
      <p:ext uri="{BB962C8B-B14F-4D97-AF65-F5344CB8AC3E}">
        <p14:creationId xmlns:p14="http://schemas.microsoft.com/office/powerpoint/2010/main" val="20437398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04BEA32-EEDA-E647-934A-FFCB9909111C}" type="datetimeFigureOut">
              <a:rPr lang="en-US" smtClean="0"/>
              <a:t>9/19/24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ABD37A-43EC-8041-BB04-3DB72B095874}" type="slidenum">
              <a:rPr lang="en-US" smtClean="0"/>
              <a:t>‹#›</a:t>
            </a:fld>
            <a:endParaRPr lang="en-US"/>
          </a:p>
        </p:txBody>
      </p:sp>
    </p:spTree>
    <p:extLst>
      <p:ext uri="{BB962C8B-B14F-4D97-AF65-F5344CB8AC3E}">
        <p14:creationId xmlns:p14="http://schemas.microsoft.com/office/powerpoint/2010/main" val="1350613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4BEA32-EEDA-E647-934A-FFCB9909111C}" type="datetimeFigureOut">
              <a:rPr lang="en-US" smtClean="0"/>
              <a:t>9/19/24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ABD37A-43EC-8041-BB04-3DB72B095874}" type="slidenum">
              <a:rPr lang="en-US" smtClean="0"/>
              <a:t>‹#›</a:t>
            </a:fld>
            <a:endParaRPr lang="en-US"/>
          </a:p>
        </p:txBody>
      </p:sp>
    </p:spTree>
    <p:extLst>
      <p:ext uri="{BB962C8B-B14F-4D97-AF65-F5344CB8AC3E}">
        <p14:creationId xmlns:p14="http://schemas.microsoft.com/office/powerpoint/2010/main" val="509900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0.jpeg"/><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2.tif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3.tif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4.tiff"/><Relationship Id="rId2" Type="http://schemas.openxmlformats.org/officeDocument/2006/relationships/image" Target="../media/image33.tif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3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45.jpeg"/><Relationship Id="rId4" Type="http://schemas.openxmlformats.org/officeDocument/2006/relationships/image" Target="../media/image44.png"/></Relationships>
</file>

<file path=ppt/slides/_rels/slide3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39.xml.rels><?xml version="1.0" encoding="UTF-8" standalone="yes"?>
<Relationships xmlns="http://schemas.openxmlformats.org/package/2006/relationships"><Relationship Id="rId3" Type="http://schemas.openxmlformats.org/officeDocument/2006/relationships/image" Target="../media/image48.tiff"/><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50.jpeg"/><Relationship Id="rId4" Type="http://schemas.openxmlformats.org/officeDocument/2006/relationships/image" Target="../media/image49.tiff"/></Relationships>
</file>

<file path=ppt/slides/_rels/slide4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54.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60.tif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64.tiff"/></Relationships>
</file>

<file path=ppt/slides/_rels/slide60.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74.jpeg"/></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76.tiff"/><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76.tiff"/><Relationship Id="rId2" Type="http://schemas.openxmlformats.org/officeDocument/2006/relationships/image" Target="../media/image75.png"/><Relationship Id="rId1" Type="http://schemas.openxmlformats.org/officeDocument/2006/relationships/slideLayout" Target="../slideLayouts/slideLayout2.xml"/><Relationship Id="rId4" Type="http://schemas.openxmlformats.org/officeDocument/2006/relationships/image" Target="../media/image77.png"/></Relationships>
</file>

<file path=ppt/slides/_rels/slide7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6628" y="-547388"/>
            <a:ext cx="9144000" cy="2387600"/>
          </a:xfrm>
        </p:spPr>
        <p:txBody>
          <a:bodyPr>
            <a:normAutofit/>
          </a:bodyPr>
          <a:lstStyle/>
          <a:p>
            <a:r>
              <a:rPr lang="en-US" sz="6600" b="1" dirty="0"/>
              <a:t>Immigration screening</a:t>
            </a:r>
          </a:p>
        </p:txBody>
      </p:sp>
      <p:sp>
        <p:nvSpPr>
          <p:cNvPr id="3" name="Subtitle 2"/>
          <p:cNvSpPr>
            <a:spLocks noGrp="1"/>
          </p:cNvSpPr>
          <p:nvPr>
            <p:ph type="subTitle" idx="1"/>
          </p:nvPr>
        </p:nvSpPr>
        <p:spPr>
          <a:xfrm>
            <a:off x="304800" y="1963838"/>
            <a:ext cx="4604288" cy="1655762"/>
          </a:xfrm>
        </p:spPr>
        <p:txBody>
          <a:bodyPr/>
          <a:lstStyle/>
          <a:p>
            <a:pPr algn="l"/>
            <a:r>
              <a:rPr lang="en-US" sz="2800" b="1" dirty="0"/>
              <a:t>UBC Tropical medicine rounds</a:t>
            </a:r>
          </a:p>
          <a:p>
            <a:pPr algn="l"/>
            <a:r>
              <a:rPr lang="en-US" dirty="0"/>
              <a:t>Jan Hajek</a:t>
            </a:r>
          </a:p>
          <a:p>
            <a:pPr algn="l"/>
            <a:r>
              <a:rPr lang="en-US" dirty="0"/>
              <a:t>September 2024</a:t>
            </a:r>
          </a:p>
        </p:txBody>
      </p:sp>
      <p:sp>
        <p:nvSpPr>
          <p:cNvPr id="8" name="AutoShape 14" descr="mage result for climate strike vancouver sept 27"/>
          <p:cNvSpPr>
            <a:spLocks noChangeAspect="1" noChangeArrowheads="1"/>
          </p:cNvSpPr>
          <p:nvPr/>
        </p:nvSpPr>
        <p:spPr bwMode="auto">
          <a:xfrm>
            <a:off x="0" y="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2" name="Picture 2" descr="mage result for Speed of Global Travel in Relation to World Population G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3311" y="2138550"/>
            <a:ext cx="5381479" cy="43724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4743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Immigration screening </a:t>
            </a:r>
          </a:p>
        </p:txBody>
      </p:sp>
      <p:sp>
        <p:nvSpPr>
          <p:cNvPr id="3" name="Content Placeholder 2"/>
          <p:cNvSpPr>
            <a:spLocks noGrp="1"/>
          </p:cNvSpPr>
          <p:nvPr>
            <p:ph idx="1"/>
          </p:nvPr>
        </p:nvSpPr>
        <p:spPr>
          <a:xfrm>
            <a:off x="838200" y="1825625"/>
            <a:ext cx="9800063" cy="4351338"/>
          </a:xfrm>
        </p:spPr>
        <p:txBody>
          <a:bodyPr>
            <a:normAutofit/>
          </a:bodyPr>
          <a:lstStyle/>
          <a:p>
            <a:r>
              <a:rPr lang="en-US" dirty="0"/>
              <a:t>Overview of the numbers and trends of immigrants and refugees</a:t>
            </a:r>
          </a:p>
          <a:p>
            <a:r>
              <a:rPr lang="en-US" dirty="0"/>
              <a:t>Overview of the Canadian IME</a:t>
            </a:r>
          </a:p>
          <a:p>
            <a:endParaRPr lang="en-US" dirty="0"/>
          </a:p>
          <a:p>
            <a:r>
              <a:rPr lang="en-US" dirty="0"/>
              <a:t>3 clinical cases </a:t>
            </a:r>
          </a:p>
          <a:p>
            <a:endParaRPr lang="en-US" dirty="0"/>
          </a:p>
          <a:p>
            <a:r>
              <a:rPr lang="en-US" dirty="0"/>
              <a:t>Ukraine  </a:t>
            </a:r>
          </a:p>
          <a:p>
            <a:r>
              <a:rPr lang="en-US" dirty="0"/>
              <a:t>Melilla and Ceuta </a:t>
            </a:r>
          </a:p>
          <a:p>
            <a:r>
              <a:rPr lang="en-US" dirty="0"/>
              <a:t>Nell Toussaint </a:t>
            </a:r>
          </a:p>
          <a:p>
            <a:endParaRPr lang="en-US" dirty="0"/>
          </a:p>
          <a:p>
            <a:pPr lvl="1"/>
            <a:endParaRPr lang="en-CA" dirty="0"/>
          </a:p>
          <a:p>
            <a:pPr lvl="1"/>
            <a:endParaRPr lang="en-US" dirty="0"/>
          </a:p>
        </p:txBody>
      </p:sp>
      <p:pic>
        <p:nvPicPr>
          <p:cNvPr id="4" name="Picture 3"/>
          <p:cNvPicPr>
            <a:picLocks noChangeAspect="1"/>
          </p:cNvPicPr>
          <p:nvPr/>
        </p:nvPicPr>
        <p:blipFill>
          <a:blip r:embed="rId3"/>
          <a:stretch>
            <a:fillRect/>
          </a:stretch>
        </p:blipFill>
        <p:spPr>
          <a:xfrm>
            <a:off x="6325328" y="3205318"/>
            <a:ext cx="4028231" cy="2823882"/>
          </a:xfrm>
          <a:prstGeom prst="rect">
            <a:avLst/>
          </a:prstGeom>
        </p:spPr>
      </p:pic>
    </p:spTree>
    <p:extLst>
      <p:ext uri="{BB962C8B-B14F-4D97-AF65-F5344CB8AC3E}">
        <p14:creationId xmlns:p14="http://schemas.microsoft.com/office/powerpoint/2010/main" val="18643428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5EC47-9209-9B2C-B581-C53A047F07BC}"/>
              </a:ext>
            </a:extLst>
          </p:cNvPr>
          <p:cNvSpPr>
            <a:spLocks noGrp="1"/>
          </p:cNvSpPr>
          <p:nvPr>
            <p:ph type="title"/>
          </p:nvPr>
        </p:nvSpPr>
        <p:spPr/>
        <p:txBody>
          <a:bodyPr>
            <a:normAutofit fontScale="90000"/>
          </a:bodyPr>
          <a:lstStyle/>
          <a:p>
            <a:r>
              <a:rPr lang="en-US" dirty="0"/>
              <a:t>First…</a:t>
            </a:r>
            <a:br>
              <a:rPr lang="en-US" dirty="0"/>
            </a:br>
            <a:r>
              <a:rPr lang="en-US" sz="4000" dirty="0"/>
              <a:t>continuing on from the Eosinophilia topic last week  </a:t>
            </a:r>
            <a:endParaRPr lang="en-US" dirty="0"/>
          </a:p>
        </p:txBody>
      </p:sp>
      <p:sp>
        <p:nvSpPr>
          <p:cNvPr id="3" name="Content Placeholder 2">
            <a:extLst>
              <a:ext uri="{FF2B5EF4-FFF2-40B4-BE49-F238E27FC236}">
                <a16:creationId xmlns:a16="http://schemas.microsoft.com/office/drawing/2014/main" id="{8A9A4CDB-9285-D52E-FA86-9493A2FC1481}"/>
              </a:ext>
            </a:extLst>
          </p:cNvPr>
          <p:cNvSpPr>
            <a:spLocks noGrp="1"/>
          </p:cNvSpPr>
          <p:nvPr>
            <p:ph idx="1"/>
          </p:nvPr>
        </p:nvSpPr>
        <p:spPr/>
        <p:txBody>
          <a:bodyPr/>
          <a:lstStyle/>
          <a:p>
            <a:r>
              <a:rPr lang="en-CA" dirty="0"/>
              <a:t>64F from southeastern Australia</a:t>
            </a:r>
          </a:p>
          <a:p>
            <a:pPr lvl="1"/>
            <a:r>
              <a:rPr lang="en-CA" dirty="0"/>
              <a:t>January 2021 - admitted to hospital with 3 weeks of abdominal pain and diarrhea, cough and night sweats</a:t>
            </a:r>
          </a:p>
          <a:p>
            <a:pPr lvl="1"/>
            <a:r>
              <a:rPr lang="en-CA" dirty="0"/>
              <a:t>eosinophil count of 9.8 × 109 cells/L</a:t>
            </a:r>
          </a:p>
          <a:p>
            <a:pPr lvl="1"/>
            <a:endParaRPr lang="en-CA" dirty="0"/>
          </a:p>
          <a:p>
            <a:pPr lvl="1"/>
            <a:r>
              <a:rPr lang="en-CA" dirty="0"/>
              <a:t>Prior travel to South Africa, Asia, and Europe &gt; years earlier.</a:t>
            </a:r>
          </a:p>
          <a:p>
            <a:pPr lvl="1"/>
            <a:endParaRPr lang="en-CA" dirty="0"/>
          </a:p>
          <a:p>
            <a:pPr marL="457200" lvl="1" indent="0">
              <a:buNone/>
            </a:pPr>
            <a:endParaRPr lang="en-CA" dirty="0"/>
          </a:p>
          <a:p>
            <a:pPr lvl="1"/>
            <a:endParaRPr lang="en-US" dirty="0"/>
          </a:p>
        </p:txBody>
      </p:sp>
    </p:spTree>
    <p:extLst>
      <p:ext uri="{BB962C8B-B14F-4D97-AF65-F5344CB8AC3E}">
        <p14:creationId xmlns:p14="http://schemas.microsoft.com/office/powerpoint/2010/main" val="8891212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BA282-67D7-45E9-CBB6-0F204E7FA944}"/>
              </a:ext>
            </a:extLst>
          </p:cNvPr>
          <p:cNvSpPr>
            <a:spLocks noGrp="1"/>
          </p:cNvSpPr>
          <p:nvPr>
            <p:ph type="title"/>
          </p:nvPr>
        </p:nvSpPr>
        <p:spPr/>
        <p:txBody>
          <a:bodyPr/>
          <a:lstStyle/>
          <a:p>
            <a:r>
              <a:rPr lang="en-US" dirty="0"/>
              <a:t>Eosinophilia case – in Australia</a:t>
            </a:r>
          </a:p>
        </p:txBody>
      </p:sp>
      <p:sp>
        <p:nvSpPr>
          <p:cNvPr id="3" name="Content Placeholder 2">
            <a:extLst>
              <a:ext uri="{FF2B5EF4-FFF2-40B4-BE49-F238E27FC236}">
                <a16:creationId xmlns:a16="http://schemas.microsoft.com/office/drawing/2014/main" id="{7684C5EB-2925-8DD6-4B87-3F5ABA6E3DD6}"/>
              </a:ext>
            </a:extLst>
          </p:cNvPr>
          <p:cNvSpPr>
            <a:spLocks noGrp="1"/>
          </p:cNvSpPr>
          <p:nvPr>
            <p:ph idx="1"/>
          </p:nvPr>
        </p:nvSpPr>
        <p:spPr>
          <a:xfrm>
            <a:off x="838200" y="1825625"/>
            <a:ext cx="4337957" cy="4351338"/>
          </a:xfrm>
        </p:spPr>
        <p:txBody>
          <a:bodyPr>
            <a:normAutofit/>
          </a:bodyPr>
          <a:lstStyle/>
          <a:p>
            <a:r>
              <a:rPr lang="en-US" dirty="0"/>
              <a:t>Imaging </a:t>
            </a:r>
          </a:p>
          <a:p>
            <a:pPr lvl="1"/>
            <a:r>
              <a:rPr lang="en-US" dirty="0"/>
              <a:t>Abnormal chest CT </a:t>
            </a:r>
          </a:p>
          <a:p>
            <a:endParaRPr lang="en-US" dirty="0"/>
          </a:p>
          <a:p>
            <a:r>
              <a:rPr lang="en-US" dirty="0"/>
              <a:t>BAL </a:t>
            </a:r>
          </a:p>
          <a:p>
            <a:pPr lvl="1"/>
            <a:r>
              <a:rPr lang="en-US" dirty="0"/>
              <a:t>Eosinophils </a:t>
            </a:r>
          </a:p>
          <a:p>
            <a:pPr lvl="1"/>
            <a:r>
              <a:rPr lang="en-US" dirty="0"/>
              <a:t>Negative cytology, O&amp;P</a:t>
            </a:r>
          </a:p>
          <a:p>
            <a:pPr lvl="1"/>
            <a:endParaRPr lang="en-US" dirty="0"/>
          </a:p>
          <a:p>
            <a:r>
              <a:rPr lang="en-US" sz="2400" dirty="0"/>
              <a:t>Strongyloides, Schistosomiasis, Fasciola serology</a:t>
            </a:r>
          </a:p>
          <a:p>
            <a:pPr lvl="1"/>
            <a:r>
              <a:rPr lang="en-US" dirty="0"/>
              <a:t>Negative </a:t>
            </a:r>
          </a:p>
        </p:txBody>
      </p:sp>
      <p:pic>
        <p:nvPicPr>
          <p:cNvPr id="5" name="Picture 4">
            <a:extLst>
              <a:ext uri="{FF2B5EF4-FFF2-40B4-BE49-F238E27FC236}">
                <a16:creationId xmlns:a16="http://schemas.microsoft.com/office/drawing/2014/main" id="{445CDCD5-2348-7D59-30C8-40D467BDC4FD}"/>
              </a:ext>
            </a:extLst>
          </p:cNvPr>
          <p:cNvPicPr>
            <a:picLocks noChangeAspect="1"/>
          </p:cNvPicPr>
          <p:nvPr/>
        </p:nvPicPr>
        <p:blipFill>
          <a:blip r:embed="rId3"/>
          <a:stretch>
            <a:fillRect/>
          </a:stretch>
        </p:blipFill>
        <p:spPr>
          <a:xfrm>
            <a:off x="5793020" y="2141537"/>
            <a:ext cx="5182994" cy="4351338"/>
          </a:xfrm>
          <a:prstGeom prst="rect">
            <a:avLst/>
          </a:prstGeom>
        </p:spPr>
      </p:pic>
    </p:spTree>
    <p:extLst>
      <p:ext uri="{BB962C8B-B14F-4D97-AF65-F5344CB8AC3E}">
        <p14:creationId xmlns:p14="http://schemas.microsoft.com/office/powerpoint/2010/main" val="36783641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A071-3D96-B2EC-D46F-5170327446A2}"/>
              </a:ext>
            </a:extLst>
          </p:cNvPr>
          <p:cNvSpPr>
            <a:spLocks noGrp="1"/>
          </p:cNvSpPr>
          <p:nvPr>
            <p:ph type="title"/>
          </p:nvPr>
        </p:nvSpPr>
        <p:spPr/>
        <p:txBody>
          <a:bodyPr/>
          <a:lstStyle/>
          <a:p>
            <a:r>
              <a:rPr lang="en-US" dirty="0"/>
              <a:t>Eosinophilia case – in Australia</a:t>
            </a:r>
          </a:p>
        </p:txBody>
      </p:sp>
      <p:sp>
        <p:nvSpPr>
          <p:cNvPr id="3" name="Content Placeholder 2">
            <a:extLst>
              <a:ext uri="{FF2B5EF4-FFF2-40B4-BE49-F238E27FC236}">
                <a16:creationId xmlns:a16="http://schemas.microsoft.com/office/drawing/2014/main" id="{AA4CC901-F618-843A-C5C8-0648FF8D0E31}"/>
              </a:ext>
            </a:extLst>
          </p:cNvPr>
          <p:cNvSpPr>
            <a:spLocks noGrp="1"/>
          </p:cNvSpPr>
          <p:nvPr>
            <p:ph idx="1"/>
          </p:nvPr>
        </p:nvSpPr>
        <p:spPr/>
        <p:txBody>
          <a:bodyPr/>
          <a:lstStyle/>
          <a:p>
            <a:r>
              <a:rPr lang="en-US" dirty="0"/>
              <a:t>3 weeks later, still on prednisone – cough persisted and fevers recurred… </a:t>
            </a:r>
          </a:p>
        </p:txBody>
      </p:sp>
      <p:pic>
        <p:nvPicPr>
          <p:cNvPr id="5" name="Picture 4">
            <a:extLst>
              <a:ext uri="{FF2B5EF4-FFF2-40B4-BE49-F238E27FC236}">
                <a16:creationId xmlns:a16="http://schemas.microsoft.com/office/drawing/2014/main" id="{A1F7B2C2-B4BA-6FC3-11F0-2745683AF3D3}"/>
              </a:ext>
            </a:extLst>
          </p:cNvPr>
          <p:cNvPicPr>
            <a:picLocks noChangeAspect="1"/>
          </p:cNvPicPr>
          <p:nvPr/>
        </p:nvPicPr>
        <p:blipFill>
          <a:blip r:embed="rId2"/>
          <a:stretch>
            <a:fillRect/>
          </a:stretch>
        </p:blipFill>
        <p:spPr>
          <a:xfrm>
            <a:off x="7091219" y="3190422"/>
            <a:ext cx="3568616" cy="2622550"/>
          </a:xfrm>
          <a:prstGeom prst="rect">
            <a:avLst/>
          </a:prstGeom>
        </p:spPr>
      </p:pic>
      <p:pic>
        <p:nvPicPr>
          <p:cNvPr id="7" name="Picture 6">
            <a:extLst>
              <a:ext uri="{FF2B5EF4-FFF2-40B4-BE49-F238E27FC236}">
                <a16:creationId xmlns:a16="http://schemas.microsoft.com/office/drawing/2014/main" id="{955765A9-992E-BA2D-63C4-0EB6A053CCD4}"/>
              </a:ext>
            </a:extLst>
          </p:cNvPr>
          <p:cNvPicPr>
            <a:picLocks noChangeAspect="1"/>
          </p:cNvPicPr>
          <p:nvPr/>
        </p:nvPicPr>
        <p:blipFill>
          <a:blip r:embed="rId3"/>
          <a:stretch>
            <a:fillRect/>
          </a:stretch>
        </p:blipFill>
        <p:spPr>
          <a:xfrm>
            <a:off x="1098151" y="3190422"/>
            <a:ext cx="4433859" cy="2622550"/>
          </a:xfrm>
          <a:prstGeom prst="rect">
            <a:avLst/>
          </a:prstGeom>
        </p:spPr>
      </p:pic>
      <p:sp>
        <p:nvSpPr>
          <p:cNvPr id="9" name="TextBox 8">
            <a:extLst>
              <a:ext uri="{FF2B5EF4-FFF2-40B4-BE49-F238E27FC236}">
                <a16:creationId xmlns:a16="http://schemas.microsoft.com/office/drawing/2014/main" id="{1DE3E923-2EB1-853B-007B-EBB9740BE3CC}"/>
              </a:ext>
            </a:extLst>
          </p:cNvPr>
          <p:cNvSpPr txBox="1"/>
          <p:nvPr/>
        </p:nvSpPr>
        <p:spPr>
          <a:xfrm>
            <a:off x="1033217" y="5942568"/>
            <a:ext cx="6098720" cy="369332"/>
          </a:xfrm>
          <a:prstGeom prst="rect">
            <a:avLst/>
          </a:prstGeom>
          <a:noFill/>
        </p:spPr>
        <p:txBody>
          <a:bodyPr wrap="square">
            <a:spAutoFit/>
          </a:bodyPr>
          <a:lstStyle/>
          <a:p>
            <a:r>
              <a:rPr lang="en-CA" dirty="0"/>
              <a:t>lesions within the liver and spleen</a:t>
            </a:r>
            <a:endParaRPr lang="en-US" dirty="0"/>
          </a:p>
        </p:txBody>
      </p:sp>
      <p:sp>
        <p:nvSpPr>
          <p:cNvPr id="11" name="TextBox 10">
            <a:extLst>
              <a:ext uri="{FF2B5EF4-FFF2-40B4-BE49-F238E27FC236}">
                <a16:creationId xmlns:a16="http://schemas.microsoft.com/office/drawing/2014/main" id="{B945A2B6-90A1-6411-A38C-00B17D292ECB}"/>
              </a:ext>
            </a:extLst>
          </p:cNvPr>
          <p:cNvSpPr txBox="1"/>
          <p:nvPr/>
        </p:nvSpPr>
        <p:spPr>
          <a:xfrm>
            <a:off x="6968218" y="5872429"/>
            <a:ext cx="6098720" cy="646331"/>
          </a:xfrm>
          <a:prstGeom prst="rect">
            <a:avLst/>
          </a:prstGeom>
          <a:noFill/>
        </p:spPr>
        <p:txBody>
          <a:bodyPr wrap="square">
            <a:spAutoFit/>
          </a:bodyPr>
          <a:lstStyle/>
          <a:p>
            <a:r>
              <a:rPr lang="en-CA" dirty="0"/>
              <a:t>eosinophilic granulomas </a:t>
            </a:r>
          </a:p>
          <a:p>
            <a:r>
              <a:rPr lang="en-CA" dirty="0"/>
              <a:t>- but no vessel changes, not EGPA </a:t>
            </a:r>
          </a:p>
        </p:txBody>
      </p:sp>
    </p:spTree>
    <p:extLst>
      <p:ext uri="{BB962C8B-B14F-4D97-AF65-F5344CB8AC3E}">
        <p14:creationId xmlns:p14="http://schemas.microsoft.com/office/powerpoint/2010/main" val="25848885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2D260-B5F5-0525-FE4A-C52DB4CA0C2A}"/>
              </a:ext>
            </a:extLst>
          </p:cNvPr>
          <p:cNvSpPr>
            <a:spLocks noGrp="1"/>
          </p:cNvSpPr>
          <p:nvPr>
            <p:ph type="title"/>
          </p:nvPr>
        </p:nvSpPr>
        <p:spPr/>
        <p:txBody>
          <a:bodyPr/>
          <a:lstStyle/>
          <a:p>
            <a:r>
              <a:rPr lang="en-US" dirty="0"/>
              <a:t>Eosinophilia case – in Australia</a:t>
            </a:r>
          </a:p>
        </p:txBody>
      </p:sp>
      <p:sp>
        <p:nvSpPr>
          <p:cNvPr id="3" name="Content Placeholder 2">
            <a:extLst>
              <a:ext uri="{FF2B5EF4-FFF2-40B4-BE49-F238E27FC236}">
                <a16:creationId xmlns:a16="http://schemas.microsoft.com/office/drawing/2014/main" id="{5BF55618-4353-4EEB-1A97-1791F0E20F75}"/>
              </a:ext>
            </a:extLst>
          </p:cNvPr>
          <p:cNvSpPr>
            <a:spLocks noGrp="1"/>
          </p:cNvSpPr>
          <p:nvPr>
            <p:ph idx="1"/>
          </p:nvPr>
        </p:nvSpPr>
        <p:spPr/>
        <p:txBody>
          <a:bodyPr>
            <a:normAutofit fontScale="92500" lnSpcReduction="10000"/>
          </a:bodyPr>
          <a:lstStyle/>
          <a:p>
            <a:r>
              <a:rPr lang="en-US" dirty="0"/>
              <a:t>Further studies </a:t>
            </a:r>
          </a:p>
          <a:p>
            <a:pPr lvl="1"/>
            <a:r>
              <a:rPr lang="en-CA" dirty="0"/>
              <a:t>monoclonal T-cell receptor gene rearrangement – probable T-cell driven HES </a:t>
            </a:r>
          </a:p>
          <a:p>
            <a:pPr lvl="1"/>
            <a:endParaRPr lang="en-CA" dirty="0"/>
          </a:p>
          <a:p>
            <a:r>
              <a:rPr lang="en-CA" dirty="0"/>
              <a:t>More prednisolone (50 mg/d) and mycophenolate (1 g 2×/d)</a:t>
            </a:r>
          </a:p>
          <a:p>
            <a:r>
              <a:rPr lang="en-CA" dirty="0"/>
              <a:t>Ivermectin, just in case serology was false negative </a:t>
            </a:r>
          </a:p>
          <a:p>
            <a:endParaRPr lang="en-CA" dirty="0"/>
          </a:p>
          <a:p>
            <a:r>
              <a:rPr lang="en-CA" dirty="0">
                <a:solidFill>
                  <a:schemeClr val="bg1"/>
                </a:solidFill>
              </a:rPr>
              <a:t>Mid-2021 – improving CRT chest </a:t>
            </a:r>
          </a:p>
          <a:p>
            <a:r>
              <a:rPr lang="en-CA" dirty="0">
                <a:solidFill>
                  <a:schemeClr val="bg1"/>
                </a:solidFill>
              </a:rPr>
              <a:t>Couldn’t reduce prednisone below 20 mg daily without a flare of respiratory symptoms</a:t>
            </a:r>
          </a:p>
          <a:p>
            <a:r>
              <a:rPr lang="en-CA" dirty="0">
                <a:solidFill>
                  <a:schemeClr val="bg1"/>
                </a:solidFill>
              </a:rPr>
              <a:t>January 2022 – added mepolizumab (IL-5  monoclonal antibody)</a:t>
            </a:r>
          </a:p>
        </p:txBody>
      </p:sp>
    </p:spTree>
    <p:extLst>
      <p:ext uri="{BB962C8B-B14F-4D97-AF65-F5344CB8AC3E}">
        <p14:creationId xmlns:p14="http://schemas.microsoft.com/office/powerpoint/2010/main" val="1425075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2D260-B5F5-0525-FE4A-C52DB4CA0C2A}"/>
              </a:ext>
            </a:extLst>
          </p:cNvPr>
          <p:cNvSpPr>
            <a:spLocks noGrp="1"/>
          </p:cNvSpPr>
          <p:nvPr>
            <p:ph type="title"/>
          </p:nvPr>
        </p:nvSpPr>
        <p:spPr/>
        <p:txBody>
          <a:bodyPr/>
          <a:lstStyle/>
          <a:p>
            <a:r>
              <a:rPr lang="en-US" dirty="0"/>
              <a:t>Eosinophilia case – in Australia</a:t>
            </a:r>
          </a:p>
        </p:txBody>
      </p:sp>
      <p:sp>
        <p:nvSpPr>
          <p:cNvPr id="3" name="Content Placeholder 2">
            <a:extLst>
              <a:ext uri="{FF2B5EF4-FFF2-40B4-BE49-F238E27FC236}">
                <a16:creationId xmlns:a16="http://schemas.microsoft.com/office/drawing/2014/main" id="{5BF55618-4353-4EEB-1A97-1791F0E20F75}"/>
              </a:ext>
            </a:extLst>
          </p:cNvPr>
          <p:cNvSpPr>
            <a:spLocks noGrp="1"/>
          </p:cNvSpPr>
          <p:nvPr>
            <p:ph idx="1"/>
          </p:nvPr>
        </p:nvSpPr>
        <p:spPr/>
        <p:txBody>
          <a:bodyPr>
            <a:normAutofit fontScale="92500" lnSpcReduction="10000"/>
          </a:bodyPr>
          <a:lstStyle/>
          <a:p>
            <a:r>
              <a:rPr lang="en-US" dirty="0"/>
              <a:t>Further studies </a:t>
            </a:r>
          </a:p>
          <a:p>
            <a:pPr lvl="1"/>
            <a:r>
              <a:rPr lang="en-CA" dirty="0"/>
              <a:t>monoclonal T-cell receptor gene rearrangement – probable T-cell driven HES </a:t>
            </a:r>
          </a:p>
          <a:p>
            <a:pPr lvl="1"/>
            <a:endParaRPr lang="en-CA" dirty="0"/>
          </a:p>
          <a:p>
            <a:r>
              <a:rPr lang="en-CA" dirty="0"/>
              <a:t>More prednisolone (50 mg/d) and mycophenolate (1 g 2×/d)</a:t>
            </a:r>
          </a:p>
          <a:p>
            <a:r>
              <a:rPr lang="en-CA" dirty="0"/>
              <a:t>Ivermectin, just in case serology was false negative </a:t>
            </a:r>
          </a:p>
          <a:p>
            <a:endParaRPr lang="en-CA" dirty="0"/>
          </a:p>
          <a:p>
            <a:r>
              <a:rPr lang="en-CA" dirty="0"/>
              <a:t>Mid-2021 – improving CRT chest </a:t>
            </a:r>
          </a:p>
          <a:p>
            <a:r>
              <a:rPr lang="en-CA" dirty="0"/>
              <a:t>Couldn’t reduce prednisone below 20 mg daily without a flare of respiratory symptoms</a:t>
            </a:r>
          </a:p>
          <a:p>
            <a:r>
              <a:rPr lang="en-CA" dirty="0"/>
              <a:t>January 2022 – added mepolizumab (IL-5  monoclonal antibody)</a:t>
            </a:r>
          </a:p>
        </p:txBody>
      </p:sp>
    </p:spTree>
    <p:extLst>
      <p:ext uri="{BB962C8B-B14F-4D97-AF65-F5344CB8AC3E}">
        <p14:creationId xmlns:p14="http://schemas.microsoft.com/office/powerpoint/2010/main" val="26632163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D5257-2CAD-57C0-2AC2-71BA335C453E}"/>
              </a:ext>
            </a:extLst>
          </p:cNvPr>
          <p:cNvSpPr>
            <a:spLocks noGrp="1"/>
          </p:cNvSpPr>
          <p:nvPr>
            <p:ph type="title"/>
          </p:nvPr>
        </p:nvSpPr>
        <p:spPr/>
        <p:txBody>
          <a:bodyPr/>
          <a:lstStyle/>
          <a:p>
            <a:r>
              <a:rPr lang="en-US" dirty="0"/>
              <a:t>Eosinophilia case – in Australia</a:t>
            </a:r>
          </a:p>
        </p:txBody>
      </p:sp>
      <p:sp>
        <p:nvSpPr>
          <p:cNvPr id="3" name="Content Placeholder 2">
            <a:extLst>
              <a:ext uri="{FF2B5EF4-FFF2-40B4-BE49-F238E27FC236}">
                <a16:creationId xmlns:a16="http://schemas.microsoft.com/office/drawing/2014/main" id="{94FE74DB-4017-ED74-315C-51B20CFE44C4}"/>
              </a:ext>
            </a:extLst>
          </p:cNvPr>
          <p:cNvSpPr>
            <a:spLocks noGrp="1"/>
          </p:cNvSpPr>
          <p:nvPr>
            <p:ph idx="1"/>
          </p:nvPr>
        </p:nvSpPr>
        <p:spPr/>
        <p:txBody>
          <a:bodyPr/>
          <a:lstStyle/>
          <a:p>
            <a:r>
              <a:rPr lang="en-US" dirty="0"/>
              <a:t>June 2022 – returned to hospital with forgetfulness </a:t>
            </a:r>
          </a:p>
          <a:p>
            <a:endParaRPr lang="en-US" dirty="0"/>
          </a:p>
          <a:p>
            <a:endParaRPr lang="en-US" dirty="0"/>
          </a:p>
        </p:txBody>
      </p:sp>
      <p:pic>
        <p:nvPicPr>
          <p:cNvPr id="6" name="Picture 5">
            <a:extLst>
              <a:ext uri="{FF2B5EF4-FFF2-40B4-BE49-F238E27FC236}">
                <a16:creationId xmlns:a16="http://schemas.microsoft.com/office/drawing/2014/main" id="{354AE625-373C-590C-06C8-5923BEC8570A}"/>
              </a:ext>
            </a:extLst>
          </p:cNvPr>
          <p:cNvPicPr>
            <a:picLocks noChangeAspect="1"/>
          </p:cNvPicPr>
          <p:nvPr/>
        </p:nvPicPr>
        <p:blipFill rotWithShape="1">
          <a:blip r:embed="rId3"/>
          <a:srcRect r="49813"/>
          <a:stretch/>
        </p:blipFill>
        <p:spPr>
          <a:xfrm>
            <a:off x="1669142" y="2426059"/>
            <a:ext cx="3900715" cy="3908860"/>
          </a:xfrm>
          <a:prstGeom prst="rect">
            <a:avLst/>
          </a:prstGeom>
        </p:spPr>
      </p:pic>
    </p:spTree>
    <p:extLst>
      <p:ext uri="{BB962C8B-B14F-4D97-AF65-F5344CB8AC3E}">
        <p14:creationId xmlns:p14="http://schemas.microsoft.com/office/powerpoint/2010/main" val="9857218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D5257-2CAD-57C0-2AC2-71BA335C453E}"/>
              </a:ext>
            </a:extLst>
          </p:cNvPr>
          <p:cNvSpPr>
            <a:spLocks noGrp="1"/>
          </p:cNvSpPr>
          <p:nvPr>
            <p:ph type="title"/>
          </p:nvPr>
        </p:nvSpPr>
        <p:spPr/>
        <p:txBody>
          <a:bodyPr/>
          <a:lstStyle/>
          <a:p>
            <a:r>
              <a:rPr lang="en-US" dirty="0"/>
              <a:t>Eosinophilia case – in Australia</a:t>
            </a:r>
          </a:p>
        </p:txBody>
      </p:sp>
      <p:sp>
        <p:nvSpPr>
          <p:cNvPr id="3" name="Content Placeholder 2">
            <a:extLst>
              <a:ext uri="{FF2B5EF4-FFF2-40B4-BE49-F238E27FC236}">
                <a16:creationId xmlns:a16="http://schemas.microsoft.com/office/drawing/2014/main" id="{94FE74DB-4017-ED74-315C-51B20CFE44C4}"/>
              </a:ext>
            </a:extLst>
          </p:cNvPr>
          <p:cNvSpPr>
            <a:spLocks noGrp="1"/>
          </p:cNvSpPr>
          <p:nvPr>
            <p:ph idx="1"/>
          </p:nvPr>
        </p:nvSpPr>
        <p:spPr/>
        <p:txBody>
          <a:bodyPr/>
          <a:lstStyle/>
          <a:p>
            <a:r>
              <a:rPr lang="en-US" dirty="0"/>
              <a:t>June 2022 – returned to hospital with forgetfulness </a:t>
            </a:r>
          </a:p>
          <a:p>
            <a:endParaRPr lang="en-US" dirty="0"/>
          </a:p>
          <a:p>
            <a:endParaRPr lang="en-US" dirty="0"/>
          </a:p>
        </p:txBody>
      </p:sp>
      <p:pic>
        <p:nvPicPr>
          <p:cNvPr id="6" name="Picture 5">
            <a:extLst>
              <a:ext uri="{FF2B5EF4-FFF2-40B4-BE49-F238E27FC236}">
                <a16:creationId xmlns:a16="http://schemas.microsoft.com/office/drawing/2014/main" id="{354AE625-373C-590C-06C8-5923BEC8570A}"/>
              </a:ext>
            </a:extLst>
          </p:cNvPr>
          <p:cNvPicPr>
            <a:picLocks noChangeAspect="1"/>
          </p:cNvPicPr>
          <p:nvPr/>
        </p:nvPicPr>
        <p:blipFill rotWithShape="1">
          <a:blip r:embed="rId3"/>
          <a:srcRect r="49813"/>
          <a:stretch/>
        </p:blipFill>
        <p:spPr>
          <a:xfrm>
            <a:off x="1669142" y="2426059"/>
            <a:ext cx="3900715" cy="3908860"/>
          </a:xfrm>
          <a:prstGeom prst="rect">
            <a:avLst/>
          </a:prstGeom>
        </p:spPr>
      </p:pic>
      <p:pic>
        <p:nvPicPr>
          <p:cNvPr id="7" name="Picture 6">
            <a:extLst>
              <a:ext uri="{FF2B5EF4-FFF2-40B4-BE49-F238E27FC236}">
                <a16:creationId xmlns:a16="http://schemas.microsoft.com/office/drawing/2014/main" id="{0FCCFA40-99A5-9970-E6E9-1D270BC41A4B}"/>
              </a:ext>
            </a:extLst>
          </p:cNvPr>
          <p:cNvPicPr>
            <a:picLocks noChangeAspect="1"/>
          </p:cNvPicPr>
          <p:nvPr/>
        </p:nvPicPr>
        <p:blipFill rotWithShape="1">
          <a:blip r:embed="rId3"/>
          <a:srcRect l="49813"/>
          <a:stretch/>
        </p:blipFill>
        <p:spPr>
          <a:xfrm>
            <a:off x="5894613" y="2426059"/>
            <a:ext cx="3900715" cy="3908860"/>
          </a:xfrm>
          <a:prstGeom prst="rect">
            <a:avLst/>
          </a:prstGeom>
        </p:spPr>
      </p:pic>
    </p:spTree>
    <p:extLst>
      <p:ext uri="{BB962C8B-B14F-4D97-AF65-F5344CB8AC3E}">
        <p14:creationId xmlns:p14="http://schemas.microsoft.com/office/powerpoint/2010/main" val="41738284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8628E-1824-0285-4A17-7673E03309B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4819334-F492-4718-C05C-59C7F4490AE3}"/>
              </a:ext>
            </a:extLst>
          </p:cNvPr>
          <p:cNvSpPr>
            <a:spLocks noGrp="1"/>
          </p:cNvSpPr>
          <p:nvPr>
            <p:ph idx="1"/>
          </p:nvPr>
        </p:nvSpPr>
        <p:spPr/>
        <p:txBody>
          <a:bodyPr/>
          <a:lstStyle/>
          <a:p>
            <a:pPr marL="0" indent="0">
              <a:buNone/>
            </a:pPr>
            <a:r>
              <a:rPr lang="en-US" dirty="0"/>
              <a:t> </a:t>
            </a:r>
          </a:p>
        </p:txBody>
      </p:sp>
      <p:pic>
        <p:nvPicPr>
          <p:cNvPr id="5" name="Picture 4">
            <a:extLst>
              <a:ext uri="{FF2B5EF4-FFF2-40B4-BE49-F238E27FC236}">
                <a16:creationId xmlns:a16="http://schemas.microsoft.com/office/drawing/2014/main" id="{776F981F-7673-FEE1-DCEF-AA64F9573CF9}"/>
              </a:ext>
            </a:extLst>
          </p:cNvPr>
          <p:cNvPicPr>
            <a:picLocks noChangeAspect="1"/>
          </p:cNvPicPr>
          <p:nvPr/>
        </p:nvPicPr>
        <p:blipFill>
          <a:blip r:embed="rId2"/>
          <a:stretch>
            <a:fillRect/>
          </a:stretch>
        </p:blipFill>
        <p:spPr>
          <a:xfrm>
            <a:off x="1882321" y="156028"/>
            <a:ext cx="7772400" cy="2682091"/>
          </a:xfrm>
          <a:prstGeom prst="rect">
            <a:avLst/>
          </a:prstGeom>
        </p:spPr>
      </p:pic>
      <p:pic>
        <p:nvPicPr>
          <p:cNvPr id="1026" name="Picture 2" descr="Worm found living in woman's brain in world's first case">
            <a:extLst>
              <a:ext uri="{FF2B5EF4-FFF2-40B4-BE49-F238E27FC236}">
                <a16:creationId xmlns:a16="http://schemas.microsoft.com/office/drawing/2014/main" id="{98FACBF6-E513-A647-F92B-515909A664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3848" y="2973056"/>
            <a:ext cx="2623458" cy="174843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ython parasite pulled from Australian woman's brain - Australian Geographic">
            <a:extLst>
              <a:ext uri="{FF2B5EF4-FFF2-40B4-BE49-F238E27FC236}">
                <a16:creationId xmlns:a16="http://schemas.microsoft.com/office/drawing/2014/main" id="{6500ABA3-7BD8-1A44-E938-5819532064C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31918" y="2988602"/>
            <a:ext cx="2573429" cy="171733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oraging for free food: Warrigal Greens - little eco footprints">
            <a:extLst>
              <a:ext uri="{FF2B5EF4-FFF2-40B4-BE49-F238E27FC236}">
                <a16:creationId xmlns:a16="http://schemas.microsoft.com/office/drawing/2014/main" id="{5B95BB11-506C-4CEA-9F95-74B701CE447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59699" y="2940326"/>
            <a:ext cx="2348453" cy="176134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615294CA-3BE5-4003-458B-BE78CDECE29C}"/>
              </a:ext>
            </a:extLst>
          </p:cNvPr>
          <p:cNvPicPr>
            <a:picLocks noChangeAspect="1"/>
          </p:cNvPicPr>
          <p:nvPr/>
        </p:nvPicPr>
        <p:blipFill>
          <a:blip r:embed="rId6"/>
          <a:stretch>
            <a:fillRect/>
          </a:stretch>
        </p:blipFill>
        <p:spPr>
          <a:xfrm>
            <a:off x="3223135" y="3047216"/>
            <a:ext cx="1970659" cy="1654450"/>
          </a:xfrm>
          <a:prstGeom prst="rect">
            <a:avLst/>
          </a:prstGeom>
        </p:spPr>
      </p:pic>
      <p:sp>
        <p:nvSpPr>
          <p:cNvPr id="8" name="TextBox 7">
            <a:extLst>
              <a:ext uri="{FF2B5EF4-FFF2-40B4-BE49-F238E27FC236}">
                <a16:creationId xmlns:a16="http://schemas.microsoft.com/office/drawing/2014/main" id="{DDFFA01D-609F-D866-FD84-25CB154455D6}"/>
              </a:ext>
            </a:extLst>
          </p:cNvPr>
          <p:cNvSpPr txBox="1"/>
          <p:nvPr/>
        </p:nvSpPr>
        <p:spPr>
          <a:xfrm>
            <a:off x="383848" y="5176422"/>
            <a:ext cx="8814045" cy="1384995"/>
          </a:xfrm>
          <a:prstGeom prst="rect">
            <a:avLst/>
          </a:prstGeom>
          <a:noFill/>
        </p:spPr>
        <p:txBody>
          <a:bodyPr wrap="square">
            <a:spAutoFit/>
          </a:bodyPr>
          <a:lstStyle/>
          <a:p>
            <a:pPr marL="285750" indent="-285750">
              <a:buFont typeface="Arial" panose="020B0604020202020204" pitchFamily="34" charset="0"/>
              <a:buChar char="•"/>
            </a:pPr>
            <a:r>
              <a:rPr lang="en-US" sz="2400" dirty="0"/>
              <a:t>4 </a:t>
            </a:r>
            <a:r>
              <a:rPr lang="en-US" sz="2800" dirty="0"/>
              <a:t>weeks of albendazole </a:t>
            </a:r>
          </a:p>
          <a:p>
            <a:pPr marL="285750" indent="-285750">
              <a:buFont typeface="Arial" panose="020B0604020202020204" pitchFamily="34" charset="0"/>
              <a:buChar char="•"/>
            </a:pPr>
            <a:r>
              <a:rPr lang="en-US" sz="2800" dirty="0"/>
              <a:t>10 weeks tapering course of dexamethasone </a:t>
            </a:r>
          </a:p>
          <a:p>
            <a:pPr marL="285750" indent="-285750">
              <a:buFont typeface="Arial" panose="020B0604020202020204" pitchFamily="34" charset="0"/>
              <a:buChar char="•"/>
            </a:pPr>
            <a:r>
              <a:rPr lang="en-US" sz="2800" dirty="0"/>
              <a:t>Repeat CT </a:t>
            </a:r>
            <a:r>
              <a:rPr lang="en-CA" sz="2800" dirty="0"/>
              <a:t>resolution </a:t>
            </a:r>
            <a:r>
              <a:rPr lang="en-CA" sz="2400" dirty="0"/>
              <a:t>of pulmonary and hepatic lesions</a:t>
            </a:r>
            <a:endParaRPr lang="en-US" sz="2400" dirty="0"/>
          </a:p>
        </p:txBody>
      </p:sp>
      <p:sp>
        <p:nvSpPr>
          <p:cNvPr id="9" name="TextBox 8">
            <a:extLst>
              <a:ext uri="{FF2B5EF4-FFF2-40B4-BE49-F238E27FC236}">
                <a16:creationId xmlns:a16="http://schemas.microsoft.com/office/drawing/2014/main" id="{907836DE-CDE1-1B8C-2984-CBBF59BBFFE4}"/>
              </a:ext>
            </a:extLst>
          </p:cNvPr>
          <p:cNvSpPr txBox="1"/>
          <p:nvPr/>
        </p:nvSpPr>
        <p:spPr>
          <a:xfrm>
            <a:off x="6350275" y="4754256"/>
            <a:ext cx="1533177" cy="369332"/>
          </a:xfrm>
          <a:prstGeom prst="rect">
            <a:avLst/>
          </a:prstGeom>
          <a:noFill/>
        </p:spPr>
        <p:txBody>
          <a:bodyPr wrap="none" rtlCol="0">
            <a:spAutoFit/>
          </a:bodyPr>
          <a:lstStyle/>
          <a:p>
            <a:r>
              <a:rPr lang="en-US" dirty="0"/>
              <a:t>Carpet python</a:t>
            </a:r>
          </a:p>
        </p:txBody>
      </p:sp>
      <p:sp>
        <p:nvSpPr>
          <p:cNvPr id="10" name="TextBox 9">
            <a:extLst>
              <a:ext uri="{FF2B5EF4-FFF2-40B4-BE49-F238E27FC236}">
                <a16:creationId xmlns:a16="http://schemas.microsoft.com/office/drawing/2014/main" id="{6B6D3101-867E-AA2E-5E27-83E0C8F408BB}"/>
              </a:ext>
            </a:extLst>
          </p:cNvPr>
          <p:cNvSpPr txBox="1"/>
          <p:nvPr/>
        </p:nvSpPr>
        <p:spPr>
          <a:xfrm>
            <a:off x="9448184" y="4807090"/>
            <a:ext cx="1655325" cy="369332"/>
          </a:xfrm>
          <a:prstGeom prst="rect">
            <a:avLst/>
          </a:prstGeom>
          <a:noFill/>
        </p:spPr>
        <p:txBody>
          <a:bodyPr wrap="none" rtlCol="0">
            <a:spAutoFit/>
          </a:bodyPr>
          <a:lstStyle/>
          <a:p>
            <a:r>
              <a:rPr lang="en-US" dirty="0" err="1"/>
              <a:t>Warrigal</a:t>
            </a:r>
            <a:r>
              <a:rPr lang="en-US" dirty="0"/>
              <a:t> greens</a:t>
            </a:r>
          </a:p>
        </p:txBody>
      </p:sp>
    </p:spTree>
    <p:extLst>
      <p:ext uri="{BB962C8B-B14F-4D97-AF65-F5344CB8AC3E}">
        <p14:creationId xmlns:p14="http://schemas.microsoft.com/office/powerpoint/2010/main" val="21404532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previous job (2009)</a:t>
            </a:r>
          </a:p>
        </p:txBody>
      </p:sp>
      <p:sp>
        <p:nvSpPr>
          <p:cNvPr id="3" name="Content Placeholder 2"/>
          <p:cNvSpPr>
            <a:spLocks noGrp="1"/>
          </p:cNvSpPr>
          <p:nvPr>
            <p:ph idx="1"/>
          </p:nvPr>
        </p:nvSpPr>
        <p:spPr/>
        <p:txBody>
          <a:bodyPr>
            <a:normAutofit/>
          </a:bodyPr>
          <a:lstStyle/>
          <a:p>
            <a:r>
              <a:rPr lang="en-US" dirty="0"/>
              <a:t>Medical policy advisor for Citizenship and Immigration Canada</a:t>
            </a:r>
          </a:p>
          <a:p>
            <a:pPr lvl="1"/>
            <a:endParaRPr lang="en-US" dirty="0"/>
          </a:p>
          <a:p>
            <a:r>
              <a:rPr lang="en-US" dirty="0"/>
              <a:t>Recent case of MDR-TB in a new immigrant to Canada</a:t>
            </a:r>
          </a:p>
          <a:p>
            <a:pPr lvl="1"/>
            <a:r>
              <a:rPr lang="en-US" dirty="0"/>
              <a:t>CIC was motivated to better address TB and infections </a:t>
            </a:r>
          </a:p>
          <a:p>
            <a:pPr lvl="1"/>
            <a:endParaRPr lang="en-US" dirty="0"/>
          </a:p>
          <a:p>
            <a:r>
              <a:rPr lang="en-US" dirty="0"/>
              <a:t>Interesting work</a:t>
            </a:r>
          </a:p>
          <a:p>
            <a:pPr lvl="1"/>
            <a:r>
              <a:rPr lang="en-US" dirty="0"/>
              <a:t>Large group refugee movements </a:t>
            </a:r>
          </a:p>
          <a:p>
            <a:r>
              <a:rPr lang="en-US" dirty="0"/>
              <a:t>Challenging political climate </a:t>
            </a:r>
          </a:p>
        </p:txBody>
      </p:sp>
      <p:pic>
        <p:nvPicPr>
          <p:cNvPr id="13314" name="Picture 2" descr="mage result for citizenship and immigration cana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29550" y="230188"/>
            <a:ext cx="4057650" cy="11540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4441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199" y="365124"/>
            <a:ext cx="4839929" cy="6217447"/>
          </a:xfrm>
          <a:prstGeom prst="rect">
            <a:avLst/>
          </a:prstGeom>
        </p:spPr>
      </p:pic>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56394" t="11992" r="4321" b="6299"/>
          <a:stretch/>
        </p:blipFill>
        <p:spPr>
          <a:xfrm>
            <a:off x="8681730" y="681037"/>
            <a:ext cx="3037860" cy="3713999"/>
          </a:xfrm>
          <a:prstGeom prst="rect">
            <a:avLst/>
          </a:prstGeom>
        </p:spPr>
      </p:pic>
      <p:sp>
        <p:nvSpPr>
          <p:cNvPr id="11" name="TextBox 10"/>
          <p:cNvSpPr txBox="1"/>
          <p:nvPr/>
        </p:nvSpPr>
        <p:spPr>
          <a:xfrm>
            <a:off x="6513874" y="5234682"/>
            <a:ext cx="4063933" cy="1077218"/>
          </a:xfrm>
          <a:prstGeom prst="rect">
            <a:avLst/>
          </a:prstGeom>
          <a:noFill/>
        </p:spPr>
        <p:txBody>
          <a:bodyPr wrap="none" rtlCol="0">
            <a:spAutoFit/>
          </a:bodyPr>
          <a:lstStyle/>
          <a:p>
            <a:pPr marL="457200" indent="-457200">
              <a:buFont typeface="Arial" panose="020B0604020202020204" pitchFamily="34" charset="0"/>
              <a:buChar char="•"/>
            </a:pPr>
            <a:r>
              <a:rPr lang="en-US" sz="3200" dirty="0"/>
              <a:t>Right not charity </a:t>
            </a:r>
          </a:p>
          <a:p>
            <a:pPr marL="457200" indent="-457200">
              <a:buFont typeface="Arial" panose="020B0604020202020204" pitchFamily="34" charset="0"/>
              <a:buChar char="•"/>
            </a:pPr>
            <a:r>
              <a:rPr lang="en-US" sz="3200" dirty="0"/>
              <a:t>Labor mobility = ⬆$</a:t>
            </a:r>
          </a:p>
        </p:txBody>
      </p:sp>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99904" y="739935"/>
            <a:ext cx="2281825" cy="2026397"/>
          </a:xfrm>
          <a:prstGeom prst="rect">
            <a:avLst/>
          </a:prstGeom>
        </p:spPr>
      </p:pic>
    </p:spTree>
    <p:extLst>
      <p:ext uri="{BB962C8B-B14F-4D97-AF65-F5344CB8AC3E}">
        <p14:creationId xmlns:p14="http://schemas.microsoft.com/office/powerpoint/2010/main" val="9679525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51B81-5DE7-B9CB-1500-FBC1FF144D06}"/>
              </a:ext>
            </a:extLst>
          </p:cNvPr>
          <p:cNvSpPr>
            <a:spLocks noGrp="1"/>
          </p:cNvSpPr>
          <p:nvPr>
            <p:ph type="title"/>
          </p:nvPr>
        </p:nvSpPr>
        <p:spPr/>
        <p:txBody>
          <a:bodyPr/>
          <a:lstStyle/>
          <a:p>
            <a:r>
              <a:rPr lang="en-US" dirty="0"/>
              <a:t>Why medical screening </a:t>
            </a:r>
          </a:p>
        </p:txBody>
      </p:sp>
      <p:sp>
        <p:nvSpPr>
          <p:cNvPr id="3" name="Content Placeholder 2">
            <a:extLst>
              <a:ext uri="{FF2B5EF4-FFF2-40B4-BE49-F238E27FC236}">
                <a16:creationId xmlns:a16="http://schemas.microsoft.com/office/drawing/2014/main" id="{C7F922BC-BD60-0EE0-6724-A3BB2855558E}"/>
              </a:ext>
            </a:extLst>
          </p:cNvPr>
          <p:cNvSpPr>
            <a:spLocks noGrp="1"/>
          </p:cNvSpPr>
          <p:nvPr>
            <p:ph idx="1"/>
          </p:nvPr>
        </p:nvSpPr>
        <p:spPr/>
        <p:txBody>
          <a:bodyPr/>
          <a:lstStyle/>
          <a:p>
            <a:r>
              <a:rPr lang="en-US" dirty="0"/>
              <a:t>Protect public health </a:t>
            </a:r>
          </a:p>
          <a:p>
            <a:r>
              <a:rPr lang="en-US" dirty="0"/>
              <a:t>Assist refugees/migrants in integrating </a:t>
            </a:r>
          </a:p>
          <a:p>
            <a:r>
              <a:rPr lang="en-US" dirty="0"/>
              <a:t>Avoid potential complications of diseases</a:t>
            </a:r>
          </a:p>
          <a:p>
            <a:r>
              <a:rPr lang="en-US" dirty="0"/>
              <a:t>Cost effectiveness? </a:t>
            </a:r>
          </a:p>
        </p:txBody>
      </p:sp>
    </p:spTree>
    <p:extLst>
      <p:ext uri="{BB962C8B-B14F-4D97-AF65-F5344CB8AC3E}">
        <p14:creationId xmlns:p14="http://schemas.microsoft.com/office/powerpoint/2010/main" val="35078875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Immigration </a:t>
            </a:r>
            <a:br>
              <a:rPr lang="en-US" dirty="0"/>
            </a:br>
            <a:r>
              <a:rPr lang="en-US" dirty="0"/>
              <a:t>Numbers - Global estimates </a:t>
            </a:r>
          </a:p>
        </p:txBody>
      </p:sp>
      <p:sp>
        <p:nvSpPr>
          <p:cNvPr id="3" name="Content Placeholder 2"/>
          <p:cNvSpPr>
            <a:spLocks noGrp="1"/>
          </p:cNvSpPr>
          <p:nvPr>
            <p:ph idx="1"/>
          </p:nvPr>
        </p:nvSpPr>
        <p:spPr>
          <a:xfrm>
            <a:off x="838200" y="1825625"/>
            <a:ext cx="10972800" cy="4351338"/>
          </a:xfrm>
        </p:spPr>
        <p:txBody>
          <a:bodyPr>
            <a:normAutofit/>
          </a:bodyPr>
          <a:lstStyle/>
          <a:p>
            <a:r>
              <a:rPr lang="en-US" sz="3200" b="1" dirty="0"/>
              <a:t>270 million international migrants (3.5% of global population)</a:t>
            </a:r>
          </a:p>
          <a:p>
            <a:pPr lvl="1"/>
            <a:r>
              <a:rPr lang="en-US" sz="2800" b="1" dirty="0"/>
              <a:t>27 million are refugees (10% of all international migrants)</a:t>
            </a:r>
          </a:p>
          <a:p>
            <a:pPr lvl="1"/>
            <a:endParaRPr lang="en-US" sz="2800" dirty="0"/>
          </a:p>
          <a:p>
            <a:r>
              <a:rPr lang="en-US" sz="3200" dirty="0"/>
              <a:t>50 </a:t>
            </a:r>
            <a:r>
              <a:rPr lang="en-US" sz="2800" dirty="0"/>
              <a:t>million have been forcibly displaced (IDPs) </a:t>
            </a:r>
          </a:p>
          <a:p>
            <a:pPr lvl="1"/>
            <a:endParaRPr lang="en-US" dirty="0"/>
          </a:p>
        </p:txBody>
      </p:sp>
      <p:sp>
        <p:nvSpPr>
          <p:cNvPr id="5" name="Rectangle 4"/>
          <p:cNvSpPr/>
          <p:nvPr/>
        </p:nvSpPr>
        <p:spPr>
          <a:xfrm>
            <a:off x="7523799" y="6311900"/>
            <a:ext cx="4668201" cy="369332"/>
          </a:xfrm>
          <a:prstGeom prst="rect">
            <a:avLst/>
          </a:prstGeom>
        </p:spPr>
        <p:txBody>
          <a:bodyPr wrap="none">
            <a:spAutoFit/>
          </a:bodyPr>
          <a:lstStyle/>
          <a:p>
            <a:r>
              <a:rPr lang="en-US" dirty="0"/>
              <a:t>https://</a:t>
            </a:r>
            <a:r>
              <a:rPr lang="en-US" dirty="0" err="1"/>
              <a:t>www.unhcr.org</a:t>
            </a:r>
            <a:r>
              <a:rPr lang="en-US" dirty="0"/>
              <a:t>/figures-at-a-</a:t>
            </a:r>
            <a:r>
              <a:rPr lang="en-US" dirty="0" err="1"/>
              <a:t>glance.html</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1450" y="4261882"/>
            <a:ext cx="5669661" cy="2419350"/>
          </a:xfrm>
          <a:prstGeom prst="rect">
            <a:avLst/>
          </a:prstGeom>
        </p:spPr>
      </p:pic>
    </p:spTree>
    <p:extLst>
      <p:ext uri="{BB962C8B-B14F-4D97-AF65-F5344CB8AC3E}">
        <p14:creationId xmlns:p14="http://schemas.microsoft.com/office/powerpoint/2010/main" val="20349169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6A323-22D7-3069-9F5B-04180DA0D9C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B20818E-2CAA-2B02-79BE-D94984C2FF41}"/>
              </a:ext>
            </a:extLst>
          </p:cNvPr>
          <p:cNvSpPr>
            <a:spLocks noGrp="1"/>
          </p:cNvSpPr>
          <p:nvPr>
            <p:ph idx="1"/>
          </p:nvPr>
        </p:nvSpPr>
        <p:spPr/>
        <p:txBody>
          <a:bodyPr/>
          <a:lstStyle/>
          <a:p>
            <a:pPr marL="0" indent="0">
              <a:buNone/>
            </a:pPr>
            <a:r>
              <a:rPr lang="en-US" dirty="0"/>
              <a:t> </a:t>
            </a:r>
          </a:p>
        </p:txBody>
      </p:sp>
      <p:pic>
        <p:nvPicPr>
          <p:cNvPr id="5" name="Picture 4">
            <a:extLst>
              <a:ext uri="{FF2B5EF4-FFF2-40B4-BE49-F238E27FC236}">
                <a16:creationId xmlns:a16="http://schemas.microsoft.com/office/drawing/2014/main" id="{35767D67-7068-BAB4-59E5-AE662E2BE65B}"/>
              </a:ext>
            </a:extLst>
          </p:cNvPr>
          <p:cNvPicPr>
            <a:picLocks noChangeAspect="1"/>
          </p:cNvPicPr>
          <p:nvPr/>
        </p:nvPicPr>
        <p:blipFill>
          <a:blip r:embed="rId2"/>
          <a:stretch>
            <a:fillRect/>
          </a:stretch>
        </p:blipFill>
        <p:spPr>
          <a:xfrm>
            <a:off x="202201" y="1596362"/>
            <a:ext cx="11989293" cy="4809864"/>
          </a:xfrm>
          <a:prstGeom prst="rect">
            <a:avLst/>
          </a:prstGeom>
        </p:spPr>
      </p:pic>
    </p:spTree>
    <p:extLst>
      <p:ext uri="{BB962C8B-B14F-4D97-AF65-F5344CB8AC3E}">
        <p14:creationId xmlns:p14="http://schemas.microsoft.com/office/powerpoint/2010/main" val="494298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a:t>
            </a:r>
            <a:r>
              <a:rPr lang="mr-IN" dirty="0"/>
              <a:t>…</a:t>
            </a:r>
            <a:r>
              <a:rPr lang="en-CA" dirty="0"/>
              <a:t> </a:t>
            </a:r>
            <a:endParaRPr lang="en-US" dirty="0"/>
          </a:p>
        </p:txBody>
      </p:sp>
      <p:sp>
        <p:nvSpPr>
          <p:cNvPr id="3" name="Content Placeholder 2"/>
          <p:cNvSpPr>
            <a:spLocks noGrp="1"/>
          </p:cNvSpPr>
          <p:nvPr>
            <p:ph idx="1"/>
          </p:nvPr>
        </p:nvSpPr>
        <p:spPr/>
        <p:txBody>
          <a:bodyPr/>
          <a:lstStyle/>
          <a:p>
            <a:r>
              <a:rPr lang="en-US" dirty="0"/>
              <a:t>33M born in Mogadishu, Somalia </a:t>
            </a:r>
          </a:p>
          <a:p>
            <a:pPr lvl="1"/>
            <a:r>
              <a:rPr lang="en-US" dirty="0"/>
              <a:t>2008 </a:t>
            </a:r>
            <a:r>
              <a:rPr lang="en-US" dirty="0">
                <a:sym typeface="Wingdings"/>
              </a:rPr>
              <a:t> Dadaab; 2009  Kakuma; 2019  Nairobi</a:t>
            </a:r>
          </a:p>
          <a:p>
            <a:pPr lvl="1"/>
            <a:r>
              <a:rPr lang="en-US" dirty="0">
                <a:sym typeface="Wingdings"/>
              </a:rPr>
              <a:t>May 2021  Canada  </a:t>
            </a:r>
            <a:r>
              <a:rPr lang="en-US" dirty="0"/>
              <a:t> </a:t>
            </a:r>
          </a:p>
        </p:txBody>
      </p:sp>
      <p:pic>
        <p:nvPicPr>
          <p:cNvPr id="2050" name="Picture 2" descr="omalia-map - NGAR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4361" y="3673133"/>
            <a:ext cx="4081459" cy="2889123"/>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s://www.aljazeera.com/wp-content/uploads/2021/04/KENYA-SOMALIA_REFUGEE-CAMPS-1000x562-2.jpg?w=770&amp;resize=770%2C4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33585" y="3673133"/>
            <a:ext cx="5029200" cy="28281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7060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Kenya demands that UNHCR close Dadaab and Kakuma camps </a:t>
            </a:r>
            <a:r>
              <a:rPr lang="mr-IN" sz="3600" dirty="0"/>
              <a:t>–</a:t>
            </a:r>
            <a:r>
              <a:rPr lang="en-US" sz="3600" dirty="0"/>
              <a:t> home to 400,000 people  (2012)</a:t>
            </a:r>
          </a:p>
        </p:txBody>
      </p:sp>
      <p:sp>
        <p:nvSpPr>
          <p:cNvPr id="3" name="Content Placeholder 2"/>
          <p:cNvSpPr>
            <a:spLocks noGrp="1"/>
          </p:cNvSpPr>
          <p:nvPr>
            <p:ph idx="1"/>
          </p:nvPr>
        </p:nvSpPr>
        <p:spPr/>
        <p:txBody>
          <a:bodyPr/>
          <a:lstStyle/>
          <a:p>
            <a:r>
              <a:rPr lang="en-US" dirty="0"/>
              <a:t> </a:t>
            </a:r>
          </a:p>
        </p:txBody>
      </p:sp>
      <p:pic>
        <p:nvPicPr>
          <p:cNvPr id="1026" name="Picture 2" descr="enya Plans End of 210,000 Strong Refugee Camp Near Somalia - Bloomber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4261" y="1825625"/>
            <a:ext cx="6527223" cy="414478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daab – NetHop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0516" y="1930424"/>
            <a:ext cx="4047655" cy="404765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C2AA0B3-C870-2A80-3924-ED4D8C268AF4}"/>
              </a:ext>
            </a:extLst>
          </p:cNvPr>
          <p:cNvSpPr txBox="1"/>
          <p:nvPr/>
        </p:nvSpPr>
        <p:spPr>
          <a:xfrm>
            <a:off x="838200" y="6105348"/>
            <a:ext cx="11073938" cy="369332"/>
          </a:xfrm>
          <a:prstGeom prst="rect">
            <a:avLst/>
          </a:prstGeom>
          <a:noFill/>
        </p:spPr>
        <p:txBody>
          <a:bodyPr wrap="square">
            <a:spAutoFit/>
          </a:bodyPr>
          <a:lstStyle/>
          <a:p>
            <a:r>
              <a:rPr lang="en-US" sz="1800" b="0" i="0" u="none" strike="noStrike" kern="1200" dirty="0">
                <a:solidFill>
                  <a:schemeClr val="tx1"/>
                </a:solidFill>
                <a:effectLst/>
                <a:latin typeface="+mn-lt"/>
                <a:ea typeface="+mn-ea"/>
                <a:cs typeface="+mn-cs"/>
              </a:rPr>
              <a:t>https://</a:t>
            </a:r>
            <a:r>
              <a:rPr lang="en-US" sz="1800" b="0" i="0" u="none" strike="noStrike" kern="1200" dirty="0" err="1">
                <a:solidFill>
                  <a:schemeClr val="tx1"/>
                </a:solidFill>
                <a:effectLst/>
                <a:latin typeface="+mn-lt"/>
                <a:ea typeface="+mn-ea"/>
                <a:cs typeface="+mn-cs"/>
              </a:rPr>
              <a:t>www.aljazeera.com</a:t>
            </a:r>
            <a:r>
              <a:rPr lang="en-US" sz="1800" b="0" i="0" u="none" strike="noStrike" kern="1200" dirty="0">
                <a:solidFill>
                  <a:schemeClr val="tx1"/>
                </a:solidFill>
                <a:effectLst/>
                <a:latin typeface="+mn-lt"/>
                <a:ea typeface="+mn-ea"/>
                <a:cs typeface="+mn-cs"/>
              </a:rPr>
              <a:t>/news/2021/4/5/no-other-home-refugees-in-</a:t>
            </a:r>
            <a:r>
              <a:rPr lang="en-US" sz="1800" b="0" i="0" u="none" strike="noStrike" kern="1200" dirty="0" err="1">
                <a:solidFill>
                  <a:schemeClr val="tx1"/>
                </a:solidFill>
                <a:effectLst/>
                <a:latin typeface="+mn-lt"/>
                <a:ea typeface="+mn-ea"/>
                <a:cs typeface="+mn-cs"/>
              </a:rPr>
              <a:t>kenya</a:t>
            </a:r>
            <a:r>
              <a:rPr lang="en-US" sz="1800" b="0" i="0" u="none" strike="noStrike" kern="1200" dirty="0">
                <a:solidFill>
                  <a:schemeClr val="tx1"/>
                </a:solidFill>
                <a:effectLst/>
                <a:latin typeface="+mn-lt"/>
                <a:ea typeface="+mn-ea"/>
                <a:cs typeface="+mn-cs"/>
              </a:rPr>
              <a:t>-camps-devastated-over-closure</a:t>
            </a:r>
          </a:p>
        </p:txBody>
      </p:sp>
    </p:spTree>
    <p:extLst>
      <p:ext uri="{BB962C8B-B14F-4D97-AF65-F5344CB8AC3E}">
        <p14:creationId xmlns:p14="http://schemas.microsoft.com/office/powerpoint/2010/main" val="8280082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33M, refugee from Somalia </a:t>
            </a:r>
          </a:p>
        </p:txBody>
      </p:sp>
      <p:sp>
        <p:nvSpPr>
          <p:cNvPr id="3" name="Content Placeholder 2"/>
          <p:cNvSpPr>
            <a:spLocks noGrp="1"/>
          </p:cNvSpPr>
          <p:nvPr>
            <p:ph idx="1"/>
          </p:nvPr>
        </p:nvSpPr>
        <p:spPr/>
        <p:txBody>
          <a:bodyPr/>
          <a:lstStyle/>
          <a:p>
            <a:r>
              <a:rPr lang="en-US" dirty="0"/>
              <a:t>May 17 - </a:t>
            </a:r>
            <a:r>
              <a:rPr lang="en-US" dirty="0">
                <a:sym typeface="Wingdings"/>
              </a:rPr>
              <a:t> arrived to Vancouver </a:t>
            </a:r>
          </a:p>
          <a:p>
            <a:r>
              <a:rPr lang="en-US" dirty="0">
                <a:sym typeface="Wingdings"/>
              </a:rPr>
              <a:t>May 21 </a:t>
            </a:r>
            <a:r>
              <a:rPr lang="mr-IN" dirty="0">
                <a:sym typeface="Wingdings"/>
              </a:rPr>
              <a:t>–</a:t>
            </a:r>
            <a:r>
              <a:rPr lang="en-US" dirty="0">
                <a:sym typeface="Wingdings"/>
              </a:rPr>
              <a:t> to ER; and ID clinic May 27 </a:t>
            </a:r>
          </a:p>
          <a:p>
            <a:pPr lvl="1"/>
            <a:r>
              <a:rPr lang="en-US" b="1" dirty="0">
                <a:sym typeface="Wingdings"/>
              </a:rPr>
              <a:t>Epistaxis</a:t>
            </a:r>
            <a:r>
              <a:rPr lang="en-US" dirty="0">
                <a:sym typeface="Wingdings"/>
              </a:rPr>
              <a:t>, mild</a:t>
            </a:r>
          </a:p>
          <a:p>
            <a:pPr lvl="1"/>
            <a:r>
              <a:rPr lang="en-US" b="1" dirty="0">
                <a:sym typeface="Wingdings"/>
              </a:rPr>
              <a:t>Dysuria</a:t>
            </a:r>
            <a:r>
              <a:rPr lang="en-US" dirty="0">
                <a:sym typeface="Wingdings"/>
              </a:rPr>
              <a:t> x 3 months </a:t>
            </a:r>
          </a:p>
          <a:p>
            <a:pPr lvl="1"/>
            <a:r>
              <a:rPr lang="en-US" b="1" dirty="0"/>
              <a:t>Right ulnar nerve palsy </a:t>
            </a:r>
            <a:r>
              <a:rPr lang="en-US" dirty="0"/>
              <a:t>x 3 months </a:t>
            </a:r>
          </a:p>
          <a:p>
            <a:pPr lvl="1"/>
            <a:endParaRPr lang="en-US" dirty="0"/>
          </a:p>
          <a:p>
            <a:endParaRPr lang="en-US" dirty="0"/>
          </a:p>
          <a:p>
            <a:pPr lvl="1"/>
            <a:endParaRPr lang="en-US" dirty="0"/>
          </a:p>
          <a:p>
            <a:endParaRPr lang="en-US"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26063" r="17715"/>
          <a:stretch/>
        </p:blipFill>
        <p:spPr>
          <a:xfrm rot="5400000">
            <a:off x="7561810" y="2621251"/>
            <a:ext cx="2845066" cy="3715656"/>
          </a:xfrm>
          <a:prstGeom prst="rect">
            <a:avLst/>
          </a:prstGeom>
        </p:spPr>
      </p:pic>
    </p:spTree>
    <p:extLst>
      <p:ext uri="{BB962C8B-B14F-4D97-AF65-F5344CB8AC3E}">
        <p14:creationId xmlns:p14="http://schemas.microsoft.com/office/powerpoint/2010/main" val="7576967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33M, refugee from Somalia </a:t>
            </a:r>
          </a:p>
        </p:txBody>
      </p:sp>
      <p:sp>
        <p:nvSpPr>
          <p:cNvPr id="3" name="Content Placeholder 2"/>
          <p:cNvSpPr>
            <a:spLocks noGrp="1"/>
          </p:cNvSpPr>
          <p:nvPr>
            <p:ph idx="1"/>
          </p:nvPr>
        </p:nvSpPr>
        <p:spPr/>
        <p:txBody>
          <a:bodyPr/>
          <a:lstStyle/>
          <a:p>
            <a:r>
              <a:rPr lang="en-US" dirty="0"/>
              <a:t>May 17 - </a:t>
            </a:r>
            <a:r>
              <a:rPr lang="en-US" dirty="0">
                <a:sym typeface="Wingdings"/>
              </a:rPr>
              <a:t> arrived to Vancouver </a:t>
            </a:r>
          </a:p>
          <a:p>
            <a:r>
              <a:rPr lang="en-US" dirty="0">
                <a:sym typeface="Wingdings"/>
              </a:rPr>
              <a:t>May 21 </a:t>
            </a:r>
            <a:r>
              <a:rPr lang="mr-IN" dirty="0">
                <a:sym typeface="Wingdings"/>
              </a:rPr>
              <a:t>–</a:t>
            </a:r>
            <a:r>
              <a:rPr lang="en-US" dirty="0">
                <a:sym typeface="Wingdings"/>
              </a:rPr>
              <a:t> to ER; and ID clinic May 27 </a:t>
            </a:r>
          </a:p>
          <a:p>
            <a:pPr lvl="1"/>
            <a:r>
              <a:rPr lang="en-US" dirty="0">
                <a:sym typeface="Wingdings"/>
              </a:rPr>
              <a:t>Epistaxis, mild</a:t>
            </a:r>
          </a:p>
          <a:p>
            <a:pPr lvl="1"/>
            <a:r>
              <a:rPr lang="en-US" dirty="0">
                <a:sym typeface="Wingdings"/>
              </a:rPr>
              <a:t>Dysuria x 3 months </a:t>
            </a:r>
          </a:p>
          <a:p>
            <a:pPr lvl="1"/>
            <a:r>
              <a:rPr lang="en-US" dirty="0"/>
              <a:t>Right ulnar nerve palsy x 3 months </a:t>
            </a:r>
          </a:p>
          <a:p>
            <a:pPr lvl="1"/>
            <a:endParaRPr lang="en-US" dirty="0"/>
          </a:p>
          <a:p>
            <a:r>
              <a:rPr lang="en-US" dirty="0"/>
              <a:t>May 28 </a:t>
            </a:r>
            <a:r>
              <a:rPr lang="mr-IN" dirty="0"/>
              <a:t>–</a:t>
            </a:r>
            <a:r>
              <a:rPr lang="en-US" dirty="0"/>
              <a:t> TB skin test, doxycycline for dysuria </a:t>
            </a:r>
          </a:p>
          <a:p>
            <a:r>
              <a:rPr lang="en-US" dirty="0"/>
              <a:t>June 4 </a:t>
            </a:r>
            <a:r>
              <a:rPr lang="mr-IN" dirty="0"/>
              <a:t>–</a:t>
            </a:r>
            <a:r>
              <a:rPr lang="en-US" dirty="0"/>
              <a:t> to clinic/ER with fever and multiple painful lumps/nodules </a:t>
            </a:r>
          </a:p>
          <a:p>
            <a:pPr lvl="1"/>
            <a:endParaRPr lang="en-US" dirty="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7797091" y="1085425"/>
            <a:ext cx="3518126" cy="2638594"/>
          </a:xfrm>
          <a:prstGeom prst="rect">
            <a:avLst/>
          </a:prstGeom>
        </p:spPr>
      </p:pic>
    </p:spTree>
    <p:extLst>
      <p:ext uri="{BB962C8B-B14F-4D97-AF65-F5344CB8AC3E}">
        <p14:creationId xmlns:p14="http://schemas.microsoft.com/office/powerpoint/2010/main" val="5175032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Skin slit smear and skin biopsy</a:t>
            </a:r>
            <a:r>
              <a:rPr lang="mr-IN" dirty="0"/>
              <a:t>…</a:t>
            </a:r>
            <a:r>
              <a:rPr lang="en-CA" dirty="0"/>
              <a:t> </a:t>
            </a:r>
            <a:endParaRPr lang="en-US" dirty="0"/>
          </a:p>
        </p:txBody>
      </p:sp>
      <p:sp>
        <p:nvSpPr>
          <p:cNvPr id="3" name="Content Placeholder 2"/>
          <p:cNvSpPr>
            <a:spLocks noGrp="1"/>
          </p:cNvSpPr>
          <p:nvPr>
            <p:ph idx="1"/>
          </p:nvPr>
        </p:nvSpPr>
        <p:spPr/>
        <p:txBody>
          <a:bodyPr/>
          <a:lstStyle/>
          <a:p>
            <a:pPr marL="0" indent="0">
              <a:buNone/>
            </a:pPr>
            <a:r>
              <a:rPr lang="en-US" dirty="0"/>
              <a:t>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1799" y="1993220"/>
            <a:ext cx="3084229" cy="4183743"/>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24500" y="1993220"/>
            <a:ext cx="4550228" cy="3412671"/>
          </a:xfrm>
          <a:prstGeom prst="rect">
            <a:avLst/>
          </a:prstGeom>
        </p:spPr>
      </p:pic>
      <p:sp>
        <p:nvSpPr>
          <p:cNvPr id="6" name="TextBox 5"/>
          <p:cNvSpPr txBox="1"/>
          <p:nvPr/>
        </p:nvSpPr>
        <p:spPr>
          <a:xfrm>
            <a:off x="5524500" y="5540828"/>
            <a:ext cx="2753959" cy="369332"/>
          </a:xfrm>
          <a:prstGeom prst="rect">
            <a:avLst/>
          </a:prstGeom>
          <a:noFill/>
        </p:spPr>
        <p:txBody>
          <a:bodyPr wrap="none" rtlCol="0">
            <a:spAutoFit/>
          </a:bodyPr>
          <a:lstStyle/>
          <a:p>
            <a:r>
              <a:rPr lang="en-US" dirty="0" err="1"/>
              <a:t>Auramine</a:t>
            </a:r>
            <a:r>
              <a:rPr lang="en-US" dirty="0"/>
              <a:t>-rhodamine stain </a:t>
            </a:r>
          </a:p>
        </p:txBody>
      </p:sp>
    </p:spTree>
    <p:extLst>
      <p:ext uri="{BB962C8B-B14F-4D97-AF65-F5344CB8AC3E}">
        <p14:creationId xmlns:p14="http://schemas.microsoft.com/office/powerpoint/2010/main" val="19224435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Categories of immigrants to Canada</a:t>
            </a:r>
          </a:p>
        </p:txBody>
      </p:sp>
      <p:sp>
        <p:nvSpPr>
          <p:cNvPr id="3" name="Content Placeholder 2"/>
          <p:cNvSpPr>
            <a:spLocks noGrp="1"/>
          </p:cNvSpPr>
          <p:nvPr>
            <p:ph idx="1"/>
          </p:nvPr>
        </p:nvSpPr>
        <p:spPr/>
        <p:txBody>
          <a:bodyPr>
            <a:normAutofit fontScale="92500" lnSpcReduction="10000"/>
          </a:bodyPr>
          <a:lstStyle/>
          <a:p>
            <a:r>
              <a:rPr lang="en-US" b="1" dirty="0"/>
              <a:t>Permanent resident </a:t>
            </a:r>
            <a:r>
              <a:rPr lang="en-US" dirty="0"/>
              <a:t>(330,000)</a:t>
            </a:r>
          </a:p>
          <a:p>
            <a:pPr marL="914400" lvl="1" indent="-457200">
              <a:buFont typeface="+mj-lt"/>
              <a:buAutoNum type="arabicPeriod"/>
            </a:pPr>
            <a:r>
              <a:rPr lang="en-US" dirty="0"/>
              <a:t>Family class (25%)						26%</a:t>
            </a:r>
          </a:p>
          <a:p>
            <a:pPr marL="914400" lvl="1" indent="-457200">
              <a:buFont typeface="+mj-lt"/>
              <a:buAutoNum type="arabicPeriod"/>
            </a:pPr>
            <a:r>
              <a:rPr lang="en-US" dirty="0"/>
              <a:t>Economic class	(60%)				53%</a:t>
            </a:r>
          </a:p>
          <a:p>
            <a:pPr marL="914400" lvl="1" indent="-457200">
              <a:buFont typeface="+mj-lt"/>
              <a:buAutoNum type="arabicPeriod"/>
            </a:pPr>
            <a:r>
              <a:rPr lang="en-US" dirty="0"/>
              <a:t>Refugee and protected persons 	(15%)	</a:t>
            </a:r>
          </a:p>
          <a:p>
            <a:pPr marL="914400" lvl="1" indent="-457200">
              <a:buFont typeface="+mj-lt"/>
              <a:buAutoNum type="arabicPeriod"/>
            </a:pPr>
            <a:endParaRPr lang="en-US" dirty="0"/>
          </a:p>
          <a:p>
            <a:r>
              <a:rPr lang="en-US" b="1" dirty="0"/>
              <a:t>Temporary resident </a:t>
            </a:r>
            <a:r>
              <a:rPr lang="en-US" dirty="0"/>
              <a:t>(400,000)</a:t>
            </a:r>
          </a:p>
          <a:p>
            <a:pPr marL="914400" lvl="1" indent="-457200">
              <a:buFont typeface="+mj-lt"/>
              <a:buAutoNum type="arabicPeriod"/>
            </a:pPr>
            <a:r>
              <a:rPr lang="en-US" dirty="0"/>
              <a:t>Visitor </a:t>
            </a:r>
          </a:p>
          <a:p>
            <a:pPr marL="914400" lvl="1" indent="-457200">
              <a:buFont typeface="+mj-lt"/>
              <a:buAutoNum type="arabicPeriod"/>
            </a:pPr>
            <a:r>
              <a:rPr lang="en-US" dirty="0"/>
              <a:t>Student</a:t>
            </a:r>
          </a:p>
          <a:p>
            <a:pPr marL="914400" lvl="1" indent="-457200">
              <a:buFont typeface="+mj-lt"/>
              <a:buAutoNum type="arabicPeriod"/>
            </a:pPr>
            <a:r>
              <a:rPr lang="en-US" dirty="0"/>
              <a:t>Temporary foreign worker</a:t>
            </a:r>
          </a:p>
          <a:p>
            <a:pPr marL="914400" lvl="1" indent="-457200">
              <a:buFont typeface="+mj-lt"/>
              <a:buAutoNum type="arabicPeriod"/>
            </a:pPr>
            <a:r>
              <a:rPr lang="en-US" dirty="0"/>
              <a:t>Live-in caregiver</a:t>
            </a:r>
          </a:p>
          <a:p>
            <a:pPr marL="914400" lvl="1" indent="-457200">
              <a:buFont typeface="+mj-lt"/>
              <a:buAutoNum type="arabicPeriod"/>
            </a:pPr>
            <a:endParaRPr lang="en-US" dirty="0"/>
          </a:p>
          <a:p>
            <a:r>
              <a:rPr lang="en-US" b="1" dirty="0"/>
              <a:t>Visitor</a:t>
            </a:r>
            <a:r>
              <a:rPr lang="en-US" dirty="0"/>
              <a:t> (35 million)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98593" y="1825625"/>
            <a:ext cx="3771900" cy="4140200"/>
          </a:xfrm>
          <a:prstGeom prst="rect">
            <a:avLst/>
          </a:prstGeom>
        </p:spPr>
      </p:pic>
    </p:spTree>
    <p:extLst>
      <p:ext uri="{BB962C8B-B14F-4D97-AF65-F5344CB8AC3E}">
        <p14:creationId xmlns:p14="http://schemas.microsoft.com/office/powerpoint/2010/main" val="10051611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Percentage of population foreign born</a:t>
            </a:r>
            <a:br>
              <a:rPr lang="en-US" dirty="0"/>
            </a:br>
            <a:r>
              <a:rPr lang="en-US" sz="3200" dirty="0"/>
              <a:t>Over last 100 years  </a:t>
            </a:r>
          </a:p>
        </p:txBody>
      </p:sp>
      <p:sp>
        <p:nvSpPr>
          <p:cNvPr id="3" name="Content Placeholder 2"/>
          <p:cNvSpPr>
            <a:spLocks noGrp="1"/>
          </p:cNvSpPr>
          <p:nvPr>
            <p:ph idx="1"/>
          </p:nvPr>
        </p:nvSpPr>
        <p:spPr/>
        <p:txBody>
          <a:bodyPr/>
          <a:lstStyle/>
          <a:p>
            <a:r>
              <a:rPr lang="en-US" dirty="0"/>
              <a:t> </a:t>
            </a:r>
          </a:p>
        </p:txBody>
      </p:sp>
      <p:grpSp>
        <p:nvGrpSpPr>
          <p:cNvPr id="6" name="Group 5"/>
          <p:cNvGrpSpPr/>
          <p:nvPr/>
        </p:nvGrpSpPr>
        <p:grpSpPr>
          <a:xfrm>
            <a:off x="838200" y="1758156"/>
            <a:ext cx="8564217" cy="4486275"/>
            <a:chOff x="838200" y="365125"/>
            <a:chExt cx="9796670" cy="6112269"/>
          </a:xfrm>
        </p:grpSpPr>
        <p:pic>
          <p:nvPicPr>
            <p:cNvPr id="4" name="Picture 2" descr="mage result for percent foreign born cana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365125"/>
              <a:ext cx="9796670" cy="6112269"/>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838200" y="715617"/>
              <a:ext cx="334617" cy="4850296"/>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TextBox 6">
            <a:extLst>
              <a:ext uri="{FF2B5EF4-FFF2-40B4-BE49-F238E27FC236}">
                <a16:creationId xmlns:a16="http://schemas.microsoft.com/office/drawing/2014/main" id="{437DD938-5BA3-6835-8564-A42EFB23A377}"/>
              </a:ext>
            </a:extLst>
          </p:cNvPr>
          <p:cNvSpPr txBox="1"/>
          <p:nvPr/>
        </p:nvSpPr>
        <p:spPr>
          <a:xfrm>
            <a:off x="10126133" y="5875867"/>
            <a:ext cx="652743" cy="369332"/>
          </a:xfrm>
          <a:prstGeom prst="rect">
            <a:avLst/>
          </a:prstGeom>
          <a:noFill/>
        </p:spPr>
        <p:txBody>
          <a:bodyPr wrap="none" rtlCol="0">
            <a:spAutoFit/>
          </a:bodyPr>
          <a:lstStyle/>
          <a:p>
            <a:r>
              <a:rPr lang="en-US" dirty="0"/>
              <a:t>2021</a:t>
            </a:r>
          </a:p>
        </p:txBody>
      </p:sp>
      <p:sp>
        <p:nvSpPr>
          <p:cNvPr id="8" name="TextBox 7">
            <a:extLst>
              <a:ext uri="{FF2B5EF4-FFF2-40B4-BE49-F238E27FC236}">
                <a16:creationId xmlns:a16="http://schemas.microsoft.com/office/drawing/2014/main" id="{B0E72A33-129C-1BBA-D13F-98F87D2DDE44}"/>
              </a:ext>
            </a:extLst>
          </p:cNvPr>
          <p:cNvSpPr txBox="1"/>
          <p:nvPr/>
        </p:nvSpPr>
        <p:spPr>
          <a:xfrm>
            <a:off x="10086201" y="1678006"/>
            <a:ext cx="583814" cy="369332"/>
          </a:xfrm>
          <a:prstGeom prst="rect">
            <a:avLst/>
          </a:prstGeom>
          <a:noFill/>
        </p:spPr>
        <p:txBody>
          <a:bodyPr wrap="none" rtlCol="0">
            <a:spAutoFit/>
          </a:bodyPr>
          <a:lstStyle/>
          <a:p>
            <a:r>
              <a:rPr lang="en-US" dirty="0"/>
              <a:t>23%</a:t>
            </a:r>
          </a:p>
        </p:txBody>
      </p:sp>
      <p:sp>
        <p:nvSpPr>
          <p:cNvPr id="9" name="TextBox 8">
            <a:extLst>
              <a:ext uri="{FF2B5EF4-FFF2-40B4-BE49-F238E27FC236}">
                <a16:creationId xmlns:a16="http://schemas.microsoft.com/office/drawing/2014/main" id="{9FE17B77-96FA-E2C8-A4AE-325A2D8681A3}"/>
              </a:ext>
            </a:extLst>
          </p:cNvPr>
          <p:cNvSpPr txBox="1"/>
          <p:nvPr/>
        </p:nvSpPr>
        <p:spPr>
          <a:xfrm>
            <a:off x="10670015" y="3077963"/>
            <a:ext cx="1172757" cy="1200329"/>
          </a:xfrm>
          <a:prstGeom prst="rect">
            <a:avLst/>
          </a:prstGeom>
          <a:noFill/>
        </p:spPr>
        <p:txBody>
          <a:bodyPr wrap="none" rtlCol="0">
            <a:spAutoFit/>
          </a:bodyPr>
          <a:lstStyle/>
          <a:p>
            <a:r>
              <a:rPr lang="en-US" dirty="0"/>
              <a:t>Toronto </a:t>
            </a:r>
          </a:p>
          <a:p>
            <a:r>
              <a:rPr lang="en-US" dirty="0"/>
              <a:t>- 49% </a:t>
            </a:r>
          </a:p>
          <a:p>
            <a:r>
              <a:rPr lang="en-US" dirty="0"/>
              <a:t>Vancouver</a:t>
            </a:r>
          </a:p>
          <a:p>
            <a:r>
              <a:rPr lang="en-US" dirty="0"/>
              <a:t>- 40% </a:t>
            </a:r>
          </a:p>
        </p:txBody>
      </p:sp>
      <p:cxnSp>
        <p:nvCxnSpPr>
          <p:cNvPr id="11" name="Straight Arrow Connector 10">
            <a:extLst>
              <a:ext uri="{FF2B5EF4-FFF2-40B4-BE49-F238E27FC236}">
                <a16:creationId xmlns:a16="http://schemas.microsoft.com/office/drawing/2014/main" id="{EDF0B83A-05C5-1291-5FDC-DC5A9839630B}"/>
              </a:ext>
            </a:extLst>
          </p:cNvPr>
          <p:cNvCxnSpPr>
            <a:cxnSpLocks/>
            <a:endCxn id="8" idx="2"/>
          </p:cNvCxnSpPr>
          <p:nvPr/>
        </p:nvCxnSpPr>
        <p:spPr>
          <a:xfrm flipV="1">
            <a:off x="10378108" y="2047338"/>
            <a:ext cx="0" cy="365570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1282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marL="0" indent="0">
              <a:buNone/>
            </a:pPr>
            <a:r>
              <a:rPr lang="en-US" dirty="0"/>
              <a:t>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934" y="3095625"/>
            <a:ext cx="10236472" cy="3335155"/>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94601" y="297657"/>
            <a:ext cx="3403600" cy="2730500"/>
          </a:xfrm>
          <a:prstGeom prst="rect">
            <a:avLst/>
          </a:prstGeom>
        </p:spPr>
      </p:pic>
      <p:sp>
        <p:nvSpPr>
          <p:cNvPr id="8" name="TextBox 7"/>
          <p:cNvSpPr txBox="1"/>
          <p:nvPr/>
        </p:nvSpPr>
        <p:spPr>
          <a:xfrm>
            <a:off x="10675016" y="3708530"/>
            <a:ext cx="1233030" cy="1754326"/>
          </a:xfrm>
          <a:prstGeom prst="rect">
            <a:avLst/>
          </a:prstGeom>
          <a:noFill/>
          <a:ln w="38100">
            <a:solidFill>
              <a:srgbClr val="FF0000"/>
            </a:solidFill>
          </a:ln>
        </p:spPr>
        <p:txBody>
          <a:bodyPr wrap="none" rtlCol="0">
            <a:spAutoFit/>
          </a:bodyPr>
          <a:lstStyle/>
          <a:p>
            <a:r>
              <a:rPr lang="en-US" b="1" dirty="0"/>
              <a:t>2019 </a:t>
            </a:r>
          </a:p>
          <a:p>
            <a:pPr marL="285750" indent="-285750">
              <a:buFontTx/>
              <a:buChar char="-"/>
            </a:pPr>
            <a:r>
              <a:rPr lang="en-US" b="1" dirty="0"/>
              <a:t>341,000</a:t>
            </a:r>
          </a:p>
          <a:p>
            <a:r>
              <a:rPr lang="en-US" b="1" dirty="0"/>
              <a:t>2020</a:t>
            </a:r>
          </a:p>
          <a:p>
            <a:pPr marL="285750" indent="-285750">
              <a:buFontTx/>
              <a:buChar char="-"/>
            </a:pPr>
            <a:r>
              <a:rPr lang="en-US" b="1" dirty="0"/>
              <a:t>185,000</a:t>
            </a:r>
          </a:p>
          <a:p>
            <a:r>
              <a:rPr lang="en-US" b="1" dirty="0"/>
              <a:t>2021</a:t>
            </a:r>
          </a:p>
          <a:p>
            <a:pPr marL="285750" indent="-285750">
              <a:buFontTx/>
              <a:buChar char="-"/>
            </a:pPr>
            <a:r>
              <a:rPr lang="en-US" b="1" dirty="0"/>
              <a:t>400,000</a:t>
            </a:r>
          </a:p>
        </p:txBody>
      </p:sp>
    </p:spTree>
    <p:extLst>
      <p:ext uri="{BB962C8B-B14F-4D97-AF65-F5344CB8AC3E}">
        <p14:creationId xmlns:p14="http://schemas.microsoft.com/office/powerpoint/2010/main" val="13200375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056" y="653906"/>
            <a:ext cx="11583888" cy="5523057"/>
          </a:xfrm>
          <a:prstGeom prst="rect">
            <a:avLst/>
          </a:prstGeom>
        </p:spPr>
      </p:pic>
      <p:sp>
        <p:nvSpPr>
          <p:cNvPr id="5" name="Freeform 4"/>
          <p:cNvSpPr/>
          <p:nvPr/>
        </p:nvSpPr>
        <p:spPr>
          <a:xfrm>
            <a:off x="9006840" y="3977640"/>
            <a:ext cx="2308860" cy="731520"/>
          </a:xfrm>
          <a:custGeom>
            <a:avLst/>
            <a:gdLst>
              <a:gd name="connsiteX0" fmla="*/ 2125980 w 2308860"/>
              <a:gd name="connsiteY0" fmla="*/ 205740 h 731520"/>
              <a:gd name="connsiteX1" fmla="*/ 1874520 w 2308860"/>
              <a:gd name="connsiteY1" fmla="*/ 137160 h 731520"/>
              <a:gd name="connsiteX2" fmla="*/ 1737360 w 2308860"/>
              <a:gd name="connsiteY2" fmla="*/ 91440 h 731520"/>
              <a:gd name="connsiteX3" fmla="*/ 1668780 w 2308860"/>
              <a:gd name="connsiteY3" fmla="*/ 68580 h 731520"/>
              <a:gd name="connsiteX4" fmla="*/ 1371600 w 2308860"/>
              <a:gd name="connsiteY4" fmla="*/ 22860 h 731520"/>
              <a:gd name="connsiteX5" fmla="*/ 1005840 w 2308860"/>
              <a:gd name="connsiteY5" fmla="*/ 0 h 731520"/>
              <a:gd name="connsiteX6" fmla="*/ 480060 w 2308860"/>
              <a:gd name="connsiteY6" fmla="*/ 45720 h 731520"/>
              <a:gd name="connsiteX7" fmla="*/ 274320 w 2308860"/>
              <a:gd name="connsiteY7" fmla="*/ 91440 h 731520"/>
              <a:gd name="connsiteX8" fmla="*/ 205740 w 2308860"/>
              <a:gd name="connsiteY8" fmla="*/ 137160 h 731520"/>
              <a:gd name="connsiteX9" fmla="*/ 160020 w 2308860"/>
              <a:gd name="connsiteY9" fmla="*/ 205740 h 731520"/>
              <a:gd name="connsiteX10" fmla="*/ 91440 w 2308860"/>
              <a:gd name="connsiteY10" fmla="*/ 251460 h 731520"/>
              <a:gd name="connsiteX11" fmla="*/ 0 w 2308860"/>
              <a:gd name="connsiteY11" fmla="*/ 388620 h 731520"/>
              <a:gd name="connsiteX12" fmla="*/ 22860 w 2308860"/>
              <a:gd name="connsiteY12" fmla="*/ 548640 h 731520"/>
              <a:gd name="connsiteX13" fmla="*/ 228600 w 2308860"/>
              <a:gd name="connsiteY13" fmla="*/ 662940 h 731520"/>
              <a:gd name="connsiteX14" fmla="*/ 297180 w 2308860"/>
              <a:gd name="connsiteY14" fmla="*/ 708660 h 731520"/>
              <a:gd name="connsiteX15" fmla="*/ 434340 w 2308860"/>
              <a:gd name="connsiteY15" fmla="*/ 731520 h 731520"/>
              <a:gd name="connsiteX16" fmla="*/ 1714500 w 2308860"/>
              <a:gd name="connsiteY16" fmla="*/ 708660 h 731520"/>
              <a:gd name="connsiteX17" fmla="*/ 1943100 w 2308860"/>
              <a:gd name="connsiteY17" fmla="*/ 640080 h 731520"/>
              <a:gd name="connsiteX18" fmla="*/ 2103120 w 2308860"/>
              <a:gd name="connsiteY18" fmla="*/ 617220 h 731520"/>
              <a:gd name="connsiteX19" fmla="*/ 2286000 w 2308860"/>
              <a:gd name="connsiteY19" fmla="*/ 502920 h 731520"/>
              <a:gd name="connsiteX20" fmla="*/ 2308860 w 2308860"/>
              <a:gd name="connsiteY20" fmla="*/ 434340 h 731520"/>
              <a:gd name="connsiteX21" fmla="*/ 2263140 w 2308860"/>
              <a:gd name="connsiteY21" fmla="*/ 274320 h 731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308860" h="731520">
                <a:moveTo>
                  <a:pt x="2125980" y="205740"/>
                </a:moveTo>
                <a:cubicBezTo>
                  <a:pt x="2042160" y="182880"/>
                  <a:pt x="1957871" y="161675"/>
                  <a:pt x="1874520" y="137160"/>
                </a:cubicBezTo>
                <a:cubicBezTo>
                  <a:pt x="1828285" y="123562"/>
                  <a:pt x="1783080" y="106680"/>
                  <a:pt x="1737360" y="91440"/>
                </a:cubicBezTo>
                <a:cubicBezTo>
                  <a:pt x="1714500" y="83820"/>
                  <a:pt x="1692549" y="72541"/>
                  <a:pt x="1668780" y="68580"/>
                </a:cubicBezTo>
                <a:cubicBezTo>
                  <a:pt x="1602690" y="57565"/>
                  <a:pt x="1433104" y="28208"/>
                  <a:pt x="1371600" y="22860"/>
                </a:cubicBezTo>
                <a:cubicBezTo>
                  <a:pt x="1249901" y="12278"/>
                  <a:pt x="1127760" y="7620"/>
                  <a:pt x="1005840" y="0"/>
                </a:cubicBezTo>
                <a:cubicBezTo>
                  <a:pt x="731242" y="18307"/>
                  <a:pt x="707105" y="13285"/>
                  <a:pt x="480060" y="45720"/>
                </a:cubicBezTo>
                <a:cubicBezTo>
                  <a:pt x="430892" y="52744"/>
                  <a:pt x="328770" y="64215"/>
                  <a:pt x="274320" y="91440"/>
                </a:cubicBezTo>
                <a:cubicBezTo>
                  <a:pt x="249746" y="103727"/>
                  <a:pt x="228600" y="121920"/>
                  <a:pt x="205740" y="137160"/>
                </a:cubicBezTo>
                <a:cubicBezTo>
                  <a:pt x="190500" y="160020"/>
                  <a:pt x="179447" y="186313"/>
                  <a:pt x="160020" y="205740"/>
                </a:cubicBezTo>
                <a:cubicBezTo>
                  <a:pt x="140593" y="225167"/>
                  <a:pt x="109532" y="230783"/>
                  <a:pt x="91440" y="251460"/>
                </a:cubicBezTo>
                <a:cubicBezTo>
                  <a:pt x="55256" y="292813"/>
                  <a:pt x="0" y="388620"/>
                  <a:pt x="0" y="388620"/>
                </a:cubicBezTo>
                <a:cubicBezTo>
                  <a:pt x="7620" y="441960"/>
                  <a:pt x="-6068" y="503182"/>
                  <a:pt x="22860" y="548640"/>
                </a:cubicBezTo>
                <a:cubicBezTo>
                  <a:pt x="90133" y="654354"/>
                  <a:pt x="147331" y="622306"/>
                  <a:pt x="228600" y="662940"/>
                </a:cubicBezTo>
                <a:cubicBezTo>
                  <a:pt x="253174" y="675227"/>
                  <a:pt x="271116" y="699972"/>
                  <a:pt x="297180" y="708660"/>
                </a:cubicBezTo>
                <a:cubicBezTo>
                  <a:pt x="341152" y="723317"/>
                  <a:pt x="388620" y="723900"/>
                  <a:pt x="434340" y="731520"/>
                </a:cubicBezTo>
                <a:lnTo>
                  <a:pt x="1714500" y="708660"/>
                </a:lnTo>
                <a:cubicBezTo>
                  <a:pt x="1768612" y="706856"/>
                  <a:pt x="1905111" y="645507"/>
                  <a:pt x="1943100" y="640080"/>
                </a:cubicBezTo>
                <a:lnTo>
                  <a:pt x="2103120" y="617220"/>
                </a:lnTo>
                <a:cubicBezTo>
                  <a:pt x="2228217" y="575521"/>
                  <a:pt x="2235283" y="604354"/>
                  <a:pt x="2286000" y="502920"/>
                </a:cubicBezTo>
                <a:cubicBezTo>
                  <a:pt x="2296776" y="481367"/>
                  <a:pt x="2301240" y="457200"/>
                  <a:pt x="2308860" y="434340"/>
                </a:cubicBezTo>
                <a:cubicBezTo>
                  <a:pt x="2282658" y="303332"/>
                  <a:pt x="2303376" y="354793"/>
                  <a:pt x="2263140" y="274320"/>
                </a:cubicBezTo>
              </a:path>
            </a:pathLst>
          </a:cu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5"/>
          <p:cNvSpPr/>
          <p:nvPr/>
        </p:nvSpPr>
        <p:spPr>
          <a:xfrm>
            <a:off x="8412480" y="3977517"/>
            <a:ext cx="982980" cy="343023"/>
          </a:xfrm>
          <a:custGeom>
            <a:avLst/>
            <a:gdLst>
              <a:gd name="connsiteX0" fmla="*/ 982980 w 982980"/>
              <a:gd name="connsiteY0" fmla="*/ 160143 h 343023"/>
              <a:gd name="connsiteX1" fmla="*/ 45720 w 982980"/>
              <a:gd name="connsiteY1" fmla="*/ 137283 h 343023"/>
              <a:gd name="connsiteX2" fmla="*/ 68580 w 982980"/>
              <a:gd name="connsiteY2" fmla="*/ 205863 h 343023"/>
              <a:gd name="connsiteX3" fmla="*/ 205740 w 982980"/>
              <a:gd name="connsiteY3" fmla="*/ 343023 h 343023"/>
              <a:gd name="connsiteX4" fmla="*/ 182880 w 982980"/>
              <a:gd name="connsiteY4" fmla="*/ 274443 h 343023"/>
              <a:gd name="connsiteX5" fmla="*/ 68580 w 982980"/>
              <a:gd name="connsiteY5" fmla="*/ 137283 h 343023"/>
              <a:gd name="connsiteX6" fmla="*/ 0 w 982980"/>
              <a:gd name="connsiteY6" fmla="*/ 91563 h 343023"/>
              <a:gd name="connsiteX7" fmla="*/ 68580 w 982980"/>
              <a:gd name="connsiteY7" fmla="*/ 45843 h 343023"/>
              <a:gd name="connsiteX8" fmla="*/ 251460 w 982980"/>
              <a:gd name="connsiteY8" fmla="*/ 123 h 34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2980" h="343023">
                <a:moveTo>
                  <a:pt x="982980" y="160143"/>
                </a:moveTo>
                <a:cubicBezTo>
                  <a:pt x="670560" y="152523"/>
                  <a:pt x="357843" y="121677"/>
                  <a:pt x="45720" y="137283"/>
                </a:cubicBezTo>
                <a:cubicBezTo>
                  <a:pt x="21654" y="138486"/>
                  <a:pt x="53786" y="186842"/>
                  <a:pt x="68580" y="205863"/>
                </a:cubicBezTo>
                <a:cubicBezTo>
                  <a:pt x="108276" y="256901"/>
                  <a:pt x="205740" y="343023"/>
                  <a:pt x="205740" y="343023"/>
                </a:cubicBezTo>
                <a:cubicBezTo>
                  <a:pt x="198120" y="320163"/>
                  <a:pt x="193656" y="295996"/>
                  <a:pt x="182880" y="274443"/>
                </a:cubicBezTo>
                <a:cubicBezTo>
                  <a:pt x="157191" y="223066"/>
                  <a:pt x="111915" y="173395"/>
                  <a:pt x="68580" y="137283"/>
                </a:cubicBezTo>
                <a:cubicBezTo>
                  <a:pt x="47474" y="119694"/>
                  <a:pt x="22860" y="106803"/>
                  <a:pt x="0" y="91563"/>
                </a:cubicBezTo>
                <a:cubicBezTo>
                  <a:pt x="22860" y="76323"/>
                  <a:pt x="43474" y="57001"/>
                  <a:pt x="68580" y="45843"/>
                </a:cubicBezTo>
                <a:cubicBezTo>
                  <a:pt x="182293" y="-4696"/>
                  <a:pt x="169533" y="123"/>
                  <a:pt x="251460" y="123"/>
                </a:cubicBezTo>
              </a:path>
            </a:pathLst>
          </a:cu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8915400" y="2743200"/>
            <a:ext cx="1303020" cy="571500"/>
          </a:xfrm>
          <a:custGeom>
            <a:avLst/>
            <a:gdLst>
              <a:gd name="connsiteX0" fmla="*/ 1303020 w 1303020"/>
              <a:gd name="connsiteY0" fmla="*/ 160020 h 571500"/>
              <a:gd name="connsiteX1" fmla="*/ 1097280 w 1303020"/>
              <a:gd name="connsiteY1" fmla="*/ 91440 h 571500"/>
              <a:gd name="connsiteX2" fmla="*/ 1005840 w 1303020"/>
              <a:gd name="connsiteY2" fmla="*/ 68580 h 571500"/>
              <a:gd name="connsiteX3" fmla="*/ 845820 w 1303020"/>
              <a:gd name="connsiteY3" fmla="*/ 22860 h 571500"/>
              <a:gd name="connsiteX4" fmla="*/ 617220 w 1303020"/>
              <a:gd name="connsiteY4" fmla="*/ 0 h 571500"/>
              <a:gd name="connsiteX5" fmla="*/ 251460 w 1303020"/>
              <a:gd name="connsiteY5" fmla="*/ 22860 h 571500"/>
              <a:gd name="connsiteX6" fmla="*/ 91440 w 1303020"/>
              <a:gd name="connsiteY6" fmla="*/ 68580 h 571500"/>
              <a:gd name="connsiteX7" fmla="*/ 45720 w 1303020"/>
              <a:gd name="connsiteY7" fmla="*/ 137160 h 571500"/>
              <a:gd name="connsiteX8" fmla="*/ 0 w 1303020"/>
              <a:gd name="connsiteY8" fmla="*/ 274320 h 571500"/>
              <a:gd name="connsiteX9" fmla="*/ 22860 w 1303020"/>
              <a:gd name="connsiteY9" fmla="*/ 457200 h 571500"/>
              <a:gd name="connsiteX10" fmla="*/ 205740 w 1303020"/>
              <a:gd name="connsiteY10" fmla="*/ 548640 h 571500"/>
              <a:gd name="connsiteX11" fmla="*/ 297180 w 1303020"/>
              <a:gd name="connsiteY11" fmla="*/ 571500 h 571500"/>
              <a:gd name="connsiteX12" fmla="*/ 731520 w 1303020"/>
              <a:gd name="connsiteY12" fmla="*/ 548640 h 571500"/>
              <a:gd name="connsiteX13" fmla="*/ 800100 w 1303020"/>
              <a:gd name="connsiteY13" fmla="*/ 525780 h 571500"/>
              <a:gd name="connsiteX14" fmla="*/ 868680 w 1303020"/>
              <a:gd name="connsiteY14" fmla="*/ 480060 h 571500"/>
              <a:gd name="connsiteX15" fmla="*/ 937260 w 1303020"/>
              <a:gd name="connsiteY15" fmla="*/ 457200 h 571500"/>
              <a:gd name="connsiteX16" fmla="*/ 1074420 w 1303020"/>
              <a:gd name="connsiteY16" fmla="*/ 365760 h 571500"/>
              <a:gd name="connsiteX17" fmla="*/ 1143000 w 1303020"/>
              <a:gd name="connsiteY17" fmla="*/ 228600 h 571500"/>
              <a:gd name="connsiteX18" fmla="*/ 1143000 w 1303020"/>
              <a:gd name="connsiteY18" fmla="*/ 114300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303020" h="571500">
                <a:moveTo>
                  <a:pt x="1303020" y="160020"/>
                </a:moveTo>
                <a:cubicBezTo>
                  <a:pt x="1083892" y="105238"/>
                  <a:pt x="1355528" y="177523"/>
                  <a:pt x="1097280" y="91440"/>
                </a:cubicBezTo>
                <a:cubicBezTo>
                  <a:pt x="1067474" y="81505"/>
                  <a:pt x="1036049" y="77211"/>
                  <a:pt x="1005840" y="68580"/>
                </a:cubicBezTo>
                <a:cubicBezTo>
                  <a:pt x="940704" y="49970"/>
                  <a:pt x="917284" y="33069"/>
                  <a:pt x="845820" y="22860"/>
                </a:cubicBezTo>
                <a:cubicBezTo>
                  <a:pt x="770010" y="12030"/>
                  <a:pt x="693420" y="7620"/>
                  <a:pt x="617220" y="0"/>
                </a:cubicBezTo>
                <a:cubicBezTo>
                  <a:pt x="495300" y="7620"/>
                  <a:pt x="373012" y="10705"/>
                  <a:pt x="251460" y="22860"/>
                </a:cubicBezTo>
                <a:cubicBezTo>
                  <a:pt x="210454" y="26961"/>
                  <a:pt x="133215" y="54655"/>
                  <a:pt x="91440" y="68580"/>
                </a:cubicBezTo>
                <a:cubicBezTo>
                  <a:pt x="76200" y="91440"/>
                  <a:pt x="56878" y="112054"/>
                  <a:pt x="45720" y="137160"/>
                </a:cubicBezTo>
                <a:cubicBezTo>
                  <a:pt x="26147" y="181199"/>
                  <a:pt x="0" y="274320"/>
                  <a:pt x="0" y="274320"/>
                </a:cubicBezTo>
                <a:cubicBezTo>
                  <a:pt x="7620" y="335280"/>
                  <a:pt x="6696" y="397930"/>
                  <a:pt x="22860" y="457200"/>
                </a:cubicBezTo>
                <a:cubicBezTo>
                  <a:pt x="50583" y="558850"/>
                  <a:pt x="115217" y="530535"/>
                  <a:pt x="205740" y="548640"/>
                </a:cubicBezTo>
                <a:cubicBezTo>
                  <a:pt x="236548" y="554802"/>
                  <a:pt x="266700" y="563880"/>
                  <a:pt x="297180" y="571500"/>
                </a:cubicBezTo>
                <a:cubicBezTo>
                  <a:pt x="441960" y="563880"/>
                  <a:pt x="587135" y="561766"/>
                  <a:pt x="731520" y="548640"/>
                </a:cubicBezTo>
                <a:cubicBezTo>
                  <a:pt x="755518" y="546458"/>
                  <a:pt x="778547" y="536556"/>
                  <a:pt x="800100" y="525780"/>
                </a:cubicBezTo>
                <a:cubicBezTo>
                  <a:pt x="824674" y="513493"/>
                  <a:pt x="844106" y="492347"/>
                  <a:pt x="868680" y="480060"/>
                </a:cubicBezTo>
                <a:cubicBezTo>
                  <a:pt x="890233" y="469284"/>
                  <a:pt x="916196" y="468902"/>
                  <a:pt x="937260" y="457200"/>
                </a:cubicBezTo>
                <a:cubicBezTo>
                  <a:pt x="985294" y="430515"/>
                  <a:pt x="1074420" y="365760"/>
                  <a:pt x="1074420" y="365760"/>
                </a:cubicBezTo>
                <a:cubicBezTo>
                  <a:pt x="1105837" y="318635"/>
                  <a:pt x="1135720" y="286843"/>
                  <a:pt x="1143000" y="228600"/>
                </a:cubicBezTo>
                <a:cubicBezTo>
                  <a:pt x="1147726" y="190794"/>
                  <a:pt x="1143000" y="152400"/>
                  <a:pt x="1143000" y="11430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805940" y="2653675"/>
            <a:ext cx="7383780" cy="912496"/>
          </a:xfrm>
          <a:custGeom>
            <a:avLst/>
            <a:gdLst>
              <a:gd name="connsiteX0" fmla="*/ 7383780 w 7383780"/>
              <a:gd name="connsiteY0" fmla="*/ 180965 h 912496"/>
              <a:gd name="connsiteX1" fmla="*/ 7109460 w 7383780"/>
              <a:gd name="connsiteY1" fmla="*/ 158105 h 912496"/>
              <a:gd name="connsiteX2" fmla="*/ 6926580 w 7383780"/>
              <a:gd name="connsiteY2" fmla="*/ 112385 h 912496"/>
              <a:gd name="connsiteX3" fmla="*/ 6743700 w 7383780"/>
              <a:gd name="connsiteY3" fmla="*/ 89525 h 912496"/>
              <a:gd name="connsiteX4" fmla="*/ 6423660 w 7383780"/>
              <a:gd name="connsiteY4" fmla="*/ 43805 h 912496"/>
              <a:gd name="connsiteX5" fmla="*/ 5989320 w 7383780"/>
              <a:gd name="connsiteY5" fmla="*/ 20945 h 912496"/>
              <a:gd name="connsiteX6" fmla="*/ 3406140 w 7383780"/>
              <a:gd name="connsiteY6" fmla="*/ 43805 h 912496"/>
              <a:gd name="connsiteX7" fmla="*/ 1303020 w 7383780"/>
              <a:gd name="connsiteY7" fmla="*/ 501005 h 912496"/>
              <a:gd name="connsiteX8" fmla="*/ 617220 w 7383780"/>
              <a:gd name="connsiteY8" fmla="*/ 523865 h 912496"/>
              <a:gd name="connsiteX9" fmla="*/ 525780 w 7383780"/>
              <a:gd name="connsiteY9" fmla="*/ 546725 h 912496"/>
              <a:gd name="connsiteX10" fmla="*/ 388620 w 7383780"/>
              <a:gd name="connsiteY10" fmla="*/ 592445 h 912496"/>
              <a:gd name="connsiteX11" fmla="*/ 274320 w 7383780"/>
              <a:gd name="connsiteY11" fmla="*/ 729605 h 912496"/>
              <a:gd name="connsiteX12" fmla="*/ 137160 w 7383780"/>
              <a:gd name="connsiteY12" fmla="*/ 775325 h 912496"/>
              <a:gd name="connsiteX13" fmla="*/ 68580 w 7383780"/>
              <a:gd name="connsiteY13" fmla="*/ 798185 h 912496"/>
              <a:gd name="connsiteX14" fmla="*/ 0 w 7383780"/>
              <a:gd name="connsiteY14" fmla="*/ 843905 h 912496"/>
              <a:gd name="connsiteX15" fmla="*/ 91440 w 7383780"/>
              <a:gd name="connsiteY15" fmla="*/ 706745 h 912496"/>
              <a:gd name="connsiteX16" fmla="*/ 160020 w 7383780"/>
              <a:gd name="connsiteY16" fmla="*/ 615305 h 912496"/>
              <a:gd name="connsiteX17" fmla="*/ 137160 w 7383780"/>
              <a:gd name="connsiteY17" fmla="*/ 683885 h 912496"/>
              <a:gd name="connsiteX18" fmla="*/ 45720 w 7383780"/>
              <a:gd name="connsiteY18" fmla="*/ 821045 h 912496"/>
              <a:gd name="connsiteX19" fmla="*/ 297180 w 7383780"/>
              <a:gd name="connsiteY19" fmla="*/ 889625 h 912496"/>
              <a:gd name="connsiteX20" fmla="*/ 457200 w 7383780"/>
              <a:gd name="connsiteY20" fmla="*/ 912485 h 912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383780" h="912496">
                <a:moveTo>
                  <a:pt x="7383780" y="180965"/>
                </a:moveTo>
                <a:cubicBezTo>
                  <a:pt x="7292340" y="173345"/>
                  <a:pt x="7200588" y="168826"/>
                  <a:pt x="7109460" y="158105"/>
                </a:cubicBezTo>
                <a:cubicBezTo>
                  <a:pt x="6747109" y="115475"/>
                  <a:pt x="7171202" y="156862"/>
                  <a:pt x="6926580" y="112385"/>
                </a:cubicBezTo>
                <a:cubicBezTo>
                  <a:pt x="6866137" y="101395"/>
                  <a:pt x="6804571" y="97826"/>
                  <a:pt x="6743700" y="89525"/>
                </a:cubicBezTo>
                <a:cubicBezTo>
                  <a:pt x="6636925" y="74965"/>
                  <a:pt x="6531274" y="49469"/>
                  <a:pt x="6423660" y="43805"/>
                </a:cubicBezTo>
                <a:lnTo>
                  <a:pt x="5989320" y="20945"/>
                </a:lnTo>
                <a:cubicBezTo>
                  <a:pt x="5128260" y="28565"/>
                  <a:pt x="4262751" y="-43945"/>
                  <a:pt x="3406140" y="43805"/>
                </a:cubicBezTo>
                <a:cubicBezTo>
                  <a:pt x="2692461" y="116914"/>
                  <a:pt x="2010036" y="379305"/>
                  <a:pt x="1303020" y="501005"/>
                </a:cubicBezTo>
                <a:cubicBezTo>
                  <a:pt x="1077608" y="539805"/>
                  <a:pt x="845820" y="516245"/>
                  <a:pt x="617220" y="523865"/>
                </a:cubicBezTo>
                <a:cubicBezTo>
                  <a:pt x="586740" y="531485"/>
                  <a:pt x="555873" y="537697"/>
                  <a:pt x="525780" y="546725"/>
                </a:cubicBezTo>
                <a:cubicBezTo>
                  <a:pt x="479619" y="560573"/>
                  <a:pt x="388620" y="592445"/>
                  <a:pt x="388620" y="592445"/>
                </a:cubicBezTo>
                <a:cubicBezTo>
                  <a:pt x="360163" y="635130"/>
                  <a:pt x="320912" y="703721"/>
                  <a:pt x="274320" y="729605"/>
                </a:cubicBezTo>
                <a:cubicBezTo>
                  <a:pt x="232192" y="753010"/>
                  <a:pt x="182880" y="760085"/>
                  <a:pt x="137160" y="775325"/>
                </a:cubicBezTo>
                <a:cubicBezTo>
                  <a:pt x="114300" y="782945"/>
                  <a:pt x="88630" y="784819"/>
                  <a:pt x="68580" y="798185"/>
                </a:cubicBezTo>
                <a:lnTo>
                  <a:pt x="0" y="843905"/>
                </a:lnTo>
                <a:cubicBezTo>
                  <a:pt x="30480" y="798185"/>
                  <a:pt x="58471" y="750704"/>
                  <a:pt x="91440" y="706745"/>
                </a:cubicBezTo>
                <a:lnTo>
                  <a:pt x="160020" y="615305"/>
                </a:lnTo>
                <a:cubicBezTo>
                  <a:pt x="152400" y="638165"/>
                  <a:pt x="148862" y="662821"/>
                  <a:pt x="137160" y="683885"/>
                </a:cubicBezTo>
                <a:cubicBezTo>
                  <a:pt x="110475" y="731919"/>
                  <a:pt x="45720" y="821045"/>
                  <a:pt x="45720" y="821045"/>
                </a:cubicBezTo>
                <a:cubicBezTo>
                  <a:pt x="189243" y="892807"/>
                  <a:pt x="97274" y="858870"/>
                  <a:pt x="297180" y="889625"/>
                </a:cubicBezTo>
                <a:cubicBezTo>
                  <a:pt x="453913" y="913738"/>
                  <a:pt x="386007" y="912485"/>
                  <a:pt x="457200" y="912485"/>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46055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Permanent Residents Arriving in 2019</a:t>
            </a:r>
          </a:p>
        </p:txBody>
      </p:sp>
      <p:sp>
        <p:nvSpPr>
          <p:cNvPr id="3" name="Content Placeholder 2"/>
          <p:cNvSpPr>
            <a:spLocks noGrp="1"/>
          </p:cNvSpPr>
          <p:nvPr>
            <p:ph idx="1"/>
          </p:nvPr>
        </p:nvSpPr>
        <p:spPr/>
        <p:txBody>
          <a:bodyPr/>
          <a:lstStyle/>
          <a:p>
            <a:pPr marL="0" indent="0">
              <a:buNone/>
            </a:pPr>
            <a:r>
              <a:rPr lang="en-US" dirty="0"/>
              <a:t>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0005" y="1690688"/>
            <a:ext cx="6884476" cy="4983371"/>
          </a:xfrm>
          <a:prstGeom prst="rect">
            <a:avLst/>
          </a:prstGeom>
        </p:spPr>
      </p:pic>
    </p:spTree>
    <p:extLst>
      <p:ext uri="{BB962C8B-B14F-4D97-AF65-F5344CB8AC3E}">
        <p14:creationId xmlns:p14="http://schemas.microsoft.com/office/powerpoint/2010/main" val="3043935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Rate of TB following immigration reflects the rate of TB in country of origin</a:t>
            </a:r>
          </a:p>
        </p:txBody>
      </p:sp>
      <p:sp>
        <p:nvSpPr>
          <p:cNvPr id="3" name="Content Placeholder 2"/>
          <p:cNvSpPr>
            <a:spLocks noGrp="1"/>
          </p:cNvSpPr>
          <p:nvPr>
            <p:ph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a:t> </a:t>
            </a:r>
          </a:p>
        </p:txBody>
      </p:sp>
      <p:pic>
        <p:nvPicPr>
          <p:cNvPr id="4" name="Picture 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940767" y="1825625"/>
            <a:ext cx="9413033" cy="4562668"/>
          </a:xfrm>
          <a:prstGeom prst="rect">
            <a:avLst/>
          </a:prstGeom>
        </p:spPr>
      </p:pic>
    </p:spTree>
    <p:extLst>
      <p:ext uri="{BB962C8B-B14F-4D97-AF65-F5344CB8AC3E}">
        <p14:creationId xmlns:p14="http://schemas.microsoft.com/office/powerpoint/2010/main" val="19520954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TB trends in Canada </a:t>
            </a:r>
            <a:br>
              <a:rPr lang="en-US" dirty="0"/>
            </a:br>
            <a:r>
              <a:rPr lang="en-US" dirty="0"/>
              <a:t>74% of all cases occur among foreign born </a:t>
            </a:r>
          </a:p>
        </p:txBody>
      </p:sp>
      <p:sp>
        <p:nvSpPr>
          <p:cNvPr id="3" name="Content Placeholder 2"/>
          <p:cNvSpPr>
            <a:spLocks noGrp="1"/>
          </p:cNvSpPr>
          <p:nvPr>
            <p:ph idx="1"/>
          </p:nvPr>
        </p:nvSpPr>
        <p:spPr/>
        <p:txBody>
          <a:bodyPr/>
          <a:lstStyle/>
          <a:p>
            <a:r>
              <a:rPr lang="en-US" dirty="0"/>
              <a:t> </a:t>
            </a:r>
          </a:p>
        </p:txBody>
      </p:sp>
      <p:pic>
        <p:nvPicPr>
          <p:cNvPr id="4" name="Picture 3"/>
          <p:cNvPicPr>
            <a:picLocks noChangeAspect="1"/>
          </p:cNvPicPr>
          <p:nvPr/>
        </p:nvPicPr>
        <p:blipFill>
          <a:blip r:embed="rId2"/>
          <a:stretch>
            <a:fillRect/>
          </a:stretch>
        </p:blipFill>
        <p:spPr>
          <a:xfrm>
            <a:off x="569568" y="1690689"/>
            <a:ext cx="10231482" cy="4859954"/>
          </a:xfrm>
          <a:prstGeom prst="rect">
            <a:avLst/>
          </a:prstGeom>
        </p:spPr>
      </p:pic>
      <p:sp>
        <p:nvSpPr>
          <p:cNvPr id="5" name="TextBox 4"/>
          <p:cNvSpPr txBox="1"/>
          <p:nvPr/>
        </p:nvSpPr>
        <p:spPr>
          <a:xfrm>
            <a:off x="10507397" y="2131356"/>
            <a:ext cx="1140056" cy="954107"/>
          </a:xfrm>
          <a:prstGeom prst="rect">
            <a:avLst/>
          </a:prstGeom>
          <a:noFill/>
        </p:spPr>
        <p:txBody>
          <a:bodyPr wrap="none" rtlCol="0">
            <a:spAutoFit/>
          </a:bodyPr>
          <a:lstStyle/>
          <a:p>
            <a:r>
              <a:rPr lang="en-US" sz="2800" b="1" dirty="0"/>
              <a:t>74% </a:t>
            </a:r>
          </a:p>
          <a:p>
            <a:r>
              <a:rPr lang="en-US" sz="2800" b="1" dirty="0"/>
              <a:t>(2019)</a:t>
            </a:r>
          </a:p>
        </p:txBody>
      </p:sp>
    </p:spTree>
    <p:extLst>
      <p:ext uri="{BB962C8B-B14F-4D97-AF65-F5344CB8AC3E}">
        <p14:creationId xmlns:p14="http://schemas.microsoft.com/office/powerpoint/2010/main" val="11460457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TB trends in Canada </a:t>
            </a:r>
            <a:br>
              <a:rPr lang="en-US" dirty="0"/>
            </a:br>
            <a:r>
              <a:rPr lang="en-US" dirty="0"/>
              <a:t>Incidence is declining, except among Aboriginal</a:t>
            </a:r>
          </a:p>
        </p:txBody>
      </p:sp>
      <p:sp>
        <p:nvSpPr>
          <p:cNvPr id="3" name="Content Placeholder 2"/>
          <p:cNvSpPr>
            <a:spLocks noGrp="1"/>
          </p:cNvSpPr>
          <p:nvPr>
            <p:ph idx="1"/>
          </p:nvPr>
        </p:nvSpPr>
        <p:spPr/>
        <p:txBody>
          <a:bodyPr/>
          <a:lstStyle/>
          <a:p>
            <a:r>
              <a:rPr lang="en-US" dirty="0"/>
              <a:t> </a:t>
            </a:r>
          </a:p>
        </p:txBody>
      </p:sp>
      <p:pic>
        <p:nvPicPr>
          <p:cNvPr id="4" name="Picture 3"/>
          <p:cNvPicPr>
            <a:picLocks noChangeAspect="1"/>
          </p:cNvPicPr>
          <p:nvPr/>
        </p:nvPicPr>
        <p:blipFill>
          <a:blip r:embed="rId2"/>
          <a:stretch>
            <a:fillRect/>
          </a:stretch>
        </p:blipFill>
        <p:spPr>
          <a:xfrm>
            <a:off x="625151" y="1746769"/>
            <a:ext cx="9601200" cy="4944618"/>
          </a:xfrm>
          <a:prstGeom prst="rect">
            <a:avLst/>
          </a:prstGeom>
        </p:spPr>
      </p:pic>
    </p:spTree>
    <p:extLst>
      <p:ext uri="{BB962C8B-B14F-4D97-AF65-F5344CB8AC3E}">
        <p14:creationId xmlns:p14="http://schemas.microsoft.com/office/powerpoint/2010/main" val="8096869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TB trends in Canada </a:t>
            </a:r>
            <a:br>
              <a:rPr lang="en-US" dirty="0"/>
            </a:br>
            <a:r>
              <a:rPr lang="en-US" dirty="0"/>
              <a:t>Incidence is declining, except among Aboriginal</a:t>
            </a:r>
          </a:p>
        </p:txBody>
      </p:sp>
      <p:sp>
        <p:nvSpPr>
          <p:cNvPr id="3" name="Content Placeholder 2"/>
          <p:cNvSpPr>
            <a:spLocks noGrp="1"/>
          </p:cNvSpPr>
          <p:nvPr>
            <p:ph idx="1"/>
          </p:nvPr>
        </p:nvSpPr>
        <p:spPr/>
        <p:txBody>
          <a:bodyPr/>
          <a:lstStyle/>
          <a:p>
            <a:r>
              <a:rPr lang="en-US" dirty="0"/>
              <a:t> </a:t>
            </a:r>
          </a:p>
        </p:txBody>
      </p:sp>
      <p:pic>
        <p:nvPicPr>
          <p:cNvPr id="4" name="Picture 3"/>
          <p:cNvPicPr>
            <a:picLocks noChangeAspect="1"/>
          </p:cNvPicPr>
          <p:nvPr/>
        </p:nvPicPr>
        <p:blipFill>
          <a:blip r:embed="rId2"/>
          <a:stretch>
            <a:fillRect/>
          </a:stretch>
        </p:blipFill>
        <p:spPr>
          <a:xfrm>
            <a:off x="27888" y="1874520"/>
            <a:ext cx="6550712" cy="4865762"/>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pic>
        <p:nvPicPr>
          <p:cNvPr id="5" name="Picture 4"/>
          <p:cNvPicPr>
            <a:picLocks noChangeAspect="1"/>
          </p:cNvPicPr>
          <p:nvPr/>
        </p:nvPicPr>
        <p:blipFill>
          <a:blip r:embed="rId3"/>
          <a:stretch>
            <a:fillRect/>
          </a:stretch>
        </p:blipFill>
        <p:spPr>
          <a:xfrm>
            <a:off x="5464490" y="176054"/>
            <a:ext cx="6248400" cy="3749040"/>
          </a:xfrm>
          <a:prstGeom prst="rect">
            <a:avLst/>
          </a:prstGeom>
        </p:spPr>
      </p:pic>
      <p:sp>
        <p:nvSpPr>
          <p:cNvPr id="8" name="Rectangle 7"/>
          <p:cNvSpPr/>
          <p:nvPr/>
        </p:nvSpPr>
        <p:spPr>
          <a:xfrm>
            <a:off x="6458916" y="4413506"/>
            <a:ext cx="5161991" cy="1477328"/>
          </a:xfrm>
          <a:prstGeom prst="rect">
            <a:avLst/>
          </a:prstGeom>
        </p:spPr>
        <p:txBody>
          <a:bodyPr wrap="none">
            <a:spAutoFit/>
          </a:bodyPr>
          <a:lstStyle/>
          <a:p>
            <a:pPr marL="342900" indent="-342900">
              <a:buAutoNum type="arabicPlain" startAt="2017"/>
            </a:pPr>
            <a:r>
              <a:rPr lang="en-US" dirty="0"/>
              <a:t>   Number of cases / incidence </a:t>
            </a:r>
          </a:p>
          <a:p>
            <a:pPr marL="342900" indent="-342900">
              <a:buFont typeface="Arial" charset="0"/>
              <a:buChar char="•"/>
            </a:pPr>
            <a:r>
              <a:rPr lang="en-US" dirty="0"/>
              <a:t>Canadian born non-indigenous	125.    / </a:t>
            </a:r>
            <a:r>
              <a:rPr lang="en-US" b="1" dirty="0"/>
              <a:t>0.5</a:t>
            </a:r>
          </a:p>
          <a:p>
            <a:pPr marL="342900" indent="-342900">
              <a:buFont typeface="Arial" charset="0"/>
              <a:buChar char="•"/>
            </a:pPr>
            <a:r>
              <a:rPr lang="en-US" dirty="0"/>
              <a:t>Foreign born			1,290  / </a:t>
            </a:r>
            <a:r>
              <a:rPr lang="en-US" b="1" dirty="0"/>
              <a:t>14.7</a:t>
            </a:r>
          </a:p>
          <a:p>
            <a:pPr marL="342900" indent="-342900">
              <a:buFont typeface="Arial" charset="0"/>
              <a:buChar char="•"/>
            </a:pPr>
            <a:r>
              <a:rPr lang="en-US" dirty="0"/>
              <a:t>First Nations 			154.    / </a:t>
            </a:r>
            <a:r>
              <a:rPr lang="en-US" b="1" dirty="0"/>
              <a:t>17.1</a:t>
            </a:r>
          </a:p>
          <a:p>
            <a:pPr marL="342900" indent="-342900">
              <a:buFont typeface="Arial" charset="0"/>
              <a:buChar char="•"/>
            </a:pPr>
            <a:r>
              <a:rPr lang="en-US" dirty="0"/>
              <a:t>Inuit				142     / </a:t>
            </a:r>
            <a:r>
              <a:rPr lang="en-US" b="1" dirty="0"/>
              <a:t>205.8</a:t>
            </a:r>
          </a:p>
        </p:txBody>
      </p:sp>
    </p:spTree>
    <p:extLst>
      <p:ext uri="{BB962C8B-B14F-4D97-AF65-F5344CB8AC3E}">
        <p14:creationId xmlns:p14="http://schemas.microsoft.com/office/powerpoint/2010/main" val="5531096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Refugees </a:t>
            </a:r>
          </a:p>
        </p:txBody>
      </p:sp>
      <p:sp>
        <p:nvSpPr>
          <p:cNvPr id="3" name="Content Placeholder 2"/>
          <p:cNvSpPr>
            <a:spLocks noGrp="1"/>
          </p:cNvSpPr>
          <p:nvPr>
            <p:ph idx="1"/>
          </p:nvPr>
        </p:nvSpPr>
        <p:spPr/>
        <p:txBody>
          <a:bodyPr/>
          <a:lstStyle/>
          <a:p>
            <a:r>
              <a:rPr lang="en-US" dirty="0"/>
              <a:t>What is a refugee?</a:t>
            </a:r>
          </a:p>
          <a:p>
            <a:endParaRPr lang="en-US" dirty="0"/>
          </a:p>
          <a:p>
            <a:r>
              <a:rPr lang="en-US" dirty="0"/>
              <a:t>How many refugees are there in the world?</a:t>
            </a:r>
          </a:p>
          <a:p>
            <a:endParaRPr lang="en-US" dirty="0"/>
          </a:p>
          <a:p>
            <a:r>
              <a:rPr lang="en-US" dirty="0"/>
              <a:t>What percent of refugees are accepted for resettlement each year?</a:t>
            </a:r>
          </a:p>
          <a:p>
            <a:endParaRPr lang="en-US" dirty="0"/>
          </a:p>
        </p:txBody>
      </p:sp>
    </p:spTree>
    <p:extLst>
      <p:ext uri="{BB962C8B-B14F-4D97-AF65-F5344CB8AC3E}">
        <p14:creationId xmlns:p14="http://schemas.microsoft.com/office/powerpoint/2010/main" val="17797338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Refugees in numbers</a:t>
            </a:r>
          </a:p>
        </p:txBody>
      </p:sp>
      <p:sp>
        <p:nvSpPr>
          <p:cNvPr id="3" name="Content Placeholder 2"/>
          <p:cNvSpPr>
            <a:spLocks noGrp="1"/>
          </p:cNvSpPr>
          <p:nvPr>
            <p:ph idx="1"/>
          </p:nvPr>
        </p:nvSpPr>
        <p:spPr/>
        <p:txBody>
          <a:bodyPr/>
          <a:lstStyle/>
          <a:p>
            <a:r>
              <a:rPr lang="en-US" dirty="0"/>
              <a:t> </a:t>
            </a:r>
          </a:p>
        </p:txBody>
      </p:sp>
      <p:sp>
        <p:nvSpPr>
          <p:cNvPr id="4" name="AutoShape 2" descr="data:image/gif;base64,R0lGODlhAQABAAAAACH5BAEKAAEALAAAAAABAAEAAAICTAEAOw=="/>
          <p:cNvSpPr>
            <a:spLocks noChangeAspect="1" noChangeArrowheads="1"/>
          </p:cNvSpPr>
          <p:nvPr/>
        </p:nvSpPr>
        <p:spPr bwMode="auto">
          <a:xfrm>
            <a:off x="0" y="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1962710"/>
            <a:ext cx="5620871" cy="4603937"/>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29082" y="1962710"/>
            <a:ext cx="5462954" cy="4546472"/>
          </a:xfrm>
          <a:prstGeom prst="rect">
            <a:avLst/>
          </a:prstGeom>
        </p:spPr>
      </p:pic>
    </p:spTree>
    <p:extLst>
      <p:ext uri="{BB962C8B-B14F-4D97-AF65-F5344CB8AC3E}">
        <p14:creationId xmlns:p14="http://schemas.microsoft.com/office/powerpoint/2010/main" val="19328237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Refugee</a:t>
            </a:r>
            <a:br>
              <a:rPr lang="en-US" dirty="0"/>
            </a:br>
            <a:r>
              <a:rPr lang="en-US" b="1" dirty="0">
                <a:latin typeface="+mn-lt"/>
              </a:rPr>
              <a:t>From</a:t>
            </a:r>
            <a:r>
              <a:rPr lang="en-US" b="1" dirty="0"/>
              <a:t>								</a:t>
            </a:r>
            <a:r>
              <a:rPr lang="en-US" b="1" dirty="0">
                <a:latin typeface="+mn-lt"/>
              </a:rPr>
              <a:t>To</a:t>
            </a:r>
          </a:p>
        </p:txBody>
      </p:sp>
      <p:sp>
        <p:nvSpPr>
          <p:cNvPr id="3" name="Content Placeholder 2"/>
          <p:cNvSpPr>
            <a:spLocks noGrp="1"/>
          </p:cNvSpPr>
          <p:nvPr>
            <p:ph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a:t>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4037" y="1825625"/>
            <a:ext cx="8989828" cy="4908340"/>
          </a:xfrm>
          <a:prstGeom prst="rect">
            <a:avLst/>
          </a:prstGeom>
        </p:spPr>
      </p:pic>
      <p:sp>
        <p:nvSpPr>
          <p:cNvPr id="6" name="Freeform 5"/>
          <p:cNvSpPr/>
          <p:nvPr/>
        </p:nvSpPr>
        <p:spPr>
          <a:xfrm>
            <a:off x="3103418" y="166213"/>
            <a:ext cx="5264727" cy="886732"/>
          </a:xfrm>
          <a:custGeom>
            <a:avLst/>
            <a:gdLst>
              <a:gd name="connsiteX0" fmla="*/ 0 w 5264727"/>
              <a:gd name="connsiteY0" fmla="*/ 886732 h 886732"/>
              <a:gd name="connsiteX1" fmla="*/ 2923309 w 5264727"/>
              <a:gd name="connsiteY1" fmla="*/ 42 h 886732"/>
              <a:gd name="connsiteX2" fmla="*/ 5264727 w 5264727"/>
              <a:gd name="connsiteY2" fmla="*/ 845169 h 886732"/>
            </a:gdLst>
            <a:ahLst/>
            <a:cxnLst>
              <a:cxn ang="0">
                <a:pos x="connsiteX0" y="connsiteY0"/>
              </a:cxn>
              <a:cxn ang="0">
                <a:pos x="connsiteX1" y="connsiteY1"/>
              </a:cxn>
              <a:cxn ang="0">
                <a:pos x="connsiteX2" y="connsiteY2"/>
              </a:cxn>
            </a:cxnLst>
            <a:rect l="l" t="t" r="r" b="b"/>
            <a:pathLst>
              <a:path w="5264727" h="886732">
                <a:moveTo>
                  <a:pt x="0" y="886732"/>
                </a:moveTo>
                <a:cubicBezTo>
                  <a:pt x="1022927" y="446850"/>
                  <a:pt x="2045855" y="6969"/>
                  <a:pt x="2923309" y="42"/>
                </a:cubicBezTo>
                <a:cubicBezTo>
                  <a:pt x="3800763" y="-6885"/>
                  <a:pt x="5264727" y="845169"/>
                  <a:pt x="5264727" y="845169"/>
                </a:cubicBezTo>
              </a:path>
            </a:pathLst>
          </a:custGeom>
          <a:noFill/>
          <a:ln w="50800">
            <a:solidFill>
              <a:srgbClr val="C0000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1353800" y="6270798"/>
            <a:ext cx="652743" cy="369332"/>
          </a:xfrm>
          <a:prstGeom prst="rect">
            <a:avLst/>
          </a:prstGeom>
          <a:noFill/>
        </p:spPr>
        <p:txBody>
          <a:bodyPr wrap="none" rtlCol="0">
            <a:spAutoFit/>
          </a:bodyPr>
          <a:lstStyle/>
          <a:p>
            <a:r>
              <a:rPr lang="en-US"/>
              <a:t>2018</a:t>
            </a:r>
          </a:p>
        </p:txBody>
      </p:sp>
    </p:spTree>
    <p:extLst>
      <p:ext uri="{BB962C8B-B14F-4D97-AF65-F5344CB8AC3E}">
        <p14:creationId xmlns:p14="http://schemas.microsoft.com/office/powerpoint/2010/main" val="9387372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many refugees does Canada accept? </a:t>
            </a:r>
          </a:p>
        </p:txBody>
      </p:sp>
      <p:sp>
        <p:nvSpPr>
          <p:cNvPr id="3" name="Content Placeholder 2"/>
          <p:cNvSpPr>
            <a:spLocks noGrp="1"/>
          </p:cNvSpPr>
          <p:nvPr>
            <p:ph idx="1"/>
          </p:nvPr>
        </p:nvSpPr>
        <p:spPr/>
        <p:txBody>
          <a:bodyPr/>
          <a:lstStyle/>
          <a:p>
            <a:r>
              <a:rPr lang="en-US" dirty="0"/>
              <a:t> </a:t>
            </a:r>
          </a:p>
        </p:txBody>
      </p:sp>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23649" y="1690688"/>
            <a:ext cx="9884756" cy="3842139"/>
          </a:xfrm>
          <a:prstGeom prst="rect">
            <a:avLst/>
          </a:prstGeom>
        </p:spPr>
      </p:pic>
      <p:sp>
        <p:nvSpPr>
          <p:cNvPr id="4" name="Rectangle 3"/>
          <p:cNvSpPr/>
          <p:nvPr/>
        </p:nvSpPr>
        <p:spPr>
          <a:xfrm>
            <a:off x="8917954" y="1690688"/>
            <a:ext cx="2850397" cy="1200329"/>
          </a:xfrm>
          <a:prstGeom prst="rect">
            <a:avLst/>
          </a:prstGeom>
        </p:spPr>
        <p:txBody>
          <a:bodyPr wrap="square">
            <a:spAutoFit/>
          </a:bodyPr>
          <a:lstStyle/>
          <a:p>
            <a:r>
              <a:rPr lang="en-US" sz="2400" dirty="0"/>
              <a:t>In 2018:</a:t>
            </a:r>
          </a:p>
          <a:p>
            <a:pPr lvl="1"/>
            <a:r>
              <a:rPr lang="en-US" sz="2400" b="1" dirty="0"/>
              <a:t>28,000</a:t>
            </a:r>
          </a:p>
          <a:p>
            <a:pPr lvl="1"/>
            <a:endParaRPr lang="en-US" sz="2400" dirty="0"/>
          </a:p>
        </p:txBody>
      </p:sp>
    </p:spTree>
    <p:extLst>
      <p:ext uri="{BB962C8B-B14F-4D97-AF65-F5344CB8AC3E}">
        <p14:creationId xmlns:p14="http://schemas.microsoft.com/office/powerpoint/2010/main" val="5283252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p>
        </p:txBody>
      </p:sp>
      <p:sp>
        <p:nvSpPr>
          <p:cNvPr id="3" name="Content Placeholder 2"/>
          <p:cNvSpPr>
            <a:spLocks noGrp="1"/>
          </p:cNvSpPr>
          <p:nvPr>
            <p:ph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a:t>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40680" y="1690688"/>
            <a:ext cx="6168934" cy="4832331"/>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077" y="1825625"/>
            <a:ext cx="5567204" cy="4729797"/>
          </a:xfrm>
          <a:prstGeom prst="rect">
            <a:avLst/>
          </a:prstGeom>
        </p:spPr>
      </p:pic>
      <p:sp>
        <p:nvSpPr>
          <p:cNvPr id="7" name="Rectangle 6"/>
          <p:cNvSpPr/>
          <p:nvPr/>
        </p:nvSpPr>
        <p:spPr>
          <a:xfrm>
            <a:off x="663879" y="2267211"/>
            <a:ext cx="826718" cy="26304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096000" y="3121068"/>
            <a:ext cx="826718" cy="26304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ACC0C23F-1413-A37F-B1DA-7EC47C5BAE02}"/>
              </a:ext>
            </a:extLst>
          </p:cNvPr>
          <p:cNvSpPr txBox="1"/>
          <p:nvPr/>
        </p:nvSpPr>
        <p:spPr>
          <a:xfrm>
            <a:off x="6997509" y="1257051"/>
            <a:ext cx="1705595" cy="523220"/>
          </a:xfrm>
          <a:prstGeom prst="rect">
            <a:avLst/>
          </a:prstGeom>
          <a:noFill/>
        </p:spPr>
        <p:txBody>
          <a:bodyPr wrap="none" rtlCol="0">
            <a:spAutoFit/>
          </a:bodyPr>
          <a:lstStyle/>
          <a:p>
            <a:r>
              <a:rPr lang="en-US" sz="2800" b="1" dirty="0"/>
              <a:t>REFUGEES</a:t>
            </a:r>
          </a:p>
        </p:txBody>
      </p:sp>
      <p:sp>
        <p:nvSpPr>
          <p:cNvPr id="10" name="TextBox 9">
            <a:extLst>
              <a:ext uri="{FF2B5EF4-FFF2-40B4-BE49-F238E27FC236}">
                <a16:creationId xmlns:a16="http://schemas.microsoft.com/office/drawing/2014/main" id="{AC74F5EB-1FE9-D343-DB87-B1F0DE235A91}"/>
              </a:ext>
            </a:extLst>
          </p:cNvPr>
          <p:cNvSpPr txBox="1"/>
          <p:nvPr/>
        </p:nvSpPr>
        <p:spPr>
          <a:xfrm>
            <a:off x="1488111" y="1234937"/>
            <a:ext cx="2237985" cy="523220"/>
          </a:xfrm>
          <a:prstGeom prst="rect">
            <a:avLst/>
          </a:prstGeom>
          <a:noFill/>
        </p:spPr>
        <p:txBody>
          <a:bodyPr wrap="none" rtlCol="0">
            <a:spAutoFit/>
          </a:bodyPr>
          <a:lstStyle/>
          <a:p>
            <a:r>
              <a:rPr lang="en-US" sz="2800" b="1" dirty="0"/>
              <a:t>IMMIGRANTS</a:t>
            </a:r>
          </a:p>
        </p:txBody>
      </p:sp>
    </p:spTree>
    <p:extLst>
      <p:ext uri="{BB962C8B-B14F-4D97-AF65-F5344CB8AC3E}">
        <p14:creationId xmlns:p14="http://schemas.microsoft.com/office/powerpoint/2010/main" val="4457097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Refugees </a:t>
            </a:r>
          </a:p>
        </p:txBody>
      </p:sp>
      <p:sp>
        <p:nvSpPr>
          <p:cNvPr id="3" name="Content Placeholder 2"/>
          <p:cNvSpPr>
            <a:spLocks noGrp="1"/>
          </p:cNvSpPr>
          <p:nvPr>
            <p:ph idx="1"/>
          </p:nvPr>
        </p:nvSpPr>
        <p:spPr/>
        <p:txBody>
          <a:bodyPr>
            <a:normAutofit/>
          </a:bodyPr>
          <a:lstStyle/>
          <a:p>
            <a:r>
              <a:rPr lang="en-US" dirty="0"/>
              <a:t>True or False?</a:t>
            </a:r>
          </a:p>
          <a:p>
            <a:pPr lvl="1"/>
            <a:r>
              <a:rPr lang="en-US" dirty="0"/>
              <a:t>Refugees have to pay the cost of their flights to Canada.</a:t>
            </a:r>
            <a:endParaRPr lang="en-CA" dirty="0"/>
          </a:p>
        </p:txBody>
      </p:sp>
      <p:pic>
        <p:nvPicPr>
          <p:cNvPr id="2050" name="Picture 2" desc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33900" y="3402106"/>
            <a:ext cx="3124200" cy="23401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25216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 </a:t>
            </a:r>
          </a:p>
        </p:txBody>
      </p:sp>
      <p:pic>
        <p:nvPicPr>
          <p:cNvPr id="11266" name="Picture 2" descr=".S. refugee resettlement drops, falling below Canada in 2018"/>
          <p:cNvPicPr>
            <a:picLocks noChangeAspect="1" noChangeArrowheads="1"/>
          </p:cNvPicPr>
          <p:nvPr/>
        </p:nvPicPr>
        <p:blipFill rotWithShape="1">
          <a:blip r:embed="rId3">
            <a:extLst>
              <a:ext uri="{28A0092B-C50C-407E-A947-70E740481C1C}">
                <a14:useLocalDpi xmlns:a14="http://schemas.microsoft.com/office/drawing/2010/main" val="0"/>
              </a:ext>
            </a:extLst>
          </a:blip>
          <a:srcRect t="3284" b="21734"/>
          <a:stretch/>
        </p:blipFill>
        <p:spPr bwMode="auto">
          <a:xfrm>
            <a:off x="838200" y="347027"/>
            <a:ext cx="7550442" cy="58299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18579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a:t>Temporary foreign worker program </a:t>
            </a:r>
            <a:endParaRPr lang="en-US" dirty="0"/>
          </a:p>
        </p:txBody>
      </p:sp>
      <p:sp>
        <p:nvSpPr>
          <p:cNvPr id="3" name="Content Placeholder 2"/>
          <p:cNvSpPr>
            <a:spLocks noGrp="1"/>
          </p:cNvSpPr>
          <p:nvPr>
            <p:ph idx="1"/>
          </p:nvPr>
        </p:nvSpPr>
        <p:spPr/>
        <p:txBody>
          <a:bodyPr/>
          <a:lstStyle/>
          <a:p>
            <a:r>
              <a:rPr lang="en-US" dirty="0"/>
              <a:t>“We just can’t find enough Canadians to do the job”</a:t>
            </a:r>
          </a:p>
          <a:p>
            <a:pPr lvl="1"/>
            <a:r>
              <a:rPr lang="en-US" dirty="0"/>
              <a:t>Slaughterhouse, seasonal workers </a:t>
            </a:r>
          </a:p>
        </p:txBody>
      </p:sp>
      <p:pic>
        <p:nvPicPr>
          <p:cNvPr id="7" name="Picture 2" descr="mage result for temporary foreign worker program b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99059" y="3371407"/>
            <a:ext cx="3765777" cy="250894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8867" y="3205152"/>
            <a:ext cx="3711135" cy="3292586"/>
          </a:xfrm>
          <a:prstGeom prst="rect">
            <a:avLst/>
          </a:prstGeom>
        </p:spPr>
      </p:pic>
      <p:pic>
        <p:nvPicPr>
          <p:cNvPr id="9" name="Picture 4" descr="mage result for temporary foreign worker slaughterhous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23399" y="4264486"/>
            <a:ext cx="2561476" cy="19124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4956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Expat or Immigrant</a:t>
            </a:r>
          </a:p>
        </p:txBody>
      </p:sp>
      <p:sp>
        <p:nvSpPr>
          <p:cNvPr id="3" name="Content Placeholder 2"/>
          <p:cNvSpPr>
            <a:spLocks noGrp="1"/>
          </p:cNvSpPr>
          <p:nvPr>
            <p:ph idx="1"/>
          </p:nvPr>
        </p:nvSpPr>
        <p:spPr/>
        <p:txBody>
          <a:bodyPr/>
          <a:lstStyle/>
          <a:p>
            <a:pPr marL="0" indent="0">
              <a:buNone/>
            </a:pPr>
            <a:r>
              <a:rPr lang="en-US" dirty="0"/>
              <a:t> </a:t>
            </a:r>
          </a:p>
        </p:txBody>
      </p:sp>
      <p:pic>
        <p:nvPicPr>
          <p:cNvPr id="1032" name="Picture 8" descr="mage result for expat vs immigra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032" y="2079625"/>
            <a:ext cx="7497174" cy="4232275"/>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descr="xpat identities: loaded words for movers abroad | FT Property Listi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39719" y="2079625"/>
            <a:ext cx="4105323" cy="23092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94650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Migration to Spain</a:t>
            </a:r>
            <a:br>
              <a:rPr lang="en-US" dirty="0"/>
            </a:br>
            <a:r>
              <a:rPr lang="en-US" dirty="0"/>
              <a:t>Melilla and Ceuta</a:t>
            </a:r>
            <a:r>
              <a:rPr lang="mr-IN" dirty="0"/>
              <a:t>…</a:t>
            </a:r>
            <a:endParaRPr lang="en-US" dirty="0"/>
          </a:p>
        </p:txBody>
      </p:sp>
      <p:sp>
        <p:nvSpPr>
          <p:cNvPr id="3" name="Content Placeholder 2"/>
          <p:cNvSpPr>
            <a:spLocks noGrp="1"/>
          </p:cNvSpPr>
          <p:nvPr>
            <p:ph idx="1"/>
          </p:nvPr>
        </p:nvSpPr>
        <p:spPr/>
        <p:txBody>
          <a:bodyPr/>
          <a:lstStyle/>
          <a:p>
            <a:r>
              <a:rPr lang="en-US" dirty="0"/>
              <a:t> </a:t>
            </a: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38778" y="1961824"/>
            <a:ext cx="5515022" cy="4536223"/>
          </a:xfrm>
          <a:prstGeom prst="rect">
            <a:avLst/>
          </a:prstGeom>
        </p:spPr>
      </p:pic>
      <p:pic>
        <p:nvPicPr>
          <p:cNvPr id="5" name="Picture 4"/>
          <p:cNvPicPr>
            <a:picLocks noChangeAspect="1"/>
          </p:cNvPicPr>
          <p:nvPr/>
        </p:nvPicPr>
        <p:blipFill>
          <a:blip r:embed="rId4"/>
          <a:stretch>
            <a:fillRect/>
          </a:stretch>
        </p:blipFill>
        <p:spPr>
          <a:xfrm>
            <a:off x="1214331" y="4466382"/>
            <a:ext cx="3946604" cy="2182393"/>
          </a:xfrm>
          <a:prstGeom prst="rect">
            <a:avLst/>
          </a:prstGeom>
        </p:spPr>
      </p:pic>
      <p:pic>
        <p:nvPicPr>
          <p:cNvPr id="1026" name="Picture 2" descr="mage result for ceuta melill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0522" y="1961825"/>
            <a:ext cx="4210413" cy="23683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21334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p>
        </p:txBody>
      </p:sp>
      <p:sp>
        <p:nvSpPr>
          <p:cNvPr id="3" name="Content Placeholder 2"/>
          <p:cNvSpPr>
            <a:spLocks noGrp="1"/>
          </p:cNvSpPr>
          <p:nvPr>
            <p:ph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a:t> </a:t>
            </a:r>
          </a:p>
        </p:txBody>
      </p:sp>
      <p:pic>
        <p:nvPicPr>
          <p:cNvPr id="7172" name="Picture 4" descr="https://i.cbc.ca/1.3963020.1486758300!/fileImage/httpImage/image.png_gen/derivatives/original_780/razak-iyal-seidu-mohammed.png"/>
          <p:cNvPicPr>
            <a:picLocks noChangeAspect="1" noChangeArrowheads="1"/>
          </p:cNvPicPr>
          <p:nvPr/>
        </p:nvPicPr>
        <p:blipFill rotWithShape="1">
          <a:blip r:embed="rId3">
            <a:extLst>
              <a:ext uri="{28A0092B-C50C-407E-A947-70E740481C1C}">
                <a14:useLocalDpi xmlns:a14="http://schemas.microsoft.com/office/drawing/2010/main" val="0"/>
              </a:ext>
            </a:extLst>
          </a:blip>
          <a:srcRect l="46528"/>
          <a:stretch/>
        </p:blipFill>
        <p:spPr bwMode="auto">
          <a:xfrm>
            <a:off x="6385265" y="792137"/>
            <a:ext cx="3648307" cy="3840029"/>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6385265" y="4699635"/>
            <a:ext cx="5934307" cy="1477328"/>
          </a:xfrm>
          <a:prstGeom prst="rect">
            <a:avLst/>
          </a:prstGeom>
        </p:spPr>
        <p:txBody>
          <a:bodyPr wrap="square">
            <a:spAutoFit/>
          </a:bodyPr>
          <a:lstStyle/>
          <a:p>
            <a:pPr marL="285750" indent="-285750">
              <a:buFont typeface="Arial" charset="0"/>
              <a:buChar char="•"/>
            </a:pPr>
            <a:r>
              <a:rPr lang="en-US" dirty="0"/>
              <a:t>Seidu had his asylum claims rejected in the U.S. before coming to Canada.</a:t>
            </a:r>
          </a:p>
          <a:p>
            <a:pPr marL="742950" lvl="1" indent="-285750">
              <a:buFont typeface="Arial" charset="0"/>
              <a:buChar char="•"/>
            </a:pPr>
            <a:r>
              <a:rPr lang="en-US" dirty="0"/>
              <a:t>2015 crossed irregularly into Manitoba in the winter to claim asylum in Canada. </a:t>
            </a:r>
          </a:p>
          <a:p>
            <a:pPr marL="742950" lvl="1" indent="-285750">
              <a:buFont typeface="Arial" charset="0"/>
              <a:buChar char="•"/>
            </a:pPr>
            <a:r>
              <a:rPr lang="en-US" dirty="0"/>
              <a:t>2018 granted asylum </a:t>
            </a:r>
          </a:p>
        </p:txBody>
      </p:sp>
      <p:sp>
        <p:nvSpPr>
          <p:cNvPr id="7" name="Title 1"/>
          <p:cNvSpPr txBox="1">
            <a:spLocks/>
          </p:cNvSpPr>
          <p:nvPr/>
        </p:nvSpPr>
        <p:spPr>
          <a:xfrm>
            <a:off x="504592" y="43259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Safe third country</a:t>
            </a:r>
          </a:p>
          <a:p>
            <a:r>
              <a:rPr lang="en-US" dirty="0"/>
              <a:t>agreement STCA</a:t>
            </a:r>
          </a:p>
        </p:txBody>
      </p:sp>
      <p:sp>
        <p:nvSpPr>
          <p:cNvPr id="4" name="Rectangle 3"/>
          <p:cNvSpPr/>
          <p:nvPr/>
        </p:nvSpPr>
        <p:spPr>
          <a:xfrm>
            <a:off x="663998" y="2163724"/>
            <a:ext cx="4289002" cy="2585323"/>
          </a:xfrm>
          <a:prstGeom prst="rect">
            <a:avLst/>
          </a:prstGeom>
        </p:spPr>
        <p:txBody>
          <a:bodyPr wrap="square">
            <a:spAutoFit/>
          </a:bodyPr>
          <a:lstStyle/>
          <a:p>
            <a:pPr marL="285750" indent="-285750">
              <a:buFont typeface="Arial" charset="0"/>
              <a:buChar char="•"/>
            </a:pPr>
            <a:r>
              <a:rPr lang="en-US" dirty="0"/>
              <a:t>Introduced in 2004 </a:t>
            </a:r>
          </a:p>
          <a:p>
            <a:pPr marL="285750" indent="-285750">
              <a:buFont typeface="Arial" charset="0"/>
              <a:buChar char="•"/>
            </a:pPr>
            <a:r>
              <a:rPr lang="en-US" dirty="0"/>
              <a:t>Cannot claim asylum in Canada if already in the US</a:t>
            </a:r>
          </a:p>
          <a:p>
            <a:pPr marL="285750" indent="-285750">
              <a:buFont typeface="Arial" charset="0"/>
              <a:buChar char="•"/>
            </a:pPr>
            <a:endParaRPr lang="en-US" dirty="0"/>
          </a:p>
          <a:p>
            <a:pPr marL="285750" indent="-285750">
              <a:buFont typeface="Arial" charset="0"/>
              <a:buChar char="•"/>
            </a:pPr>
            <a:r>
              <a:rPr lang="en-US" dirty="0"/>
              <a:t>If a migrant crosses at a </a:t>
            </a:r>
            <a:r>
              <a:rPr lang="en-US" b="1" dirty="0"/>
              <a:t>regular</a:t>
            </a:r>
            <a:r>
              <a:rPr lang="en-US" dirty="0"/>
              <a:t> border crossing </a:t>
            </a:r>
            <a:r>
              <a:rPr lang="en-US" dirty="0">
                <a:sym typeface="Wingdings"/>
              </a:rPr>
              <a:t> turned back</a:t>
            </a:r>
          </a:p>
          <a:p>
            <a:pPr marL="285750" indent="-285750">
              <a:buFont typeface="Arial" charset="0"/>
              <a:buChar char="•"/>
            </a:pPr>
            <a:endParaRPr lang="en-US" dirty="0">
              <a:sym typeface="Wingdings"/>
            </a:endParaRPr>
          </a:p>
          <a:p>
            <a:pPr marL="285750" indent="-285750">
              <a:buFont typeface="Arial" charset="0"/>
              <a:buChar char="•"/>
            </a:pPr>
            <a:r>
              <a:rPr lang="en-US" dirty="0">
                <a:sym typeface="Wingdings"/>
              </a:rPr>
              <a:t>If a migrant crosses at an </a:t>
            </a:r>
            <a:r>
              <a:rPr lang="en-US" b="1" dirty="0">
                <a:sym typeface="Wingdings"/>
              </a:rPr>
              <a:t>irregular</a:t>
            </a:r>
            <a:r>
              <a:rPr lang="en-US" dirty="0">
                <a:sym typeface="Wingdings"/>
              </a:rPr>
              <a:t> border crossing  refugee claim heard </a:t>
            </a:r>
            <a:endParaRPr lang="en-US" dirty="0"/>
          </a:p>
        </p:txBody>
      </p:sp>
    </p:spTree>
    <p:extLst>
      <p:ext uri="{BB962C8B-B14F-4D97-AF65-F5344CB8AC3E}">
        <p14:creationId xmlns:p14="http://schemas.microsoft.com/office/powerpoint/2010/main" val="8030142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p>
        </p:txBody>
      </p:sp>
      <p:sp>
        <p:nvSpPr>
          <p:cNvPr id="3" name="Content Placeholder 2"/>
          <p:cNvSpPr>
            <a:spLocks noGrp="1"/>
          </p:cNvSpPr>
          <p:nvPr>
            <p:ph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a:t> </a:t>
            </a:r>
          </a:p>
        </p:txBody>
      </p:sp>
      <p:sp>
        <p:nvSpPr>
          <p:cNvPr id="7" name="Title 1"/>
          <p:cNvSpPr txBox="1">
            <a:spLocks/>
          </p:cNvSpPr>
          <p:nvPr/>
        </p:nvSpPr>
        <p:spPr>
          <a:xfrm>
            <a:off x="504592" y="43259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Safe third country</a:t>
            </a:r>
          </a:p>
          <a:p>
            <a:r>
              <a:rPr lang="en-US" dirty="0"/>
              <a:t>agreement STCA</a:t>
            </a:r>
          </a:p>
        </p:txBody>
      </p:sp>
      <p:sp>
        <p:nvSpPr>
          <p:cNvPr id="4" name="Rectangle 3"/>
          <p:cNvSpPr/>
          <p:nvPr/>
        </p:nvSpPr>
        <p:spPr>
          <a:xfrm>
            <a:off x="663998" y="2163724"/>
            <a:ext cx="4289002" cy="2585323"/>
          </a:xfrm>
          <a:prstGeom prst="rect">
            <a:avLst/>
          </a:prstGeom>
        </p:spPr>
        <p:txBody>
          <a:bodyPr wrap="square">
            <a:spAutoFit/>
          </a:bodyPr>
          <a:lstStyle/>
          <a:p>
            <a:pPr marL="285750" indent="-285750">
              <a:buFont typeface="Arial" charset="0"/>
              <a:buChar char="•"/>
            </a:pPr>
            <a:r>
              <a:rPr lang="en-US" dirty="0"/>
              <a:t>Introduced in 2004 </a:t>
            </a:r>
          </a:p>
          <a:p>
            <a:pPr marL="285750" indent="-285750">
              <a:buFont typeface="Arial" charset="0"/>
              <a:buChar char="•"/>
            </a:pPr>
            <a:r>
              <a:rPr lang="en-US" dirty="0"/>
              <a:t>Cannot claim asylum in Canada if already in the US</a:t>
            </a:r>
          </a:p>
          <a:p>
            <a:pPr marL="285750" indent="-285750">
              <a:buFont typeface="Arial" charset="0"/>
              <a:buChar char="•"/>
            </a:pPr>
            <a:endParaRPr lang="en-US" dirty="0"/>
          </a:p>
          <a:p>
            <a:pPr marL="285750" indent="-285750">
              <a:buFont typeface="Arial" charset="0"/>
              <a:buChar char="•"/>
            </a:pPr>
            <a:r>
              <a:rPr lang="en-US" dirty="0"/>
              <a:t>If a migrant crosses at a </a:t>
            </a:r>
            <a:r>
              <a:rPr lang="en-US" b="1" dirty="0"/>
              <a:t>regular</a:t>
            </a:r>
            <a:r>
              <a:rPr lang="en-US" dirty="0"/>
              <a:t> border crossing </a:t>
            </a:r>
            <a:r>
              <a:rPr lang="en-US" dirty="0">
                <a:sym typeface="Wingdings"/>
              </a:rPr>
              <a:t> turned back</a:t>
            </a:r>
          </a:p>
          <a:p>
            <a:pPr marL="285750" indent="-285750">
              <a:buFont typeface="Arial" charset="0"/>
              <a:buChar char="•"/>
            </a:pPr>
            <a:endParaRPr lang="en-US" dirty="0">
              <a:sym typeface="Wingdings"/>
            </a:endParaRPr>
          </a:p>
          <a:p>
            <a:pPr marL="285750" indent="-285750">
              <a:buFont typeface="Arial" charset="0"/>
              <a:buChar char="•"/>
            </a:pPr>
            <a:r>
              <a:rPr lang="en-US" dirty="0">
                <a:sym typeface="Wingdings"/>
              </a:rPr>
              <a:t>If a migrant crosses at an </a:t>
            </a:r>
            <a:r>
              <a:rPr lang="en-US" b="1" dirty="0">
                <a:sym typeface="Wingdings"/>
              </a:rPr>
              <a:t>irregular</a:t>
            </a:r>
            <a:r>
              <a:rPr lang="en-US" dirty="0">
                <a:sym typeface="Wingdings"/>
              </a:rPr>
              <a:t> border crossing  refugee claim heard </a:t>
            </a:r>
            <a:endParaRPr lang="en-US" dirty="0"/>
          </a:p>
        </p:txBody>
      </p:sp>
      <p:pic>
        <p:nvPicPr>
          <p:cNvPr id="8" name="Picture 7">
            <a:extLst>
              <a:ext uri="{FF2B5EF4-FFF2-40B4-BE49-F238E27FC236}">
                <a16:creationId xmlns:a16="http://schemas.microsoft.com/office/drawing/2014/main" id="{06D3F4D4-70AD-0409-BB12-C705F9AAC670}"/>
              </a:ext>
            </a:extLst>
          </p:cNvPr>
          <p:cNvPicPr>
            <a:picLocks noChangeAspect="1"/>
          </p:cNvPicPr>
          <p:nvPr/>
        </p:nvPicPr>
        <p:blipFill>
          <a:blip r:embed="rId3"/>
          <a:stretch>
            <a:fillRect/>
          </a:stretch>
        </p:blipFill>
        <p:spPr>
          <a:xfrm>
            <a:off x="5610383" y="1727388"/>
            <a:ext cx="6077025" cy="4547812"/>
          </a:xfrm>
          <a:prstGeom prst="rect">
            <a:avLst/>
          </a:prstGeom>
        </p:spPr>
      </p:pic>
    </p:spTree>
    <p:extLst>
      <p:ext uri="{BB962C8B-B14F-4D97-AF65-F5344CB8AC3E}">
        <p14:creationId xmlns:p14="http://schemas.microsoft.com/office/powerpoint/2010/main" val="8063568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p>
        </p:txBody>
      </p:sp>
      <p:sp>
        <p:nvSpPr>
          <p:cNvPr id="3" name="Content Placeholder 2"/>
          <p:cNvSpPr>
            <a:spLocks noGrp="1"/>
          </p:cNvSpPr>
          <p:nvPr>
            <p:ph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a:t>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0424" y="1068856"/>
            <a:ext cx="5347758" cy="4720288"/>
          </a:xfrm>
          <a:prstGeom prst="rect">
            <a:avLst/>
          </a:prstGeom>
        </p:spPr>
      </p:pic>
      <p:pic>
        <p:nvPicPr>
          <p:cNvPr id="1026" name="Picture 2" descr="Canada's acceptance rate of asylum seekers is the highest in 27 years —  here's why | CBC News">
            <a:extLst>
              <a:ext uri="{FF2B5EF4-FFF2-40B4-BE49-F238E27FC236}">
                <a16:creationId xmlns:a16="http://schemas.microsoft.com/office/drawing/2014/main" id="{76AF38D9-EC57-53D0-1B95-7C2708D291C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68776" y="1096565"/>
            <a:ext cx="4885024" cy="5167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72312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Another case</a:t>
            </a:r>
            <a:r>
              <a:rPr lang="mr-IN" dirty="0"/>
              <a:t>…</a:t>
            </a:r>
            <a:r>
              <a:rPr lang="en-CA" dirty="0"/>
              <a:t> </a:t>
            </a:r>
            <a:endParaRPr lang="en-US" dirty="0"/>
          </a:p>
        </p:txBody>
      </p:sp>
      <p:sp>
        <p:nvSpPr>
          <p:cNvPr id="3" name="Content Placeholder 2"/>
          <p:cNvSpPr>
            <a:spLocks noGrp="1"/>
          </p:cNvSpPr>
          <p:nvPr>
            <p:ph idx="1"/>
          </p:nvPr>
        </p:nvSpPr>
        <p:spPr/>
        <p:txBody>
          <a:bodyPr/>
          <a:lstStyle/>
          <a:p>
            <a:r>
              <a:rPr lang="en-US" dirty="0"/>
              <a:t>34F from South Africa</a:t>
            </a:r>
          </a:p>
          <a:p>
            <a:r>
              <a:rPr lang="en-US" dirty="0"/>
              <a:t>Immigrated with her husband </a:t>
            </a:r>
            <a:r>
              <a:rPr lang="mr-IN" dirty="0"/>
              <a:t>–</a:t>
            </a:r>
            <a:r>
              <a:rPr lang="en-US" dirty="0"/>
              <a:t> Economic class </a:t>
            </a:r>
          </a:p>
          <a:p>
            <a:r>
              <a:rPr lang="en-US" dirty="0"/>
              <a:t>Developed a persistent cough </a:t>
            </a:r>
          </a:p>
          <a:p>
            <a:endParaRPr lang="en-US" dirty="0"/>
          </a:p>
          <a:p>
            <a:r>
              <a:rPr lang="en-US" dirty="0"/>
              <a:t>What next?  </a:t>
            </a:r>
          </a:p>
          <a:p>
            <a:endParaRPr lang="en-US" dirty="0"/>
          </a:p>
          <a:p>
            <a:endParaRPr lang="en-US" dirty="0"/>
          </a:p>
        </p:txBody>
      </p:sp>
    </p:spTree>
    <p:extLst>
      <p:ext uri="{BB962C8B-B14F-4D97-AF65-F5344CB8AC3E}">
        <p14:creationId xmlns:p14="http://schemas.microsoft.com/office/powerpoint/2010/main" val="11369342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Another case </a:t>
            </a:r>
            <a:endParaRPr lang="en-US" dirty="0"/>
          </a:p>
        </p:txBody>
      </p:sp>
      <p:sp>
        <p:nvSpPr>
          <p:cNvPr id="3" name="Content Placeholder 2"/>
          <p:cNvSpPr>
            <a:spLocks noGrp="1"/>
          </p:cNvSpPr>
          <p:nvPr>
            <p:ph idx="1"/>
          </p:nvPr>
        </p:nvSpPr>
        <p:spPr>
          <a:xfrm>
            <a:off x="838200" y="1825625"/>
            <a:ext cx="11116733" cy="4351338"/>
          </a:xfrm>
        </p:spPr>
        <p:txBody>
          <a:bodyPr>
            <a:normAutofit/>
          </a:bodyPr>
          <a:lstStyle/>
          <a:p>
            <a:r>
              <a:rPr lang="en-US" dirty="0"/>
              <a:t>34F from South Africa</a:t>
            </a:r>
          </a:p>
          <a:p>
            <a:r>
              <a:rPr lang="en-US" dirty="0"/>
              <a:t>Immigrated with her husband </a:t>
            </a:r>
            <a:r>
              <a:rPr lang="mr-IN" dirty="0"/>
              <a:t>–</a:t>
            </a:r>
            <a:r>
              <a:rPr lang="en-US" dirty="0"/>
              <a:t> Economic class </a:t>
            </a:r>
          </a:p>
          <a:p>
            <a:r>
              <a:rPr lang="en-US" dirty="0"/>
              <a:t>Developed a persistent cough </a:t>
            </a:r>
          </a:p>
          <a:p>
            <a:endParaRPr lang="en-US" dirty="0"/>
          </a:p>
          <a:p>
            <a:r>
              <a:rPr lang="en-US" dirty="0"/>
              <a:t>What next?  	</a:t>
            </a:r>
            <a:r>
              <a:rPr lang="en-US" b="1" dirty="0"/>
              <a:t>Was she screened for TB?</a:t>
            </a:r>
          </a:p>
          <a:p>
            <a:pPr marL="0" indent="0">
              <a:buNone/>
            </a:pPr>
            <a:r>
              <a:rPr lang="en-US" dirty="0"/>
              <a:t>				- Normal CXR 8 months before travel </a:t>
            </a:r>
          </a:p>
          <a:p>
            <a:pPr marL="0" indent="0">
              <a:buNone/>
            </a:pPr>
            <a:r>
              <a:rPr lang="en-US" dirty="0"/>
              <a:t>			</a:t>
            </a:r>
            <a:r>
              <a:rPr lang="en-US" b="1" dirty="0"/>
              <a:t>Does she have health coverage?</a:t>
            </a:r>
          </a:p>
          <a:p>
            <a:pPr marL="0" indent="0">
              <a:buNone/>
            </a:pPr>
            <a:r>
              <a:rPr lang="en-US" dirty="0"/>
              <a:t>				- No - waiting period for 2-3 months after arrival</a:t>
            </a:r>
          </a:p>
          <a:p>
            <a:endParaRPr lang="en-US" dirty="0"/>
          </a:p>
        </p:txBody>
      </p:sp>
    </p:spTree>
    <p:extLst>
      <p:ext uri="{BB962C8B-B14F-4D97-AF65-F5344CB8AC3E}">
        <p14:creationId xmlns:p14="http://schemas.microsoft.com/office/powerpoint/2010/main" val="1417821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Another case</a:t>
            </a:r>
            <a:endParaRPr lang="en-US" dirty="0"/>
          </a:p>
        </p:txBody>
      </p:sp>
      <p:sp>
        <p:nvSpPr>
          <p:cNvPr id="3" name="Content Placeholder 2"/>
          <p:cNvSpPr>
            <a:spLocks noGrp="1"/>
          </p:cNvSpPr>
          <p:nvPr>
            <p:ph idx="1"/>
          </p:nvPr>
        </p:nvSpPr>
        <p:spPr>
          <a:xfrm>
            <a:off x="838200" y="1825625"/>
            <a:ext cx="11116733" cy="4351338"/>
          </a:xfrm>
        </p:spPr>
        <p:txBody>
          <a:bodyPr>
            <a:normAutofit/>
          </a:bodyPr>
          <a:lstStyle/>
          <a:p>
            <a:r>
              <a:rPr lang="en-US" dirty="0"/>
              <a:t>34F from South Africa</a:t>
            </a:r>
          </a:p>
          <a:p>
            <a:r>
              <a:rPr lang="en-US" dirty="0"/>
              <a:t>Immigrated with her husband </a:t>
            </a:r>
            <a:r>
              <a:rPr lang="mr-IN" dirty="0"/>
              <a:t>–</a:t>
            </a:r>
            <a:r>
              <a:rPr lang="en-US" dirty="0"/>
              <a:t> Economic class </a:t>
            </a:r>
          </a:p>
          <a:p>
            <a:r>
              <a:rPr lang="en-US" dirty="0"/>
              <a:t>Developed a persistent cough </a:t>
            </a:r>
          </a:p>
          <a:p>
            <a:endParaRPr lang="en-US" dirty="0"/>
          </a:p>
          <a:p>
            <a:r>
              <a:rPr lang="en-US" dirty="0"/>
              <a:t>What next?  	</a:t>
            </a:r>
            <a:r>
              <a:rPr lang="en-US" b="1" dirty="0"/>
              <a:t>Was she screened for TB?</a:t>
            </a:r>
          </a:p>
          <a:p>
            <a:pPr marL="0" indent="0">
              <a:buNone/>
            </a:pPr>
            <a:r>
              <a:rPr lang="en-US" dirty="0"/>
              <a:t>				- Normal CXR 8 months before travel </a:t>
            </a:r>
          </a:p>
          <a:p>
            <a:pPr marL="0" indent="0">
              <a:buNone/>
            </a:pPr>
            <a:r>
              <a:rPr lang="en-US" dirty="0"/>
              <a:t>			</a:t>
            </a:r>
            <a:r>
              <a:rPr lang="en-US" b="1" dirty="0"/>
              <a:t>Does she have health coverage?</a:t>
            </a:r>
          </a:p>
          <a:p>
            <a:pPr marL="0" indent="0">
              <a:buNone/>
            </a:pPr>
            <a:r>
              <a:rPr lang="en-US" dirty="0"/>
              <a:t>				- No - waiting period for 2-3 months after arrival</a:t>
            </a:r>
          </a:p>
          <a:p>
            <a:endParaRPr lang="en-US" dirty="0"/>
          </a:p>
        </p:txBody>
      </p:sp>
      <p:pic>
        <p:nvPicPr>
          <p:cNvPr id="11266" name="Picture 2" descr="mage result for chest x-ray t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72525" y="365125"/>
            <a:ext cx="3419475" cy="36195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9093199" y="2735689"/>
            <a:ext cx="2777067" cy="830997"/>
          </a:xfrm>
          <a:prstGeom prst="rect">
            <a:avLst/>
          </a:prstGeom>
          <a:solidFill>
            <a:schemeClr val="tx1"/>
          </a:solidFill>
        </p:spPr>
        <p:txBody>
          <a:bodyPr wrap="square" rtlCol="0">
            <a:spAutoFit/>
          </a:bodyPr>
          <a:lstStyle/>
          <a:p>
            <a:r>
              <a:rPr lang="en-US" sz="2400" b="1" dirty="0">
                <a:solidFill>
                  <a:srgbClr val="FFFF00"/>
                </a:solidFill>
              </a:rPr>
              <a:t>Sputum </a:t>
            </a:r>
            <a:r>
              <a:rPr lang="mr-IN" sz="2400" b="1" dirty="0">
                <a:solidFill>
                  <a:srgbClr val="FFFF00"/>
                </a:solidFill>
              </a:rPr>
              <a:t>–</a:t>
            </a:r>
            <a:r>
              <a:rPr lang="en-US" sz="2400" b="1" dirty="0">
                <a:solidFill>
                  <a:srgbClr val="FFFF00"/>
                </a:solidFill>
              </a:rPr>
              <a:t> AFB  POS MDR-TB </a:t>
            </a:r>
          </a:p>
        </p:txBody>
      </p:sp>
    </p:spTree>
    <p:extLst>
      <p:ext uri="{BB962C8B-B14F-4D97-AF65-F5344CB8AC3E}">
        <p14:creationId xmlns:p14="http://schemas.microsoft.com/office/powerpoint/2010/main" val="8519480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F85D7-20BC-4FE7-6E8B-B5946FDD6CE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4E7BC13-FD79-A09E-4973-037EBB84C59A}"/>
              </a:ext>
            </a:extLst>
          </p:cNvPr>
          <p:cNvSpPr>
            <a:spLocks noGrp="1"/>
          </p:cNvSpPr>
          <p:nvPr>
            <p:ph idx="1"/>
          </p:nvPr>
        </p:nvSpPr>
        <p:spPr/>
        <p:txBody>
          <a:bodyPr/>
          <a:lstStyle/>
          <a:p>
            <a:pPr marL="0" indent="0">
              <a:buNone/>
            </a:pPr>
            <a:r>
              <a:rPr lang="en-US" dirty="0"/>
              <a:t>  </a:t>
            </a:r>
          </a:p>
        </p:txBody>
      </p:sp>
      <p:pic>
        <p:nvPicPr>
          <p:cNvPr id="5" name="Picture 4">
            <a:extLst>
              <a:ext uri="{FF2B5EF4-FFF2-40B4-BE49-F238E27FC236}">
                <a16:creationId xmlns:a16="http://schemas.microsoft.com/office/drawing/2014/main" id="{DB51AA27-22E0-9A09-3059-A8B3D779F4D3}"/>
              </a:ext>
            </a:extLst>
          </p:cNvPr>
          <p:cNvPicPr>
            <a:picLocks noChangeAspect="1"/>
          </p:cNvPicPr>
          <p:nvPr/>
        </p:nvPicPr>
        <p:blipFill>
          <a:blip r:embed="rId3"/>
          <a:stretch>
            <a:fillRect/>
          </a:stretch>
        </p:blipFill>
        <p:spPr>
          <a:xfrm>
            <a:off x="8119041" y="822361"/>
            <a:ext cx="3700350" cy="2006528"/>
          </a:xfrm>
          <a:prstGeom prst="rect">
            <a:avLst/>
          </a:prstGeom>
        </p:spPr>
      </p:pic>
      <p:pic>
        <p:nvPicPr>
          <p:cNvPr id="6" name="Picture 5">
            <a:extLst>
              <a:ext uri="{FF2B5EF4-FFF2-40B4-BE49-F238E27FC236}">
                <a16:creationId xmlns:a16="http://schemas.microsoft.com/office/drawing/2014/main" id="{ECAEB171-DF7F-39F6-125F-26A350196EF9}"/>
              </a:ext>
            </a:extLst>
          </p:cNvPr>
          <p:cNvPicPr>
            <a:picLocks noChangeAspect="1"/>
          </p:cNvPicPr>
          <p:nvPr/>
        </p:nvPicPr>
        <p:blipFill>
          <a:blip r:embed="rId4"/>
          <a:stretch>
            <a:fillRect/>
          </a:stretch>
        </p:blipFill>
        <p:spPr>
          <a:xfrm>
            <a:off x="135814" y="488222"/>
            <a:ext cx="7772400" cy="3204888"/>
          </a:xfrm>
          <a:prstGeom prst="rect">
            <a:avLst/>
          </a:prstGeom>
        </p:spPr>
      </p:pic>
      <p:sp>
        <p:nvSpPr>
          <p:cNvPr id="8" name="TextBox 7">
            <a:extLst>
              <a:ext uri="{FF2B5EF4-FFF2-40B4-BE49-F238E27FC236}">
                <a16:creationId xmlns:a16="http://schemas.microsoft.com/office/drawing/2014/main" id="{E5251958-CC47-5B32-B20C-2DFFBBC70C2C}"/>
              </a:ext>
            </a:extLst>
          </p:cNvPr>
          <p:cNvSpPr txBox="1"/>
          <p:nvPr/>
        </p:nvSpPr>
        <p:spPr>
          <a:xfrm>
            <a:off x="1645227" y="4463709"/>
            <a:ext cx="6116782" cy="1323439"/>
          </a:xfrm>
          <a:prstGeom prst="rect">
            <a:avLst/>
          </a:prstGeom>
          <a:noFill/>
        </p:spPr>
        <p:txBody>
          <a:bodyPr wrap="square">
            <a:spAutoFit/>
          </a:bodyPr>
          <a:lstStyle/>
          <a:p>
            <a:r>
              <a:rPr lang="en-CA" sz="2000" i="1" dirty="0"/>
              <a:t>“Findings highlight severe, yet commonly overlooked, health inequities produced by a mandatory health coverage wait period within a purportedly ‘universal’ healthcare system”</a:t>
            </a:r>
            <a:endParaRPr lang="en-US" sz="2000" i="1" dirty="0"/>
          </a:p>
        </p:txBody>
      </p:sp>
      <p:sp>
        <p:nvSpPr>
          <p:cNvPr id="10" name="TextBox 9">
            <a:extLst>
              <a:ext uri="{FF2B5EF4-FFF2-40B4-BE49-F238E27FC236}">
                <a16:creationId xmlns:a16="http://schemas.microsoft.com/office/drawing/2014/main" id="{6AC60B8A-5226-62EA-5CBF-49D79F0AE053}"/>
              </a:ext>
            </a:extLst>
          </p:cNvPr>
          <p:cNvSpPr txBox="1"/>
          <p:nvPr/>
        </p:nvSpPr>
        <p:spPr>
          <a:xfrm>
            <a:off x="5195455" y="6234581"/>
            <a:ext cx="6830290" cy="369332"/>
          </a:xfrm>
          <a:prstGeom prst="rect">
            <a:avLst/>
          </a:prstGeom>
          <a:noFill/>
        </p:spPr>
        <p:txBody>
          <a:bodyPr wrap="square">
            <a:spAutoFit/>
          </a:bodyPr>
          <a:lstStyle/>
          <a:p>
            <a:r>
              <a:rPr lang="en-US" dirty="0"/>
              <a:t>https://</a:t>
            </a:r>
            <a:r>
              <a:rPr lang="en-US" dirty="0" err="1"/>
              <a:t>bmjopen.bmj.com</a:t>
            </a:r>
            <a:r>
              <a:rPr lang="en-US" dirty="0"/>
              <a:t>/content/</a:t>
            </a:r>
            <a:r>
              <a:rPr lang="en-US" dirty="0" err="1"/>
              <a:t>bmjopen</a:t>
            </a:r>
            <a:r>
              <a:rPr lang="en-US" dirty="0"/>
              <a:t>/11/8/e047597.full.pdf</a:t>
            </a:r>
          </a:p>
        </p:txBody>
      </p:sp>
    </p:spTree>
    <p:extLst>
      <p:ext uri="{BB962C8B-B14F-4D97-AF65-F5344CB8AC3E}">
        <p14:creationId xmlns:p14="http://schemas.microsoft.com/office/powerpoint/2010/main" val="2805850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Screening for TB </a:t>
            </a:r>
            <a:r>
              <a:rPr lang="en-US" dirty="0"/>
              <a:t>as part of the IME (Immigration medical exam)</a:t>
            </a:r>
          </a:p>
        </p:txBody>
      </p:sp>
      <p:sp>
        <p:nvSpPr>
          <p:cNvPr id="3" name="Content Placeholder 2"/>
          <p:cNvSpPr>
            <a:spLocks noGrp="1"/>
          </p:cNvSpPr>
          <p:nvPr>
            <p:ph idx="1"/>
          </p:nvPr>
        </p:nvSpPr>
        <p:spPr/>
        <p:txBody>
          <a:bodyPr>
            <a:normAutofit/>
          </a:bodyPr>
          <a:lstStyle/>
          <a:p>
            <a:r>
              <a:rPr lang="en-US" dirty="0"/>
              <a:t>Guided by federal legislation (IRPA) </a:t>
            </a:r>
          </a:p>
          <a:p>
            <a:r>
              <a:rPr lang="en-US" b="1" dirty="0"/>
              <a:t>Screening for health grounds for exclusion:</a:t>
            </a:r>
          </a:p>
          <a:p>
            <a:pPr marL="971550" lvl="1" indent="-514350">
              <a:buFont typeface="+mj-lt"/>
              <a:buAutoNum type="arabicPeriod"/>
            </a:pPr>
            <a:r>
              <a:rPr lang="en-US" dirty="0"/>
              <a:t>Is likely to be a danger to public health (communicable disease; TB) </a:t>
            </a:r>
          </a:p>
          <a:p>
            <a:pPr marL="971550" lvl="1" indent="-514350">
              <a:buFont typeface="+mj-lt"/>
              <a:buAutoNum type="arabicPeriod"/>
            </a:pPr>
            <a:r>
              <a:rPr lang="en-US" dirty="0"/>
              <a:t>Is likely to be a danger to public safety (unpredictable or violent </a:t>
            </a:r>
            <a:r>
              <a:rPr lang="en-US" dirty="0" err="1"/>
              <a:t>behaviour</a:t>
            </a:r>
            <a:r>
              <a:rPr lang="en-US" dirty="0"/>
              <a:t>)</a:t>
            </a:r>
          </a:p>
          <a:p>
            <a:pPr marL="971550" lvl="1" indent="-514350">
              <a:buFont typeface="+mj-lt"/>
              <a:buAutoNum type="arabicPeriod"/>
            </a:pPr>
            <a:r>
              <a:rPr lang="en-US" dirty="0"/>
              <a:t>Might reasonably be expected to cause excessive demand on health or social services</a:t>
            </a:r>
          </a:p>
          <a:p>
            <a:pPr marL="971550" lvl="1" indent="-514350">
              <a:buFont typeface="+mj-lt"/>
              <a:buAutoNum type="arabicPeriod"/>
            </a:pPr>
            <a:endParaRPr lang="en-US" dirty="0"/>
          </a:p>
          <a:p>
            <a:pPr marL="971550" lvl="1" indent="-514350">
              <a:buFont typeface="+mj-lt"/>
              <a:buAutoNum type="arabicPeriod"/>
            </a:pPr>
            <a:endParaRPr lang="en-US" dirty="0"/>
          </a:p>
          <a:p>
            <a:pPr lvl="1"/>
            <a:r>
              <a:rPr lang="en-US" dirty="0"/>
              <a:t>The results of the IME are the property of the Canadian government, and only certain results (e.g., TB, HIV testing) are communicated to settlement workers and public health officials in Canada.</a:t>
            </a:r>
          </a:p>
          <a:p>
            <a:endParaRPr lang="en-US" dirty="0"/>
          </a:p>
        </p:txBody>
      </p:sp>
    </p:spTree>
    <p:extLst>
      <p:ext uri="{BB962C8B-B14F-4D97-AF65-F5344CB8AC3E}">
        <p14:creationId xmlns:p14="http://schemas.microsoft.com/office/powerpoint/2010/main" val="16290735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Excessive demand </a:t>
            </a:r>
          </a:p>
        </p:txBody>
      </p:sp>
      <p:sp>
        <p:nvSpPr>
          <p:cNvPr id="3" name="Content Placeholder 2"/>
          <p:cNvSpPr>
            <a:spLocks noGrp="1"/>
          </p:cNvSpPr>
          <p:nvPr>
            <p:ph idx="1"/>
          </p:nvPr>
        </p:nvSpPr>
        <p:spPr>
          <a:xfrm>
            <a:off x="838200" y="1825625"/>
            <a:ext cx="10515600" cy="3513291"/>
          </a:xfrm>
        </p:spPr>
        <p:txBody>
          <a:bodyPr>
            <a:normAutofit fontScale="77500" lnSpcReduction="20000"/>
          </a:bodyPr>
          <a:lstStyle/>
          <a:p>
            <a:r>
              <a:rPr lang="en-US" dirty="0"/>
              <a:t>Inadmissible if health care costs were more than the average Canadian </a:t>
            </a:r>
          </a:p>
          <a:p>
            <a:r>
              <a:rPr lang="en-US" dirty="0"/>
              <a:t>Only applies to Economic class (Family class and Refugees exempt)</a:t>
            </a:r>
          </a:p>
          <a:p>
            <a:endParaRPr lang="en-US" dirty="0"/>
          </a:p>
          <a:p>
            <a:r>
              <a:rPr lang="en-US" dirty="0"/>
              <a:t>January 2022</a:t>
            </a:r>
          </a:p>
          <a:p>
            <a:pPr lvl="1"/>
            <a:r>
              <a:rPr lang="en-US" dirty="0"/>
              <a:t>Average healthcare costs for Canadian ~ $8,000</a:t>
            </a:r>
          </a:p>
          <a:p>
            <a:pPr lvl="1"/>
            <a:r>
              <a:rPr lang="en-US" dirty="0"/>
              <a:t>3x increased cost for excessive demands </a:t>
            </a:r>
            <a:r>
              <a:rPr lang="en-US" dirty="0">
                <a:sym typeface="Wingdings"/>
              </a:rPr>
              <a:t> $24,000/year</a:t>
            </a:r>
          </a:p>
          <a:p>
            <a:pPr lvl="2"/>
            <a:r>
              <a:rPr lang="en-US" b="1" dirty="0"/>
              <a:t>$120,000 over 5 years </a:t>
            </a:r>
          </a:p>
          <a:p>
            <a:pPr lvl="2"/>
            <a:endParaRPr lang="en-CA" b="0" i="0" dirty="0">
              <a:solidFill>
                <a:srgbClr val="333333"/>
              </a:solidFill>
              <a:effectLst/>
              <a:latin typeface="Noto Sans" panose="020B0502040504020204" pitchFamily="34" charset="0"/>
            </a:endParaRPr>
          </a:p>
          <a:p>
            <a:pPr lvl="2"/>
            <a:r>
              <a:rPr lang="en-CA" b="0" i="0" dirty="0">
                <a:solidFill>
                  <a:srgbClr val="333333"/>
                </a:solidFill>
                <a:effectLst/>
                <a:latin typeface="Noto Sans" panose="020B0502040504020204" pitchFamily="34" charset="0"/>
              </a:rPr>
              <a:t>2023 -- $128,445 over 5 years (or $25,689 per year)</a:t>
            </a:r>
            <a:endParaRPr lang="en-US" b="1" dirty="0"/>
          </a:p>
          <a:p>
            <a:endParaRPr lang="en-US" dirty="0"/>
          </a:p>
          <a:p>
            <a:r>
              <a:rPr lang="en-US" dirty="0"/>
              <a:t>About 0.1% of all applicants are medically inadmissible *</a:t>
            </a:r>
          </a:p>
          <a:p>
            <a:endParaRPr lang="en-US" dirty="0"/>
          </a:p>
        </p:txBody>
      </p:sp>
      <p:pic>
        <p:nvPicPr>
          <p:cNvPr id="5" name="Picture 4">
            <a:extLst>
              <a:ext uri="{FF2B5EF4-FFF2-40B4-BE49-F238E27FC236}">
                <a16:creationId xmlns:a16="http://schemas.microsoft.com/office/drawing/2014/main" id="{3FC435B9-AFAE-027D-D33A-6D113FEE2615}"/>
              </a:ext>
            </a:extLst>
          </p:cNvPr>
          <p:cNvPicPr>
            <a:picLocks noChangeAspect="1"/>
          </p:cNvPicPr>
          <p:nvPr/>
        </p:nvPicPr>
        <p:blipFill>
          <a:blip r:embed="rId3"/>
          <a:stretch>
            <a:fillRect/>
          </a:stretch>
        </p:blipFill>
        <p:spPr>
          <a:xfrm>
            <a:off x="7966363" y="2709717"/>
            <a:ext cx="4067464" cy="2002761"/>
          </a:xfrm>
          <a:prstGeom prst="rect">
            <a:avLst/>
          </a:prstGeom>
        </p:spPr>
      </p:pic>
    </p:spTree>
    <p:extLst>
      <p:ext uri="{BB962C8B-B14F-4D97-AF65-F5344CB8AC3E}">
        <p14:creationId xmlns:p14="http://schemas.microsoft.com/office/powerpoint/2010/main" val="210747257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Which communicable diseases are specifically tested for in the Canadian IME?</a:t>
            </a:r>
          </a:p>
        </p:txBody>
      </p:sp>
      <p:sp>
        <p:nvSpPr>
          <p:cNvPr id="3" name="Content Placeholder 2"/>
          <p:cNvSpPr>
            <a:spLocks noGrp="1"/>
          </p:cNvSpPr>
          <p:nvPr>
            <p:ph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108419337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Which communicable diseases are specifically tested for in the IME?</a:t>
            </a:r>
          </a:p>
        </p:txBody>
      </p:sp>
      <p:sp>
        <p:nvSpPr>
          <p:cNvPr id="3" name="Content Placeholder 2"/>
          <p:cNvSpPr>
            <a:spLocks noGrp="1"/>
          </p:cNvSpPr>
          <p:nvPr>
            <p:ph idx="1"/>
          </p:nvPr>
        </p:nvSpPr>
        <p:spPr/>
        <p:txBody>
          <a:bodyPr/>
          <a:lstStyle/>
          <a:p>
            <a:r>
              <a:rPr lang="en-US" dirty="0"/>
              <a:t>TB </a:t>
            </a:r>
          </a:p>
          <a:p>
            <a:r>
              <a:rPr lang="en-US" dirty="0"/>
              <a:t>Syphilis</a:t>
            </a:r>
          </a:p>
          <a:p>
            <a:r>
              <a:rPr lang="en-US" dirty="0"/>
              <a:t>HIV </a:t>
            </a:r>
          </a:p>
          <a:p>
            <a:endParaRPr lang="en-US" dirty="0"/>
          </a:p>
          <a:p>
            <a:r>
              <a:rPr lang="en-US" dirty="0"/>
              <a:t>Hepatitis B/C </a:t>
            </a:r>
            <a:r>
              <a:rPr lang="mr-IN" dirty="0"/>
              <a:t>–</a:t>
            </a:r>
            <a:r>
              <a:rPr lang="en-US" dirty="0"/>
              <a:t> based on clinical risk factors  </a:t>
            </a:r>
          </a:p>
        </p:txBody>
      </p:sp>
    </p:spTree>
    <p:extLst>
      <p:ext uri="{BB962C8B-B14F-4D97-AF65-F5344CB8AC3E}">
        <p14:creationId xmlns:p14="http://schemas.microsoft.com/office/powerpoint/2010/main" val="201833115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needs an IME? </a:t>
            </a:r>
          </a:p>
        </p:txBody>
      </p:sp>
      <p:sp>
        <p:nvSpPr>
          <p:cNvPr id="3" name="Content Placeholder 2"/>
          <p:cNvSpPr>
            <a:spLocks noGrp="1"/>
          </p:cNvSpPr>
          <p:nvPr>
            <p:ph idx="1"/>
          </p:nvPr>
        </p:nvSpPr>
        <p:spPr/>
        <p:txBody>
          <a:bodyPr>
            <a:normAutofit/>
          </a:bodyPr>
          <a:lstStyle/>
          <a:p>
            <a:pPr marL="0" marR="0" lvl="2" indent="0" defTabSz="91440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12577242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needs an IME? </a:t>
            </a:r>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US" dirty="0"/>
              <a:t>Permanent resident applicants </a:t>
            </a:r>
          </a:p>
          <a:p>
            <a:pPr marL="514350" indent="-514350">
              <a:buFont typeface="+mj-lt"/>
              <a:buAutoNum type="arabicPeriod"/>
            </a:pPr>
            <a:r>
              <a:rPr lang="en-US" dirty="0"/>
              <a:t>Temporary resident (visitor) applicants if:</a:t>
            </a:r>
          </a:p>
          <a:p>
            <a:pPr lvl="1"/>
            <a:r>
              <a:rPr lang="en-US" dirty="0"/>
              <a:t>Applying for &lt; 6 months and </a:t>
            </a:r>
          </a:p>
          <a:p>
            <a:pPr lvl="2"/>
            <a:r>
              <a:rPr lang="en-US" dirty="0"/>
              <a:t>Work in a job in which public health must be protected (e.g., hospital, caregiver)</a:t>
            </a:r>
          </a:p>
          <a:p>
            <a:pPr lvl="2"/>
            <a:r>
              <a:rPr lang="en-US" dirty="0"/>
              <a:t>Agricultural worker from country with &gt; 20/1000,000 TB cases per year </a:t>
            </a:r>
          </a:p>
          <a:p>
            <a:pPr lvl="1"/>
            <a:r>
              <a:rPr lang="en-US" dirty="0"/>
              <a:t>Applying for &gt; 6 months and </a:t>
            </a:r>
          </a:p>
          <a:p>
            <a:pPr lvl="2"/>
            <a:r>
              <a:rPr lang="en-US" dirty="0"/>
              <a:t>From a country with &gt;20/100,000 TB cases per year</a:t>
            </a:r>
          </a:p>
          <a:p>
            <a:pPr lvl="2"/>
            <a:endParaRPr lang="en-US" dirty="0"/>
          </a:p>
          <a:p>
            <a:pPr lvl="2"/>
            <a:r>
              <a:rPr lang="en-US" dirty="0"/>
              <a:t>So, visitor applying for &gt; 6 month VISA to Canada </a:t>
            </a:r>
          </a:p>
          <a:p>
            <a:pPr lvl="3"/>
            <a:r>
              <a:rPr lang="en-US" dirty="0"/>
              <a:t>From Germany 	</a:t>
            </a:r>
            <a:r>
              <a:rPr lang="mr-IN" dirty="0"/>
              <a:t>–</a:t>
            </a:r>
            <a:r>
              <a:rPr lang="en-US" dirty="0"/>
              <a:t> no IME </a:t>
            </a:r>
          </a:p>
          <a:p>
            <a:pPr lvl="3"/>
            <a:r>
              <a:rPr lang="en-US" dirty="0"/>
              <a:t>From Brazil 		</a:t>
            </a:r>
            <a:r>
              <a:rPr lang="mr-IN" dirty="0"/>
              <a:t>–</a:t>
            </a:r>
            <a:r>
              <a:rPr lang="en-US" dirty="0"/>
              <a:t> needs IME  </a:t>
            </a:r>
            <a:r>
              <a:rPr lang="en-US" dirty="0">
                <a:sym typeface="Wingdings"/>
              </a:rPr>
              <a:t> ? admissible </a:t>
            </a:r>
            <a:endParaRPr lang="en-US" dirty="0"/>
          </a:p>
          <a:p>
            <a:pPr lvl="2"/>
            <a:endParaRPr lang="en-US" dirty="0"/>
          </a:p>
        </p:txBody>
      </p:sp>
    </p:spTree>
    <p:extLst>
      <p:ext uri="{BB962C8B-B14F-4D97-AF65-F5344CB8AC3E}">
        <p14:creationId xmlns:p14="http://schemas.microsoft.com/office/powerpoint/2010/main" val="8998518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Components of the IME</a:t>
            </a:r>
          </a:p>
        </p:txBody>
      </p:sp>
      <p:sp>
        <p:nvSpPr>
          <p:cNvPr id="3" name="Content Placeholder 2"/>
          <p:cNvSpPr>
            <a:spLocks noGrp="1"/>
          </p:cNvSpPr>
          <p:nvPr>
            <p:ph idx="1"/>
          </p:nvPr>
        </p:nvSpPr>
        <p:spPr/>
        <p:txBody>
          <a:bodyPr>
            <a:normAutofit fontScale="85000" lnSpcReduction="20000"/>
          </a:bodyPr>
          <a:lstStyle/>
          <a:p>
            <a:r>
              <a:rPr lang="en-US" dirty="0"/>
              <a:t>History and physical exam </a:t>
            </a:r>
          </a:p>
          <a:p>
            <a:r>
              <a:rPr lang="en-US" dirty="0"/>
              <a:t>Urinalysis</a:t>
            </a:r>
          </a:p>
          <a:p>
            <a:pPr lvl="1"/>
            <a:r>
              <a:rPr lang="en-US" dirty="0"/>
              <a:t>≥ 5 years</a:t>
            </a:r>
          </a:p>
          <a:p>
            <a:r>
              <a:rPr lang="en-US" dirty="0"/>
              <a:t>TB screening </a:t>
            </a:r>
          </a:p>
          <a:p>
            <a:pPr lvl="1"/>
            <a:r>
              <a:rPr lang="en-US" dirty="0"/>
              <a:t>≥ 11 years or positive symptom screen</a:t>
            </a:r>
          </a:p>
          <a:p>
            <a:r>
              <a:rPr lang="en-US" dirty="0"/>
              <a:t>Syphilis testing </a:t>
            </a:r>
          </a:p>
          <a:p>
            <a:pPr lvl="1"/>
            <a:r>
              <a:rPr lang="en-US" dirty="0"/>
              <a:t>≥  15 years or specific risk factors</a:t>
            </a:r>
          </a:p>
          <a:p>
            <a:r>
              <a:rPr lang="en-US" dirty="0"/>
              <a:t>HIV testing (2002)</a:t>
            </a:r>
          </a:p>
          <a:p>
            <a:pPr lvl="1"/>
            <a:r>
              <a:rPr lang="en-US" dirty="0"/>
              <a:t>≥  15 years or specific risk factors: </a:t>
            </a:r>
          </a:p>
          <a:p>
            <a:r>
              <a:rPr lang="en-US" dirty="0"/>
              <a:t>Hepatitis testing (2012)</a:t>
            </a:r>
          </a:p>
          <a:p>
            <a:pPr lvl="1"/>
            <a:r>
              <a:rPr lang="en-US" dirty="0"/>
              <a:t>Based on clinical risk factors</a:t>
            </a:r>
          </a:p>
          <a:p>
            <a:pPr lvl="1"/>
            <a:endParaRPr lang="en-US" dirty="0"/>
          </a:p>
          <a:p>
            <a:r>
              <a:rPr lang="en-US" dirty="0"/>
              <a:t>Stool testing (abandoned in 1981)</a:t>
            </a:r>
          </a:p>
          <a:p>
            <a:pPr lvl="1"/>
            <a:endParaRPr lang="en-US" dirty="0"/>
          </a:p>
          <a:p>
            <a:pPr lvl="2"/>
            <a:endParaRPr lang="en-US" dirty="0"/>
          </a:p>
        </p:txBody>
      </p:sp>
    </p:spTree>
    <p:extLst>
      <p:ext uri="{BB962C8B-B14F-4D97-AF65-F5344CB8AC3E}">
        <p14:creationId xmlns:p14="http://schemas.microsoft.com/office/powerpoint/2010/main" val="59623955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27677-E44A-E461-5FA9-910BB789F28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71D6390-EAD4-2B72-3F1C-1C49F03A7383}"/>
              </a:ext>
            </a:extLst>
          </p:cNvPr>
          <p:cNvSpPr>
            <a:spLocks noGrp="1"/>
          </p:cNvSpPr>
          <p:nvPr>
            <p:ph idx="1"/>
          </p:nvPr>
        </p:nvSpPr>
        <p:spPr/>
        <p:txBody>
          <a:bodyPr/>
          <a:lstStyle/>
          <a:p>
            <a:pPr marL="0" indent="0">
              <a:buNone/>
            </a:pPr>
            <a:r>
              <a:rPr lang="en-US" dirty="0"/>
              <a:t> </a:t>
            </a:r>
          </a:p>
        </p:txBody>
      </p:sp>
      <p:pic>
        <p:nvPicPr>
          <p:cNvPr id="3074" name="Picture 2" descr="Hepatitis/liver disease algorithm">
            <a:extLst>
              <a:ext uri="{FF2B5EF4-FFF2-40B4-BE49-F238E27FC236}">
                <a16:creationId xmlns:a16="http://schemas.microsoft.com/office/drawing/2014/main" id="{7E3E8DC4-FE11-645D-0242-B24F3D9346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2150" y="196850"/>
            <a:ext cx="8267700" cy="6464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89308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TB screening </a:t>
            </a:r>
            <a:br>
              <a:rPr lang="en-US" dirty="0"/>
            </a:br>
            <a:r>
              <a:rPr lang="en-US" dirty="0"/>
              <a:t>Canadian guidelines </a:t>
            </a:r>
          </a:p>
        </p:txBody>
      </p:sp>
      <p:sp>
        <p:nvSpPr>
          <p:cNvPr id="3" name="Content Placeholder 2"/>
          <p:cNvSpPr>
            <a:spLocks noGrp="1"/>
          </p:cNvSpPr>
          <p:nvPr>
            <p:ph idx="1"/>
          </p:nvPr>
        </p:nvSpPr>
        <p:spPr/>
        <p:txBody>
          <a:bodyPr>
            <a:normAutofit fontScale="92500" lnSpcReduction="20000"/>
          </a:bodyPr>
          <a:lstStyle/>
          <a:p>
            <a:r>
              <a:rPr lang="en-US" dirty="0"/>
              <a:t>CXR &gt; 11 years old</a:t>
            </a:r>
          </a:p>
          <a:p>
            <a:pPr lvl="2"/>
            <a:r>
              <a:rPr lang="en-US" dirty="0"/>
              <a:t>Permanent residents </a:t>
            </a:r>
          </a:p>
          <a:p>
            <a:pPr lvl="2"/>
            <a:r>
              <a:rPr lang="en-US" dirty="0"/>
              <a:t>Temporary residents &gt; 6 months from higher incidence countries</a:t>
            </a:r>
          </a:p>
          <a:p>
            <a:pPr lvl="1"/>
            <a:endParaRPr lang="en-US" dirty="0"/>
          </a:p>
          <a:p>
            <a:pPr lvl="1"/>
            <a:r>
              <a:rPr lang="en-US" dirty="0"/>
              <a:t>If CXR normal </a:t>
            </a:r>
            <a:r>
              <a:rPr lang="en-US" dirty="0">
                <a:sym typeface="Wingdings"/>
              </a:rPr>
              <a:t> OK</a:t>
            </a:r>
          </a:p>
          <a:p>
            <a:pPr lvl="1"/>
            <a:r>
              <a:rPr lang="en-US" dirty="0"/>
              <a:t>If CXR abnormal </a:t>
            </a:r>
            <a:r>
              <a:rPr lang="en-US" dirty="0">
                <a:sym typeface="Wingdings"/>
              </a:rPr>
              <a:t> need to rule-out TB</a:t>
            </a:r>
            <a:endParaRPr lang="en-US" dirty="0"/>
          </a:p>
          <a:p>
            <a:pPr marL="1371600" lvl="2" indent="-457200">
              <a:buFont typeface="+mj-lt"/>
              <a:buAutoNum type="arabicPeriod"/>
            </a:pPr>
            <a:r>
              <a:rPr lang="en-US" dirty="0"/>
              <a:t>Sputum cultures and a repeat CXR in 3 months</a:t>
            </a:r>
          </a:p>
          <a:p>
            <a:pPr marL="914400" lvl="2" indent="0">
              <a:buNone/>
            </a:pPr>
            <a:r>
              <a:rPr lang="en-US" dirty="0"/>
              <a:t>	or</a:t>
            </a:r>
          </a:p>
          <a:p>
            <a:pPr marL="1371600" lvl="2" indent="-457200">
              <a:buFont typeface="+mj-lt"/>
              <a:buAutoNum type="arabicPeriod" startAt="2"/>
            </a:pPr>
            <a:r>
              <a:rPr lang="en-US" dirty="0"/>
              <a:t>Repeat CXR in 6 months</a:t>
            </a:r>
          </a:p>
          <a:p>
            <a:pPr marL="1371600" lvl="2" indent="-457200">
              <a:buFont typeface="+mj-lt"/>
              <a:buAutoNum type="arabicPeriod" startAt="2"/>
            </a:pPr>
            <a:endParaRPr lang="en-US" dirty="0"/>
          </a:p>
          <a:p>
            <a:pPr lvl="1"/>
            <a:r>
              <a:rPr lang="en-US" dirty="0"/>
              <a:t>If found to have active TB</a:t>
            </a:r>
          </a:p>
          <a:p>
            <a:pPr lvl="2"/>
            <a:r>
              <a:rPr lang="en-US" dirty="0"/>
              <a:t>Documented completion of TB treatment that meets Canadian guidelines </a:t>
            </a:r>
          </a:p>
          <a:p>
            <a:pPr lvl="2"/>
            <a:endParaRPr lang="en-US" dirty="0"/>
          </a:p>
          <a:p>
            <a:pPr lvl="1"/>
            <a:r>
              <a:rPr lang="en-US" dirty="0"/>
              <a:t>If no active TB, but abnormal CXR </a:t>
            </a:r>
          </a:p>
          <a:p>
            <a:pPr lvl="2"/>
            <a:r>
              <a:rPr lang="en-US" dirty="0"/>
              <a:t>Referred for post-landing immigration surveillance </a:t>
            </a:r>
          </a:p>
        </p:txBody>
      </p:sp>
      <p:pic>
        <p:nvPicPr>
          <p:cNvPr id="4" name="Picture 3"/>
          <p:cNvPicPr>
            <a:picLocks noChangeAspect="1"/>
          </p:cNvPicPr>
          <p:nvPr/>
        </p:nvPicPr>
        <p:blipFill>
          <a:blip r:embed="rId2"/>
          <a:stretch>
            <a:fillRect/>
          </a:stretch>
        </p:blipFill>
        <p:spPr>
          <a:xfrm>
            <a:off x="9904268" y="365125"/>
            <a:ext cx="1802823" cy="1802823"/>
          </a:xfrm>
          <a:prstGeom prst="rect">
            <a:avLst/>
          </a:prstGeom>
        </p:spPr>
      </p:pic>
    </p:spTree>
    <p:extLst>
      <p:ext uri="{BB962C8B-B14F-4D97-AF65-F5344CB8AC3E}">
        <p14:creationId xmlns:p14="http://schemas.microsoft.com/office/powerpoint/2010/main" val="15898019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TB screening </a:t>
            </a:r>
            <a:br>
              <a:rPr lang="en-US" dirty="0"/>
            </a:br>
            <a:r>
              <a:rPr lang="en-US" dirty="0"/>
              <a:t>Canada </a:t>
            </a:r>
          </a:p>
        </p:txBody>
      </p:sp>
      <p:sp>
        <p:nvSpPr>
          <p:cNvPr id="3" name="Content Placeholder 2"/>
          <p:cNvSpPr>
            <a:spLocks noGrp="1"/>
          </p:cNvSpPr>
          <p:nvPr>
            <p:ph idx="1"/>
          </p:nvPr>
        </p:nvSpPr>
        <p:spPr/>
        <p:txBody>
          <a:bodyPr>
            <a:normAutofit lnSpcReduction="10000"/>
          </a:bodyPr>
          <a:lstStyle/>
          <a:p>
            <a:r>
              <a:rPr lang="en-US" dirty="0"/>
              <a:t>CXR for:</a:t>
            </a:r>
          </a:p>
          <a:p>
            <a:pPr lvl="1"/>
            <a:r>
              <a:rPr lang="en-US" dirty="0"/>
              <a:t>Everyone &gt; 11 years of age</a:t>
            </a:r>
          </a:p>
          <a:p>
            <a:pPr lvl="1"/>
            <a:r>
              <a:rPr lang="en-US" dirty="0"/>
              <a:t>Everyone &lt;11 years of age with a previous history of TB infection/treatment or recent close TB contacts.</a:t>
            </a:r>
          </a:p>
          <a:p>
            <a:endParaRPr lang="en-US" dirty="0"/>
          </a:p>
          <a:p>
            <a:r>
              <a:rPr lang="en-US" dirty="0"/>
              <a:t>IGRA* only if:</a:t>
            </a:r>
          </a:p>
          <a:p>
            <a:pPr marL="914400" lvl="1" indent="-457200">
              <a:buFont typeface="+mj-lt"/>
              <a:buAutoNum type="arabicPeriod"/>
            </a:pPr>
            <a:r>
              <a:rPr lang="en-US" dirty="0"/>
              <a:t>Close contact with an active TB case within the previous 5 years </a:t>
            </a:r>
          </a:p>
          <a:p>
            <a:pPr marL="914400" lvl="1" indent="-457200">
              <a:buFont typeface="+mj-lt"/>
              <a:buAutoNum type="arabicPeriod"/>
            </a:pPr>
            <a:r>
              <a:rPr lang="en-US" dirty="0"/>
              <a:t>HIV positive</a:t>
            </a:r>
          </a:p>
          <a:p>
            <a:pPr marL="914400" lvl="1" indent="-457200">
              <a:buFont typeface="+mj-lt"/>
              <a:buAutoNum type="arabicPeriod"/>
            </a:pPr>
            <a:r>
              <a:rPr lang="en-US" dirty="0"/>
              <a:t>Head/neck cancer within the last 5 years </a:t>
            </a:r>
          </a:p>
          <a:p>
            <a:pPr marL="914400" lvl="1" indent="-457200">
              <a:buFont typeface="+mj-lt"/>
              <a:buAutoNum type="arabicPeriod"/>
            </a:pPr>
            <a:r>
              <a:rPr lang="en-US" dirty="0"/>
              <a:t>Chronic renal failure (</a:t>
            </a:r>
            <a:r>
              <a:rPr lang="en-US" dirty="0" err="1"/>
              <a:t>eGFR</a:t>
            </a:r>
            <a:r>
              <a:rPr lang="en-US" dirty="0"/>
              <a:t> of &lt;30 ml/min)</a:t>
            </a:r>
          </a:p>
          <a:p>
            <a:pPr marL="914400" lvl="1" indent="-457200">
              <a:buFont typeface="+mj-lt"/>
              <a:buAutoNum type="arabicPeriod"/>
            </a:pPr>
            <a:r>
              <a:rPr lang="en-US" dirty="0"/>
              <a:t>SOT or BMT</a:t>
            </a:r>
          </a:p>
        </p:txBody>
      </p:sp>
      <p:sp>
        <p:nvSpPr>
          <p:cNvPr id="4" name="TextBox 3">
            <a:extLst>
              <a:ext uri="{FF2B5EF4-FFF2-40B4-BE49-F238E27FC236}">
                <a16:creationId xmlns:a16="http://schemas.microsoft.com/office/drawing/2014/main" id="{52BCE63B-D6B4-C9B3-49CB-BA1DD0EB10E1}"/>
              </a:ext>
            </a:extLst>
          </p:cNvPr>
          <p:cNvSpPr txBox="1"/>
          <p:nvPr/>
        </p:nvSpPr>
        <p:spPr>
          <a:xfrm>
            <a:off x="9465733" y="6176963"/>
            <a:ext cx="2090701" cy="369332"/>
          </a:xfrm>
          <a:prstGeom prst="rect">
            <a:avLst/>
          </a:prstGeom>
          <a:noFill/>
        </p:spPr>
        <p:txBody>
          <a:bodyPr wrap="none" rtlCol="0">
            <a:spAutoFit/>
          </a:bodyPr>
          <a:lstStyle/>
          <a:p>
            <a:r>
              <a:rPr lang="en-US" dirty="0"/>
              <a:t>*TST if &lt; 2 years old </a:t>
            </a:r>
          </a:p>
        </p:txBody>
      </p:sp>
    </p:spTree>
    <p:extLst>
      <p:ext uri="{BB962C8B-B14F-4D97-AF65-F5344CB8AC3E}">
        <p14:creationId xmlns:p14="http://schemas.microsoft.com/office/powerpoint/2010/main" val="93574882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p>
        </p:txBody>
      </p:sp>
      <p:sp>
        <p:nvSpPr>
          <p:cNvPr id="3" name="Content Placeholder 2"/>
          <p:cNvSpPr>
            <a:spLocks noGrp="1"/>
          </p:cNvSpPr>
          <p:nvPr>
            <p:ph idx="1"/>
          </p:nvPr>
        </p:nvSpPr>
        <p:spPr/>
        <p:txBody>
          <a:bodyPr/>
          <a:lstStyle/>
          <a:p>
            <a:pPr marL="0" indent="0">
              <a:buNone/>
            </a:pPr>
            <a:r>
              <a:rPr lang="en-US" dirty="0"/>
              <a:t>  </a:t>
            </a:r>
          </a:p>
        </p:txBody>
      </p:sp>
      <p:pic>
        <p:nvPicPr>
          <p:cNvPr id="1026" name="Picture 2" descr="ulmonary Tuberculosis and Latent TB Screening described belo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9626" y="-20555"/>
            <a:ext cx="8901659" cy="687855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9938480" y="901545"/>
            <a:ext cx="1887248" cy="1169551"/>
          </a:xfrm>
          <a:prstGeom prst="rect">
            <a:avLst/>
          </a:prstGeom>
          <a:noFill/>
          <a:ln>
            <a:solidFill>
              <a:schemeClr val="tx1"/>
            </a:solidFill>
          </a:ln>
        </p:spPr>
        <p:txBody>
          <a:bodyPr wrap="none" rtlCol="0">
            <a:spAutoFit/>
          </a:bodyPr>
          <a:lstStyle/>
          <a:p>
            <a:pPr marL="342900" indent="-342900">
              <a:buFont typeface="+mj-lt"/>
              <a:buAutoNum type="arabicPeriod"/>
            </a:pPr>
            <a:r>
              <a:rPr lang="en-US" sz="1400" dirty="0"/>
              <a:t>Close contact </a:t>
            </a:r>
          </a:p>
          <a:p>
            <a:pPr marL="342900" indent="-342900">
              <a:buFont typeface="+mj-lt"/>
              <a:buAutoNum type="arabicPeriod"/>
            </a:pPr>
            <a:r>
              <a:rPr lang="en-US" sz="1400" dirty="0"/>
              <a:t>HIV </a:t>
            </a:r>
          </a:p>
          <a:p>
            <a:pPr marL="342900" indent="-342900">
              <a:buFont typeface="+mj-lt"/>
              <a:buAutoNum type="arabicPeriod"/>
            </a:pPr>
            <a:r>
              <a:rPr lang="en-US" sz="1400" dirty="0"/>
              <a:t>Head/neck cancer </a:t>
            </a:r>
          </a:p>
          <a:p>
            <a:pPr marL="342900" indent="-342900">
              <a:buFont typeface="+mj-lt"/>
              <a:buAutoNum type="arabicPeriod"/>
            </a:pPr>
            <a:r>
              <a:rPr lang="en-US" sz="1400" dirty="0"/>
              <a:t>CRF </a:t>
            </a:r>
          </a:p>
          <a:p>
            <a:pPr marL="342900" indent="-342900">
              <a:buFont typeface="+mj-lt"/>
              <a:buAutoNum type="arabicPeriod"/>
            </a:pPr>
            <a:r>
              <a:rPr lang="en-US" sz="1400" dirty="0"/>
              <a:t>SOT/BMT</a:t>
            </a:r>
          </a:p>
        </p:txBody>
      </p:sp>
    </p:spTree>
    <p:extLst>
      <p:ext uri="{BB962C8B-B14F-4D97-AF65-F5344CB8AC3E}">
        <p14:creationId xmlns:p14="http://schemas.microsoft.com/office/powerpoint/2010/main" val="92662110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lstStyle/>
          <a:p>
            <a:r>
              <a:rPr lang="en-US" altLang="x-none"/>
              <a:t>TB screening in Canada</a:t>
            </a:r>
            <a:br>
              <a:rPr lang="en-US" altLang="x-none"/>
            </a:br>
            <a:r>
              <a:rPr lang="en-US" altLang="x-none"/>
              <a:t>How well does it work?</a:t>
            </a:r>
          </a:p>
        </p:txBody>
      </p:sp>
      <p:sp>
        <p:nvSpPr>
          <p:cNvPr id="3" name="Content Placeholder 2"/>
          <p:cNvSpPr>
            <a:spLocks noGrp="1"/>
          </p:cNvSpPr>
          <p:nvPr>
            <p:ph idx="1"/>
          </p:nvPr>
        </p:nvSpPr>
        <p:spPr/>
        <p:txBody>
          <a:bodyPr rtlCol="0">
            <a:normAutofit fontScale="85000" lnSpcReduction="20000"/>
          </a:bodyPr>
          <a:lstStyle/>
          <a:p>
            <a:pPr fontAlgn="auto">
              <a:spcAft>
                <a:spcPts val="0"/>
              </a:spcAft>
              <a:buFont typeface="Arial"/>
              <a:buChar char="•"/>
              <a:defRPr/>
            </a:pPr>
            <a:r>
              <a:rPr lang="en-US" dirty="0">
                <a:solidFill>
                  <a:schemeClr val="bg1"/>
                </a:solidFill>
              </a:rPr>
              <a:t>940,000 immigrants to Ontario underwent IME (2008-2011)</a:t>
            </a:r>
          </a:p>
          <a:p>
            <a:pPr lvl="2" fontAlgn="auto">
              <a:spcAft>
                <a:spcPts val="0"/>
              </a:spcAft>
              <a:buFont typeface="Arial"/>
              <a:buChar char="•"/>
              <a:defRPr/>
            </a:pPr>
            <a:r>
              <a:rPr lang="en-US" dirty="0">
                <a:solidFill>
                  <a:schemeClr val="bg1"/>
                </a:solidFill>
              </a:rPr>
              <a:t>940 were diagnosed with active TB (</a:t>
            </a:r>
            <a:r>
              <a:rPr lang="en-US" b="1" dirty="0">
                <a:solidFill>
                  <a:schemeClr val="bg1"/>
                </a:solidFill>
              </a:rPr>
              <a:t>100 / 100,000</a:t>
            </a:r>
            <a:r>
              <a:rPr lang="en-US" dirty="0">
                <a:solidFill>
                  <a:schemeClr val="bg1"/>
                </a:solidFill>
              </a:rPr>
              <a:t>)</a:t>
            </a:r>
          </a:p>
          <a:p>
            <a:pPr lvl="2" fontAlgn="auto">
              <a:spcAft>
                <a:spcPts val="0"/>
              </a:spcAft>
              <a:buFont typeface="Arial"/>
              <a:buChar char="•"/>
              <a:defRPr/>
            </a:pPr>
            <a:r>
              <a:rPr lang="en-US" dirty="0">
                <a:solidFill>
                  <a:schemeClr val="bg1"/>
                </a:solidFill>
              </a:rPr>
              <a:t>23,500 (</a:t>
            </a:r>
            <a:r>
              <a:rPr lang="en-US" b="1" dirty="0">
                <a:solidFill>
                  <a:schemeClr val="bg1"/>
                </a:solidFill>
              </a:rPr>
              <a:t>2.5%</a:t>
            </a:r>
            <a:r>
              <a:rPr lang="en-US" dirty="0">
                <a:solidFill>
                  <a:schemeClr val="bg1"/>
                </a:solidFill>
              </a:rPr>
              <a:t>) were referred for post-landing immigration surveillance PLIS</a:t>
            </a:r>
          </a:p>
          <a:p>
            <a:pPr lvl="2" fontAlgn="auto">
              <a:spcAft>
                <a:spcPts val="0"/>
              </a:spcAft>
              <a:buFont typeface="Arial"/>
              <a:buChar char="•"/>
              <a:defRPr/>
            </a:pPr>
            <a:endParaRPr lang="en-US" dirty="0">
              <a:solidFill>
                <a:schemeClr val="bg1"/>
              </a:solidFill>
            </a:endParaRPr>
          </a:p>
          <a:p>
            <a:pPr lvl="1" fontAlgn="auto">
              <a:spcAft>
                <a:spcPts val="0"/>
              </a:spcAft>
              <a:buFont typeface="Arial"/>
              <a:buChar char="•"/>
              <a:defRPr/>
            </a:pPr>
            <a:r>
              <a:rPr lang="en-US" dirty="0">
                <a:solidFill>
                  <a:schemeClr val="bg1"/>
                </a:solidFill>
              </a:rPr>
              <a:t>502 developed active TB within 2 years (</a:t>
            </a:r>
            <a:r>
              <a:rPr lang="en-US" b="1" dirty="0">
                <a:solidFill>
                  <a:schemeClr val="bg1"/>
                </a:solidFill>
              </a:rPr>
              <a:t>50/100,000</a:t>
            </a:r>
            <a:r>
              <a:rPr lang="en-US" dirty="0">
                <a:solidFill>
                  <a:schemeClr val="bg1"/>
                </a:solidFill>
              </a:rPr>
              <a:t>)</a:t>
            </a:r>
          </a:p>
          <a:p>
            <a:pPr lvl="2" fontAlgn="auto">
              <a:spcAft>
                <a:spcPts val="0"/>
              </a:spcAft>
              <a:buFont typeface="Arial"/>
              <a:buChar char="•"/>
              <a:defRPr/>
            </a:pPr>
            <a:r>
              <a:rPr lang="en-US" dirty="0">
                <a:solidFill>
                  <a:schemeClr val="bg1"/>
                </a:solidFill>
              </a:rPr>
              <a:t>66% were not referred for PLIS (</a:t>
            </a:r>
            <a:r>
              <a:rPr lang="en-US" b="1" dirty="0">
                <a:solidFill>
                  <a:schemeClr val="bg1"/>
                </a:solidFill>
              </a:rPr>
              <a:t>36</a:t>
            </a:r>
            <a:r>
              <a:rPr lang="en-US" dirty="0">
                <a:solidFill>
                  <a:schemeClr val="bg1"/>
                </a:solidFill>
              </a:rPr>
              <a:t>/100,000)</a:t>
            </a:r>
          </a:p>
          <a:p>
            <a:pPr lvl="2" fontAlgn="auto">
              <a:spcAft>
                <a:spcPts val="0"/>
              </a:spcAft>
              <a:buFont typeface="Arial"/>
              <a:buChar char="•"/>
              <a:defRPr/>
            </a:pPr>
            <a:r>
              <a:rPr lang="en-US" dirty="0">
                <a:solidFill>
                  <a:schemeClr val="bg1"/>
                </a:solidFill>
              </a:rPr>
              <a:t>44% were referred for PLIS	     (</a:t>
            </a:r>
            <a:r>
              <a:rPr lang="en-US" b="1" dirty="0">
                <a:solidFill>
                  <a:schemeClr val="bg1"/>
                </a:solidFill>
              </a:rPr>
              <a:t>936</a:t>
            </a:r>
            <a:r>
              <a:rPr lang="en-US" dirty="0">
                <a:solidFill>
                  <a:schemeClr val="bg1"/>
                </a:solidFill>
              </a:rPr>
              <a:t>/100,00)</a:t>
            </a:r>
          </a:p>
          <a:p>
            <a:pPr lvl="3" fontAlgn="auto">
              <a:spcAft>
                <a:spcPts val="0"/>
              </a:spcAft>
              <a:buFont typeface="Arial"/>
              <a:buChar char="•"/>
              <a:defRPr/>
            </a:pPr>
            <a:endParaRPr lang="en-US" dirty="0">
              <a:solidFill>
                <a:schemeClr val="bg1"/>
              </a:solidFill>
            </a:endParaRPr>
          </a:p>
          <a:p>
            <a:pPr fontAlgn="auto">
              <a:spcAft>
                <a:spcPts val="0"/>
              </a:spcAft>
              <a:buFont typeface="Arial"/>
              <a:buChar char="•"/>
              <a:defRPr/>
            </a:pPr>
            <a:endParaRPr lang="en-US" dirty="0">
              <a:solidFill>
                <a:schemeClr val="bg1"/>
              </a:solidFill>
            </a:endParaRPr>
          </a:p>
          <a:p>
            <a:pPr fontAlgn="auto">
              <a:spcAft>
                <a:spcPts val="0"/>
              </a:spcAft>
              <a:buFont typeface="Arial"/>
              <a:buChar char="•"/>
              <a:defRPr/>
            </a:pPr>
            <a:r>
              <a:rPr lang="en-US" dirty="0">
                <a:solidFill>
                  <a:schemeClr val="bg1"/>
                </a:solidFill>
              </a:rPr>
              <a:t>3962 cases of TB among immigrants in Ontario (2005 </a:t>
            </a:r>
            <a:r>
              <a:rPr lang="mr-IN" dirty="0">
                <a:solidFill>
                  <a:schemeClr val="bg1"/>
                </a:solidFill>
              </a:rPr>
              <a:t>–</a:t>
            </a:r>
            <a:r>
              <a:rPr lang="en-US" dirty="0">
                <a:solidFill>
                  <a:schemeClr val="bg1"/>
                </a:solidFill>
              </a:rPr>
              <a:t> 11)</a:t>
            </a:r>
          </a:p>
          <a:p>
            <a:pPr lvl="1" fontAlgn="auto">
              <a:spcAft>
                <a:spcPts val="0"/>
              </a:spcAft>
              <a:buFont typeface="Arial"/>
              <a:buChar char="•"/>
              <a:defRPr/>
            </a:pPr>
            <a:r>
              <a:rPr lang="en-US" dirty="0">
                <a:solidFill>
                  <a:schemeClr val="bg1"/>
                </a:solidFill>
              </a:rPr>
              <a:t>Only 6.7% were referred for PLIS</a:t>
            </a:r>
          </a:p>
          <a:p>
            <a:pPr fontAlgn="auto">
              <a:spcAft>
                <a:spcPts val="0"/>
              </a:spcAft>
              <a:buFont typeface="Arial"/>
              <a:buChar char="•"/>
              <a:defRPr/>
            </a:pPr>
            <a:endParaRPr lang="en-US" dirty="0"/>
          </a:p>
          <a:p>
            <a:pPr marL="0" indent="0" fontAlgn="auto">
              <a:spcAft>
                <a:spcPts val="0"/>
              </a:spcAft>
              <a:buFont typeface="Arial"/>
              <a:buNone/>
              <a:defRPr/>
            </a:pPr>
            <a:r>
              <a:rPr lang="en-US" sz="2400" dirty="0"/>
              <a:t>	**Most cases of TB in foreign born in Canada had normal CXR at time of immigration** </a:t>
            </a:r>
          </a:p>
          <a:p>
            <a:pPr marL="0" indent="0" fontAlgn="auto">
              <a:spcAft>
                <a:spcPts val="0"/>
              </a:spcAft>
              <a:buFont typeface="Arial"/>
              <a:buNone/>
              <a:defRPr/>
            </a:pPr>
            <a:r>
              <a:rPr lang="en-US" sz="2400" dirty="0"/>
              <a:t> </a:t>
            </a:r>
          </a:p>
          <a:p>
            <a:pPr lvl="1" fontAlgn="auto">
              <a:spcAft>
                <a:spcPts val="0"/>
              </a:spcAft>
              <a:buFont typeface="Arial"/>
              <a:buChar char="•"/>
              <a:defRPr/>
            </a:pPr>
            <a:endParaRPr lang="en-US" dirty="0"/>
          </a:p>
        </p:txBody>
      </p:sp>
      <p:sp>
        <p:nvSpPr>
          <p:cNvPr id="38915" name="Rectangle 3"/>
          <p:cNvSpPr>
            <a:spLocks noChangeArrowheads="1"/>
          </p:cNvSpPr>
          <p:nvPr/>
        </p:nvSpPr>
        <p:spPr bwMode="auto">
          <a:xfrm>
            <a:off x="9759950" y="6311900"/>
            <a:ext cx="22812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fontAlgn="base">
              <a:spcBef>
                <a:spcPct val="0"/>
              </a:spcBef>
              <a:spcAft>
                <a:spcPct val="0"/>
              </a:spcAft>
              <a:defRPr>
                <a:solidFill>
                  <a:schemeClr val="tx1"/>
                </a:solidFill>
                <a:latin typeface="Calibri" charset="0"/>
              </a:defRPr>
            </a:lvl6pPr>
            <a:lvl7pPr marL="2971800" indent="-228600" fontAlgn="base">
              <a:spcBef>
                <a:spcPct val="0"/>
              </a:spcBef>
              <a:spcAft>
                <a:spcPct val="0"/>
              </a:spcAft>
              <a:defRPr>
                <a:solidFill>
                  <a:schemeClr val="tx1"/>
                </a:solidFill>
                <a:latin typeface="Calibri" charset="0"/>
              </a:defRPr>
            </a:lvl7pPr>
            <a:lvl8pPr marL="3429000" indent="-228600" fontAlgn="base">
              <a:spcBef>
                <a:spcPct val="0"/>
              </a:spcBef>
              <a:spcAft>
                <a:spcPct val="0"/>
              </a:spcAft>
              <a:defRPr>
                <a:solidFill>
                  <a:schemeClr val="tx1"/>
                </a:solidFill>
                <a:latin typeface="Calibri" charset="0"/>
              </a:defRPr>
            </a:lvl8pPr>
            <a:lvl9pPr marL="3886200" indent="-228600" fontAlgn="base">
              <a:spcBef>
                <a:spcPct val="0"/>
              </a:spcBef>
              <a:spcAft>
                <a:spcPct val="0"/>
              </a:spcAft>
              <a:defRPr>
                <a:solidFill>
                  <a:schemeClr val="tx1"/>
                </a:solidFill>
                <a:latin typeface="Calibri" charset="0"/>
              </a:defRPr>
            </a:lvl9pPr>
          </a:lstStyle>
          <a:p>
            <a:pPr eaLnBrk="1" hangingPunct="1"/>
            <a:r>
              <a:rPr lang="pt-BR" altLang="x-none"/>
              <a:t>Khan et al. CMAJ 2015</a:t>
            </a:r>
            <a:endParaRPr lang="en-US" altLang="x-none"/>
          </a:p>
        </p:txBody>
      </p:sp>
      <p:pic>
        <p:nvPicPr>
          <p:cNvPr id="38916"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079466" y="2098754"/>
            <a:ext cx="2763786" cy="276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927475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34C5A-C01E-F177-063A-7CF8119267D7}"/>
              </a:ext>
            </a:extLst>
          </p:cNvPr>
          <p:cNvSpPr>
            <a:spLocks noGrp="1"/>
          </p:cNvSpPr>
          <p:nvPr>
            <p:ph type="title"/>
          </p:nvPr>
        </p:nvSpPr>
        <p:spPr/>
        <p:txBody>
          <a:bodyPr/>
          <a:lstStyle/>
          <a:p>
            <a:r>
              <a:rPr lang="en-US" dirty="0"/>
              <a:t> </a:t>
            </a:r>
          </a:p>
        </p:txBody>
      </p:sp>
      <p:sp>
        <p:nvSpPr>
          <p:cNvPr id="3" name="Content Placeholder 2">
            <a:extLst>
              <a:ext uri="{FF2B5EF4-FFF2-40B4-BE49-F238E27FC236}">
                <a16:creationId xmlns:a16="http://schemas.microsoft.com/office/drawing/2014/main" id="{273DA0C0-60EF-5675-46BB-810E73518B31}"/>
              </a:ext>
            </a:extLst>
          </p:cNvPr>
          <p:cNvSpPr>
            <a:spLocks noGrp="1"/>
          </p:cNvSpPr>
          <p:nvPr>
            <p:ph idx="1"/>
          </p:nvPr>
        </p:nvSpPr>
        <p:spPr/>
        <p:txBody>
          <a:bodyPr>
            <a:normAutofit fontScale="92500" lnSpcReduction="20000"/>
          </a:bodyPr>
          <a:lstStyle/>
          <a:p>
            <a:endParaRPr lang="en-US" dirty="0"/>
          </a:p>
          <a:p>
            <a:endParaRPr lang="en-US" dirty="0"/>
          </a:p>
          <a:p>
            <a:r>
              <a:rPr lang="en-US" dirty="0"/>
              <a:t>Compared 174 cases of TB among new immigrants to Alberta that developed in:</a:t>
            </a:r>
          </a:p>
          <a:p>
            <a:pPr marL="914400" lvl="1" indent="-457200">
              <a:buFont typeface="+mj-lt"/>
              <a:buAutoNum type="alphaUcPeriod"/>
            </a:pPr>
            <a:r>
              <a:rPr lang="en-US" dirty="0"/>
              <a:t>People with abnormal CXR suggestive of LTBI at time of immigration (61)</a:t>
            </a:r>
          </a:p>
          <a:p>
            <a:pPr marL="914400" lvl="1" indent="-457200">
              <a:buFont typeface="+mj-lt"/>
              <a:buAutoNum type="alphaUcPeriod"/>
            </a:pPr>
            <a:r>
              <a:rPr lang="en-US" dirty="0"/>
              <a:t>People with normal CXR at time of immigration (113) </a:t>
            </a:r>
          </a:p>
          <a:p>
            <a:pPr lvl="1"/>
            <a:endParaRPr lang="en-US" dirty="0"/>
          </a:p>
          <a:p>
            <a:r>
              <a:rPr lang="en-US" dirty="0"/>
              <a:t>Group A – were </a:t>
            </a:r>
            <a:r>
              <a:rPr lang="en-CA" dirty="0"/>
              <a:t>:</a:t>
            </a:r>
          </a:p>
          <a:p>
            <a:pPr lvl="1"/>
            <a:r>
              <a:rPr lang="en-CA" dirty="0"/>
              <a:t>Less likely smear positive (15% vs. 50%) or cavitation (0% vs. 35%) on CXR </a:t>
            </a:r>
          </a:p>
          <a:p>
            <a:pPr lvl="1"/>
            <a:r>
              <a:rPr lang="en-CA" dirty="0"/>
              <a:t>More likely to be asymptomatic at time of diagnosis (74% vs. 19%)</a:t>
            </a:r>
          </a:p>
          <a:p>
            <a:pPr lvl="1"/>
            <a:endParaRPr lang="en-CA" dirty="0"/>
          </a:p>
          <a:p>
            <a:r>
              <a:rPr lang="en-CA" dirty="0"/>
              <a:t>All secondary cases and 82% of tuberculin skin test conversions occurred in contacts of Group B </a:t>
            </a:r>
            <a:endParaRPr lang="en-US" dirty="0"/>
          </a:p>
        </p:txBody>
      </p:sp>
      <p:pic>
        <p:nvPicPr>
          <p:cNvPr id="5" name="Picture 4">
            <a:extLst>
              <a:ext uri="{FF2B5EF4-FFF2-40B4-BE49-F238E27FC236}">
                <a16:creationId xmlns:a16="http://schemas.microsoft.com/office/drawing/2014/main" id="{D74E57F1-2428-9774-DB03-69EABE07E085}"/>
              </a:ext>
            </a:extLst>
          </p:cNvPr>
          <p:cNvPicPr>
            <a:picLocks noChangeAspect="1"/>
          </p:cNvPicPr>
          <p:nvPr/>
        </p:nvPicPr>
        <p:blipFill>
          <a:blip r:embed="rId3"/>
          <a:stretch>
            <a:fillRect/>
          </a:stretch>
        </p:blipFill>
        <p:spPr>
          <a:xfrm>
            <a:off x="2806700" y="195490"/>
            <a:ext cx="6578600" cy="2019300"/>
          </a:xfrm>
          <a:prstGeom prst="rect">
            <a:avLst/>
          </a:prstGeom>
        </p:spPr>
      </p:pic>
      <p:sp>
        <p:nvSpPr>
          <p:cNvPr id="7" name="TextBox 6">
            <a:extLst>
              <a:ext uri="{FF2B5EF4-FFF2-40B4-BE49-F238E27FC236}">
                <a16:creationId xmlns:a16="http://schemas.microsoft.com/office/drawing/2014/main" id="{285E0041-33F2-7787-B12A-8DB3DE6F3650}"/>
              </a:ext>
            </a:extLst>
          </p:cNvPr>
          <p:cNvSpPr txBox="1"/>
          <p:nvPr/>
        </p:nvSpPr>
        <p:spPr>
          <a:xfrm>
            <a:off x="7523390" y="6311900"/>
            <a:ext cx="6098720" cy="369332"/>
          </a:xfrm>
          <a:prstGeom prst="rect">
            <a:avLst/>
          </a:prstGeom>
          <a:noFill/>
        </p:spPr>
        <p:txBody>
          <a:bodyPr wrap="square">
            <a:spAutoFit/>
          </a:bodyPr>
          <a:lstStyle/>
          <a:p>
            <a:r>
              <a:rPr lang="en-CA" dirty="0"/>
              <a:t>Long et al. </a:t>
            </a:r>
            <a:r>
              <a:rPr lang="en-CA" dirty="0" err="1"/>
              <a:t>PLoS</a:t>
            </a:r>
            <a:r>
              <a:rPr lang="en-CA" dirty="0"/>
              <a:t> ONE 14(3): 2019</a:t>
            </a:r>
            <a:endParaRPr lang="en-US" dirty="0"/>
          </a:p>
        </p:txBody>
      </p:sp>
      <p:pic>
        <p:nvPicPr>
          <p:cNvPr id="8" name="Picture 7">
            <a:extLst>
              <a:ext uri="{FF2B5EF4-FFF2-40B4-BE49-F238E27FC236}">
                <a16:creationId xmlns:a16="http://schemas.microsoft.com/office/drawing/2014/main" id="{C7F4C985-B2BC-893B-D76E-AECB2D95244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52359" b="52359"/>
          <a:stretch/>
        </p:blipFill>
        <p:spPr bwMode="auto">
          <a:xfrm>
            <a:off x="9540602" y="176768"/>
            <a:ext cx="2384697" cy="2019300"/>
          </a:xfrm>
          <a:prstGeom prst="rect">
            <a:avLst/>
          </a:prstGeom>
          <a:noFill/>
          <a:ln>
            <a:noFill/>
          </a:ln>
        </p:spPr>
      </p:pic>
    </p:spTree>
    <p:extLst>
      <p:ext uri="{BB962C8B-B14F-4D97-AF65-F5344CB8AC3E}">
        <p14:creationId xmlns:p14="http://schemas.microsoft.com/office/powerpoint/2010/main" val="112304406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TB screening in the United States</a:t>
            </a:r>
            <a:br>
              <a:rPr lang="en-US" dirty="0"/>
            </a:br>
            <a:r>
              <a:rPr lang="en-US" dirty="0"/>
              <a:t>Overseas</a:t>
            </a:r>
          </a:p>
        </p:txBody>
      </p:sp>
      <p:sp>
        <p:nvSpPr>
          <p:cNvPr id="3" name="Content Placeholder 2"/>
          <p:cNvSpPr>
            <a:spLocks noGrp="1"/>
          </p:cNvSpPr>
          <p:nvPr>
            <p:ph idx="1"/>
          </p:nvPr>
        </p:nvSpPr>
        <p:spPr/>
        <p:txBody>
          <a:bodyPr/>
          <a:lstStyle/>
          <a:p>
            <a:r>
              <a:rPr lang="en-US" b="1" dirty="0"/>
              <a:t>CXR for everyone IGRA for everyone &gt; 15 years old </a:t>
            </a:r>
          </a:p>
          <a:p>
            <a:r>
              <a:rPr lang="en-US" b="1" dirty="0"/>
              <a:t>IGRA for 2 </a:t>
            </a:r>
            <a:r>
              <a:rPr lang="mr-IN" b="1" dirty="0"/>
              <a:t>–</a:t>
            </a:r>
            <a:r>
              <a:rPr lang="en-US" b="1" dirty="0"/>
              <a:t> 14 years, from countries &gt;20 cases / 100,000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08200" y="3253014"/>
            <a:ext cx="8432800" cy="3225800"/>
          </a:xfrm>
          <a:prstGeom prst="rect">
            <a:avLst/>
          </a:prstGeom>
        </p:spPr>
      </p:pic>
    </p:spTree>
    <p:extLst>
      <p:ext uri="{BB962C8B-B14F-4D97-AF65-F5344CB8AC3E}">
        <p14:creationId xmlns:p14="http://schemas.microsoft.com/office/powerpoint/2010/main" val="85320446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p:txBody>
          <a:bodyPr/>
          <a:lstStyle/>
          <a:p>
            <a:r>
              <a:rPr lang="en-US" altLang="x-none"/>
              <a:t>Highest risk of TB occurs shortly after immigration</a:t>
            </a:r>
          </a:p>
        </p:txBody>
      </p:sp>
      <p:sp>
        <p:nvSpPr>
          <p:cNvPr id="3" name="Content Placeholder 2"/>
          <p:cNvSpPr>
            <a:spLocks noGrp="1"/>
          </p:cNvSpPr>
          <p:nvPr>
            <p:ph idx="1"/>
          </p:nvPr>
        </p:nvSpPr>
        <p:spPr/>
        <p:txBody>
          <a:bodyPr rtlCol="0">
            <a:normAutofit fontScale="92500" lnSpcReduction="20000"/>
          </a:bodyPr>
          <a:lstStyle/>
          <a:p>
            <a:pPr fontAlgn="auto">
              <a:spcAft>
                <a:spcPts val="0"/>
              </a:spcAft>
              <a:buFont typeface="Arial"/>
              <a:buChar char="•"/>
              <a:defRPr/>
            </a:pPr>
            <a:endParaRPr lang="en-US" dirty="0"/>
          </a:p>
          <a:p>
            <a:pPr fontAlgn="auto">
              <a:spcAft>
                <a:spcPts val="0"/>
              </a:spcAft>
              <a:buFont typeface="Arial"/>
              <a:buChar char="•"/>
              <a:defRPr/>
            </a:pPr>
            <a:endParaRPr lang="en-US" dirty="0"/>
          </a:p>
          <a:p>
            <a:pPr fontAlgn="auto">
              <a:spcAft>
                <a:spcPts val="0"/>
              </a:spcAft>
              <a:buFont typeface="Arial"/>
              <a:buChar char="•"/>
              <a:defRPr/>
            </a:pPr>
            <a:endParaRPr lang="en-US" dirty="0"/>
          </a:p>
          <a:p>
            <a:pPr fontAlgn="auto">
              <a:spcAft>
                <a:spcPts val="0"/>
              </a:spcAft>
              <a:buFont typeface="Arial"/>
              <a:buChar char="•"/>
              <a:defRPr/>
            </a:pPr>
            <a:endParaRPr lang="en-US" dirty="0"/>
          </a:p>
          <a:p>
            <a:pPr fontAlgn="auto">
              <a:spcAft>
                <a:spcPts val="0"/>
              </a:spcAft>
              <a:buFont typeface="Arial"/>
              <a:buChar char="•"/>
              <a:defRPr/>
            </a:pPr>
            <a:endParaRPr lang="en-US" dirty="0"/>
          </a:p>
          <a:p>
            <a:pPr fontAlgn="auto">
              <a:spcAft>
                <a:spcPts val="0"/>
              </a:spcAft>
              <a:buFont typeface="Arial"/>
              <a:buChar char="•"/>
              <a:defRPr/>
            </a:pPr>
            <a:endParaRPr lang="en-US" dirty="0"/>
          </a:p>
          <a:p>
            <a:pPr fontAlgn="auto">
              <a:spcAft>
                <a:spcPts val="0"/>
              </a:spcAft>
              <a:buFont typeface="Arial"/>
              <a:buChar char="•"/>
              <a:defRPr/>
            </a:pPr>
            <a:endParaRPr lang="en-US" dirty="0"/>
          </a:p>
          <a:p>
            <a:pPr fontAlgn="auto">
              <a:spcAft>
                <a:spcPts val="0"/>
              </a:spcAft>
              <a:buFont typeface="Arial"/>
              <a:buChar char="•"/>
              <a:defRPr/>
            </a:pPr>
            <a:endParaRPr lang="en-US" dirty="0"/>
          </a:p>
          <a:p>
            <a:pPr fontAlgn="auto">
              <a:spcAft>
                <a:spcPts val="0"/>
              </a:spcAft>
              <a:buFont typeface="Arial"/>
              <a:buChar char="•"/>
              <a:defRPr/>
            </a:pPr>
            <a:endParaRPr lang="en-US" dirty="0"/>
          </a:p>
          <a:p>
            <a:pPr fontAlgn="auto">
              <a:spcAft>
                <a:spcPts val="0"/>
              </a:spcAft>
              <a:buFont typeface="Arial"/>
              <a:buChar char="•"/>
              <a:defRPr/>
            </a:pPr>
            <a:r>
              <a:rPr lang="en-US" b="1" dirty="0"/>
              <a:t>BUT, new residents must wait at least 2 months before provincial health insurance begins</a:t>
            </a:r>
            <a:r>
              <a:rPr lang="mr-IN" b="1" dirty="0"/>
              <a:t>…</a:t>
            </a:r>
            <a:endParaRPr lang="en-US" b="1" dirty="0"/>
          </a:p>
        </p:txBody>
      </p:sp>
      <p:pic>
        <p:nvPicPr>
          <p:cNvPr id="43011" name="Picture 2" descr="https://www.canada.ca/content/canadasite/en/public-health/services/infectious-diseases/canadian-tuberculosis-standards-7th-edition/edition-13/_jcr_content/par/img_0_182/image.img.jpg/150654369511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6163" y="1825625"/>
            <a:ext cx="7729537" cy="318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2" name="Rectangle 3"/>
          <p:cNvSpPr>
            <a:spLocks noChangeArrowheads="1"/>
          </p:cNvSpPr>
          <p:nvPr/>
        </p:nvSpPr>
        <p:spPr bwMode="auto">
          <a:xfrm>
            <a:off x="7283450" y="6373813"/>
            <a:ext cx="6096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fontAlgn="base">
              <a:spcBef>
                <a:spcPct val="0"/>
              </a:spcBef>
              <a:spcAft>
                <a:spcPct val="0"/>
              </a:spcAft>
              <a:defRPr>
                <a:solidFill>
                  <a:schemeClr val="tx1"/>
                </a:solidFill>
                <a:latin typeface="Calibri" charset="0"/>
              </a:defRPr>
            </a:lvl6pPr>
            <a:lvl7pPr marL="2971800" indent="-228600" fontAlgn="base">
              <a:spcBef>
                <a:spcPct val="0"/>
              </a:spcBef>
              <a:spcAft>
                <a:spcPct val="0"/>
              </a:spcAft>
              <a:defRPr>
                <a:solidFill>
                  <a:schemeClr val="tx1"/>
                </a:solidFill>
                <a:latin typeface="Calibri" charset="0"/>
              </a:defRPr>
            </a:lvl7pPr>
            <a:lvl8pPr marL="3429000" indent="-228600" fontAlgn="base">
              <a:spcBef>
                <a:spcPct val="0"/>
              </a:spcBef>
              <a:spcAft>
                <a:spcPct val="0"/>
              </a:spcAft>
              <a:defRPr>
                <a:solidFill>
                  <a:schemeClr val="tx1"/>
                </a:solidFill>
                <a:latin typeface="Calibri" charset="0"/>
              </a:defRPr>
            </a:lvl8pPr>
            <a:lvl9pPr marL="3886200" indent="-228600" fontAlgn="base">
              <a:spcBef>
                <a:spcPct val="0"/>
              </a:spcBef>
              <a:spcAft>
                <a:spcPct val="0"/>
              </a:spcAft>
              <a:defRPr>
                <a:solidFill>
                  <a:schemeClr val="tx1"/>
                </a:solidFill>
                <a:latin typeface="Calibri" charset="0"/>
              </a:defRPr>
            </a:lvl9pPr>
          </a:lstStyle>
          <a:p>
            <a:pPr eaLnBrk="1" hangingPunct="1"/>
            <a:r>
              <a:rPr lang="en-US" altLang="x-none" dirty="0"/>
              <a:t>https://www2.gov.bc.ca/</a:t>
            </a:r>
            <a:r>
              <a:rPr lang="en-US" altLang="x-none" dirty="0" err="1"/>
              <a:t>gov</a:t>
            </a:r>
            <a:r>
              <a:rPr lang="en-US" altLang="x-none" dirty="0"/>
              <a:t>//</a:t>
            </a:r>
            <a:r>
              <a:rPr lang="en-US" altLang="x-none" dirty="0" err="1"/>
              <a:t>msp</a:t>
            </a:r>
            <a:r>
              <a:rPr lang="en-US" altLang="x-none" dirty="0"/>
              <a:t>/</a:t>
            </a:r>
            <a:r>
              <a:rPr lang="en-US" altLang="x-none" dirty="0" err="1"/>
              <a:t>bc</a:t>
            </a:r>
            <a:r>
              <a:rPr lang="en-US" altLang="x-none" dirty="0"/>
              <a:t>-residents</a:t>
            </a:r>
            <a:r>
              <a:rPr lang="mr-IN" altLang="x-none" dirty="0">
                <a:ea typeface="Mangal" charset="0"/>
              </a:rPr>
              <a:t>…</a:t>
            </a:r>
            <a:endParaRPr lang="en-US" altLang="x-none" dirty="0"/>
          </a:p>
        </p:txBody>
      </p:sp>
    </p:spTree>
    <p:extLst>
      <p:ext uri="{BB962C8B-B14F-4D97-AF65-F5344CB8AC3E}">
        <p14:creationId xmlns:p14="http://schemas.microsoft.com/office/powerpoint/2010/main" val="187739147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p:txBody>
          <a:bodyPr/>
          <a:lstStyle/>
          <a:p>
            <a:r>
              <a:rPr lang="en-US" altLang="x-none"/>
              <a:t>Enlightened self-interest</a:t>
            </a:r>
          </a:p>
        </p:txBody>
      </p:sp>
      <p:sp>
        <p:nvSpPr>
          <p:cNvPr id="40962" name="Content Placeholder 2"/>
          <p:cNvSpPr>
            <a:spLocks noGrp="1"/>
          </p:cNvSpPr>
          <p:nvPr>
            <p:ph idx="1"/>
          </p:nvPr>
        </p:nvSpPr>
        <p:spPr/>
        <p:txBody>
          <a:bodyPr/>
          <a:lstStyle/>
          <a:p>
            <a:r>
              <a:rPr lang="en-US" altLang="x-none" dirty="0"/>
              <a:t>Investing in TB control efforts overseas is a cost-effective way to reduce TB rates in the US   </a:t>
            </a:r>
          </a:p>
        </p:txBody>
      </p:sp>
      <p:sp>
        <p:nvSpPr>
          <p:cNvPr id="40963" name="Rectangle 3"/>
          <p:cNvSpPr>
            <a:spLocks noChangeArrowheads="1"/>
          </p:cNvSpPr>
          <p:nvPr/>
        </p:nvSpPr>
        <p:spPr bwMode="auto">
          <a:xfrm>
            <a:off x="8873066" y="6323598"/>
            <a:ext cx="30011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fontAlgn="base">
              <a:spcBef>
                <a:spcPct val="0"/>
              </a:spcBef>
              <a:spcAft>
                <a:spcPct val="0"/>
              </a:spcAft>
              <a:defRPr>
                <a:solidFill>
                  <a:schemeClr val="tx1"/>
                </a:solidFill>
                <a:latin typeface="Calibri" charset="0"/>
              </a:defRPr>
            </a:lvl6pPr>
            <a:lvl7pPr marL="2971800" indent="-228600" fontAlgn="base">
              <a:spcBef>
                <a:spcPct val="0"/>
              </a:spcBef>
              <a:spcAft>
                <a:spcPct val="0"/>
              </a:spcAft>
              <a:defRPr>
                <a:solidFill>
                  <a:schemeClr val="tx1"/>
                </a:solidFill>
                <a:latin typeface="Calibri" charset="0"/>
              </a:defRPr>
            </a:lvl7pPr>
            <a:lvl8pPr marL="3429000" indent="-228600" fontAlgn="base">
              <a:spcBef>
                <a:spcPct val="0"/>
              </a:spcBef>
              <a:spcAft>
                <a:spcPct val="0"/>
              </a:spcAft>
              <a:defRPr>
                <a:solidFill>
                  <a:schemeClr val="tx1"/>
                </a:solidFill>
                <a:latin typeface="Calibri" charset="0"/>
              </a:defRPr>
            </a:lvl8pPr>
            <a:lvl9pPr marL="3886200" indent="-228600" fontAlgn="base">
              <a:spcBef>
                <a:spcPct val="0"/>
              </a:spcBef>
              <a:spcAft>
                <a:spcPct val="0"/>
              </a:spcAft>
              <a:defRPr>
                <a:solidFill>
                  <a:schemeClr val="tx1"/>
                </a:solidFill>
                <a:latin typeface="Calibri" charset="0"/>
              </a:defRPr>
            </a:lvl9pPr>
          </a:lstStyle>
          <a:p>
            <a:pPr eaLnBrk="1" hangingPunct="1"/>
            <a:r>
              <a:rPr lang="is-IS" altLang="x-none" sz="1600" dirty="0">
                <a:latin typeface="Arial" charset="0"/>
              </a:rPr>
              <a:t>Schwartzman et al NEJM 2005</a:t>
            </a:r>
            <a:endParaRPr lang="en-US" altLang="x-none" sz="1600" dirty="0"/>
          </a:p>
        </p:txBody>
      </p:sp>
      <p:pic>
        <p:nvPicPr>
          <p:cNvPr id="40964"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71550" y="2695575"/>
            <a:ext cx="5124450" cy="329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27127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Required screening</a:t>
            </a:r>
            <a:r>
              <a:rPr lang="mr-IN" dirty="0"/>
              <a:t>…</a:t>
            </a:r>
            <a:endParaRPr lang="en-US" dirty="0"/>
          </a:p>
        </p:txBody>
      </p:sp>
      <p:sp>
        <p:nvSpPr>
          <p:cNvPr id="3" name="Content Placeholder 2"/>
          <p:cNvSpPr>
            <a:spLocks noGrp="1"/>
          </p:cNvSpPr>
          <p:nvPr>
            <p:ph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a:t> </a:t>
            </a:r>
          </a:p>
        </p:txBody>
      </p:sp>
      <p:graphicFrame>
        <p:nvGraphicFramePr>
          <p:cNvPr id="4" name="Table 3"/>
          <p:cNvGraphicFramePr>
            <a:graphicFrameLocks noGrp="1"/>
          </p:cNvGraphicFramePr>
          <p:nvPr>
            <p:extLst>
              <p:ext uri="{D42A27DB-BD31-4B8C-83A1-F6EECF244321}">
                <p14:modId xmlns:p14="http://schemas.microsoft.com/office/powerpoint/2010/main" val="218774879"/>
              </p:ext>
            </p:extLst>
          </p:nvPr>
        </p:nvGraphicFramePr>
        <p:xfrm>
          <a:off x="1048872" y="1825625"/>
          <a:ext cx="10304928" cy="4741429"/>
        </p:xfrm>
        <a:graphic>
          <a:graphicData uri="http://schemas.openxmlformats.org/drawingml/2006/table">
            <a:tbl>
              <a:tblPr firstRow="1" bandRow="1">
                <a:tableStyleId>{5C22544A-7EE6-4342-B048-85BDC9FD1C3A}</a:tableStyleId>
              </a:tblPr>
              <a:tblGrid>
                <a:gridCol w="3434976">
                  <a:extLst>
                    <a:ext uri="{9D8B030D-6E8A-4147-A177-3AD203B41FA5}">
                      <a16:colId xmlns:a16="http://schemas.microsoft.com/office/drawing/2014/main" val="20000"/>
                    </a:ext>
                  </a:extLst>
                </a:gridCol>
                <a:gridCol w="3434976">
                  <a:extLst>
                    <a:ext uri="{9D8B030D-6E8A-4147-A177-3AD203B41FA5}">
                      <a16:colId xmlns:a16="http://schemas.microsoft.com/office/drawing/2014/main" val="20001"/>
                    </a:ext>
                  </a:extLst>
                </a:gridCol>
                <a:gridCol w="3434976">
                  <a:extLst>
                    <a:ext uri="{9D8B030D-6E8A-4147-A177-3AD203B41FA5}">
                      <a16:colId xmlns:a16="http://schemas.microsoft.com/office/drawing/2014/main" val="20002"/>
                    </a:ext>
                  </a:extLst>
                </a:gridCol>
              </a:tblGrid>
              <a:tr h="421325">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United States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Canada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737320">
                <a:tc>
                  <a:txBody>
                    <a:bodyPr/>
                    <a:lstStyle/>
                    <a:p>
                      <a:r>
                        <a:rPr lang="en-US" dirty="0"/>
                        <a:t>TB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en-US" dirty="0"/>
                        <a:t>Yes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en-US" dirty="0"/>
                        <a:t>Yes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1"/>
                  </a:ext>
                </a:extLst>
              </a:tr>
              <a:tr h="737320">
                <a:tc>
                  <a:txBody>
                    <a:bodyPr/>
                    <a:lstStyle/>
                    <a:p>
                      <a:r>
                        <a:rPr lang="en-US" dirty="0"/>
                        <a:t>HIV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en-US" dirty="0"/>
                        <a:t>No </a:t>
                      </a:r>
                      <a:endParaRPr lang="en-US" baseline="0" dirty="0"/>
                    </a:p>
                    <a:p>
                      <a:r>
                        <a:rPr lang="en-US" baseline="0" dirty="0"/>
                        <a:t>Removed 2010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en-US" dirty="0"/>
                        <a:t>Yes</a:t>
                      </a:r>
                    </a:p>
                    <a:p>
                      <a:r>
                        <a:rPr lang="en-US" dirty="0"/>
                        <a:t>Introduced 2002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2"/>
                  </a:ext>
                </a:extLst>
              </a:tr>
              <a:tr h="486984">
                <a:tc>
                  <a:txBody>
                    <a:bodyPr/>
                    <a:lstStyle/>
                    <a:p>
                      <a:r>
                        <a:rPr lang="en-US" dirty="0"/>
                        <a:t>Syphilis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en-US" dirty="0"/>
                        <a:t>Yes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en-US" dirty="0"/>
                        <a:t>Yes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3"/>
                  </a:ext>
                </a:extLst>
              </a:tr>
              <a:tr h="421325">
                <a:tc>
                  <a:txBody>
                    <a:bodyPr/>
                    <a:lstStyle/>
                    <a:p>
                      <a:r>
                        <a:rPr lang="en-US" dirty="0"/>
                        <a:t>Gonorrhea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en-US" dirty="0"/>
                        <a:t>Introduced in 2016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en-US" dirty="0"/>
                        <a:t>Not done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4"/>
                  </a:ext>
                </a:extLst>
              </a:tr>
              <a:tr h="690245">
                <a:tc>
                  <a:txBody>
                    <a:bodyPr/>
                    <a:lstStyle/>
                    <a:p>
                      <a:r>
                        <a:rPr lang="en-US" dirty="0"/>
                        <a:t>Hansen’s disease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Yes </a:t>
                      </a:r>
                      <a:r>
                        <a:rPr lang="mr-IN" dirty="0"/>
                        <a:t>–</a:t>
                      </a:r>
                      <a:r>
                        <a:rPr lang="en-US" dirty="0"/>
                        <a:t> physical exam </a:t>
                      </a:r>
                      <a:endParaRPr lang="en-US" baseline="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en-US" dirty="0"/>
                        <a:t>Not specially</a:t>
                      </a:r>
                      <a:r>
                        <a:rPr lang="en-US" baseline="0" dirty="0"/>
                        <a:t> mentioned </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5"/>
                  </a:ext>
                </a:extLst>
              </a:tr>
              <a:tr h="623455">
                <a:tc>
                  <a:txBody>
                    <a:bodyPr/>
                    <a:lstStyle/>
                    <a:p>
                      <a:r>
                        <a:rPr lang="en-US" dirty="0"/>
                        <a:t>Parasites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en-US" dirty="0"/>
                        <a:t>Refugees</a:t>
                      </a:r>
                      <a:r>
                        <a:rPr lang="en-US" baseline="0" dirty="0"/>
                        <a:t> </a:t>
                      </a:r>
                      <a:r>
                        <a:rPr lang="mr-IN" baseline="0" dirty="0"/>
                        <a:t>–</a:t>
                      </a:r>
                      <a:r>
                        <a:rPr lang="en-US" baseline="0" dirty="0"/>
                        <a:t> presumptive treatment</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No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6"/>
                  </a:ext>
                </a:extLst>
              </a:tr>
              <a:tr h="623455">
                <a:tc>
                  <a:txBody>
                    <a:bodyPr/>
                    <a:lstStyle/>
                    <a:p>
                      <a:r>
                        <a:rPr lang="en-US" dirty="0"/>
                        <a:t>Vaccine requirements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en-US" dirty="0"/>
                        <a:t>Yes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No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57620784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0E4D8-B6CF-6E45-EC11-115CBD1CEE0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8964E69-6D7A-AEF0-FBFC-26E599DF2E5F}"/>
              </a:ext>
            </a:extLst>
          </p:cNvPr>
          <p:cNvSpPr>
            <a:spLocks noGrp="1"/>
          </p:cNvSpPr>
          <p:nvPr>
            <p:ph idx="1"/>
          </p:nvPr>
        </p:nvSpPr>
        <p:spPr/>
        <p:txBody>
          <a:bodyPr/>
          <a:lstStyle/>
          <a:p>
            <a:r>
              <a:rPr lang="en-US" dirty="0"/>
              <a:t> </a:t>
            </a:r>
          </a:p>
        </p:txBody>
      </p:sp>
      <p:pic>
        <p:nvPicPr>
          <p:cNvPr id="5" name="Picture 4">
            <a:extLst>
              <a:ext uri="{FF2B5EF4-FFF2-40B4-BE49-F238E27FC236}">
                <a16:creationId xmlns:a16="http://schemas.microsoft.com/office/drawing/2014/main" id="{478653AC-9F0C-B477-AA6A-1D82B0325FE6}"/>
              </a:ext>
            </a:extLst>
          </p:cNvPr>
          <p:cNvPicPr>
            <a:picLocks noChangeAspect="1"/>
          </p:cNvPicPr>
          <p:nvPr/>
        </p:nvPicPr>
        <p:blipFill>
          <a:blip r:embed="rId3"/>
          <a:stretch>
            <a:fillRect/>
          </a:stretch>
        </p:blipFill>
        <p:spPr>
          <a:xfrm>
            <a:off x="838200" y="681037"/>
            <a:ext cx="10518839" cy="4487333"/>
          </a:xfrm>
          <a:prstGeom prst="rect">
            <a:avLst/>
          </a:prstGeom>
        </p:spPr>
      </p:pic>
      <p:sp>
        <p:nvSpPr>
          <p:cNvPr id="7" name="TextBox 6">
            <a:extLst>
              <a:ext uri="{FF2B5EF4-FFF2-40B4-BE49-F238E27FC236}">
                <a16:creationId xmlns:a16="http://schemas.microsoft.com/office/drawing/2014/main" id="{FCB29AF8-5018-C600-84AD-6C04C21D6A53}"/>
              </a:ext>
            </a:extLst>
          </p:cNvPr>
          <p:cNvSpPr txBox="1"/>
          <p:nvPr/>
        </p:nvSpPr>
        <p:spPr>
          <a:xfrm>
            <a:off x="4165600" y="6287030"/>
            <a:ext cx="8652933" cy="369332"/>
          </a:xfrm>
          <a:prstGeom prst="rect">
            <a:avLst/>
          </a:prstGeom>
          <a:noFill/>
        </p:spPr>
        <p:txBody>
          <a:bodyPr wrap="square">
            <a:spAutoFit/>
          </a:bodyPr>
          <a:lstStyle/>
          <a:p>
            <a:r>
              <a:rPr lang="en-US" dirty="0"/>
              <a:t>https://</a:t>
            </a:r>
            <a:r>
              <a:rPr lang="en-US" dirty="0" err="1"/>
              <a:t>www.cdc.gov</a:t>
            </a:r>
            <a:r>
              <a:rPr lang="en-US" dirty="0"/>
              <a:t>/</a:t>
            </a:r>
            <a:r>
              <a:rPr lang="en-US" dirty="0" err="1"/>
              <a:t>immigrantrefugeehealth</a:t>
            </a:r>
            <a:r>
              <a:rPr lang="en-US" dirty="0"/>
              <a:t>/laws-regs/vaccination-immigration</a:t>
            </a:r>
          </a:p>
        </p:txBody>
      </p:sp>
      <p:sp>
        <p:nvSpPr>
          <p:cNvPr id="9" name="TextBox 8">
            <a:extLst>
              <a:ext uri="{FF2B5EF4-FFF2-40B4-BE49-F238E27FC236}">
                <a16:creationId xmlns:a16="http://schemas.microsoft.com/office/drawing/2014/main" id="{28DD047A-8787-F444-9A6B-F1B53E137D1D}"/>
              </a:ext>
            </a:extLst>
          </p:cNvPr>
          <p:cNvSpPr txBox="1"/>
          <p:nvPr/>
        </p:nvSpPr>
        <p:spPr>
          <a:xfrm>
            <a:off x="961390" y="5349501"/>
            <a:ext cx="6408420" cy="646331"/>
          </a:xfrm>
          <a:prstGeom prst="rect">
            <a:avLst/>
          </a:prstGeom>
          <a:noFill/>
          <a:ln>
            <a:solidFill>
              <a:srgbClr val="7030A0"/>
            </a:solidFill>
          </a:ln>
        </p:spPr>
        <p:txBody>
          <a:bodyPr wrap="square">
            <a:spAutoFit/>
          </a:bodyPr>
          <a:lstStyle/>
          <a:p>
            <a:r>
              <a:rPr lang="en-CA" b="0" i="0" dirty="0">
                <a:solidFill>
                  <a:srgbClr val="000000"/>
                </a:solidFill>
                <a:effectLst/>
                <a:latin typeface="Open Sans" panose="020B0606030504020204" pitchFamily="34" charset="0"/>
              </a:rPr>
              <a:t>Routine vaccination of U.S.-bound refugees before travel to the United States is not legally required. </a:t>
            </a:r>
            <a:endParaRPr lang="en-US" dirty="0"/>
          </a:p>
        </p:txBody>
      </p:sp>
    </p:spTree>
    <p:extLst>
      <p:ext uri="{BB962C8B-B14F-4D97-AF65-F5344CB8AC3E}">
        <p14:creationId xmlns:p14="http://schemas.microsoft.com/office/powerpoint/2010/main" val="235911740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Immunizations, refugees</a:t>
            </a:r>
            <a:br>
              <a:rPr lang="en-US" dirty="0"/>
            </a:br>
            <a:r>
              <a:rPr lang="en-US" dirty="0"/>
              <a:t>Covered by IFHP, IOM</a:t>
            </a:r>
          </a:p>
        </p:txBody>
      </p:sp>
      <p:sp>
        <p:nvSpPr>
          <p:cNvPr id="3" name="Content Placeholder 2"/>
          <p:cNvSpPr>
            <a:spLocks noGrp="1"/>
          </p:cNvSpPr>
          <p:nvPr>
            <p:ph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a:t> </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44748"/>
          <a:stretch/>
        </p:blipFill>
        <p:spPr>
          <a:xfrm>
            <a:off x="356787" y="2276151"/>
            <a:ext cx="6008059" cy="3928147"/>
          </a:xfrm>
          <a:prstGeom prst="rect">
            <a:avLst/>
          </a:prstGeom>
        </p:spPr>
      </p:pic>
      <p:grpSp>
        <p:nvGrpSpPr>
          <p:cNvPr id="5" name="Group 4"/>
          <p:cNvGrpSpPr/>
          <p:nvPr/>
        </p:nvGrpSpPr>
        <p:grpSpPr>
          <a:xfrm>
            <a:off x="6179574" y="2276150"/>
            <a:ext cx="5980766" cy="4035749"/>
            <a:chOff x="3187699" y="3830422"/>
            <a:chExt cx="5795494" cy="3825704"/>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87699" y="6733561"/>
              <a:ext cx="5739213" cy="922565"/>
            </a:xfrm>
            <a:prstGeom prst="rect">
              <a:avLst/>
            </a:prstGeom>
          </p:spPr>
        </p:pic>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t="55853"/>
            <a:stretch/>
          </p:blipFill>
          <p:spPr>
            <a:xfrm>
              <a:off x="3187700" y="3830422"/>
              <a:ext cx="5795493" cy="3027577"/>
            </a:xfrm>
            <a:prstGeom prst="rect">
              <a:avLst/>
            </a:prstGeom>
          </p:spPr>
        </p:pic>
      </p:grpSp>
    </p:spTree>
    <p:extLst>
      <p:ext uri="{BB962C8B-B14F-4D97-AF65-F5344CB8AC3E}">
        <p14:creationId xmlns:p14="http://schemas.microsoft.com/office/powerpoint/2010/main" val="59353989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HIV </a:t>
            </a:r>
          </a:p>
        </p:txBody>
      </p:sp>
      <p:sp>
        <p:nvSpPr>
          <p:cNvPr id="3" name="Content Placeholder 2"/>
          <p:cNvSpPr>
            <a:spLocks noGrp="1"/>
          </p:cNvSpPr>
          <p:nvPr>
            <p:ph idx="1"/>
          </p:nvPr>
        </p:nvSpPr>
        <p:spPr/>
        <p:txBody>
          <a:bodyPr>
            <a:normAutofit fontScale="92500" lnSpcReduction="10000"/>
          </a:bodyPr>
          <a:lstStyle/>
          <a:p>
            <a:pPr marL="0" indent="0">
              <a:buNone/>
            </a:pPr>
            <a:r>
              <a:rPr lang="en-US" b="1" dirty="0"/>
              <a:t>United States</a:t>
            </a:r>
          </a:p>
          <a:p>
            <a:r>
              <a:rPr lang="en-US" dirty="0"/>
              <a:t>1987 </a:t>
            </a:r>
            <a:r>
              <a:rPr lang="mr-IN" dirty="0"/>
              <a:t>–</a:t>
            </a:r>
            <a:r>
              <a:rPr lang="en-US" dirty="0"/>
              <a:t> US designates HIV as a dangerous contagious disease </a:t>
            </a:r>
          </a:p>
          <a:p>
            <a:pPr lvl="1"/>
            <a:r>
              <a:rPr lang="en-US" dirty="0"/>
              <a:t>Anyone HIV positive in inadmissible to US </a:t>
            </a:r>
          </a:p>
          <a:p>
            <a:r>
              <a:rPr lang="en-CA" dirty="0"/>
              <a:t>Removed in US in 2010</a:t>
            </a:r>
          </a:p>
          <a:p>
            <a:pPr lvl="1"/>
            <a:r>
              <a:rPr lang="en-CA" dirty="0"/>
              <a:t>No longer determined to be grounds for inadmissibility </a:t>
            </a:r>
          </a:p>
          <a:p>
            <a:pPr lvl="1"/>
            <a:r>
              <a:rPr lang="en-CA" dirty="0"/>
              <a:t>Not spread by casual contact, through the air, or from food or water.</a:t>
            </a:r>
          </a:p>
          <a:p>
            <a:pPr lvl="1"/>
            <a:r>
              <a:rPr lang="en-CA" b="1" i="1" dirty="0"/>
              <a:t>“Is there a significant health risk from casual contact with HIV-infected aliens?”  </a:t>
            </a:r>
            <a:br>
              <a:rPr lang="en-CA" dirty="0"/>
            </a:br>
            <a:endParaRPr lang="en-CA" dirty="0"/>
          </a:p>
          <a:p>
            <a:pPr marL="0" indent="0">
              <a:buNone/>
            </a:pPr>
            <a:r>
              <a:rPr lang="en-CA" b="1" dirty="0"/>
              <a:t>Canada </a:t>
            </a:r>
          </a:p>
          <a:p>
            <a:r>
              <a:rPr lang="en-US" dirty="0"/>
              <a:t>Introduced in Canada 2002 </a:t>
            </a:r>
          </a:p>
          <a:p>
            <a:pPr lvl="1"/>
            <a:r>
              <a:rPr lang="en-US" dirty="0"/>
              <a:t>Inadmissible because of excessive demand at that time </a:t>
            </a:r>
          </a:p>
        </p:txBody>
      </p:sp>
    </p:spTree>
    <p:extLst>
      <p:ext uri="{BB962C8B-B14F-4D97-AF65-F5344CB8AC3E}">
        <p14:creationId xmlns:p14="http://schemas.microsoft.com/office/powerpoint/2010/main" val="40929588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F7679-F492-73FE-1F9B-BCE9697F0C22}"/>
              </a:ext>
            </a:extLst>
          </p:cNvPr>
          <p:cNvSpPr>
            <a:spLocks noGrp="1"/>
          </p:cNvSpPr>
          <p:nvPr>
            <p:ph type="title"/>
          </p:nvPr>
        </p:nvSpPr>
        <p:spPr/>
        <p:txBody>
          <a:bodyPr/>
          <a:lstStyle/>
          <a:p>
            <a:r>
              <a:rPr lang="en-US" dirty="0"/>
              <a:t>Another case </a:t>
            </a:r>
          </a:p>
        </p:txBody>
      </p:sp>
      <p:sp>
        <p:nvSpPr>
          <p:cNvPr id="3" name="Content Placeholder 2">
            <a:extLst>
              <a:ext uri="{FF2B5EF4-FFF2-40B4-BE49-F238E27FC236}">
                <a16:creationId xmlns:a16="http://schemas.microsoft.com/office/drawing/2014/main" id="{9382B983-ACB5-B325-A4DB-939D9991E7CF}"/>
              </a:ext>
            </a:extLst>
          </p:cNvPr>
          <p:cNvSpPr>
            <a:spLocks noGrp="1"/>
          </p:cNvSpPr>
          <p:nvPr>
            <p:ph idx="1"/>
          </p:nvPr>
        </p:nvSpPr>
        <p:spPr/>
        <p:txBody>
          <a:bodyPr>
            <a:normAutofit lnSpcReduction="10000"/>
          </a:bodyPr>
          <a:lstStyle/>
          <a:p>
            <a:r>
              <a:rPr lang="en-CA" dirty="0"/>
              <a:t>64M, construction worker, immigrated from Cuba, 20 years ago</a:t>
            </a:r>
          </a:p>
          <a:p>
            <a:pPr lvl="1"/>
            <a:r>
              <a:rPr lang="en-CA" dirty="0"/>
              <a:t>PMH - rheumatoid arthritis (MTX, HCQ, and sulfasalazine)</a:t>
            </a:r>
          </a:p>
          <a:p>
            <a:endParaRPr lang="en-CA" dirty="0"/>
          </a:p>
          <a:p>
            <a:pPr lvl="1"/>
            <a:r>
              <a:rPr lang="en-CA" dirty="0"/>
              <a:t>To ER with a few-weeks of acute on chronic epigastric pain, diarrhea, decreased appetite, and general malaise.</a:t>
            </a:r>
          </a:p>
          <a:p>
            <a:pPr lvl="2"/>
            <a:r>
              <a:rPr lang="en-CA" dirty="0"/>
              <a:t>Admitted for “gastroenteritis”</a:t>
            </a:r>
          </a:p>
          <a:p>
            <a:pPr lvl="1"/>
            <a:r>
              <a:rPr lang="en-CA" dirty="0"/>
              <a:t>2 days later – fever and pneumonia </a:t>
            </a:r>
          </a:p>
          <a:p>
            <a:pPr lvl="2"/>
            <a:r>
              <a:rPr lang="en-CA" dirty="0"/>
              <a:t>COVID +</a:t>
            </a:r>
            <a:r>
              <a:rPr lang="en-CA" dirty="0" err="1"/>
              <a:t>ve</a:t>
            </a:r>
            <a:r>
              <a:rPr lang="en-CA" dirty="0"/>
              <a:t>, increased FiO2 needs </a:t>
            </a:r>
            <a:r>
              <a:rPr lang="en-CA" dirty="0">
                <a:sym typeface="Wingdings" pitchFamily="2" charset="2"/>
              </a:rPr>
              <a:t> ICU </a:t>
            </a:r>
          </a:p>
          <a:p>
            <a:pPr lvl="1"/>
            <a:r>
              <a:rPr lang="en-CA" dirty="0">
                <a:solidFill>
                  <a:schemeClr val="bg1"/>
                </a:solidFill>
                <a:sym typeface="Wingdings" pitchFamily="2" charset="2"/>
              </a:rPr>
              <a:t>6 days later – stool test from admission +</a:t>
            </a:r>
            <a:r>
              <a:rPr lang="en-CA" dirty="0" err="1">
                <a:solidFill>
                  <a:schemeClr val="bg1"/>
                </a:solidFill>
                <a:sym typeface="Wingdings" pitchFamily="2" charset="2"/>
              </a:rPr>
              <a:t>ve</a:t>
            </a:r>
            <a:r>
              <a:rPr lang="en-CA" dirty="0">
                <a:solidFill>
                  <a:schemeClr val="bg1"/>
                </a:solidFill>
                <a:sym typeface="Wingdings" pitchFamily="2" charset="2"/>
              </a:rPr>
              <a:t> </a:t>
            </a:r>
          </a:p>
          <a:p>
            <a:pPr lvl="1"/>
            <a:endParaRPr lang="en-CA" dirty="0">
              <a:solidFill>
                <a:schemeClr val="bg1"/>
              </a:solidFill>
              <a:sym typeface="Wingdings" pitchFamily="2" charset="2"/>
            </a:endParaRPr>
          </a:p>
          <a:p>
            <a:pPr lvl="2"/>
            <a:r>
              <a:rPr lang="en-CA" dirty="0">
                <a:solidFill>
                  <a:schemeClr val="bg1"/>
                </a:solidFill>
              </a:rPr>
              <a:t>3 months ago – eosinophilia (0.7)</a:t>
            </a:r>
          </a:p>
          <a:p>
            <a:pPr lvl="2"/>
            <a:r>
              <a:rPr lang="en-CA" dirty="0">
                <a:solidFill>
                  <a:schemeClr val="bg1"/>
                </a:solidFill>
              </a:rPr>
              <a:t>2017 - negative stool O&amp;P </a:t>
            </a:r>
          </a:p>
          <a:p>
            <a:pPr lvl="2"/>
            <a:endParaRPr lang="en-US" dirty="0"/>
          </a:p>
        </p:txBody>
      </p:sp>
      <p:sp>
        <p:nvSpPr>
          <p:cNvPr id="4" name="TextBox 3">
            <a:extLst>
              <a:ext uri="{FF2B5EF4-FFF2-40B4-BE49-F238E27FC236}">
                <a16:creationId xmlns:a16="http://schemas.microsoft.com/office/drawing/2014/main" id="{56ADAD90-AC3F-27D2-C39C-5E8F7670760B}"/>
              </a:ext>
            </a:extLst>
          </p:cNvPr>
          <p:cNvSpPr txBox="1"/>
          <p:nvPr/>
        </p:nvSpPr>
        <p:spPr>
          <a:xfrm>
            <a:off x="9095015" y="6208032"/>
            <a:ext cx="2719014" cy="369332"/>
          </a:xfrm>
          <a:prstGeom prst="rect">
            <a:avLst/>
          </a:prstGeom>
          <a:noFill/>
        </p:spPr>
        <p:txBody>
          <a:bodyPr wrap="none" rtlCol="0">
            <a:spAutoFit/>
          </a:bodyPr>
          <a:lstStyle/>
          <a:p>
            <a:r>
              <a:rPr lang="en-US" dirty="0" err="1"/>
              <a:t>Hamze</a:t>
            </a:r>
            <a:r>
              <a:rPr lang="en-US" dirty="0"/>
              <a:t> et al.  TD TMV 2023</a:t>
            </a:r>
          </a:p>
        </p:txBody>
      </p:sp>
    </p:spTree>
    <p:extLst>
      <p:ext uri="{BB962C8B-B14F-4D97-AF65-F5344CB8AC3E}">
        <p14:creationId xmlns:p14="http://schemas.microsoft.com/office/powerpoint/2010/main" val="352764490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F7679-F492-73FE-1F9B-BCE9697F0C22}"/>
              </a:ext>
            </a:extLst>
          </p:cNvPr>
          <p:cNvSpPr>
            <a:spLocks noGrp="1"/>
          </p:cNvSpPr>
          <p:nvPr>
            <p:ph type="title"/>
          </p:nvPr>
        </p:nvSpPr>
        <p:spPr/>
        <p:txBody>
          <a:bodyPr/>
          <a:lstStyle/>
          <a:p>
            <a:r>
              <a:rPr lang="en-US" dirty="0"/>
              <a:t>Another case </a:t>
            </a:r>
          </a:p>
        </p:txBody>
      </p:sp>
      <p:sp>
        <p:nvSpPr>
          <p:cNvPr id="3" name="Content Placeholder 2">
            <a:extLst>
              <a:ext uri="{FF2B5EF4-FFF2-40B4-BE49-F238E27FC236}">
                <a16:creationId xmlns:a16="http://schemas.microsoft.com/office/drawing/2014/main" id="{9382B983-ACB5-B325-A4DB-939D9991E7CF}"/>
              </a:ext>
            </a:extLst>
          </p:cNvPr>
          <p:cNvSpPr>
            <a:spLocks noGrp="1"/>
          </p:cNvSpPr>
          <p:nvPr>
            <p:ph idx="1"/>
          </p:nvPr>
        </p:nvSpPr>
        <p:spPr/>
        <p:txBody>
          <a:bodyPr>
            <a:normAutofit lnSpcReduction="10000"/>
          </a:bodyPr>
          <a:lstStyle/>
          <a:p>
            <a:r>
              <a:rPr lang="en-CA" dirty="0"/>
              <a:t>64M, construction worker, immigrated from Cuba, 20 years ago</a:t>
            </a:r>
          </a:p>
          <a:p>
            <a:pPr lvl="1"/>
            <a:r>
              <a:rPr lang="en-CA" dirty="0"/>
              <a:t>PMH - rheumatoid arthritis (MTX, HCQ, and sulfasalazine)</a:t>
            </a:r>
          </a:p>
          <a:p>
            <a:endParaRPr lang="en-CA" dirty="0"/>
          </a:p>
          <a:p>
            <a:pPr lvl="1"/>
            <a:r>
              <a:rPr lang="en-CA" dirty="0"/>
              <a:t>To ER with a few-weeks of acute on chronic epigastric pain, diarrhea, decreased appetite, and general malaise.</a:t>
            </a:r>
          </a:p>
          <a:p>
            <a:pPr lvl="2"/>
            <a:r>
              <a:rPr lang="en-CA" dirty="0"/>
              <a:t>Admitted for “gastroenteritis”</a:t>
            </a:r>
          </a:p>
          <a:p>
            <a:pPr lvl="1"/>
            <a:r>
              <a:rPr lang="en-CA" dirty="0"/>
              <a:t>2 days later – fever and pneumonia </a:t>
            </a:r>
          </a:p>
          <a:p>
            <a:pPr lvl="2"/>
            <a:r>
              <a:rPr lang="en-CA" dirty="0"/>
              <a:t>COVID +</a:t>
            </a:r>
            <a:r>
              <a:rPr lang="en-CA" dirty="0" err="1"/>
              <a:t>ve</a:t>
            </a:r>
            <a:r>
              <a:rPr lang="en-CA" dirty="0"/>
              <a:t>, increased FiO2 needs </a:t>
            </a:r>
            <a:r>
              <a:rPr lang="en-CA" dirty="0">
                <a:sym typeface="Wingdings" pitchFamily="2" charset="2"/>
              </a:rPr>
              <a:t> ICU </a:t>
            </a:r>
          </a:p>
          <a:p>
            <a:pPr lvl="1"/>
            <a:r>
              <a:rPr lang="en-CA" dirty="0">
                <a:sym typeface="Wingdings" pitchFamily="2" charset="2"/>
              </a:rPr>
              <a:t>6 days later – stool test from admission +</a:t>
            </a:r>
            <a:r>
              <a:rPr lang="en-CA" dirty="0" err="1">
                <a:sym typeface="Wingdings" pitchFamily="2" charset="2"/>
              </a:rPr>
              <a:t>ve</a:t>
            </a:r>
            <a:r>
              <a:rPr lang="en-CA" dirty="0">
                <a:sym typeface="Wingdings" pitchFamily="2" charset="2"/>
              </a:rPr>
              <a:t> </a:t>
            </a:r>
          </a:p>
          <a:p>
            <a:pPr lvl="1"/>
            <a:endParaRPr lang="en-CA" dirty="0">
              <a:sym typeface="Wingdings" pitchFamily="2" charset="2"/>
            </a:endParaRPr>
          </a:p>
          <a:p>
            <a:pPr lvl="2"/>
            <a:r>
              <a:rPr lang="en-CA" dirty="0"/>
              <a:t>3 months ago – eosinophilia (0.7)</a:t>
            </a:r>
          </a:p>
          <a:p>
            <a:pPr lvl="2"/>
            <a:r>
              <a:rPr lang="en-CA" dirty="0"/>
              <a:t>2017 - negative stool O&amp;P </a:t>
            </a:r>
          </a:p>
          <a:p>
            <a:pPr lvl="2"/>
            <a:endParaRPr lang="en-US" dirty="0"/>
          </a:p>
        </p:txBody>
      </p:sp>
      <p:sp>
        <p:nvSpPr>
          <p:cNvPr id="4" name="TextBox 3">
            <a:extLst>
              <a:ext uri="{FF2B5EF4-FFF2-40B4-BE49-F238E27FC236}">
                <a16:creationId xmlns:a16="http://schemas.microsoft.com/office/drawing/2014/main" id="{56ADAD90-AC3F-27D2-C39C-5E8F7670760B}"/>
              </a:ext>
            </a:extLst>
          </p:cNvPr>
          <p:cNvSpPr txBox="1"/>
          <p:nvPr/>
        </p:nvSpPr>
        <p:spPr>
          <a:xfrm>
            <a:off x="9095015" y="6208032"/>
            <a:ext cx="2719014" cy="369332"/>
          </a:xfrm>
          <a:prstGeom prst="rect">
            <a:avLst/>
          </a:prstGeom>
          <a:noFill/>
        </p:spPr>
        <p:txBody>
          <a:bodyPr wrap="none" rtlCol="0">
            <a:spAutoFit/>
          </a:bodyPr>
          <a:lstStyle/>
          <a:p>
            <a:r>
              <a:rPr lang="en-US" dirty="0" err="1"/>
              <a:t>Hamze</a:t>
            </a:r>
            <a:r>
              <a:rPr lang="en-US" dirty="0"/>
              <a:t> et al.  TD TMV 2023</a:t>
            </a:r>
          </a:p>
        </p:txBody>
      </p:sp>
    </p:spTree>
    <p:extLst>
      <p:ext uri="{BB962C8B-B14F-4D97-AF65-F5344CB8AC3E}">
        <p14:creationId xmlns:p14="http://schemas.microsoft.com/office/powerpoint/2010/main" val="357346693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13FADF-A657-B5F8-ACC8-0D513458E6AF}"/>
              </a:ext>
            </a:extLst>
          </p:cNvPr>
          <p:cNvSpPr>
            <a:spLocks noGrp="1"/>
          </p:cNvSpPr>
          <p:nvPr>
            <p:ph type="title"/>
          </p:nvPr>
        </p:nvSpPr>
        <p:spPr/>
        <p:txBody>
          <a:bodyPr/>
          <a:lstStyle/>
          <a:p>
            <a:r>
              <a:rPr lang="en-US" dirty="0"/>
              <a:t> </a:t>
            </a:r>
          </a:p>
        </p:txBody>
      </p:sp>
      <p:sp>
        <p:nvSpPr>
          <p:cNvPr id="3" name="Content Placeholder 2">
            <a:extLst>
              <a:ext uri="{FF2B5EF4-FFF2-40B4-BE49-F238E27FC236}">
                <a16:creationId xmlns:a16="http://schemas.microsoft.com/office/drawing/2014/main" id="{8619F6BB-73EB-9AAB-F9F8-1811B10D45AA}"/>
              </a:ext>
            </a:extLst>
          </p:cNvPr>
          <p:cNvSpPr>
            <a:spLocks noGrp="1"/>
          </p:cNvSpPr>
          <p:nvPr>
            <p:ph idx="1"/>
          </p:nvPr>
        </p:nvSpPr>
        <p:spPr/>
        <p:txBody>
          <a:bodyPr/>
          <a:lstStyle/>
          <a:p>
            <a:pPr marL="0" indent="0">
              <a:buNone/>
            </a:pPr>
            <a:r>
              <a:rPr lang="en-US" dirty="0"/>
              <a:t> </a:t>
            </a:r>
          </a:p>
        </p:txBody>
      </p:sp>
      <p:pic>
        <p:nvPicPr>
          <p:cNvPr id="5" name="Picture 4">
            <a:extLst>
              <a:ext uri="{FF2B5EF4-FFF2-40B4-BE49-F238E27FC236}">
                <a16:creationId xmlns:a16="http://schemas.microsoft.com/office/drawing/2014/main" id="{803B0D28-D257-9E68-4D51-333FB446B553}"/>
              </a:ext>
            </a:extLst>
          </p:cNvPr>
          <p:cNvPicPr>
            <a:picLocks noChangeAspect="1"/>
          </p:cNvPicPr>
          <p:nvPr/>
        </p:nvPicPr>
        <p:blipFill>
          <a:blip r:embed="rId2"/>
          <a:stretch>
            <a:fillRect/>
          </a:stretch>
        </p:blipFill>
        <p:spPr>
          <a:xfrm>
            <a:off x="1199472" y="201840"/>
            <a:ext cx="9480386" cy="4500789"/>
          </a:xfrm>
          <a:prstGeom prst="rect">
            <a:avLst/>
          </a:prstGeom>
        </p:spPr>
      </p:pic>
      <p:pic>
        <p:nvPicPr>
          <p:cNvPr id="7" name="Picture 6">
            <a:extLst>
              <a:ext uri="{FF2B5EF4-FFF2-40B4-BE49-F238E27FC236}">
                <a16:creationId xmlns:a16="http://schemas.microsoft.com/office/drawing/2014/main" id="{17805A84-2903-256B-65F7-15A1BD6CD3C2}"/>
              </a:ext>
            </a:extLst>
          </p:cNvPr>
          <p:cNvPicPr>
            <a:picLocks noChangeAspect="1"/>
          </p:cNvPicPr>
          <p:nvPr/>
        </p:nvPicPr>
        <p:blipFill>
          <a:blip r:embed="rId3"/>
          <a:stretch>
            <a:fillRect/>
          </a:stretch>
        </p:blipFill>
        <p:spPr>
          <a:xfrm>
            <a:off x="5939488" y="3892096"/>
            <a:ext cx="3384894" cy="2600779"/>
          </a:xfrm>
          <a:prstGeom prst="rect">
            <a:avLst/>
          </a:prstGeom>
        </p:spPr>
      </p:pic>
    </p:spTree>
    <p:extLst>
      <p:ext uri="{BB962C8B-B14F-4D97-AF65-F5344CB8AC3E}">
        <p14:creationId xmlns:p14="http://schemas.microsoft.com/office/powerpoint/2010/main" val="36182495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Stool O&amp;P screening </a:t>
            </a:r>
            <a:br>
              <a:rPr lang="en-US" dirty="0"/>
            </a:br>
            <a:r>
              <a:rPr lang="en-US" dirty="0"/>
              <a:t>Removed from the IME in 1981</a:t>
            </a:r>
          </a:p>
        </p:txBody>
      </p:sp>
      <p:sp>
        <p:nvSpPr>
          <p:cNvPr id="3" name="Content Placeholder 2"/>
          <p:cNvSpPr>
            <a:spLocks noGrp="1"/>
          </p:cNvSpPr>
          <p:nvPr>
            <p:ph idx="1"/>
          </p:nvPr>
        </p:nvSpPr>
        <p:spPr/>
        <p:txBody>
          <a:bodyPr>
            <a:normAutofit/>
          </a:bodyPr>
          <a:lstStyle/>
          <a:p>
            <a:r>
              <a:rPr lang="en-US" dirty="0"/>
              <a:t>Before 1981, Canada was the only country in the world that required stool exam for O&amp;P </a:t>
            </a:r>
          </a:p>
          <a:p>
            <a:pPr lvl="2"/>
            <a:endParaRPr lang="en-US" dirty="0"/>
          </a:p>
          <a:p>
            <a:pPr marL="0" indent="0">
              <a:buNone/>
            </a:pPr>
            <a:r>
              <a:rPr lang="en-US" i="1" dirty="0"/>
              <a:t> </a:t>
            </a:r>
          </a:p>
        </p:txBody>
      </p:sp>
      <p:sp>
        <p:nvSpPr>
          <p:cNvPr id="4" name="Rectangle 3"/>
          <p:cNvSpPr/>
          <p:nvPr/>
        </p:nvSpPr>
        <p:spPr>
          <a:xfrm>
            <a:off x="6455577" y="6035653"/>
            <a:ext cx="6096000" cy="646331"/>
          </a:xfrm>
          <a:prstGeom prst="rect">
            <a:avLst/>
          </a:prstGeom>
        </p:spPr>
        <p:txBody>
          <a:bodyPr>
            <a:spAutoFit/>
          </a:bodyPr>
          <a:lstStyle/>
          <a:p>
            <a:pPr marL="0" lvl="1"/>
            <a:r>
              <a:rPr lang="en-US" dirty="0"/>
              <a:t>Ministry of Health of British Columbia (unpublished, 1981). </a:t>
            </a:r>
          </a:p>
          <a:p>
            <a:r>
              <a:rPr lang="en-US" dirty="0"/>
              <a:t>Keystone JS. Can Med </a:t>
            </a:r>
            <a:r>
              <a:rPr lang="en-US" dirty="0" err="1"/>
              <a:t>Assoc</a:t>
            </a:r>
            <a:r>
              <a:rPr lang="en-US" dirty="0"/>
              <a:t> J 1981;125:415- 16</a:t>
            </a:r>
          </a:p>
        </p:txBody>
      </p:sp>
      <p:pic>
        <p:nvPicPr>
          <p:cNvPr id="9218" name="Picture 2" descr="ab Diagnosis of Intestinal Parasitic Infections • Microbe Onli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1389" y="3336780"/>
            <a:ext cx="3102429" cy="2275115"/>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est Instructions - DiagnosTechs, Inc."/>
          <p:cNvPicPr>
            <a:picLocks noChangeAspect="1" noChangeArrowheads="1"/>
          </p:cNvPicPr>
          <p:nvPr/>
        </p:nvPicPr>
        <p:blipFill rotWithShape="1">
          <a:blip r:embed="rId4">
            <a:extLst>
              <a:ext uri="{28A0092B-C50C-407E-A947-70E740481C1C}">
                <a14:useLocalDpi xmlns:a14="http://schemas.microsoft.com/office/drawing/2010/main" val="0"/>
              </a:ext>
            </a:extLst>
          </a:blip>
          <a:srcRect r="68504" b="25751"/>
          <a:stretch/>
        </p:blipFill>
        <p:spPr bwMode="auto">
          <a:xfrm>
            <a:off x="1932389" y="3016250"/>
            <a:ext cx="3429000" cy="3295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474849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Screening for Strongyloides</a:t>
            </a:r>
            <a:br>
              <a:rPr lang="en-US" dirty="0"/>
            </a:br>
            <a:r>
              <a:rPr lang="en-US" dirty="0"/>
              <a:t>Refugees from SE Asia to Canada </a:t>
            </a:r>
          </a:p>
        </p:txBody>
      </p:sp>
      <p:sp>
        <p:nvSpPr>
          <p:cNvPr id="3" name="Content Placeholder 2"/>
          <p:cNvSpPr>
            <a:spLocks noGrp="1"/>
          </p:cNvSpPr>
          <p:nvPr>
            <p:ph idx="1"/>
          </p:nvPr>
        </p:nvSpPr>
        <p:spPr/>
        <p:txBody>
          <a:bodyPr/>
          <a:lstStyle/>
          <a:p>
            <a:r>
              <a:rPr lang="it-IT" dirty="0"/>
              <a:t>232 SE Asian </a:t>
            </a:r>
            <a:r>
              <a:rPr lang="it-IT" dirty="0" err="1"/>
              <a:t>refugees</a:t>
            </a:r>
            <a:r>
              <a:rPr lang="it-IT" dirty="0"/>
              <a:t> </a:t>
            </a:r>
            <a:r>
              <a:rPr lang="it-IT" dirty="0" err="1"/>
              <a:t>screened</a:t>
            </a:r>
            <a:r>
              <a:rPr lang="it-IT" dirty="0"/>
              <a:t> for </a:t>
            </a:r>
            <a:r>
              <a:rPr lang="it-IT" dirty="0" err="1"/>
              <a:t>Strongyloides</a:t>
            </a:r>
            <a:endParaRPr lang="it-IT" dirty="0"/>
          </a:p>
          <a:p>
            <a:pPr lvl="2"/>
            <a:r>
              <a:rPr lang="it-IT" dirty="0"/>
              <a:t>Vietnam, Laos, Indonesia</a:t>
            </a:r>
          </a:p>
          <a:p>
            <a:pPr lvl="1"/>
            <a:r>
              <a:rPr lang="it-IT" b="1" dirty="0"/>
              <a:t>77% </a:t>
            </a:r>
            <a:r>
              <a:rPr lang="it-IT" b="1" dirty="0" err="1"/>
              <a:t>seropositive</a:t>
            </a:r>
            <a:endParaRPr lang="it-IT" b="1" dirty="0"/>
          </a:p>
          <a:p>
            <a:pPr lvl="1"/>
            <a:r>
              <a:rPr lang="it-IT" dirty="0"/>
              <a:t>30% </a:t>
            </a:r>
            <a:r>
              <a:rPr lang="it-IT" dirty="0" err="1"/>
              <a:t>stool</a:t>
            </a:r>
            <a:r>
              <a:rPr lang="it-IT" dirty="0"/>
              <a:t> positive </a:t>
            </a:r>
          </a:p>
          <a:p>
            <a:pPr lvl="1"/>
            <a:endParaRPr lang="it-IT" dirty="0"/>
          </a:p>
        </p:txBody>
      </p:sp>
      <p:graphicFrame>
        <p:nvGraphicFramePr>
          <p:cNvPr id="4" name="Table 3"/>
          <p:cNvGraphicFramePr>
            <a:graphicFrameLocks noGrp="1"/>
          </p:cNvGraphicFramePr>
          <p:nvPr>
            <p:extLst>
              <p:ext uri="{D42A27DB-BD31-4B8C-83A1-F6EECF244321}">
                <p14:modId xmlns:p14="http://schemas.microsoft.com/office/powerpoint/2010/main" val="1881110391"/>
              </p:ext>
            </p:extLst>
          </p:nvPr>
        </p:nvGraphicFramePr>
        <p:xfrm>
          <a:off x="1210905" y="3682683"/>
          <a:ext cx="8127999" cy="2494280"/>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20000"/>
                    </a:ext>
                  </a:extLst>
                </a:gridCol>
                <a:gridCol w="2709333">
                  <a:extLst>
                    <a:ext uri="{9D8B030D-6E8A-4147-A177-3AD203B41FA5}">
                      <a16:colId xmlns:a16="http://schemas.microsoft.com/office/drawing/2014/main" val="20001"/>
                    </a:ext>
                  </a:extLst>
                </a:gridCol>
                <a:gridCol w="2709333">
                  <a:extLst>
                    <a:ext uri="{9D8B030D-6E8A-4147-A177-3AD203B41FA5}">
                      <a16:colId xmlns:a16="http://schemas.microsoft.com/office/drawing/2014/main" val="20002"/>
                    </a:ext>
                  </a:extLst>
                </a:gridCol>
              </a:tblGrid>
              <a:tr h="370840">
                <a:tc>
                  <a:txBody>
                    <a:bodyPr/>
                    <a:lstStyle/>
                    <a:p>
                      <a:endParaRPr lang="en-US" dirty="0"/>
                    </a:p>
                  </a:txBody>
                  <a:tcPr/>
                </a:tc>
                <a:tc>
                  <a:txBody>
                    <a:bodyPr/>
                    <a:lstStyle/>
                    <a:p>
                      <a:r>
                        <a:rPr lang="en-US" dirty="0"/>
                        <a:t>Stool POSITIVE N= 40 (25%)</a:t>
                      </a:r>
                    </a:p>
                  </a:txBody>
                  <a:tcPr/>
                </a:tc>
                <a:tc>
                  <a:txBody>
                    <a:bodyPr/>
                    <a:lstStyle/>
                    <a:p>
                      <a:r>
                        <a:rPr lang="en-US" dirty="0"/>
                        <a:t>Stool NEGATIVE  N= 122 (75%)</a:t>
                      </a:r>
                    </a:p>
                  </a:txBody>
                  <a:tcPr/>
                </a:tc>
                <a:extLst>
                  <a:ext uri="{0D108BD9-81ED-4DB2-BD59-A6C34878D82A}">
                    <a16:rowId xmlns:a16="http://schemas.microsoft.com/office/drawing/2014/main" val="10000"/>
                  </a:ext>
                </a:extLst>
              </a:tr>
              <a:tr h="370840">
                <a:tc>
                  <a:txBody>
                    <a:bodyPr/>
                    <a:lstStyle/>
                    <a:p>
                      <a:r>
                        <a:rPr lang="en-US" dirty="0"/>
                        <a:t>Serology</a:t>
                      </a:r>
                      <a:r>
                        <a:rPr lang="en-US" baseline="0" dirty="0"/>
                        <a:t> POSITIVE</a:t>
                      </a:r>
                      <a:endParaRPr lang="en-US" dirty="0"/>
                    </a:p>
                  </a:txBody>
                  <a:tcPr/>
                </a:tc>
                <a:tc>
                  <a:txBody>
                    <a:bodyPr/>
                    <a:lstStyle/>
                    <a:p>
                      <a:r>
                        <a:rPr lang="en-US" dirty="0"/>
                        <a:t>95%</a:t>
                      </a:r>
                    </a:p>
                  </a:txBody>
                  <a:tcPr/>
                </a:tc>
                <a:tc>
                  <a:txBody>
                    <a:bodyPr/>
                    <a:lstStyle/>
                    <a:p>
                      <a:r>
                        <a:rPr lang="en-US" dirty="0"/>
                        <a:t>70%</a:t>
                      </a:r>
                    </a:p>
                  </a:txBody>
                  <a:tcPr/>
                </a:tc>
                <a:extLst>
                  <a:ext uri="{0D108BD9-81ED-4DB2-BD59-A6C34878D82A}">
                    <a16:rowId xmlns:a16="http://schemas.microsoft.com/office/drawing/2014/main" val="10001"/>
                  </a:ext>
                </a:extLst>
              </a:tr>
              <a:tr h="370840">
                <a:tc>
                  <a:txBody>
                    <a:bodyPr/>
                    <a:lstStyle/>
                    <a:p>
                      <a:r>
                        <a:rPr lang="en-US" dirty="0"/>
                        <a:t>Serology NEGATIVE </a:t>
                      </a:r>
                    </a:p>
                  </a:txBody>
                  <a:tcPr/>
                </a:tc>
                <a:tc>
                  <a:txBody>
                    <a:bodyPr/>
                    <a:lstStyle/>
                    <a:p>
                      <a:r>
                        <a:rPr lang="en-US" dirty="0"/>
                        <a:t>5%</a:t>
                      </a:r>
                    </a:p>
                  </a:txBody>
                  <a:tcPr/>
                </a:tc>
                <a:tc>
                  <a:txBody>
                    <a:bodyPr/>
                    <a:lstStyle/>
                    <a:p>
                      <a:r>
                        <a:rPr lang="en-US" dirty="0"/>
                        <a:t>30%</a:t>
                      </a:r>
                    </a:p>
                  </a:txBody>
                  <a:tcPr/>
                </a:tc>
                <a:extLst>
                  <a:ext uri="{0D108BD9-81ED-4DB2-BD59-A6C34878D82A}">
                    <a16:rowId xmlns:a16="http://schemas.microsoft.com/office/drawing/2014/main" val="10002"/>
                  </a:ext>
                </a:extLst>
              </a:tr>
              <a:tr h="370840">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3"/>
                  </a:ext>
                </a:extLst>
              </a:tr>
              <a:tr h="370840">
                <a:tc>
                  <a:txBody>
                    <a:bodyPr/>
                    <a:lstStyle/>
                    <a:p>
                      <a:r>
                        <a:rPr lang="en-US" dirty="0" err="1"/>
                        <a:t>Eosiniophilia</a:t>
                      </a:r>
                      <a:r>
                        <a:rPr lang="en-US" dirty="0"/>
                        <a:t> (&lt;10%)</a:t>
                      </a:r>
                    </a:p>
                  </a:txBody>
                  <a:tcPr/>
                </a:tc>
                <a:tc>
                  <a:txBody>
                    <a:bodyPr/>
                    <a:lstStyle/>
                    <a:p>
                      <a:r>
                        <a:rPr lang="en-US" dirty="0"/>
                        <a:t>30%</a:t>
                      </a:r>
                    </a:p>
                  </a:txBody>
                  <a:tcPr/>
                </a:tc>
                <a:tc>
                  <a:txBody>
                    <a:bodyPr/>
                    <a:lstStyle/>
                    <a:p>
                      <a:r>
                        <a:rPr lang="en-US" dirty="0"/>
                        <a:t>50%</a:t>
                      </a:r>
                    </a:p>
                  </a:txBody>
                  <a:tcPr/>
                </a:tc>
                <a:extLst>
                  <a:ext uri="{0D108BD9-81ED-4DB2-BD59-A6C34878D82A}">
                    <a16:rowId xmlns:a16="http://schemas.microsoft.com/office/drawing/2014/main" val="10004"/>
                  </a:ext>
                </a:extLst>
              </a:tr>
              <a:tr h="370840">
                <a:tc>
                  <a:txBody>
                    <a:bodyPr/>
                    <a:lstStyle/>
                    <a:p>
                      <a:r>
                        <a:rPr lang="en-US" dirty="0"/>
                        <a:t>Eosinophilia (&gt;10%)</a:t>
                      </a:r>
                    </a:p>
                  </a:txBody>
                  <a:tcPr/>
                </a:tc>
                <a:tc>
                  <a:txBody>
                    <a:bodyPr/>
                    <a:lstStyle/>
                    <a:p>
                      <a:r>
                        <a:rPr lang="en-US" dirty="0"/>
                        <a:t>70%</a:t>
                      </a:r>
                    </a:p>
                  </a:txBody>
                  <a:tcPr/>
                </a:tc>
                <a:tc>
                  <a:txBody>
                    <a:bodyPr/>
                    <a:lstStyle/>
                    <a:p>
                      <a:r>
                        <a:rPr lang="en-US" dirty="0"/>
                        <a:t>50%</a:t>
                      </a:r>
                    </a:p>
                  </a:txBody>
                  <a:tcPr/>
                </a:tc>
                <a:extLst>
                  <a:ext uri="{0D108BD9-81ED-4DB2-BD59-A6C34878D82A}">
                    <a16:rowId xmlns:a16="http://schemas.microsoft.com/office/drawing/2014/main" val="10005"/>
                  </a:ext>
                </a:extLst>
              </a:tr>
            </a:tbl>
          </a:graphicData>
        </a:graphic>
      </p:graphicFrame>
      <p:sp>
        <p:nvSpPr>
          <p:cNvPr id="5" name="Rectangle 4"/>
          <p:cNvSpPr/>
          <p:nvPr/>
        </p:nvSpPr>
        <p:spPr>
          <a:xfrm>
            <a:off x="8638739" y="6311900"/>
            <a:ext cx="3323346" cy="369332"/>
          </a:xfrm>
          <a:prstGeom prst="rect">
            <a:avLst/>
          </a:prstGeom>
        </p:spPr>
        <p:txBody>
          <a:bodyPr wrap="none">
            <a:spAutoFit/>
          </a:bodyPr>
          <a:lstStyle/>
          <a:p>
            <a:r>
              <a:rPr lang="it-IT" dirty="0" err="1"/>
              <a:t>Am</a:t>
            </a:r>
            <a:r>
              <a:rPr lang="it-IT" dirty="0"/>
              <a:t> </a:t>
            </a:r>
            <a:r>
              <a:rPr lang="it-IT" dirty="0" err="1"/>
              <a:t>J</a:t>
            </a:r>
            <a:r>
              <a:rPr lang="it-IT" dirty="0"/>
              <a:t> </a:t>
            </a:r>
            <a:r>
              <a:rPr lang="it-IT" dirty="0" err="1"/>
              <a:t>Epidemiol</a:t>
            </a:r>
            <a:r>
              <a:rPr lang="it-IT" dirty="0"/>
              <a:t> 1990; 132:257-64</a:t>
            </a:r>
            <a:endParaRPr lang="en-US" dirty="0"/>
          </a:p>
        </p:txBody>
      </p:sp>
    </p:spTree>
    <p:extLst>
      <p:ext uri="{BB962C8B-B14F-4D97-AF65-F5344CB8AC3E}">
        <p14:creationId xmlns:p14="http://schemas.microsoft.com/office/powerpoint/2010/main" val="57046679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74846-C5F0-40E9-C31B-0AA2DE2FA15A}"/>
              </a:ext>
            </a:extLst>
          </p:cNvPr>
          <p:cNvSpPr>
            <a:spLocks noGrp="1"/>
          </p:cNvSpPr>
          <p:nvPr>
            <p:ph type="title"/>
          </p:nvPr>
        </p:nvSpPr>
        <p:spPr/>
        <p:txBody>
          <a:bodyPr/>
          <a:lstStyle/>
          <a:p>
            <a:r>
              <a:rPr lang="en-US" dirty="0"/>
              <a:t>Somalia </a:t>
            </a:r>
            <a:br>
              <a:rPr lang="en-US" dirty="0"/>
            </a:br>
            <a:r>
              <a:rPr lang="en-US" dirty="0" err="1"/>
              <a:t>Barawan</a:t>
            </a:r>
            <a:r>
              <a:rPr lang="en-US" dirty="0"/>
              <a:t> refugees, 1990s</a:t>
            </a:r>
          </a:p>
        </p:txBody>
      </p:sp>
      <p:sp>
        <p:nvSpPr>
          <p:cNvPr id="3" name="Content Placeholder 2">
            <a:extLst>
              <a:ext uri="{FF2B5EF4-FFF2-40B4-BE49-F238E27FC236}">
                <a16:creationId xmlns:a16="http://schemas.microsoft.com/office/drawing/2014/main" id="{6E02B39D-6CE5-4225-C2B8-9912D6AA84EF}"/>
              </a:ext>
            </a:extLst>
          </p:cNvPr>
          <p:cNvSpPr>
            <a:spLocks noGrp="1"/>
          </p:cNvSpPr>
          <p:nvPr>
            <p:ph idx="1"/>
          </p:nvPr>
        </p:nvSpPr>
        <p:spPr/>
        <p:txBody>
          <a:bodyPr/>
          <a:lstStyle/>
          <a:p>
            <a:r>
              <a:rPr lang="en-US" dirty="0"/>
              <a:t>CDC and IOM screened </a:t>
            </a:r>
            <a:r>
              <a:rPr lang="en-US" dirty="0" err="1"/>
              <a:t>Barawan</a:t>
            </a:r>
            <a:r>
              <a:rPr lang="en-US" dirty="0"/>
              <a:t> refugees awaiting resettlement</a:t>
            </a:r>
          </a:p>
          <a:p>
            <a:endParaRPr lang="en-US" dirty="0"/>
          </a:p>
          <a:p>
            <a:pPr lvl="1"/>
            <a:r>
              <a:rPr lang="en-US" dirty="0"/>
              <a:t>38% intestinal parasites </a:t>
            </a:r>
          </a:p>
          <a:p>
            <a:pPr lvl="1"/>
            <a:r>
              <a:rPr lang="en-US" dirty="0"/>
              <a:t>25% multiple parasites </a:t>
            </a:r>
          </a:p>
          <a:p>
            <a:pPr lvl="1"/>
            <a:endParaRPr lang="en-US" dirty="0"/>
          </a:p>
          <a:p>
            <a:r>
              <a:rPr lang="en-US" dirty="0"/>
              <a:t>May 1999 </a:t>
            </a:r>
          </a:p>
          <a:p>
            <a:pPr lvl="1"/>
            <a:r>
              <a:rPr lang="en-US" dirty="0"/>
              <a:t>CDC introduced pre-departure treatment </a:t>
            </a:r>
          </a:p>
          <a:p>
            <a:pPr lvl="1"/>
            <a:endParaRPr lang="en-US" dirty="0"/>
          </a:p>
          <a:p>
            <a:pPr lvl="1"/>
            <a:r>
              <a:rPr lang="en-US" dirty="0"/>
              <a:t>Albendazole within 72 hours of departure for all refugees from sub-Saharan Africa </a:t>
            </a:r>
          </a:p>
          <a:p>
            <a:endParaRPr lang="en-US" dirty="0"/>
          </a:p>
        </p:txBody>
      </p:sp>
    </p:spTree>
    <p:extLst>
      <p:ext uri="{BB962C8B-B14F-4D97-AF65-F5344CB8AC3E}">
        <p14:creationId xmlns:p14="http://schemas.microsoft.com/office/powerpoint/2010/main" val="416558285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 - Pre-departure treatment for parasites </a:t>
            </a:r>
          </a:p>
        </p:txBody>
      </p:sp>
      <p:sp>
        <p:nvSpPr>
          <p:cNvPr id="3" name="Content Placeholder 2"/>
          <p:cNvSpPr>
            <a:spLocks noGrp="1"/>
          </p:cNvSpPr>
          <p:nvPr>
            <p:ph idx="1"/>
          </p:nvPr>
        </p:nvSpPr>
        <p:spPr/>
        <p:txBody>
          <a:bodyPr/>
          <a:lstStyle/>
          <a:p>
            <a:pPr marL="0" indent="0">
              <a:buNone/>
            </a:pPr>
            <a:r>
              <a:rPr lang="en-US" dirty="0"/>
              <a:t> </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8074"/>
          <a:stretch/>
        </p:blipFill>
        <p:spPr>
          <a:xfrm>
            <a:off x="1377043" y="1432180"/>
            <a:ext cx="8804564" cy="5138228"/>
          </a:xfrm>
          <a:prstGeom prst="rect">
            <a:avLst/>
          </a:prstGeom>
        </p:spPr>
      </p:pic>
      <p:pic>
        <p:nvPicPr>
          <p:cNvPr id="6" name="Picture 5"/>
          <p:cNvPicPr>
            <a:picLocks noChangeAspect="1"/>
          </p:cNvPicPr>
          <p:nvPr/>
        </p:nvPicPr>
        <p:blipFill rotWithShape="1">
          <a:blip r:embed="rId3"/>
          <a:srcRect r="83903" b="-2145"/>
          <a:stretch/>
        </p:blipFill>
        <p:spPr>
          <a:xfrm>
            <a:off x="10981541" y="365125"/>
            <a:ext cx="744517" cy="472450"/>
          </a:xfrm>
          <a:prstGeom prst="rect">
            <a:avLst/>
          </a:prstGeom>
        </p:spPr>
      </p:pic>
    </p:spTree>
    <p:extLst>
      <p:ext uri="{BB962C8B-B14F-4D97-AF65-F5344CB8AC3E}">
        <p14:creationId xmlns:p14="http://schemas.microsoft.com/office/powerpoint/2010/main" val="30870671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 - Pre-departure treatment for parasites </a:t>
            </a:r>
          </a:p>
        </p:txBody>
      </p:sp>
      <p:sp>
        <p:nvSpPr>
          <p:cNvPr id="3" name="Content Placeholder 2"/>
          <p:cNvSpPr>
            <a:spLocks noGrp="1"/>
          </p:cNvSpPr>
          <p:nvPr>
            <p:ph idx="1"/>
          </p:nvPr>
        </p:nvSpPr>
        <p:spPr/>
        <p:txBody>
          <a:bodyPr/>
          <a:lstStyle/>
          <a:p>
            <a:pPr marL="0" indent="0">
              <a:buNone/>
            </a:pPr>
            <a:r>
              <a:rPr lang="en-US" dirty="0"/>
              <a:t> </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8074"/>
          <a:stretch/>
        </p:blipFill>
        <p:spPr>
          <a:xfrm>
            <a:off x="1377043" y="1432180"/>
            <a:ext cx="8804564" cy="5138228"/>
          </a:xfrm>
          <a:prstGeom prst="rect">
            <a:avLst/>
          </a:prstGeom>
        </p:spPr>
      </p:pic>
      <p:pic>
        <p:nvPicPr>
          <p:cNvPr id="6" name="Picture 5"/>
          <p:cNvPicPr>
            <a:picLocks noChangeAspect="1"/>
          </p:cNvPicPr>
          <p:nvPr/>
        </p:nvPicPr>
        <p:blipFill rotWithShape="1">
          <a:blip r:embed="rId3"/>
          <a:srcRect r="83903" b="-2145"/>
          <a:stretch/>
        </p:blipFill>
        <p:spPr>
          <a:xfrm>
            <a:off x="10981541" y="365125"/>
            <a:ext cx="744517" cy="472450"/>
          </a:xfrm>
          <a:prstGeom prst="rect">
            <a:avLst/>
          </a:prstGeom>
        </p:spPr>
      </p:pic>
      <p:sp>
        <p:nvSpPr>
          <p:cNvPr id="5" name="AutoShape 2" descr="ap showing the estimated prevalence rates of Loa loa in Africa... |  Download"/>
          <p:cNvSpPr>
            <a:spLocks noChangeAspect="1" noChangeArrowheads="1"/>
          </p:cNvSpPr>
          <p:nvPr/>
        </p:nvSpPr>
        <p:spPr bwMode="auto">
          <a:xfrm>
            <a:off x="0" y="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124" name="Picture 4" descr="ap showing the estimated prevalence rates of Loa loa in Africa... |  Downloa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45045" y="2807315"/>
            <a:ext cx="5014979" cy="3504585"/>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Arrow Connector 7"/>
          <p:cNvCxnSpPr/>
          <p:nvPr/>
        </p:nvCxnSpPr>
        <p:spPr>
          <a:xfrm>
            <a:off x="2787445" y="3687097"/>
            <a:ext cx="3308555" cy="314197"/>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635069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Evaluation of US pre-departure treatment of stool parasites </a:t>
            </a:r>
          </a:p>
        </p:txBody>
      </p:sp>
      <p:sp>
        <p:nvSpPr>
          <p:cNvPr id="3" name="Content Placeholder 2"/>
          <p:cNvSpPr>
            <a:spLocks noGrp="1"/>
          </p:cNvSpPr>
          <p:nvPr>
            <p:ph idx="1"/>
          </p:nvPr>
        </p:nvSpPr>
        <p:spPr/>
        <p:txBody>
          <a:bodyPr>
            <a:normAutofit fontScale="92500" lnSpcReduction="20000"/>
          </a:bodyPr>
          <a:lstStyle/>
          <a:p>
            <a:r>
              <a:rPr lang="en-US" dirty="0"/>
              <a:t>4,370 untreated refugees</a:t>
            </a:r>
          </a:p>
          <a:p>
            <a:pPr lvl="1"/>
            <a:r>
              <a:rPr lang="en-US" dirty="0"/>
              <a:t>20.8% had ≥ 1 stool nematode</a:t>
            </a:r>
          </a:p>
          <a:p>
            <a:r>
              <a:rPr lang="en-US" dirty="0"/>
              <a:t>22,586 </a:t>
            </a:r>
            <a:r>
              <a:rPr lang="en-US" dirty="0" err="1"/>
              <a:t>albendazole</a:t>
            </a:r>
            <a:r>
              <a:rPr lang="en-US" dirty="0"/>
              <a:t>-treated refugees</a:t>
            </a:r>
          </a:p>
          <a:p>
            <a:pPr lvl="1"/>
            <a:r>
              <a:rPr lang="en-US" dirty="0"/>
              <a:t>4.7% had ≥ 1 stool nematode</a:t>
            </a:r>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r>
              <a:rPr lang="en-US" dirty="0"/>
              <a:t> </a:t>
            </a:r>
          </a:p>
        </p:txBody>
      </p:sp>
      <p:pic>
        <p:nvPicPr>
          <p:cNvPr id="5" name="Picture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38200" y="1825625"/>
            <a:ext cx="9740900" cy="4622800"/>
          </a:xfrm>
          <a:prstGeom prst="rect">
            <a:avLst/>
          </a:prstGeom>
        </p:spPr>
      </p:pic>
    </p:spTree>
    <p:extLst>
      <p:ext uri="{BB962C8B-B14F-4D97-AF65-F5344CB8AC3E}">
        <p14:creationId xmlns:p14="http://schemas.microsoft.com/office/powerpoint/2010/main" val="6027689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endParaRPr lang="en-US" dirty="0"/>
          </a:p>
          <a:p>
            <a:endParaRPr lang="en-US" dirty="0"/>
          </a:p>
          <a:p>
            <a:endParaRPr lang="en-US" dirty="0"/>
          </a:p>
          <a:p>
            <a:r>
              <a:rPr lang="en-US" dirty="0" err="1"/>
              <a:t>Strongyloidiasis</a:t>
            </a:r>
            <a:r>
              <a:rPr lang="en-US" dirty="0"/>
              <a:t> :</a:t>
            </a:r>
          </a:p>
          <a:p>
            <a:pPr lvl="1"/>
            <a:r>
              <a:rPr lang="en-US" b="1" dirty="0"/>
              <a:t>Screen and treat </a:t>
            </a:r>
            <a:r>
              <a:rPr lang="en-US" dirty="0"/>
              <a:t>refugees newly arriving from low income countries in Southeast Asia and Africa with serology</a:t>
            </a:r>
          </a:p>
          <a:p>
            <a:pPr lvl="1"/>
            <a:endParaRPr lang="en-US" dirty="0"/>
          </a:p>
          <a:p>
            <a:r>
              <a:rPr lang="en-US" dirty="0"/>
              <a:t>Schistosomiasis: </a:t>
            </a:r>
          </a:p>
          <a:p>
            <a:pPr lvl="1"/>
            <a:r>
              <a:rPr lang="en-US" b="1" dirty="0"/>
              <a:t>Screen and treat </a:t>
            </a:r>
            <a:r>
              <a:rPr lang="en-US" dirty="0"/>
              <a:t>refugees newly arriving from Africa with serology</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25600" y="365125"/>
            <a:ext cx="8940800" cy="2438400"/>
          </a:xfrm>
          <a:prstGeom prst="rect">
            <a:avLst/>
          </a:prstGeom>
        </p:spPr>
      </p:pic>
      <p:sp>
        <p:nvSpPr>
          <p:cNvPr id="5" name="Rectangle 4"/>
          <p:cNvSpPr/>
          <p:nvPr/>
        </p:nvSpPr>
        <p:spPr>
          <a:xfrm>
            <a:off x="9730274" y="6311900"/>
            <a:ext cx="1951652" cy="369332"/>
          </a:xfrm>
          <a:prstGeom prst="rect">
            <a:avLst/>
          </a:prstGeom>
        </p:spPr>
        <p:txBody>
          <a:bodyPr wrap="square">
            <a:spAutoFit/>
          </a:bodyPr>
          <a:lstStyle/>
          <a:p>
            <a:pPr algn="r"/>
            <a:r>
              <a:rPr lang="en-US"/>
              <a:t>CMAJ 2011</a:t>
            </a:r>
            <a:endParaRPr lang="en-US" dirty="0"/>
          </a:p>
        </p:txBody>
      </p:sp>
    </p:spTree>
    <p:extLst>
      <p:ext uri="{BB962C8B-B14F-4D97-AF65-F5344CB8AC3E}">
        <p14:creationId xmlns:p14="http://schemas.microsoft.com/office/powerpoint/2010/main" val="125961966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Presumptive treatment for malaria  </a:t>
            </a:r>
            <a:br>
              <a:rPr lang="en-US" dirty="0"/>
            </a:br>
            <a:endParaRPr lang="en-US" dirty="0"/>
          </a:p>
        </p:txBody>
      </p:sp>
      <p:sp>
        <p:nvSpPr>
          <p:cNvPr id="3" name="Content Placeholder 2"/>
          <p:cNvSpPr>
            <a:spLocks noGrp="1"/>
          </p:cNvSpPr>
          <p:nvPr>
            <p:ph idx="1"/>
          </p:nvPr>
        </p:nvSpPr>
        <p:spPr>
          <a:xfrm>
            <a:off x="838199" y="1825625"/>
            <a:ext cx="7717971" cy="4351338"/>
          </a:xfrm>
        </p:spPr>
        <p:txBody>
          <a:bodyPr>
            <a:normAutofit fontScale="77500" lnSpcReduction="20000"/>
          </a:bodyPr>
          <a:lstStyle/>
          <a:p>
            <a:r>
              <a:rPr lang="en-US" dirty="0"/>
              <a:t>60% of Liberian refugees, were </a:t>
            </a:r>
            <a:r>
              <a:rPr lang="en-US" dirty="0" err="1"/>
              <a:t>parasitemic</a:t>
            </a:r>
            <a:r>
              <a:rPr lang="en-US" dirty="0"/>
              <a:t> 4 weeks after arrival. (1997-9)</a:t>
            </a:r>
          </a:p>
          <a:p>
            <a:endParaRPr lang="en-US" dirty="0"/>
          </a:p>
          <a:p>
            <a:r>
              <a:rPr lang="en-US" dirty="0"/>
              <a:t>1999 </a:t>
            </a:r>
            <a:r>
              <a:rPr lang="en-US" b="1" dirty="0"/>
              <a:t>US CDC</a:t>
            </a:r>
            <a:r>
              <a:rPr lang="en-US" dirty="0"/>
              <a:t> recommended presumptive therapy for malaria </a:t>
            </a:r>
          </a:p>
          <a:p>
            <a:pPr lvl="1"/>
            <a:r>
              <a:rPr lang="en-US" dirty="0"/>
              <a:t>All refugees from sub-Saharan Africa</a:t>
            </a:r>
          </a:p>
          <a:p>
            <a:r>
              <a:rPr lang="en-US" dirty="0"/>
              <a:t>2012 treatment changed from </a:t>
            </a:r>
            <a:r>
              <a:rPr lang="en-US" dirty="0" err="1"/>
              <a:t>Fansidar</a:t>
            </a:r>
            <a:r>
              <a:rPr lang="en-US" dirty="0"/>
              <a:t> (SP) to </a:t>
            </a:r>
            <a:r>
              <a:rPr lang="en-US" b="1" dirty="0" err="1"/>
              <a:t>Coartem</a:t>
            </a:r>
            <a:r>
              <a:rPr lang="en-US" dirty="0"/>
              <a:t> (AL)</a:t>
            </a:r>
          </a:p>
          <a:p>
            <a:pPr lvl="1"/>
            <a:endParaRPr lang="en-US" dirty="0"/>
          </a:p>
          <a:p>
            <a:pPr lvl="1"/>
            <a:endParaRPr lang="en-US" dirty="0"/>
          </a:p>
          <a:p>
            <a:pPr lvl="1"/>
            <a:endParaRPr lang="en-US" dirty="0"/>
          </a:p>
          <a:p>
            <a:r>
              <a:rPr lang="en-US" b="1" dirty="0"/>
              <a:t>Canada</a:t>
            </a:r>
            <a:r>
              <a:rPr lang="en-US" dirty="0"/>
              <a:t> does not recommend routine screening or pre-departure treatment for malaria </a:t>
            </a:r>
          </a:p>
          <a:p>
            <a:pPr lvl="1"/>
            <a:r>
              <a:rPr lang="en-US" dirty="0"/>
              <a:t>Rarely provided as part of particular large group refugee movements</a:t>
            </a:r>
          </a:p>
        </p:txBody>
      </p:sp>
      <p:pic>
        <p:nvPicPr>
          <p:cNvPr id="4" name="Picture 2" descr="mage result for coarte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18374" y="1436337"/>
            <a:ext cx="2907959" cy="37948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45210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dirty="0"/>
              <a:t>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8466" y="365125"/>
            <a:ext cx="8203033" cy="5964809"/>
          </a:xfrm>
          <a:prstGeom prst="rect">
            <a:avLst/>
          </a:prstGeom>
        </p:spPr>
      </p:pic>
      <p:sp>
        <p:nvSpPr>
          <p:cNvPr id="5" name="TextBox 4"/>
          <p:cNvSpPr txBox="1"/>
          <p:nvPr/>
        </p:nvSpPr>
        <p:spPr>
          <a:xfrm>
            <a:off x="9985248" y="6259893"/>
            <a:ext cx="1822230" cy="369332"/>
          </a:xfrm>
          <a:prstGeom prst="rect">
            <a:avLst/>
          </a:prstGeom>
          <a:noFill/>
        </p:spPr>
        <p:txBody>
          <a:bodyPr wrap="none" rtlCol="0">
            <a:spAutoFit/>
          </a:bodyPr>
          <a:lstStyle/>
          <a:p>
            <a:r>
              <a:rPr lang="en-US" dirty="0"/>
              <a:t>Dr. Martin </a:t>
            </a:r>
            <a:r>
              <a:rPr lang="en-US" dirty="0" err="1"/>
              <a:t>Cetron</a:t>
            </a:r>
            <a:endParaRPr lang="en-US" dirty="0"/>
          </a:p>
        </p:txBody>
      </p:sp>
    </p:spTree>
    <p:extLst>
      <p:ext uri="{BB962C8B-B14F-4D97-AF65-F5344CB8AC3E}">
        <p14:creationId xmlns:p14="http://schemas.microsoft.com/office/powerpoint/2010/main" val="223833828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Ukraine </a:t>
            </a:r>
          </a:p>
        </p:txBody>
      </p:sp>
      <p:sp>
        <p:nvSpPr>
          <p:cNvPr id="3" name="Content Placeholder 2"/>
          <p:cNvSpPr>
            <a:spLocks noGrp="1"/>
          </p:cNvSpPr>
          <p:nvPr>
            <p:ph idx="1"/>
          </p:nvPr>
        </p:nvSpPr>
        <p:spPr/>
        <p:txBody>
          <a:bodyPr>
            <a:normAutofit fontScale="70000" lnSpcReduction="20000"/>
          </a:bodyPr>
          <a:lstStyle/>
          <a:p>
            <a:pPr fontAlgn="base"/>
            <a:r>
              <a:rPr lang="en-US" b="1" dirty="0"/>
              <a:t>~ 12 million people have fled their homes since Russia's invasion of Ukraine</a:t>
            </a:r>
            <a:endParaRPr lang="en-US" dirty="0"/>
          </a:p>
          <a:p>
            <a:pPr fontAlgn="base"/>
            <a:r>
              <a:rPr lang="en-US" dirty="0"/>
              <a:t>~ 5 million left the country, ~ 7 million internally displaced </a:t>
            </a:r>
          </a:p>
          <a:p>
            <a:pPr lvl="1" fontAlgn="base"/>
            <a:r>
              <a:rPr lang="en-US" dirty="0"/>
              <a:t>Russia, Poland, Germany, Czech Republic</a:t>
            </a:r>
            <a:r>
              <a:rPr lang="mr-IN" dirty="0"/>
              <a:t>…</a:t>
            </a:r>
            <a:r>
              <a:rPr lang="en-CA" dirty="0"/>
              <a:t> </a:t>
            </a:r>
          </a:p>
          <a:p>
            <a:pPr fontAlgn="base"/>
            <a:r>
              <a:rPr lang="en-CA" dirty="0"/>
              <a:t>~ 100,000 arrived to Canada ( Feb </a:t>
            </a:r>
            <a:r>
              <a:rPr lang="mr-IN" dirty="0"/>
              <a:t>–</a:t>
            </a:r>
            <a:r>
              <a:rPr lang="en-CA" dirty="0"/>
              <a:t> Sept 2022)</a:t>
            </a:r>
          </a:p>
          <a:p>
            <a:pPr lvl="1" fontAlgn="base"/>
            <a:endParaRPr lang="en-CA" dirty="0"/>
          </a:p>
          <a:p>
            <a:pPr fontAlgn="base"/>
            <a:r>
              <a:rPr lang="en-CA" dirty="0"/>
              <a:t>Canada–Ukraine Authorization for Emergency Travel (CUAET) </a:t>
            </a:r>
          </a:p>
          <a:p>
            <a:pPr lvl="1" fontAlgn="base"/>
            <a:r>
              <a:rPr lang="en-CA" dirty="0"/>
              <a:t>3-year visas </a:t>
            </a:r>
          </a:p>
          <a:p>
            <a:pPr lvl="1" fontAlgn="base"/>
            <a:r>
              <a:rPr lang="en-CA" dirty="0"/>
              <a:t>Processed within 14 days, all processing fees waived</a:t>
            </a:r>
          </a:p>
          <a:p>
            <a:pPr lvl="1" fontAlgn="base"/>
            <a:r>
              <a:rPr lang="en-CA" dirty="0"/>
              <a:t>Includes work permit, primary education, and provincial health insurance</a:t>
            </a:r>
          </a:p>
          <a:p>
            <a:pPr lvl="1"/>
            <a:r>
              <a:rPr lang="en-CA" dirty="0"/>
              <a:t>No required pre-arrival immigration examination. </a:t>
            </a:r>
            <a:endParaRPr lang="en-CA" u="sng" baseline="30000" dirty="0"/>
          </a:p>
          <a:p>
            <a:pPr lvl="1"/>
            <a:r>
              <a:rPr lang="en-CA" dirty="0"/>
              <a:t>Tests for TB, HIV and syphilis may be required to be completed within 90 days of arrival</a:t>
            </a:r>
            <a:endParaRPr lang="en-CA" b="1" dirty="0"/>
          </a:p>
          <a:p>
            <a:endParaRPr lang="en-CA" b="1" dirty="0"/>
          </a:p>
          <a:p>
            <a:r>
              <a:rPr lang="en-CA" dirty="0"/>
              <a:t>Afghanistan </a:t>
            </a:r>
          </a:p>
          <a:p>
            <a:pPr lvl="1"/>
            <a:r>
              <a:rPr lang="en-CA" dirty="0"/>
              <a:t>Canada pledged to resettle 40 000 Afghan refugees — August 2021 </a:t>
            </a:r>
          </a:p>
          <a:p>
            <a:pPr lvl="1"/>
            <a:r>
              <a:rPr lang="en-CA" dirty="0"/>
              <a:t>only 19,395  have made it here since August 2021 </a:t>
            </a:r>
          </a:p>
          <a:p>
            <a:pPr lvl="1" fontAlgn="base"/>
            <a:endParaRPr lang="en-US" dirty="0"/>
          </a:p>
          <a:p>
            <a:pPr lvl="1" fontAlgn="base"/>
            <a:endParaRPr lang="en-US" dirty="0"/>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5516" y="4875524"/>
            <a:ext cx="1729143" cy="1665952"/>
          </a:xfrm>
          <a:prstGeom prst="rect">
            <a:avLst/>
          </a:prstGeom>
        </p:spPr>
      </p:pic>
    </p:spTree>
    <p:extLst>
      <p:ext uri="{BB962C8B-B14F-4D97-AF65-F5344CB8AC3E}">
        <p14:creationId xmlns:p14="http://schemas.microsoft.com/office/powerpoint/2010/main" val="96350592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Nell Toussaint</a:t>
            </a:r>
          </a:p>
        </p:txBody>
      </p:sp>
      <p:sp>
        <p:nvSpPr>
          <p:cNvPr id="3" name="Content Placeholder 2"/>
          <p:cNvSpPr>
            <a:spLocks noGrp="1"/>
          </p:cNvSpPr>
          <p:nvPr>
            <p:ph idx="1"/>
          </p:nvPr>
        </p:nvSpPr>
        <p:spPr>
          <a:xfrm>
            <a:off x="838200" y="1825624"/>
            <a:ext cx="10728960" cy="5113656"/>
          </a:xfrm>
        </p:spPr>
        <p:txBody>
          <a:bodyPr>
            <a:noAutofit/>
          </a:bodyPr>
          <a:lstStyle/>
          <a:p>
            <a:pPr>
              <a:lnSpc>
                <a:spcPct val="120000"/>
              </a:lnSpc>
              <a:spcBef>
                <a:spcPts val="0"/>
              </a:spcBef>
            </a:pPr>
            <a:r>
              <a:rPr lang="en-US" sz="1800" dirty="0"/>
              <a:t>Came to Canada as a visitor from Grenada in 1999 </a:t>
            </a:r>
          </a:p>
          <a:p>
            <a:pPr lvl="1">
              <a:lnSpc>
                <a:spcPct val="120000"/>
              </a:lnSpc>
              <a:spcBef>
                <a:spcPts val="0"/>
              </a:spcBef>
            </a:pPr>
            <a:r>
              <a:rPr lang="en-US" sz="1600" dirty="0"/>
              <a:t>Found work and stayed after VISA expired.</a:t>
            </a:r>
          </a:p>
          <a:p>
            <a:pPr>
              <a:lnSpc>
                <a:spcPct val="120000"/>
              </a:lnSpc>
              <a:spcBef>
                <a:spcPts val="0"/>
              </a:spcBef>
            </a:pPr>
            <a:r>
              <a:rPr lang="en-US" sz="1800" dirty="0"/>
              <a:t>In 2005 she tried to apply for PR</a:t>
            </a:r>
          </a:p>
          <a:p>
            <a:pPr lvl="1">
              <a:lnSpc>
                <a:spcPct val="120000"/>
              </a:lnSpc>
              <a:spcBef>
                <a:spcPts val="0"/>
              </a:spcBef>
            </a:pPr>
            <a:r>
              <a:rPr lang="en-US" sz="1600" dirty="0"/>
              <a:t>Could not afford additional $554 processing fee </a:t>
            </a:r>
          </a:p>
          <a:p>
            <a:pPr lvl="1">
              <a:lnSpc>
                <a:spcPct val="120000"/>
              </a:lnSpc>
              <a:spcBef>
                <a:spcPts val="0"/>
              </a:spcBef>
            </a:pPr>
            <a:r>
              <a:rPr lang="en-US" sz="1600" dirty="0"/>
              <a:t>Lost money to dishonest immigration consultant </a:t>
            </a:r>
          </a:p>
          <a:p>
            <a:pPr>
              <a:lnSpc>
                <a:spcPct val="120000"/>
              </a:lnSpc>
              <a:spcBef>
                <a:spcPts val="0"/>
              </a:spcBef>
            </a:pPr>
            <a:r>
              <a:rPr lang="en-US" sz="1800" dirty="0"/>
              <a:t>In 2006 started getting sick </a:t>
            </a:r>
          </a:p>
          <a:p>
            <a:pPr lvl="1">
              <a:lnSpc>
                <a:spcPct val="120000"/>
              </a:lnSpc>
              <a:spcBef>
                <a:spcPts val="0"/>
              </a:spcBef>
            </a:pPr>
            <a:r>
              <a:rPr lang="en-US" sz="1600" dirty="0"/>
              <a:t>Developed diabetes and hypertension </a:t>
            </a:r>
          </a:p>
          <a:p>
            <a:pPr lvl="1">
              <a:lnSpc>
                <a:spcPct val="120000"/>
              </a:lnSpc>
              <a:spcBef>
                <a:spcPts val="0"/>
              </a:spcBef>
            </a:pPr>
            <a:r>
              <a:rPr lang="en-US" sz="1600" dirty="0"/>
              <a:t>In 2008, hospital admission for uncontrolled hypertension, </a:t>
            </a:r>
          </a:p>
          <a:p>
            <a:pPr lvl="1">
              <a:lnSpc>
                <a:spcPct val="120000"/>
              </a:lnSpc>
              <a:spcBef>
                <a:spcPts val="0"/>
              </a:spcBef>
            </a:pPr>
            <a:r>
              <a:rPr lang="en-US" sz="1600" dirty="0"/>
              <a:t>Denied U/S for leg swelling  </a:t>
            </a:r>
            <a:r>
              <a:rPr lang="en-US" sz="1600" dirty="0">
                <a:sym typeface="Wingdings"/>
              </a:rPr>
              <a:t> in 2009 admitted with PE </a:t>
            </a:r>
            <a:endParaRPr lang="en-US" sz="1600" dirty="0"/>
          </a:p>
          <a:p>
            <a:pPr>
              <a:lnSpc>
                <a:spcPct val="120000"/>
              </a:lnSpc>
              <a:spcBef>
                <a:spcPts val="0"/>
              </a:spcBef>
            </a:pPr>
            <a:endParaRPr lang="en-US" sz="1800" dirty="0"/>
          </a:p>
          <a:p>
            <a:pPr>
              <a:lnSpc>
                <a:spcPct val="120000"/>
              </a:lnSpc>
              <a:spcBef>
                <a:spcPts val="0"/>
              </a:spcBef>
            </a:pPr>
            <a:r>
              <a:rPr lang="en-US" sz="1800" dirty="0"/>
              <a:t>She went to court</a:t>
            </a:r>
          </a:p>
          <a:p>
            <a:pPr lvl="1">
              <a:lnSpc>
                <a:spcPct val="120000"/>
              </a:lnSpc>
              <a:spcBef>
                <a:spcPts val="0"/>
              </a:spcBef>
            </a:pPr>
            <a:r>
              <a:rPr lang="en-US" sz="1600" dirty="0"/>
              <a:t>Federal Court agreed that her life and long term health had been put at risk </a:t>
            </a:r>
          </a:p>
          <a:p>
            <a:pPr lvl="1">
              <a:lnSpc>
                <a:spcPct val="120000"/>
              </a:lnSpc>
              <a:spcBef>
                <a:spcPts val="0"/>
              </a:spcBef>
            </a:pPr>
            <a:r>
              <a:rPr lang="en-US" sz="1600" dirty="0"/>
              <a:t>But they held that the violation of the right to life was justified, in order to promote compliance with immigration law</a:t>
            </a:r>
            <a:endParaRPr lang="en-US" sz="1600" dirty="0">
              <a:sym typeface="Wingdings"/>
            </a:endParaRPr>
          </a:p>
          <a:p>
            <a:pPr lvl="1">
              <a:lnSpc>
                <a:spcPct val="120000"/>
              </a:lnSpc>
              <a:spcBef>
                <a:spcPts val="0"/>
              </a:spcBef>
            </a:pPr>
            <a:r>
              <a:rPr lang="en-US" sz="1600" dirty="0"/>
              <a:t>Ruled that she suffered “by her own conduct”—by remaining in Canada illegally</a:t>
            </a:r>
          </a:p>
        </p:txBody>
      </p:sp>
      <p:pic>
        <p:nvPicPr>
          <p:cNvPr id="4" name="Picture 2" descr="or almost two decades, Toussaint lived in Canada with precarious immi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89721" y="365125"/>
            <a:ext cx="2377439" cy="17058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630400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Nell Toussaint</a:t>
            </a:r>
          </a:p>
        </p:txBody>
      </p:sp>
      <p:sp>
        <p:nvSpPr>
          <p:cNvPr id="3" name="Content Placeholder 2"/>
          <p:cNvSpPr>
            <a:spLocks noGrp="1"/>
          </p:cNvSpPr>
          <p:nvPr>
            <p:ph idx="1"/>
          </p:nvPr>
        </p:nvSpPr>
        <p:spPr/>
        <p:txBody>
          <a:bodyPr/>
          <a:lstStyle/>
          <a:p>
            <a:pPr>
              <a:lnSpc>
                <a:spcPct val="120000"/>
              </a:lnSpc>
              <a:spcBef>
                <a:spcPts val="0"/>
              </a:spcBef>
            </a:pPr>
            <a:r>
              <a:rPr lang="en-US" dirty="0"/>
              <a:t>In 2018, she went to Human Rights Committee: </a:t>
            </a:r>
          </a:p>
          <a:p>
            <a:pPr lvl="1">
              <a:lnSpc>
                <a:spcPct val="120000"/>
              </a:lnSpc>
              <a:spcBef>
                <a:spcPts val="0"/>
              </a:spcBef>
            </a:pPr>
            <a:endParaRPr lang="en-US" dirty="0"/>
          </a:p>
          <a:p>
            <a:pPr lvl="1">
              <a:lnSpc>
                <a:spcPct val="120000"/>
              </a:lnSpc>
              <a:spcBef>
                <a:spcPts val="0"/>
              </a:spcBef>
            </a:pPr>
            <a:r>
              <a:rPr lang="en-US" dirty="0"/>
              <a:t>Government should not deny access to essential health care because of irregular immigration status</a:t>
            </a:r>
          </a:p>
          <a:p>
            <a:pPr lvl="1">
              <a:lnSpc>
                <a:spcPct val="120000"/>
              </a:lnSpc>
              <a:spcBef>
                <a:spcPts val="0"/>
              </a:spcBef>
            </a:pPr>
            <a:endParaRPr lang="en-US" dirty="0"/>
          </a:p>
          <a:p>
            <a:pPr lvl="1">
              <a:lnSpc>
                <a:spcPct val="120000"/>
              </a:lnSpc>
              <a:spcBef>
                <a:spcPts val="0"/>
              </a:spcBef>
            </a:pPr>
            <a:r>
              <a:rPr lang="en-US" dirty="0"/>
              <a:t>“</a:t>
            </a:r>
            <a:r>
              <a:rPr lang="en-US" i="1" dirty="0"/>
              <a:t>required to provide access to existing health care services that are reasonably available and accessible when a lack thereof would expose a person to a reasonably foreseeable risk that can result in death</a:t>
            </a:r>
            <a:r>
              <a:rPr lang="en-US" dirty="0"/>
              <a:t>”</a:t>
            </a:r>
          </a:p>
          <a:p>
            <a:pPr lvl="2">
              <a:lnSpc>
                <a:spcPct val="120000"/>
              </a:lnSpc>
              <a:spcBef>
                <a:spcPts val="0"/>
              </a:spcBef>
            </a:pPr>
            <a:endParaRPr lang="en-US" dirty="0"/>
          </a:p>
          <a:p>
            <a:pPr lvl="1">
              <a:lnSpc>
                <a:spcPct val="120000"/>
              </a:lnSpc>
              <a:spcBef>
                <a:spcPts val="0"/>
              </a:spcBef>
            </a:pPr>
            <a:endParaRPr lang="en-US" dirty="0"/>
          </a:p>
        </p:txBody>
      </p:sp>
      <p:pic>
        <p:nvPicPr>
          <p:cNvPr id="4" name="Picture 2" descr="or almost two decades, Toussaint lived in Canada with precarious immi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89721" y="365125"/>
            <a:ext cx="2377439" cy="17058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9065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Evidence-based clinical guidelines for immigrants and refugees</a:t>
            </a:r>
          </a:p>
        </p:txBody>
      </p:sp>
      <p:sp>
        <p:nvSpPr>
          <p:cNvPr id="3" name="Content Placeholder 2"/>
          <p:cNvSpPr>
            <a:spLocks noGrp="1"/>
          </p:cNvSpPr>
          <p:nvPr>
            <p:ph idx="1"/>
          </p:nvPr>
        </p:nvSpPr>
        <p:spPr/>
        <p:txBody>
          <a:bodyPr/>
          <a:lstStyle/>
          <a:p>
            <a:r>
              <a:rPr lang="en-US" dirty="0"/>
              <a:t>Uses EBM to inform immigration screening </a:t>
            </a:r>
          </a:p>
        </p:txBody>
      </p: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38200" y="2509437"/>
            <a:ext cx="9171709" cy="4260333"/>
          </a:xfrm>
          <a:prstGeom prst="rect">
            <a:avLst/>
          </a:prstGeom>
        </p:spPr>
      </p:pic>
      <p:sp>
        <p:nvSpPr>
          <p:cNvPr id="5" name="Rectangle 4"/>
          <p:cNvSpPr/>
          <p:nvPr/>
        </p:nvSpPr>
        <p:spPr>
          <a:xfrm>
            <a:off x="8098068" y="6337398"/>
            <a:ext cx="3809826" cy="369332"/>
          </a:xfrm>
          <a:prstGeom prst="rect">
            <a:avLst/>
          </a:prstGeom>
        </p:spPr>
        <p:txBody>
          <a:bodyPr wrap="none">
            <a:spAutoFit/>
          </a:bodyPr>
          <a:lstStyle/>
          <a:p>
            <a:r>
              <a:rPr lang="is-IS" dirty="0">
                <a:latin typeface="Helvetica" charset="0"/>
              </a:rPr>
              <a:t>CMAJ, September 6, 2011, 183(12)</a:t>
            </a:r>
            <a:endParaRPr lang="is-IS" dirty="0">
              <a:effectLst/>
              <a:latin typeface="Helvetica"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78156"/>
            <a:ext cx="10058400" cy="2427158"/>
          </a:xfrm>
          <a:prstGeom prst="rect">
            <a:avLst/>
          </a:prstGeom>
        </p:spPr>
      </p:pic>
    </p:spTree>
    <p:extLst>
      <p:ext uri="{BB962C8B-B14F-4D97-AF65-F5344CB8AC3E}">
        <p14:creationId xmlns:p14="http://schemas.microsoft.com/office/powerpoint/2010/main" val="29349059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a:t>
            </a:r>
          </a:p>
        </p:txBody>
      </p:sp>
      <p:sp>
        <p:nvSpPr>
          <p:cNvPr id="3" name="Content Placeholder 2"/>
          <p:cNvSpPr>
            <a:spLocks noGrp="1"/>
          </p:cNvSpPr>
          <p:nvPr>
            <p:ph idx="1"/>
          </p:nvPr>
        </p:nvSpPr>
        <p:spPr/>
        <p:txBody>
          <a:bodyPr>
            <a:normAutofit/>
          </a:bodyPr>
          <a:lstStyle/>
          <a:p>
            <a:r>
              <a:rPr lang="en-US" dirty="0"/>
              <a:t> 49F, from Honduras admitted with 3-week history of progressive altered mental status, headache, and right-sided weakness. </a:t>
            </a:r>
          </a:p>
          <a:p>
            <a:r>
              <a:rPr lang="en-US" dirty="0"/>
              <a:t>MRI brain -  two ring-enhancing lesions associated with edema</a:t>
            </a:r>
          </a:p>
          <a:p>
            <a:r>
              <a:rPr lang="en-US" dirty="0"/>
              <a:t>HIV positive, CD4 count of 38 </a:t>
            </a:r>
          </a:p>
          <a:p>
            <a:r>
              <a:rPr lang="en-US" dirty="0"/>
              <a:t>MRI-guided biopsy of the left parietal lesion </a:t>
            </a:r>
          </a:p>
          <a:p>
            <a:r>
              <a:rPr lang="en-US" dirty="0"/>
              <a:t>diagnosed with Toxoplasmosis</a:t>
            </a:r>
          </a:p>
          <a:p>
            <a:r>
              <a:rPr lang="en-US" dirty="0"/>
              <a:t>sulfadiazine and pyrimethamine, discharged home after 14 days </a:t>
            </a:r>
          </a:p>
          <a:p>
            <a:r>
              <a:rPr lang="en-US" dirty="0"/>
              <a:t> - however, reported to be nonadherent with her medications.</a:t>
            </a:r>
          </a:p>
          <a:p>
            <a:endParaRPr lang="en-US" dirty="0"/>
          </a:p>
          <a:p>
            <a:endParaRPr lang="en-US" dirty="0"/>
          </a:p>
        </p:txBody>
      </p:sp>
    </p:spTree>
    <p:extLst>
      <p:ext uri="{BB962C8B-B14F-4D97-AF65-F5344CB8AC3E}">
        <p14:creationId xmlns:p14="http://schemas.microsoft.com/office/powerpoint/2010/main" val="74370163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 49F from Honduras </a:t>
            </a:r>
          </a:p>
        </p:txBody>
      </p:sp>
      <p:sp>
        <p:nvSpPr>
          <p:cNvPr id="3" name="Content Placeholder 2"/>
          <p:cNvSpPr>
            <a:spLocks noGrp="1"/>
          </p:cNvSpPr>
          <p:nvPr>
            <p:ph idx="1"/>
          </p:nvPr>
        </p:nvSpPr>
        <p:spPr/>
        <p:txBody>
          <a:bodyPr>
            <a:normAutofit/>
          </a:bodyPr>
          <a:lstStyle/>
          <a:p>
            <a:r>
              <a:rPr lang="en-US" dirty="0"/>
              <a:t>Returned to hospital - altered mental status and right-sided weakness</a:t>
            </a:r>
          </a:p>
          <a:p>
            <a:r>
              <a:rPr lang="en-US" dirty="0"/>
              <a:t>MRI of the brain showed worsening ring-enhancing lesions </a:t>
            </a:r>
          </a:p>
          <a:p>
            <a:r>
              <a:rPr lang="en-US" dirty="0"/>
              <a:t>Sulfadiazine, pyrimethamine, and steroids </a:t>
            </a:r>
          </a:p>
          <a:p>
            <a:r>
              <a:rPr lang="en-US" dirty="0"/>
              <a:t>Day 5 – getting worse, CT head worse</a:t>
            </a:r>
          </a:p>
          <a:p>
            <a:r>
              <a:rPr lang="en-CA" dirty="0"/>
              <a:t>LP performed…</a:t>
            </a:r>
            <a:endParaRPr lang="en-US" dirty="0"/>
          </a:p>
          <a:p>
            <a:endParaRPr lang="en-US" dirty="0"/>
          </a:p>
          <a:p>
            <a:endParaRPr lang="en-US" dirty="0"/>
          </a:p>
        </p:txBody>
      </p:sp>
    </p:spTree>
    <p:extLst>
      <p:ext uri="{BB962C8B-B14F-4D97-AF65-F5344CB8AC3E}">
        <p14:creationId xmlns:p14="http://schemas.microsoft.com/office/powerpoint/2010/main" val="130957293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 49F from Honduras </a:t>
            </a:r>
          </a:p>
        </p:txBody>
      </p:sp>
      <p:sp>
        <p:nvSpPr>
          <p:cNvPr id="3" name="Content Placeholder 2"/>
          <p:cNvSpPr>
            <a:spLocks noGrp="1"/>
          </p:cNvSpPr>
          <p:nvPr>
            <p:ph idx="1"/>
          </p:nvPr>
        </p:nvSpPr>
        <p:spPr/>
        <p:txBody>
          <a:bodyPr>
            <a:normAutofit/>
          </a:bodyPr>
          <a:lstStyle/>
          <a:p>
            <a:r>
              <a:rPr lang="en-US" dirty="0"/>
              <a:t>Returned to hospital - altered mental status and right-sided weakness</a:t>
            </a:r>
          </a:p>
          <a:p>
            <a:r>
              <a:rPr lang="en-US" dirty="0"/>
              <a:t>MRI of the brain showed worsening ring-enhancing lesions </a:t>
            </a:r>
          </a:p>
          <a:p>
            <a:r>
              <a:rPr lang="en-US" dirty="0"/>
              <a:t>Sulfadiazine, pyrimethamine, and steroids </a:t>
            </a:r>
          </a:p>
          <a:p>
            <a:r>
              <a:rPr lang="en-US" dirty="0"/>
              <a:t>Day 5 – getting worse, CT head worse</a:t>
            </a:r>
          </a:p>
          <a:p>
            <a:r>
              <a:rPr lang="en-CA" dirty="0"/>
              <a:t>LP performed…</a:t>
            </a:r>
            <a:endParaRPr lang="en-US" dirty="0"/>
          </a:p>
          <a:p>
            <a:endParaRPr lang="en-US" dirty="0"/>
          </a:p>
          <a:p>
            <a:endParaRPr lang="en-US" dirty="0"/>
          </a:p>
        </p:txBody>
      </p:sp>
      <p:pic>
        <p:nvPicPr>
          <p:cNvPr id="4098" name="Picture 2">
            <a:extLst>
              <a:ext uri="{FF2B5EF4-FFF2-40B4-BE49-F238E27FC236}">
                <a16:creationId xmlns:a16="http://schemas.microsoft.com/office/drawing/2014/main" id="{0302552F-5784-8DC1-7BD3-A723254CE2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6566" y="3235643"/>
            <a:ext cx="3974867" cy="2941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810490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 49F from Honduras </a:t>
            </a:r>
          </a:p>
        </p:txBody>
      </p:sp>
      <p:sp>
        <p:nvSpPr>
          <p:cNvPr id="3" name="Content Placeholder 2"/>
          <p:cNvSpPr>
            <a:spLocks noGrp="1"/>
          </p:cNvSpPr>
          <p:nvPr>
            <p:ph idx="1"/>
          </p:nvPr>
        </p:nvSpPr>
        <p:spPr>
          <a:xfrm>
            <a:off x="838200" y="1825625"/>
            <a:ext cx="5257800" cy="4351338"/>
          </a:xfrm>
        </p:spPr>
        <p:txBody>
          <a:bodyPr/>
          <a:lstStyle/>
          <a:p>
            <a:r>
              <a:rPr lang="en-US" dirty="0"/>
              <a:t>Review of prior brain biopsy </a:t>
            </a:r>
          </a:p>
          <a:p>
            <a:pPr lvl="1"/>
            <a:r>
              <a:rPr lang="en-CA" b="0" i="0" dirty="0">
                <a:solidFill>
                  <a:srgbClr val="212121"/>
                </a:solidFill>
                <a:effectLst/>
                <a:latin typeface="Cambria" panose="02040503050406030204" pitchFamily="18" charset="0"/>
              </a:rPr>
              <a:t>intracellular organisms with rod-shaped kinetoplast, consistent with </a:t>
            </a:r>
            <a:r>
              <a:rPr lang="en-CA" b="0" i="1" dirty="0">
                <a:solidFill>
                  <a:srgbClr val="212121"/>
                </a:solidFill>
                <a:effectLst/>
                <a:latin typeface="Cambria" panose="02040503050406030204" pitchFamily="18" charset="0"/>
              </a:rPr>
              <a:t>T. </a:t>
            </a:r>
            <a:r>
              <a:rPr lang="en-CA" b="0" i="1" dirty="0" err="1">
                <a:solidFill>
                  <a:srgbClr val="212121"/>
                </a:solidFill>
                <a:effectLst/>
                <a:latin typeface="Cambria" panose="02040503050406030204" pitchFamily="18" charset="0"/>
              </a:rPr>
              <a:t>cruzi</a:t>
            </a:r>
            <a:r>
              <a:rPr lang="en-CA" b="0" i="0" dirty="0">
                <a:solidFill>
                  <a:srgbClr val="212121"/>
                </a:solidFill>
                <a:effectLst/>
                <a:latin typeface="Cambria" panose="02040503050406030204" pitchFamily="18" charset="0"/>
              </a:rPr>
              <a:t> amastigote</a:t>
            </a:r>
          </a:p>
          <a:p>
            <a:pPr lvl="1"/>
            <a:endParaRPr lang="en-CA" dirty="0">
              <a:solidFill>
                <a:srgbClr val="212121"/>
              </a:solidFill>
              <a:latin typeface="Cambria" panose="02040503050406030204" pitchFamily="18" charset="0"/>
            </a:endParaRPr>
          </a:p>
          <a:p>
            <a:pPr lvl="1"/>
            <a:endParaRPr lang="en-CA" dirty="0">
              <a:solidFill>
                <a:srgbClr val="212121"/>
              </a:solidFill>
              <a:latin typeface="Cambria" panose="02040503050406030204" pitchFamily="18" charset="0"/>
            </a:endParaRPr>
          </a:p>
          <a:p>
            <a:r>
              <a:rPr lang="en-CA" dirty="0">
                <a:solidFill>
                  <a:srgbClr val="212121"/>
                </a:solidFill>
                <a:latin typeface="Cambria" panose="02040503050406030204" pitchFamily="18" charset="0"/>
              </a:rPr>
              <a:t>Benznidazole </a:t>
            </a:r>
          </a:p>
          <a:p>
            <a:r>
              <a:rPr lang="en-CA" dirty="0">
                <a:solidFill>
                  <a:srgbClr val="212121"/>
                </a:solidFill>
                <a:latin typeface="Cambria" panose="02040503050406030204" pitchFamily="18" charset="0"/>
              </a:rPr>
              <a:t>Recovered well </a:t>
            </a:r>
          </a:p>
          <a:p>
            <a:pPr lvl="1"/>
            <a:endParaRPr lang="en-CA" dirty="0">
              <a:solidFill>
                <a:srgbClr val="212121"/>
              </a:solidFill>
              <a:latin typeface="Cambria" panose="02040503050406030204" pitchFamily="18" charset="0"/>
            </a:endParaRPr>
          </a:p>
          <a:p>
            <a:pPr lvl="1"/>
            <a:endParaRPr lang="en-CA" dirty="0">
              <a:solidFill>
                <a:srgbClr val="212121"/>
              </a:solidFill>
              <a:latin typeface="Cambria" panose="02040503050406030204" pitchFamily="18" charset="0"/>
            </a:endParaRPr>
          </a:p>
        </p:txBody>
      </p:sp>
      <p:pic>
        <p:nvPicPr>
          <p:cNvPr id="5122" name="Picture 2">
            <a:extLst>
              <a:ext uri="{FF2B5EF4-FFF2-40B4-BE49-F238E27FC236}">
                <a16:creationId xmlns:a16="http://schemas.microsoft.com/office/drawing/2014/main" id="{0ED8E594-A55A-645F-C63C-13797FE865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70493" y="1690688"/>
            <a:ext cx="4211490" cy="4632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846987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 </a:t>
            </a:r>
          </a:p>
        </p:txBody>
      </p:sp>
      <p:pic>
        <p:nvPicPr>
          <p:cNvPr id="6146" name="Picture 2" descr="Chagas Disease: What is it and why should you care? | IAMAT">
            <a:extLst>
              <a:ext uri="{FF2B5EF4-FFF2-40B4-BE49-F238E27FC236}">
                <a16:creationId xmlns:a16="http://schemas.microsoft.com/office/drawing/2014/main" id="{CA5F4CF7-1134-AE4C-7BD7-BD4750D5E6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0"/>
            <a:ext cx="6858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242044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Malaria among refugees and immigrants</a:t>
            </a:r>
            <a:br>
              <a:rPr lang="en-US" dirty="0"/>
            </a:br>
            <a:endParaRPr lang="en-US" dirty="0"/>
          </a:p>
        </p:txBody>
      </p:sp>
      <p:sp>
        <p:nvSpPr>
          <p:cNvPr id="3" name="Content Placeholder 2"/>
          <p:cNvSpPr>
            <a:spLocks noGrp="1"/>
          </p:cNvSpPr>
          <p:nvPr>
            <p:ph idx="1"/>
          </p:nvPr>
        </p:nvSpPr>
        <p:spPr/>
        <p:txBody>
          <a:bodyPr>
            <a:normAutofit lnSpcReduction="10000"/>
          </a:bodyPr>
          <a:lstStyle/>
          <a:p>
            <a:r>
              <a:rPr lang="en-US" dirty="0">
                <a:sym typeface="Wingdings"/>
              </a:rPr>
              <a:t>August 2000, plane with 224 refugees (Tanzania  Quebec)</a:t>
            </a:r>
          </a:p>
          <a:p>
            <a:pPr lvl="1"/>
            <a:r>
              <a:rPr lang="en-US" dirty="0">
                <a:sym typeface="Wingdings"/>
              </a:rPr>
              <a:t>Within 4 weeks 15 cases of malaria (</a:t>
            </a:r>
            <a:r>
              <a:rPr lang="en-US" b="1" dirty="0">
                <a:sym typeface="Wingdings"/>
              </a:rPr>
              <a:t>7%</a:t>
            </a:r>
            <a:r>
              <a:rPr lang="en-US" dirty="0">
                <a:sym typeface="Wingdings"/>
              </a:rPr>
              <a:t>)</a:t>
            </a:r>
          </a:p>
          <a:p>
            <a:pPr lvl="1"/>
            <a:endParaRPr lang="en-US" dirty="0">
              <a:sym typeface="Wingdings"/>
            </a:endParaRPr>
          </a:p>
          <a:p>
            <a:r>
              <a:rPr lang="en-US" dirty="0">
                <a:sym typeface="Wingdings"/>
              </a:rPr>
              <a:t>Introduced screening for 3 groups:</a:t>
            </a:r>
          </a:p>
          <a:p>
            <a:pPr marL="914400" lvl="1" indent="-457200">
              <a:buFont typeface="+mj-lt"/>
              <a:buAutoNum type="arabicPeriod"/>
            </a:pPr>
            <a:r>
              <a:rPr lang="en-US" dirty="0">
                <a:sym typeface="Wingdings"/>
              </a:rPr>
              <a:t>The remaining 209 refugees already in Quebec</a:t>
            </a:r>
          </a:p>
          <a:p>
            <a:pPr marL="914400" lvl="1" indent="-457200">
              <a:buFont typeface="+mj-lt"/>
              <a:buAutoNum type="arabicPeriod"/>
            </a:pPr>
            <a:r>
              <a:rPr lang="en-US" dirty="0">
                <a:sym typeface="Wingdings"/>
              </a:rPr>
              <a:t>100 other refugees immediately on arrival</a:t>
            </a:r>
          </a:p>
          <a:p>
            <a:pPr marL="914400" lvl="1" indent="-457200">
              <a:buFont typeface="+mj-lt"/>
              <a:buAutoNum type="arabicPeriod"/>
            </a:pPr>
            <a:r>
              <a:rPr lang="en-US" dirty="0">
                <a:sym typeface="Wingdings"/>
              </a:rPr>
              <a:t>200 other refugees pre-departure (all empirically treated post-test)</a:t>
            </a:r>
          </a:p>
          <a:p>
            <a:pPr marL="914400" lvl="1" indent="-457200">
              <a:buFont typeface="+mj-lt"/>
              <a:buAutoNum type="arabicPeriod"/>
            </a:pPr>
            <a:endParaRPr lang="en-US" dirty="0">
              <a:sym typeface="Wingdings"/>
            </a:endParaRPr>
          </a:p>
          <a:p>
            <a:r>
              <a:rPr lang="en-US" b="1" dirty="0">
                <a:sym typeface="Wingdings"/>
              </a:rPr>
              <a:t>PCR documented 18% positive</a:t>
            </a:r>
          </a:p>
          <a:p>
            <a:pPr lvl="1"/>
            <a:r>
              <a:rPr lang="en-US" dirty="0">
                <a:sym typeface="Wingdings"/>
              </a:rPr>
              <a:t>Microscopy 	50% sensitive</a:t>
            </a:r>
          </a:p>
          <a:p>
            <a:pPr lvl="1"/>
            <a:r>
              <a:rPr lang="en-US" dirty="0">
                <a:sym typeface="Wingdings"/>
              </a:rPr>
              <a:t>RDT 		30% sensitive </a:t>
            </a:r>
          </a:p>
          <a:p>
            <a:endParaRPr lang="en-US" dirty="0">
              <a:sym typeface="Wingdings"/>
            </a:endParaRPr>
          </a:p>
        </p:txBody>
      </p:sp>
      <p:sp>
        <p:nvSpPr>
          <p:cNvPr id="4" name="Rectangle 3"/>
          <p:cNvSpPr/>
          <p:nvPr/>
        </p:nvSpPr>
        <p:spPr>
          <a:xfrm>
            <a:off x="7623464" y="6337445"/>
            <a:ext cx="6096000" cy="369332"/>
          </a:xfrm>
          <a:prstGeom prst="rect">
            <a:avLst/>
          </a:prstGeom>
        </p:spPr>
        <p:txBody>
          <a:bodyPr>
            <a:spAutoFit/>
          </a:bodyPr>
          <a:lstStyle/>
          <a:p>
            <a:r>
              <a:rPr lang="en-US"/>
              <a:t>JCM, </a:t>
            </a:r>
            <a:r>
              <a:rPr lang="en-US" dirty="0"/>
              <a:t>June 2004, p. 2694–2700 Vol. 42, No. 6</a:t>
            </a:r>
          </a:p>
        </p:txBody>
      </p:sp>
    </p:spTree>
    <p:extLst>
      <p:ext uri="{BB962C8B-B14F-4D97-AF65-F5344CB8AC3E}">
        <p14:creationId xmlns:p14="http://schemas.microsoft.com/office/powerpoint/2010/main" val="86612879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83C96-421E-F1CC-5299-7A67EC2109B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4FCDE59-3428-D807-9F83-F08959EB8B9D}"/>
              </a:ext>
            </a:extLst>
          </p:cNvPr>
          <p:cNvSpPr>
            <a:spLocks noGrp="1"/>
          </p:cNvSpPr>
          <p:nvPr>
            <p:ph idx="1"/>
          </p:nvPr>
        </p:nvSpPr>
        <p:spPr/>
        <p:txBody>
          <a:bodyPr/>
          <a:lstStyle/>
          <a:p>
            <a:r>
              <a:rPr lang="en-CA" b="0" i="0" dirty="0">
                <a:solidFill>
                  <a:srgbClr val="0F1419"/>
                </a:solidFill>
                <a:effectLst/>
                <a:latin typeface="TwitterChirp"/>
              </a:rPr>
              <a:t>This is an extreme </a:t>
            </a:r>
            <a:r>
              <a:rPr lang="en-CA" b="0" i="0" dirty="0" err="1">
                <a:solidFill>
                  <a:srgbClr val="0F1419"/>
                </a:solidFill>
                <a:effectLst/>
                <a:latin typeface="TwitterChirp"/>
              </a:rPr>
              <a:t>eg</a:t>
            </a:r>
            <a:r>
              <a:rPr lang="en-CA" b="0" i="0" dirty="0">
                <a:solidFill>
                  <a:srgbClr val="0F1419"/>
                </a:solidFill>
                <a:effectLst/>
                <a:latin typeface="TwitterChirp"/>
              </a:rPr>
              <a:t> - what if owners of a live animal wildlife market, were upset by many trespassers taking photos in the back of their stall at the market - and raised alarm about </a:t>
            </a:r>
            <a:r>
              <a:rPr lang="en-CA" b="0" i="0" dirty="0">
                <a:solidFill>
                  <a:srgbClr val="1D9BF0"/>
                </a:solidFill>
                <a:effectLst/>
                <a:latin typeface="TwitterChirp"/>
              </a:rPr>
              <a:t>#infections</a:t>
            </a:r>
            <a:r>
              <a:rPr lang="en-CA" b="0" i="0" dirty="0">
                <a:solidFill>
                  <a:srgbClr val="0F1419"/>
                </a:solidFill>
                <a:effectLst/>
                <a:latin typeface="TwitterChirp"/>
              </a:rPr>
              <a:t> and the need to improve </a:t>
            </a:r>
            <a:r>
              <a:rPr lang="en-CA" b="0" i="0" dirty="0">
                <a:solidFill>
                  <a:srgbClr val="1D9BF0"/>
                </a:solidFill>
                <a:effectLst/>
                <a:latin typeface="TwitterChirp"/>
              </a:rPr>
              <a:t>#biosecurity</a:t>
            </a:r>
            <a:r>
              <a:rPr lang="en-CA" b="0" i="0" dirty="0">
                <a:solidFill>
                  <a:srgbClr val="0F1419"/>
                </a:solidFill>
                <a:effectLst/>
                <a:latin typeface="TwitterChirp"/>
              </a:rPr>
              <a:t> in order to pass another anti-trespass law</a:t>
            </a:r>
            <a:endParaRPr lang="en-US" dirty="0"/>
          </a:p>
        </p:txBody>
      </p:sp>
    </p:spTree>
    <p:extLst>
      <p:ext uri="{BB962C8B-B14F-4D97-AF65-F5344CB8AC3E}">
        <p14:creationId xmlns:p14="http://schemas.microsoft.com/office/powerpoint/2010/main" val="83589105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00BFE-B42E-3897-61D0-2152BD5E777F}"/>
              </a:ext>
            </a:extLst>
          </p:cNvPr>
          <p:cNvSpPr>
            <a:spLocks noGrp="1"/>
          </p:cNvSpPr>
          <p:nvPr>
            <p:ph type="title"/>
          </p:nvPr>
        </p:nvSpPr>
        <p:spPr/>
        <p:txBody>
          <a:bodyPr/>
          <a:lstStyle/>
          <a:p>
            <a:r>
              <a:rPr lang="en-US" dirty="0"/>
              <a:t>TB - </a:t>
            </a:r>
            <a:r>
              <a:rPr lang="en-CA" dirty="0"/>
              <a:t>Australian study </a:t>
            </a:r>
            <a:endParaRPr lang="en-US" dirty="0"/>
          </a:p>
        </p:txBody>
      </p:sp>
      <p:sp>
        <p:nvSpPr>
          <p:cNvPr id="3" name="Content Placeholder 2">
            <a:extLst>
              <a:ext uri="{FF2B5EF4-FFF2-40B4-BE49-F238E27FC236}">
                <a16:creationId xmlns:a16="http://schemas.microsoft.com/office/drawing/2014/main" id="{DAEE90D4-55B1-8127-29BF-B73FA1785CFD}"/>
              </a:ext>
            </a:extLst>
          </p:cNvPr>
          <p:cNvSpPr>
            <a:spLocks noGrp="1"/>
          </p:cNvSpPr>
          <p:nvPr>
            <p:ph idx="1"/>
          </p:nvPr>
        </p:nvSpPr>
        <p:spPr/>
        <p:txBody>
          <a:bodyPr/>
          <a:lstStyle/>
          <a:p>
            <a:r>
              <a:rPr lang="en-CA" dirty="0"/>
              <a:t>Cost-effectiveness of implementing TB infection screening:</a:t>
            </a:r>
          </a:p>
          <a:p>
            <a:pPr lvl="1"/>
            <a:r>
              <a:rPr lang="en-CA" dirty="0"/>
              <a:t>offshore TST (i.e., mandated prior to migration) and treatment in Australia</a:t>
            </a:r>
          </a:p>
          <a:p>
            <a:pPr marL="457200" lvl="1" indent="0">
              <a:buNone/>
            </a:pPr>
            <a:r>
              <a:rPr lang="en-CA" dirty="0"/>
              <a:t> - vs – </a:t>
            </a:r>
          </a:p>
          <a:p>
            <a:pPr lvl="1"/>
            <a:r>
              <a:rPr lang="en-CA" dirty="0"/>
              <a:t>onshore TST (i.e., passively after arrival, by GPs) and treatment in Australia</a:t>
            </a:r>
          </a:p>
          <a:p>
            <a:pPr lvl="1"/>
            <a:endParaRPr lang="en-CA" dirty="0"/>
          </a:p>
          <a:p>
            <a:r>
              <a:rPr lang="en-CA" dirty="0"/>
              <a:t>Offshore was more cost-effective </a:t>
            </a:r>
          </a:p>
          <a:p>
            <a:pPr lvl="1"/>
            <a:r>
              <a:rPr lang="en-CA" dirty="0"/>
              <a:t>Offloaded costs of screening to migrants </a:t>
            </a:r>
          </a:p>
          <a:p>
            <a:pPr lvl="1"/>
            <a:endParaRPr lang="en-CA" dirty="0"/>
          </a:p>
          <a:p>
            <a:r>
              <a:rPr lang="en-CA" dirty="0"/>
              <a:t>Questions the benefit achieved when TPT is administered “</a:t>
            </a:r>
            <a:r>
              <a:rPr lang="en-CA" dirty="0" err="1"/>
              <a:t>en</a:t>
            </a:r>
            <a:r>
              <a:rPr lang="en-CA" dirty="0"/>
              <a:t> masse” to a population at low risk of progressing to TB disease</a:t>
            </a:r>
          </a:p>
          <a:p>
            <a:pPr lvl="1"/>
            <a:endParaRPr lang="en-US" dirty="0"/>
          </a:p>
        </p:txBody>
      </p:sp>
      <p:sp>
        <p:nvSpPr>
          <p:cNvPr id="5" name="TextBox 4">
            <a:extLst>
              <a:ext uri="{FF2B5EF4-FFF2-40B4-BE49-F238E27FC236}">
                <a16:creationId xmlns:a16="http://schemas.microsoft.com/office/drawing/2014/main" id="{4C06A007-7A92-378D-F6B1-65568E1C46BB}"/>
              </a:ext>
            </a:extLst>
          </p:cNvPr>
          <p:cNvSpPr txBox="1"/>
          <p:nvPr/>
        </p:nvSpPr>
        <p:spPr>
          <a:xfrm>
            <a:off x="7294789" y="6176963"/>
            <a:ext cx="6098720" cy="369332"/>
          </a:xfrm>
          <a:prstGeom prst="rect">
            <a:avLst/>
          </a:prstGeom>
          <a:noFill/>
        </p:spPr>
        <p:txBody>
          <a:bodyPr wrap="square">
            <a:spAutoFit/>
          </a:bodyPr>
          <a:lstStyle/>
          <a:p>
            <a:r>
              <a:rPr lang="en-US" dirty="0"/>
              <a:t>https://</a:t>
            </a:r>
            <a:r>
              <a:rPr lang="en-US" dirty="0" err="1"/>
              <a:t>pubmed.ncbi.nlm.nih.gov</a:t>
            </a:r>
            <a:r>
              <a:rPr lang="en-US" dirty="0"/>
              <a:t>/34216207/</a:t>
            </a:r>
          </a:p>
        </p:txBody>
      </p:sp>
    </p:spTree>
    <p:extLst>
      <p:ext uri="{BB962C8B-B14F-4D97-AF65-F5344CB8AC3E}">
        <p14:creationId xmlns:p14="http://schemas.microsoft.com/office/powerpoint/2010/main" val="116807859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p>
        </p:txBody>
      </p:sp>
      <p:sp>
        <p:nvSpPr>
          <p:cNvPr id="3" name="Content Placeholder 2"/>
          <p:cNvSpPr>
            <a:spLocks noGrp="1"/>
          </p:cNvSpPr>
          <p:nvPr>
            <p:ph idx="1"/>
          </p:nvPr>
        </p:nvSpPr>
        <p:spPr>
          <a:xfrm>
            <a:off x="838200" y="1825625"/>
            <a:ext cx="4831080" cy="4351338"/>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a:t> </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6631" y="438860"/>
            <a:ext cx="8212015" cy="5738103"/>
          </a:xfrm>
          <a:prstGeom prst="rect">
            <a:avLst/>
          </a:prstGeom>
        </p:spPr>
      </p:pic>
      <p:sp>
        <p:nvSpPr>
          <p:cNvPr id="4" name="TextBox 3"/>
          <p:cNvSpPr txBox="1"/>
          <p:nvPr/>
        </p:nvSpPr>
        <p:spPr>
          <a:xfrm>
            <a:off x="8538771" y="6250698"/>
            <a:ext cx="3431132" cy="369332"/>
          </a:xfrm>
          <a:prstGeom prst="rect">
            <a:avLst/>
          </a:prstGeom>
          <a:noFill/>
        </p:spPr>
        <p:txBody>
          <a:bodyPr wrap="none" rtlCol="0">
            <a:spAutoFit/>
          </a:bodyPr>
          <a:lstStyle/>
          <a:p>
            <a:r>
              <a:rPr lang="en-US"/>
              <a:t>Slide from CDC -  </a:t>
            </a:r>
            <a:r>
              <a:rPr lang="en-US" dirty="0"/>
              <a:t>Dr. Marty </a:t>
            </a:r>
            <a:r>
              <a:rPr lang="en-US" dirty="0" err="1"/>
              <a:t>Cetron</a:t>
            </a:r>
            <a:r>
              <a:rPr lang="en-US" dirty="0"/>
              <a:t> </a:t>
            </a:r>
          </a:p>
        </p:txBody>
      </p:sp>
    </p:spTree>
    <p:extLst>
      <p:ext uri="{BB962C8B-B14F-4D97-AF65-F5344CB8AC3E}">
        <p14:creationId xmlns:p14="http://schemas.microsoft.com/office/powerpoint/2010/main" val="135045985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Part of the complete history for every patient </a:t>
            </a:r>
          </a:p>
        </p:txBody>
      </p:sp>
      <p:sp>
        <p:nvSpPr>
          <p:cNvPr id="3" name="Content Placeholder 2"/>
          <p:cNvSpPr>
            <a:spLocks noGrp="1"/>
          </p:cNvSpPr>
          <p:nvPr>
            <p:ph idx="1"/>
          </p:nvPr>
        </p:nvSpPr>
        <p:spPr/>
        <p:txBody>
          <a:bodyPr/>
          <a:lstStyle/>
          <a:p>
            <a:pPr marL="514350" indent="-514350">
              <a:buFont typeface="+mj-lt"/>
              <a:buAutoNum type="arabicPeriod"/>
            </a:pPr>
            <a:r>
              <a:rPr lang="en-US" dirty="0"/>
              <a:t>Where were you born?</a:t>
            </a:r>
          </a:p>
          <a:p>
            <a:pPr marL="514350" indent="-514350">
              <a:buFont typeface="+mj-lt"/>
              <a:buAutoNum type="arabicPeriod"/>
            </a:pPr>
            <a:endParaRPr lang="en-US" dirty="0"/>
          </a:p>
          <a:p>
            <a:pPr marL="514350" indent="-514350">
              <a:buFont typeface="+mj-lt"/>
              <a:buAutoNum type="arabicPeriod"/>
            </a:pPr>
            <a:r>
              <a:rPr lang="en-US" dirty="0"/>
              <a:t>Have you lived in any countries other than Canada?</a:t>
            </a:r>
          </a:p>
          <a:p>
            <a:pPr marL="514350" indent="-514350">
              <a:buFont typeface="+mj-lt"/>
              <a:buAutoNum type="arabicPeriod"/>
            </a:pPr>
            <a:r>
              <a:rPr lang="en-US" dirty="0"/>
              <a:t>Have you travelled to SE Asia, India or Africa? </a:t>
            </a:r>
          </a:p>
          <a:p>
            <a:pPr lvl="1"/>
            <a:endParaRPr lang="en-US" dirty="0"/>
          </a:p>
          <a:p>
            <a:pPr marL="514350" indent="-514350">
              <a:buFont typeface="+mj-lt"/>
              <a:buAutoNum type="arabicPeriod"/>
            </a:pPr>
            <a:endParaRPr lang="en-US" dirty="0"/>
          </a:p>
        </p:txBody>
      </p:sp>
    </p:spTree>
    <p:extLst>
      <p:ext uri="{BB962C8B-B14F-4D97-AF65-F5344CB8AC3E}">
        <p14:creationId xmlns:p14="http://schemas.microsoft.com/office/powerpoint/2010/main" val="30532434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48042</TotalTime>
  <Words>6856</Words>
  <Application>Microsoft Macintosh PowerPoint</Application>
  <PresentationFormat>Widescreen</PresentationFormat>
  <Paragraphs>826</Paragraphs>
  <Slides>92</Slides>
  <Notes>46</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92</vt:i4>
      </vt:variant>
    </vt:vector>
  </HeadingPairs>
  <TitlesOfParts>
    <vt:vector size="108" baseType="lpstr">
      <vt:lpstr>-apple-system</vt:lpstr>
      <vt:lpstr>Arial</vt:lpstr>
      <vt:lpstr>BlinkMacSystemFont</vt:lpstr>
      <vt:lpstr>Calibri</vt:lpstr>
      <vt:lpstr>Calibri Light</vt:lpstr>
      <vt:lpstr>Cambria</vt:lpstr>
      <vt:lpstr>Georgia</vt:lpstr>
      <vt:lpstr>Helvetica</vt:lpstr>
      <vt:lpstr>Lato</vt:lpstr>
      <vt:lpstr>Museo Sans</vt:lpstr>
      <vt:lpstr>Noto Sans</vt:lpstr>
      <vt:lpstr>Open Sans</vt:lpstr>
      <vt:lpstr>Source Sans Pro</vt:lpstr>
      <vt:lpstr>system-ui</vt:lpstr>
      <vt:lpstr>TwitterChirp</vt:lpstr>
      <vt:lpstr>Office Theme</vt:lpstr>
      <vt:lpstr>Immigration screening</vt:lpstr>
      <vt:lpstr>Immigration screening </vt:lpstr>
      <vt:lpstr>First… continuing on from the Eosinophilia topic last week  </vt:lpstr>
      <vt:lpstr>Eosinophilia case – in Australia</vt:lpstr>
      <vt:lpstr>Eosinophilia case – in Australia</vt:lpstr>
      <vt:lpstr>Eosinophilia case – in Australia</vt:lpstr>
      <vt:lpstr>Eosinophilia case – in Australia</vt:lpstr>
      <vt:lpstr>Eosinophilia case – in Australia</vt:lpstr>
      <vt:lpstr>Eosinophilia case – in Australia</vt:lpstr>
      <vt:lpstr>PowerPoint Presentation</vt:lpstr>
      <vt:lpstr>My previous job (2009)</vt:lpstr>
      <vt:lpstr>PowerPoint Presentation</vt:lpstr>
      <vt:lpstr>Why medical screening </vt:lpstr>
      <vt:lpstr>Immigration  Numbers - Global estimates </vt:lpstr>
      <vt:lpstr>PowerPoint Presentation</vt:lpstr>
      <vt:lpstr>Case… </vt:lpstr>
      <vt:lpstr>Kenya demands that UNHCR close Dadaab and Kakuma camps – home to 400,000 people  (2012)</vt:lpstr>
      <vt:lpstr>33M, refugee from Somalia </vt:lpstr>
      <vt:lpstr>33M, refugee from Somalia </vt:lpstr>
      <vt:lpstr>Skin slit smear and skin biopsy… </vt:lpstr>
      <vt:lpstr>Categories of immigrants to Canada</vt:lpstr>
      <vt:lpstr>Percentage of population foreign born Over last 100 years  </vt:lpstr>
      <vt:lpstr>PowerPoint Presentation</vt:lpstr>
      <vt:lpstr>PowerPoint Presentation</vt:lpstr>
      <vt:lpstr>Permanent Residents Arriving in 2019</vt:lpstr>
      <vt:lpstr>Rate of TB following immigration reflects the rate of TB in country of origin</vt:lpstr>
      <vt:lpstr>TB trends in Canada  74% of all cases occur among foreign born </vt:lpstr>
      <vt:lpstr>TB trends in Canada  Incidence is declining, except among Aboriginal</vt:lpstr>
      <vt:lpstr>TB trends in Canada  Incidence is declining, except among Aboriginal</vt:lpstr>
      <vt:lpstr>Refugees </vt:lpstr>
      <vt:lpstr>Refugees in numbers</vt:lpstr>
      <vt:lpstr>Refugee From        To</vt:lpstr>
      <vt:lpstr>How many refugees does Canada accept? </vt:lpstr>
      <vt:lpstr> </vt:lpstr>
      <vt:lpstr>Refugees </vt:lpstr>
      <vt:lpstr>PowerPoint Presentation</vt:lpstr>
      <vt:lpstr>Temporary foreign worker program </vt:lpstr>
      <vt:lpstr>Expat or Immigrant</vt:lpstr>
      <vt:lpstr>Migration to Spain Melilla and Ceuta…</vt:lpstr>
      <vt:lpstr> </vt:lpstr>
      <vt:lpstr> </vt:lpstr>
      <vt:lpstr> </vt:lpstr>
      <vt:lpstr>Another case… </vt:lpstr>
      <vt:lpstr>Another case </vt:lpstr>
      <vt:lpstr>Another case</vt:lpstr>
      <vt:lpstr>PowerPoint Presentation</vt:lpstr>
      <vt:lpstr>Screening for TB as part of the IME (Immigration medical exam)</vt:lpstr>
      <vt:lpstr>Excessive demand </vt:lpstr>
      <vt:lpstr>Which communicable diseases are specifically tested for in the Canadian IME?</vt:lpstr>
      <vt:lpstr>Which communicable diseases are specifically tested for in the IME?</vt:lpstr>
      <vt:lpstr>Who needs an IME? </vt:lpstr>
      <vt:lpstr>Who needs an IME? </vt:lpstr>
      <vt:lpstr>Components of the IME</vt:lpstr>
      <vt:lpstr>PowerPoint Presentation</vt:lpstr>
      <vt:lpstr>TB screening  Canadian guidelines </vt:lpstr>
      <vt:lpstr>TB screening  Canada </vt:lpstr>
      <vt:lpstr> </vt:lpstr>
      <vt:lpstr>TB screening in Canada How well does it work?</vt:lpstr>
      <vt:lpstr> </vt:lpstr>
      <vt:lpstr>TB screening in the United States Overseas</vt:lpstr>
      <vt:lpstr>Highest risk of TB occurs shortly after immigration</vt:lpstr>
      <vt:lpstr>Enlightened self-interest</vt:lpstr>
      <vt:lpstr>Required screening…</vt:lpstr>
      <vt:lpstr>PowerPoint Presentation</vt:lpstr>
      <vt:lpstr>Immunizations, refugees Covered by IFHP, IOM</vt:lpstr>
      <vt:lpstr>HIV </vt:lpstr>
      <vt:lpstr>Another case </vt:lpstr>
      <vt:lpstr>Another case </vt:lpstr>
      <vt:lpstr> </vt:lpstr>
      <vt:lpstr>Stool O&amp;P screening  Removed from the IME in 1981</vt:lpstr>
      <vt:lpstr>Screening for Strongyloides Refugees from SE Asia to Canada </vt:lpstr>
      <vt:lpstr>Somalia  Barawan refugees, 1990s</vt:lpstr>
      <vt:lpstr>US - Pre-departure treatment for parasites </vt:lpstr>
      <vt:lpstr>US - Pre-departure treatment for parasites </vt:lpstr>
      <vt:lpstr>Evaluation of US pre-departure treatment of stool parasites </vt:lpstr>
      <vt:lpstr>PowerPoint Presentation</vt:lpstr>
      <vt:lpstr>Presumptive treatment for malaria   </vt:lpstr>
      <vt:lpstr>PowerPoint Presentation</vt:lpstr>
      <vt:lpstr>Ukraine </vt:lpstr>
      <vt:lpstr>Nell Toussaint</vt:lpstr>
      <vt:lpstr>Nell Toussaint</vt:lpstr>
      <vt:lpstr>Evidence-based clinical guidelines for immigrants and refugees</vt:lpstr>
      <vt:lpstr>Case </vt:lpstr>
      <vt:lpstr>Case – 49F from Honduras </vt:lpstr>
      <vt:lpstr>Case – 49F from Honduras </vt:lpstr>
      <vt:lpstr>Case – 49F from Honduras </vt:lpstr>
      <vt:lpstr>PowerPoint Presentation</vt:lpstr>
      <vt:lpstr>Malaria among refugees and immigrants </vt:lpstr>
      <vt:lpstr>PowerPoint Presentation</vt:lpstr>
      <vt:lpstr>TB - Australian study </vt:lpstr>
      <vt:lpstr> </vt:lpstr>
      <vt:lpstr>Part of the complete history for every patient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Immigration screening</dc:title>
  <dc:creator>Jan Hajek</dc:creator>
  <cp:lastModifiedBy>Jan Hajek</cp:lastModifiedBy>
  <cp:revision>377</cp:revision>
  <dcterms:created xsi:type="dcterms:W3CDTF">2018-06-19T11:09:14Z</dcterms:created>
  <dcterms:modified xsi:type="dcterms:W3CDTF">2024-09-23T05:28:12Z</dcterms:modified>
</cp:coreProperties>
</file>