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0"/>
  </p:notesMasterIdLst>
  <p:handoutMasterIdLst>
    <p:handoutMasterId r:id="rId101"/>
  </p:handoutMasterIdLst>
  <p:sldIdLst>
    <p:sldId id="350" r:id="rId2"/>
    <p:sldId id="264" r:id="rId3"/>
    <p:sldId id="265" r:id="rId4"/>
    <p:sldId id="545" r:id="rId5"/>
    <p:sldId id="494" r:id="rId6"/>
    <p:sldId id="267" r:id="rId7"/>
    <p:sldId id="495" r:id="rId8"/>
    <p:sldId id="591" r:id="rId9"/>
    <p:sldId id="394" r:id="rId10"/>
    <p:sldId id="395" r:id="rId11"/>
    <p:sldId id="490" r:id="rId12"/>
    <p:sldId id="590" r:id="rId13"/>
    <p:sldId id="519" r:id="rId14"/>
    <p:sldId id="520" r:id="rId15"/>
    <p:sldId id="522" r:id="rId16"/>
    <p:sldId id="275" r:id="rId17"/>
    <p:sldId id="277" r:id="rId18"/>
    <p:sldId id="278" r:id="rId19"/>
    <p:sldId id="554" r:id="rId20"/>
    <p:sldId id="603" r:id="rId21"/>
    <p:sldId id="279" r:id="rId22"/>
    <p:sldId id="280" r:id="rId23"/>
    <p:sldId id="281" r:id="rId24"/>
    <p:sldId id="397" r:id="rId25"/>
    <p:sldId id="402" r:id="rId26"/>
    <p:sldId id="367" r:id="rId27"/>
    <p:sldId id="597" r:id="rId28"/>
    <p:sldId id="568" r:id="rId29"/>
    <p:sldId id="593" r:id="rId30"/>
    <p:sldId id="567" r:id="rId31"/>
    <p:sldId id="594" r:id="rId32"/>
    <p:sldId id="583" r:id="rId33"/>
    <p:sldId id="286" r:id="rId34"/>
    <p:sldId id="525" r:id="rId35"/>
    <p:sldId id="287" r:id="rId36"/>
    <p:sldId id="288" r:id="rId37"/>
    <p:sldId id="405" r:id="rId38"/>
    <p:sldId id="404" r:id="rId39"/>
    <p:sldId id="289" r:id="rId40"/>
    <p:sldId id="514" r:id="rId41"/>
    <p:sldId id="376" r:id="rId42"/>
    <p:sldId id="604" r:id="rId43"/>
    <p:sldId id="510" r:id="rId44"/>
    <p:sldId id="305" r:id="rId45"/>
    <p:sldId id="578" r:id="rId46"/>
    <p:sldId id="538" r:id="rId47"/>
    <p:sldId id="576" r:id="rId48"/>
    <p:sldId id="306" r:id="rId49"/>
    <p:sldId id="515" r:id="rId50"/>
    <p:sldId id="309" r:id="rId51"/>
    <p:sldId id="310" r:id="rId52"/>
    <p:sldId id="507" r:id="rId53"/>
    <p:sldId id="311" r:id="rId54"/>
    <p:sldId id="314" r:id="rId55"/>
    <p:sldId id="313" r:id="rId56"/>
    <p:sldId id="499" r:id="rId57"/>
    <p:sldId id="566" r:id="rId58"/>
    <p:sldId id="596" r:id="rId59"/>
    <p:sldId id="570" r:id="rId60"/>
    <p:sldId id="600" r:id="rId61"/>
    <p:sldId id="391" r:id="rId62"/>
    <p:sldId id="412" r:id="rId63"/>
    <p:sldId id="534" r:id="rId64"/>
    <p:sldId id="409" r:id="rId65"/>
    <p:sldId id="411" r:id="rId66"/>
    <p:sldId id="586" r:id="rId67"/>
    <p:sldId id="339" r:id="rId68"/>
    <p:sldId id="540" r:id="rId69"/>
    <p:sldId id="542" r:id="rId70"/>
    <p:sldId id="599" r:id="rId71"/>
    <p:sldId id="424" r:id="rId72"/>
    <p:sldId id="435" r:id="rId73"/>
    <p:sldId id="436" r:id="rId74"/>
    <p:sldId id="437" r:id="rId75"/>
    <p:sldId id="448" r:id="rId76"/>
    <p:sldId id="450" r:id="rId77"/>
    <p:sldId id="449" r:id="rId78"/>
    <p:sldId id="440" r:id="rId79"/>
    <p:sldId id="451" r:id="rId80"/>
    <p:sldId id="453" r:id="rId81"/>
    <p:sldId id="455" r:id="rId82"/>
    <p:sldId id="456" r:id="rId83"/>
    <p:sldId id="452" r:id="rId84"/>
    <p:sldId id="454" r:id="rId85"/>
    <p:sldId id="438" r:id="rId86"/>
    <p:sldId id="439" r:id="rId87"/>
    <p:sldId id="457" r:id="rId88"/>
    <p:sldId id="459" r:id="rId89"/>
    <p:sldId id="441" r:id="rId90"/>
    <p:sldId id="442" r:id="rId91"/>
    <p:sldId id="434" r:id="rId92"/>
    <p:sldId id="431" r:id="rId93"/>
    <p:sldId id="432" r:id="rId94"/>
    <p:sldId id="461" r:id="rId95"/>
    <p:sldId id="460" r:id="rId96"/>
    <p:sldId id="462" r:id="rId97"/>
    <p:sldId id="433" r:id="rId98"/>
    <p:sldId id="443" r:id="rId9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0303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843" autoAdjust="0"/>
    <p:restoredTop sz="77040" autoAdjust="0"/>
  </p:normalViewPr>
  <p:slideViewPr>
    <p:cSldViewPr snapToGrid="0" snapToObjects="1">
      <p:cViewPr varScale="1">
        <p:scale>
          <a:sx n="81" d="100"/>
          <a:sy n="81" d="100"/>
        </p:scale>
        <p:origin x="496"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728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notesMaster" Target="notesMasters/notesMaster1.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D7024DF-0B08-EC4F-BA18-46CFA3BA0972}" type="datetimeFigureOut">
              <a:rPr lang="en-US" smtClean="0"/>
              <a:t>6/5/25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F6E8387-C116-2248-B1A1-2DAF51B3998F}" type="slidenum">
              <a:rPr lang="en-US" smtClean="0"/>
              <a:t>‹#›</a:t>
            </a:fld>
            <a:endParaRPr lang="en-US"/>
          </a:p>
        </p:txBody>
      </p:sp>
    </p:spTree>
    <p:extLst>
      <p:ext uri="{BB962C8B-B14F-4D97-AF65-F5344CB8AC3E}">
        <p14:creationId xmlns:p14="http://schemas.microsoft.com/office/powerpoint/2010/main" val="16820383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270EEA-348E-3941-9923-C5055106F8BA}" type="datetimeFigureOut">
              <a:rPr lang="en-US" smtClean="0"/>
              <a:t>6/5/25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80273D0-2AB4-5A45-96E4-852C3C5A2530}" type="slidenum">
              <a:rPr lang="en-US" smtClean="0"/>
              <a:t>‹#›</a:t>
            </a:fld>
            <a:endParaRPr lang="en-US"/>
          </a:p>
        </p:txBody>
      </p:sp>
    </p:spTree>
    <p:extLst>
      <p:ext uri="{BB962C8B-B14F-4D97-AF65-F5344CB8AC3E}">
        <p14:creationId xmlns:p14="http://schemas.microsoft.com/office/powerpoint/2010/main" val="181875907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nejm.org/doi/full/10.1056/NEJMe2302667#core-r3" TargetMode="External"/><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www.cdc.gov/immigrantrefugeehealth/profiles/somali/index.html#ref-9" TargetMode="External"/><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www.nytimes.com/2015/10/10/opinion/the-other-refugee-crisis.html?_r=1" TargetMode="External"/><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i="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0D11F7F-51B8-C042-AF45-9827F3AC4C00}" type="slidenum">
              <a:rPr lang="en-US" smtClean="0"/>
              <a:t>1</a:t>
            </a:fld>
            <a:endParaRPr lang="en-US"/>
          </a:p>
        </p:txBody>
      </p:sp>
    </p:spTree>
    <p:extLst>
      <p:ext uri="{BB962C8B-B14F-4D97-AF65-F5344CB8AC3E}">
        <p14:creationId xmlns:p14="http://schemas.microsoft.com/office/powerpoint/2010/main" val="28517798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Koch</a:t>
            </a:r>
            <a:r>
              <a:rPr lang="en-US" baseline="0" dirty="0"/>
              <a:t> – 1882</a:t>
            </a:r>
          </a:p>
          <a:p>
            <a:r>
              <a:rPr lang="en-US" baseline="0" dirty="0"/>
              <a:t>Hansen – 1873</a:t>
            </a:r>
          </a:p>
          <a:p>
            <a:endParaRPr lang="en-US" dirty="0"/>
          </a:p>
          <a:p>
            <a:pPr marL="171450" indent="-171450">
              <a:buFontTx/>
              <a:buChar char="-"/>
            </a:pPr>
            <a:r>
              <a:rPr lang="en-US" baseline="0" dirty="0"/>
              <a:t>M. </a:t>
            </a:r>
            <a:r>
              <a:rPr lang="en-US" baseline="0" dirty="0" err="1"/>
              <a:t>leprae</a:t>
            </a:r>
            <a:endParaRPr lang="en-US" baseline="0" dirty="0"/>
          </a:p>
          <a:p>
            <a:pPr marL="171450" indent="-171450">
              <a:buFontTx/>
              <a:buChar char="-"/>
            </a:pPr>
            <a:r>
              <a:rPr lang="en-US" baseline="0" dirty="0"/>
              <a:t>CMI – spectrum</a:t>
            </a:r>
          </a:p>
          <a:p>
            <a:pPr marL="171450" indent="-171450">
              <a:buFontTx/>
              <a:buChar char="-"/>
            </a:pPr>
            <a:endParaRPr lang="en-US" baseline="0" dirty="0"/>
          </a:p>
          <a:p>
            <a:pPr marL="0" indent="0">
              <a:buFontTx/>
              <a:buNone/>
            </a:pPr>
            <a:r>
              <a:rPr lang="en-US" baseline="0" dirty="0"/>
              <a:t>Treatment</a:t>
            </a:r>
          </a:p>
          <a:p>
            <a:pPr marL="171450" indent="-171450">
              <a:buFontTx/>
              <a:buChar char="-"/>
            </a:pPr>
            <a:r>
              <a:rPr lang="en-US" baseline="0" dirty="0"/>
              <a:t>MDT</a:t>
            </a:r>
          </a:p>
          <a:p>
            <a:pPr marL="171450" indent="-171450">
              <a:buFontTx/>
              <a:buChar char="-"/>
            </a:pPr>
            <a:endParaRPr lang="en-US" baseline="0" dirty="0"/>
          </a:p>
          <a:p>
            <a:pPr marL="0" indent="0">
              <a:buFontTx/>
              <a:buNone/>
            </a:pPr>
            <a:r>
              <a:rPr lang="en-US" baseline="0" dirty="0"/>
              <a:t>Diagnosis</a:t>
            </a:r>
          </a:p>
          <a:p>
            <a:pPr marL="171450" indent="-171450">
              <a:buFontTx/>
              <a:buChar char="-"/>
            </a:pPr>
            <a:r>
              <a:rPr lang="en-US" baseline="0" dirty="0"/>
              <a:t>Late presentation</a:t>
            </a:r>
          </a:p>
          <a:p>
            <a:pPr marL="171450" indent="-171450">
              <a:buFontTx/>
              <a:buChar char="-"/>
            </a:pPr>
            <a:r>
              <a:rPr lang="en-US" baseline="0" dirty="0"/>
              <a:t>Stigma</a:t>
            </a:r>
          </a:p>
          <a:p>
            <a:pPr marL="171450" indent="-171450">
              <a:buFontTx/>
              <a:buChar char="-"/>
            </a:pPr>
            <a:r>
              <a:rPr lang="en-US" baseline="0" dirty="0"/>
              <a:t>Disease of poverty</a:t>
            </a:r>
          </a:p>
          <a:p>
            <a:endParaRPr lang="en-US" dirty="0"/>
          </a:p>
        </p:txBody>
      </p:sp>
      <p:sp>
        <p:nvSpPr>
          <p:cNvPr id="4" name="Slide Number Placeholder 3"/>
          <p:cNvSpPr>
            <a:spLocks noGrp="1"/>
          </p:cNvSpPr>
          <p:nvPr>
            <p:ph type="sldNum" sz="quarter" idx="10"/>
          </p:nvPr>
        </p:nvSpPr>
        <p:spPr/>
        <p:txBody>
          <a:bodyPr/>
          <a:lstStyle/>
          <a:p>
            <a:pPr>
              <a:defRPr/>
            </a:pPr>
            <a:fld id="{C29C5E76-8FF2-4047-9A02-46CC25CF7A09}" type="slidenum">
              <a:rPr lang="en-US" smtClean="0"/>
              <a:pPr>
                <a:defRPr/>
              </a:pPr>
              <a:t>2</a:t>
            </a:fld>
            <a:endParaRPr lang="en-US"/>
          </a:p>
        </p:txBody>
      </p:sp>
    </p:spTree>
    <p:extLst>
      <p:ext uri="{BB962C8B-B14F-4D97-AF65-F5344CB8AC3E}">
        <p14:creationId xmlns:p14="http://schemas.microsoft.com/office/powerpoint/2010/main" val="35361900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endParaRPr lang="en-US" dirty="0">
              <a:cs typeface="+mn-cs"/>
            </a:endParaRPr>
          </a:p>
        </p:txBody>
      </p:sp>
      <p:sp>
        <p:nvSpPr>
          <p:cNvPr id="4" name="Slide Number Placeholder 3"/>
          <p:cNvSpPr>
            <a:spLocks noGrp="1"/>
          </p:cNvSpPr>
          <p:nvPr>
            <p:ph type="sldNum" sz="quarter" idx="5"/>
          </p:nvPr>
        </p:nvSpPr>
        <p:spPr/>
        <p:txBody>
          <a:bodyPr/>
          <a:lstStyle/>
          <a:p>
            <a:pPr>
              <a:defRPr/>
            </a:pPr>
            <a:fld id="{7EA05C49-172D-3D45-8633-861D1CA69604}" type="slidenum">
              <a:rPr lang="en-US"/>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en-US" dirty="0">
                <a:cs typeface="+mn-cs"/>
              </a:rPr>
              <a:t>tropism for macrophages and Schwann cells.</a:t>
            </a:r>
          </a:p>
          <a:p>
            <a:pPr eaLnBrk="1" hangingPunct="1">
              <a:defRPr/>
            </a:pPr>
            <a:r>
              <a:rPr lang="en-US" dirty="0">
                <a:cs typeface="+mn-cs"/>
              </a:rPr>
              <a:t>preference for growth in cooler regions of the body</a:t>
            </a:r>
          </a:p>
          <a:p>
            <a:pPr eaLnBrk="1" hangingPunct="1">
              <a:defRPr/>
            </a:pPr>
            <a:r>
              <a:rPr lang="en-US" dirty="0">
                <a:cs typeface="+mn-cs"/>
              </a:rPr>
              <a:t> Schwann cells can express HLA class 2 molecules and present mycobacterial peptides to CD4 cells. </a:t>
            </a:r>
          </a:p>
          <a:p>
            <a:pPr eaLnBrk="1" hangingPunct="1">
              <a:defRPr/>
            </a:pPr>
            <a:r>
              <a:rPr lang="en-US" dirty="0">
                <a:cs typeface="+mn-cs"/>
              </a:rPr>
              <a:t>Swelling within the inflexible </a:t>
            </a:r>
            <a:r>
              <a:rPr lang="en-US" dirty="0" err="1">
                <a:cs typeface="+mn-cs"/>
              </a:rPr>
              <a:t>perineurium</a:t>
            </a:r>
            <a:r>
              <a:rPr lang="en-US" dirty="0">
                <a:cs typeface="+mn-cs"/>
              </a:rPr>
              <a:t> leads to </a:t>
            </a:r>
            <a:r>
              <a:rPr lang="en-US" dirty="0" err="1">
                <a:cs typeface="+mn-cs"/>
              </a:rPr>
              <a:t>ischaemia</a:t>
            </a:r>
            <a:r>
              <a:rPr lang="en-US" dirty="0">
                <a:cs typeface="+mn-cs"/>
              </a:rPr>
              <a:t>, further nerve damage, and eventually fibrosis with axonal death</a:t>
            </a:r>
          </a:p>
          <a:p>
            <a:pPr eaLnBrk="1" hangingPunct="1">
              <a:defRPr/>
            </a:pPr>
            <a:endParaRPr lang="en-US" dirty="0">
              <a:cs typeface="+mn-cs"/>
            </a:endParaRPr>
          </a:p>
          <a:p>
            <a:pPr eaLnBrk="1" hangingPunct="1">
              <a:defRPr/>
            </a:pPr>
            <a:r>
              <a:rPr lang="en-US" dirty="0">
                <a:cs typeface="+mn-cs"/>
              </a:rPr>
              <a:t>Survives for 9 days in the environment</a:t>
            </a:r>
          </a:p>
          <a:p>
            <a:endParaRPr lang="en-US" dirty="0"/>
          </a:p>
        </p:txBody>
      </p:sp>
      <p:sp>
        <p:nvSpPr>
          <p:cNvPr id="4" name="Slide Number Placeholder 3"/>
          <p:cNvSpPr>
            <a:spLocks noGrp="1"/>
          </p:cNvSpPr>
          <p:nvPr>
            <p:ph type="sldNum" sz="quarter" idx="10"/>
          </p:nvPr>
        </p:nvSpPr>
        <p:spPr/>
        <p:txBody>
          <a:bodyPr/>
          <a:lstStyle/>
          <a:p>
            <a:fld id="{F80273D0-2AB4-5A45-96E4-852C3C5A2530}" type="slidenum">
              <a:rPr lang="en-US" smtClean="0"/>
              <a:t>4</a:t>
            </a:fld>
            <a:endParaRPr lang="en-US"/>
          </a:p>
        </p:txBody>
      </p:sp>
    </p:spTree>
    <p:extLst>
      <p:ext uri="{BB962C8B-B14F-4D97-AF65-F5344CB8AC3E}">
        <p14:creationId xmlns:p14="http://schemas.microsoft.com/office/powerpoint/2010/main" val="32382698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defRPr/>
            </a:pPr>
            <a:r>
              <a:rPr lang="en-US" dirty="0"/>
              <a:t>M. </a:t>
            </a:r>
            <a:r>
              <a:rPr lang="en-US" dirty="0" err="1"/>
              <a:t>leprae</a:t>
            </a:r>
            <a:r>
              <a:rPr lang="en-US" dirty="0"/>
              <a:t> PCR positive in 5% of household contacts</a:t>
            </a:r>
          </a:p>
          <a:p>
            <a:pPr marL="0" lvl="1">
              <a:defRPr/>
            </a:pPr>
            <a:r>
              <a:rPr lang="en-US" dirty="0"/>
              <a:t>The carriage of </a:t>
            </a:r>
          </a:p>
          <a:p>
            <a:pPr marL="0" lvl="1">
              <a:defRPr/>
            </a:pPr>
            <a:endParaRPr lang="en-US" dirty="0"/>
          </a:p>
          <a:p>
            <a:pPr marL="0" lvl="1">
              <a:defRPr/>
            </a:pPr>
            <a:r>
              <a:rPr lang="en-US" dirty="0"/>
              <a:t>5-10X</a:t>
            </a:r>
            <a:r>
              <a:rPr lang="en-US" baseline="0" dirty="0"/>
              <a:t> higher in MB contacts</a:t>
            </a:r>
          </a:p>
          <a:p>
            <a:pPr marL="0" lvl="1">
              <a:defRPr/>
            </a:pPr>
            <a:r>
              <a:rPr lang="en-US" baseline="0" dirty="0"/>
              <a:t>2-4x higher in PB contacts</a:t>
            </a:r>
          </a:p>
          <a:p>
            <a:pPr marL="0" lvl="1">
              <a:defRPr/>
            </a:pPr>
            <a:endParaRPr lang="en-US" baseline="0" dirty="0"/>
          </a:p>
          <a:p>
            <a:pPr marL="0" lvl="1">
              <a:defRPr/>
            </a:pPr>
            <a:r>
              <a:rPr lang="en-CA" dirty="0"/>
              <a:t>Our previous study showed that the risk of leprosy among household contacts was 1300 times as high as that in the general population.1</a:t>
            </a:r>
            <a:endParaRPr lang="en-US" baseline="0" dirty="0"/>
          </a:p>
          <a:p>
            <a:pPr marL="0" lvl="1">
              <a:defRPr/>
            </a:pPr>
            <a:endParaRPr lang="en-US" dirty="0"/>
          </a:p>
          <a:p>
            <a:pPr>
              <a:defRPr/>
            </a:pPr>
            <a:endParaRPr lang="en-US" dirty="0"/>
          </a:p>
        </p:txBody>
      </p:sp>
      <p:sp>
        <p:nvSpPr>
          <p:cNvPr id="4" name="Slide Number Placeholder 3"/>
          <p:cNvSpPr>
            <a:spLocks noGrp="1"/>
          </p:cNvSpPr>
          <p:nvPr>
            <p:ph type="sldNum" sz="quarter" idx="5"/>
          </p:nvPr>
        </p:nvSpPr>
        <p:spPr/>
        <p:txBody>
          <a:bodyPr/>
          <a:lstStyle/>
          <a:p>
            <a:pPr>
              <a:defRPr/>
            </a:pPr>
            <a:fld id="{15A1079B-EBB1-A747-B03D-8309D6E8F022}" type="slidenum">
              <a:rPr lang="en-US" smtClean="0"/>
              <a:pPr>
                <a:defRPr/>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dirty="0"/>
              <a:t>Araujo S, Freitas LO, </a:t>
            </a:r>
            <a:r>
              <a:rPr lang="en-US" dirty="0" err="1"/>
              <a:t>Goulart</a:t>
            </a:r>
            <a:r>
              <a:rPr lang="en-US" dirty="0"/>
              <a:t> LR, </a:t>
            </a:r>
            <a:r>
              <a:rPr lang="en-US" dirty="0" err="1"/>
              <a:t>Goulart</a:t>
            </a:r>
            <a:r>
              <a:rPr lang="en-US" dirty="0"/>
              <a:t> IM. Molecular evidence for the aerial route of infection of Mycobacterium </a:t>
            </a:r>
            <a:r>
              <a:rPr lang="en-US" dirty="0" err="1"/>
              <a:t>leprae</a:t>
            </a:r>
            <a:r>
              <a:rPr lang="en-US" dirty="0"/>
              <a:t> and the role of asymptomatic carriers in the persistence of leprosy. </a:t>
            </a:r>
            <a:r>
              <a:rPr lang="en-US" dirty="0" err="1"/>
              <a:t>Clin</a:t>
            </a:r>
            <a:r>
              <a:rPr lang="en-US" dirty="0"/>
              <a:t> Infect Dis 2016; 63:1412–20.</a:t>
            </a:r>
          </a:p>
          <a:p>
            <a:pPr marL="0" marR="0" lvl="1"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lvl="1" indent="0" algn="l" defTabSz="457200" rtl="0" eaLnBrk="1" fontAlgn="auto" latinLnBrk="0" hangingPunct="1">
              <a:lnSpc>
                <a:spcPct val="100000"/>
              </a:lnSpc>
              <a:spcBef>
                <a:spcPts val="0"/>
              </a:spcBef>
              <a:spcAft>
                <a:spcPts val="0"/>
              </a:spcAft>
              <a:buClrTx/>
              <a:buSzTx/>
              <a:buFontTx/>
              <a:buNone/>
              <a:tabLst/>
              <a:defRPr/>
            </a:pPr>
            <a:r>
              <a:rPr lang="en-US" dirty="0" err="1"/>
              <a:t>Mohanty</a:t>
            </a:r>
            <a:r>
              <a:rPr lang="en-US" dirty="0"/>
              <a:t> PS, </a:t>
            </a:r>
            <a:r>
              <a:rPr lang="en-US" dirty="0" err="1"/>
              <a:t>Naaz</a:t>
            </a:r>
            <a:r>
              <a:rPr lang="en-US" dirty="0"/>
              <a:t> F, </a:t>
            </a:r>
            <a:r>
              <a:rPr lang="en-US" dirty="0" err="1"/>
              <a:t>Katara</a:t>
            </a:r>
            <a:r>
              <a:rPr lang="en-US" dirty="0"/>
              <a:t> D et al. . Viability of Mycobacterium </a:t>
            </a:r>
            <a:r>
              <a:rPr lang="en-US" dirty="0" err="1"/>
              <a:t>leprae</a:t>
            </a:r>
            <a:r>
              <a:rPr lang="en-US" dirty="0"/>
              <a:t> in the environment and its role in leprosy dissemination. Indian J </a:t>
            </a:r>
            <a:r>
              <a:rPr lang="en-US" dirty="0" err="1"/>
              <a:t>Dermatol</a:t>
            </a:r>
            <a:r>
              <a:rPr lang="en-US" dirty="0"/>
              <a:t> </a:t>
            </a:r>
            <a:r>
              <a:rPr lang="en-US" dirty="0" err="1"/>
              <a:t>Venereol</a:t>
            </a:r>
            <a:r>
              <a:rPr lang="en-US" dirty="0"/>
              <a:t> </a:t>
            </a:r>
            <a:r>
              <a:rPr lang="en-US" dirty="0" err="1"/>
              <a:t>Leprol</a:t>
            </a:r>
            <a:r>
              <a:rPr lang="en-US" dirty="0"/>
              <a:t>  2016; 82:23–7.</a:t>
            </a:r>
          </a:p>
          <a:p>
            <a:pPr marL="0" marR="0" lvl="1"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lvl="1"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Gama RS, </a:t>
            </a:r>
            <a:r>
              <a:rPr lang="en-US" sz="1200" b="0" i="0" kern="1200" dirty="0" err="1">
                <a:solidFill>
                  <a:schemeClr val="tx1"/>
                </a:solidFill>
                <a:effectLst/>
                <a:latin typeface="+mn-lt"/>
                <a:ea typeface="+mn-ea"/>
                <a:cs typeface="+mn-cs"/>
              </a:rPr>
              <a:t>Gomides</a:t>
            </a:r>
            <a:r>
              <a:rPr lang="en-US" sz="1200" b="0" i="0" kern="1200" dirty="0">
                <a:solidFill>
                  <a:schemeClr val="tx1"/>
                </a:solidFill>
                <a:effectLst/>
                <a:latin typeface="+mn-lt"/>
                <a:ea typeface="+mn-ea"/>
                <a:cs typeface="+mn-cs"/>
              </a:rPr>
              <a:t> TAR, Gama CFM, et al. High frequency of </a:t>
            </a:r>
            <a:r>
              <a:rPr lang="en-US" sz="1200" b="0" i="1" kern="1200" dirty="0">
                <a:solidFill>
                  <a:schemeClr val="tx1"/>
                </a:solidFill>
                <a:effectLst/>
                <a:latin typeface="+mn-lt"/>
                <a:ea typeface="+mn-ea"/>
                <a:cs typeface="+mn-cs"/>
              </a:rPr>
              <a:t>M. </a:t>
            </a:r>
            <a:r>
              <a:rPr lang="en-US" sz="1200" b="0" i="1" kern="1200" dirty="0" err="1">
                <a:solidFill>
                  <a:schemeClr val="tx1"/>
                </a:solidFill>
                <a:effectLst/>
                <a:latin typeface="+mn-lt"/>
                <a:ea typeface="+mn-ea"/>
                <a:cs typeface="+mn-cs"/>
              </a:rPr>
              <a:t>leprae</a:t>
            </a:r>
            <a:r>
              <a:rPr lang="en-US" sz="1200" b="0" i="0" kern="1200" dirty="0">
                <a:solidFill>
                  <a:schemeClr val="tx1"/>
                </a:solidFill>
                <a:effectLst/>
                <a:latin typeface="+mn-lt"/>
                <a:ea typeface="+mn-ea"/>
                <a:cs typeface="+mn-cs"/>
              </a:rPr>
              <a:t> DNA detection in asymptomatic household contacts. BMC Infect Dis 2018; 18:153. doi:10.1186/s12879-018-3056-2.</a:t>
            </a:r>
          </a:p>
          <a:p>
            <a:pPr marL="0" marR="0" lvl="1"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lvl="1"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lvl="1"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lvl="1" indent="0" algn="l" defTabSz="457200" rtl="0" eaLnBrk="1" fontAlgn="auto" latinLnBrk="0" hangingPunct="1">
              <a:lnSpc>
                <a:spcPct val="100000"/>
              </a:lnSpc>
              <a:spcBef>
                <a:spcPts val="0"/>
              </a:spcBef>
              <a:spcAft>
                <a:spcPts val="0"/>
              </a:spcAft>
              <a:buClrTx/>
              <a:buSzTx/>
              <a:buFontTx/>
              <a:buNone/>
              <a:tabLst/>
              <a:defRPr/>
            </a:pPr>
            <a:r>
              <a:rPr lang="en-US" dirty="0" err="1"/>
              <a:t>Beyene</a:t>
            </a:r>
            <a:r>
              <a:rPr lang="en-US" dirty="0"/>
              <a:t> D, </a:t>
            </a:r>
            <a:r>
              <a:rPr lang="en-US" dirty="0" err="1"/>
              <a:t>Aseffa</a:t>
            </a:r>
            <a:r>
              <a:rPr lang="en-US" dirty="0"/>
              <a:t> A, </a:t>
            </a:r>
            <a:r>
              <a:rPr lang="en-US" dirty="0" err="1"/>
              <a:t>HarboeMet</a:t>
            </a:r>
            <a:r>
              <a:rPr lang="en-US" dirty="0"/>
              <a:t> al. Nasal carriage of Mycobacterium </a:t>
            </a:r>
            <a:r>
              <a:rPr lang="en-US" dirty="0" err="1"/>
              <a:t>leprae</a:t>
            </a:r>
            <a:r>
              <a:rPr lang="en-US" dirty="0"/>
              <a:t> DNA in healthy individuals in </a:t>
            </a:r>
            <a:r>
              <a:rPr lang="en-US" dirty="0" err="1"/>
              <a:t>Lega</a:t>
            </a:r>
            <a:r>
              <a:rPr lang="en-US" dirty="0"/>
              <a:t> </a:t>
            </a:r>
            <a:r>
              <a:rPr lang="en-US" dirty="0" err="1"/>
              <a:t>Robi</a:t>
            </a:r>
            <a:r>
              <a:rPr lang="en-US" dirty="0"/>
              <a:t> village, Ethiopia. </a:t>
            </a:r>
            <a:r>
              <a:rPr lang="en-US" dirty="0" err="1"/>
              <a:t>Epidemiol</a:t>
            </a:r>
            <a:r>
              <a:rPr lang="en-US" dirty="0"/>
              <a:t> Infect, 2003; 131: 841–848.</a:t>
            </a:r>
          </a:p>
          <a:p>
            <a:endParaRPr lang="en-US" dirty="0"/>
          </a:p>
        </p:txBody>
      </p:sp>
      <p:sp>
        <p:nvSpPr>
          <p:cNvPr id="4" name="Slide Number Placeholder 3"/>
          <p:cNvSpPr>
            <a:spLocks noGrp="1"/>
          </p:cNvSpPr>
          <p:nvPr>
            <p:ph type="sldNum" sz="quarter" idx="10"/>
          </p:nvPr>
        </p:nvSpPr>
        <p:spPr/>
        <p:txBody>
          <a:bodyPr/>
          <a:lstStyle/>
          <a:p>
            <a:fld id="{F80273D0-2AB4-5A45-96E4-852C3C5A2530}" type="slidenum">
              <a:rPr lang="en-US" smtClean="0"/>
              <a:t>7</a:t>
            </a:fld>
            <a:endParaRPr lang="en-US"/>
          </a:p>
        </p:txBody>
      </p:sp>
    </p:spTree>
    <p:extLst>
      <p:ext uri="{BB962C8B-B14F-4D97-AF65-F5344CB8AC3E}">
        <p14:creationId xmlns:p14="http://schemas.microsoft.com/office/powerpoint/2010/main" val="21143596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The global statistics show that 220 810 (95%) of new leprosy cases were reported from 16 countries and only 5% of new cases are from the rest of the world.</a:t>
            </a:r>
          </a:p>
          <a:p>
            <a:pPr>
              <a:defRPr/>
            </a:pPr>
            <a:endParaRPr lang="en-US" dirty="0"/>
          </a:p>
          <a:p>
            <a:pPr>
              <a:defRPr/>
            </a:pPr>
            <a:r>
              <a:rPr lang="en-US" dirty="0"/>
              <a:t>Pockets of high </a:t>
            </a:r>
            <a:r>
              <a:rPr lang="en-US" dirty="0" err="1"/>
              <a:t>endemicity</a:t>
            </a:r>
            <a:r>
              <a:rPr lang="en-US" dirty="0"/>
              <a:t> still remain in some areas of many countries but a few are mentioned as reference: Angola, Bangladesh, Brazil, China, </a:t>
            </a:r>
            <a:r>
              <a:rPr lang="en-US" dirty="0" err="1"/>
              <a:t>Democatic</a:t>
            </a:r>
            <a:r>
              <a:rPr lang="en-US" dirty="0"/>
              <a:t> Republic of Congo, Ethiopia, India, Indonesia, Madagascar, Mozambique, Myanmar, Nepal, Nigeria, Philippines, South Sudan, Sri Lanka, Sudan and the United Republic of Tanzania.</a:t>
            </a:r>
          </a:p>
          <a:p>
            <a:pPr>
              <a:defRPr/>
            </a:pPr>
            <a:endParaRPr lang="en-US" dirty="0"/>
          </a:p>
          <a:p>
            <a:pPr>
              <a:defRPr/>
            </a:pPr>
            <a:r>
              <a:rPr lang="en-US" dirty="0"/>
              <a:t>In 1991 WHO's governing body, the World Health Assembly (WHA) passed a resolution to eliminate leprosy by the year 2000. Elimination of leprosy is defined as a prevalence rate of less than 1 case per 10 000 persons. The target was achieved on time and the widespread use of MDT reduced the disease burden dramatically.</a:t>
            </a:r>
          </a:p>
          <a:p>
            <a:pPr>
              <a:defRPr/>
            </a:pPr>
            <a:endParaRPr lang="en-US" dirty="0"/>
          </a:p>
          <a:p>
            <a:pPr>
              <a:defRPr/>
            </a:pPr>
            <a:r>
              <a:rPr lang="en-US" dirty="0"/>
              <a:t>Since 1995, the World Health Organization (WHO) has provided treatment free of charge to all leprosy patients worldwide</a:t>
            </a:r>
          </a:p>
          <a:p>
            <a:pPr>
              <a:defRPr/>
            </a:pPr>
            <a:endParaRPr lang="en-US" dirty="0"/>
          </a:p>
          <a:p>
            <a:pPr>
              <a:defRPr/>
            </a:pPr>
            <a:r>
              <a:rPr lang="en-US" dirty="0"/>
              <a:t>Over the past 20 years, more than 14 million leprosy patients have been cured, about 4 million since 2000.</a:t>
            </a:r>
          </a:p>
          <a:p>
            <a:pPr>
              <a:defRPr/>
            </a:pPr>
            <a:r>
              <a:rPr lang="en-US" dirty="0"/>
              <a:t>The prevalence rate of the disease has dropped by 90% – from 21.1 per 10 000 inhabitants to less than 1 per 10 000 inhabitants in 2000.</a:t>
            </a:r>
          </a:p>
          <a:p>
            <a:pPr>
              <a:defRPr/>
            </a:pPr>
            <a:r>
              <a:rPr lang="en-US" dirty="0"/>
              <a:t>Dramatic decrease in the global disease burden: from 5.2 million in 1985 to 805 000 in 1995 to 753 000 at the end of 1999 to 189 018 cases at the end of 2012.</a:t>
            </a:r>
          </a:p>
          <a:p>
            <a:pPr>
              <a:defRPr/>
            </a:pPr>
            <a:r>
              <a:rPr lang="en-US" dirty="0"/>
              <a:t>Leprosy has been eliminated from 119 countries out of 122 countries where the disease was considered as a public health problem in 1985.</a:t>
            </a:r>
          </a:p>
          <a:p>
            <a:pPr>
              <a:defRPr/>
            </a:pPr>
            <a:r>
              <a:rPr lang="en-US" dirty="0"/>
              <a:t>So far, there has been no resistance to </a:t>
            </a:r>
            <a:r>
              <a:rPr lang="en-US" dirty="0" err="1"/>
              <a:t>antileprosy</a:t>
            </a:r>
            <a:r>
              <a:rPr lang="en-US" dirty="0"/>
              <a:t> treatment when used as MDT.</a:t>
            </a:r>
          </a:p>
          <a:p>
            <a:pPr>
              <a:defRPr/>
            </a:pPr>
            <a:r>
              <a:rPr lang="en-US" dirty="0"/>
              <a:t>Efforts currently focus on eliminating leprosy at a national level in the remaining endemic countries and at a sub-national level from the others.</a:t>
            </a:r>
          </a:p>
          <a:p>
            <a:pPr>
              <a:defRPr/>
            </a:pPr>
            <a:endParaRPr lang="en-US" dirty="0"/>
          </a:p>
          <a:p>
            <a:pPr>
              <a:defRPr/>
            </a:pPr>
            <a:endParaRPr lang="en-US" dirty="0"/>
          </a:p>
          <a:p>
            <a:pPr>
              <a:defRPr/>
            </a:pPr>
            <a:endParaRPr lang="en-US" dirty="0"/>
          </a:p>
        </p:txBody>
      </p:sp>
      <p:sp>
        <p:nvSpPr>
          <p:cNvPr id="4" name="Slide Number Placeholder 3"/>
          <p:cNvSpPr>
            <a:spLocks noGrp="1"/>
          </p:cNvSpPr>
          <p:nvPr>
            <p:ph type="sldNum" sz="quarter" idx="5"/>
          </p:nvPr>
        </p:nvSpPr>
        <p:spPr/>
        <p:txBody>
          <a:bodyPr/>
          <a:lstStyle/>
          <a:p>
            <a:pPr>
              <a:defRPr/>
            </a:pPr>
            <a:fld id="{E93D4DD7-BD40-B64A-9D9B-3723A5302D78}" type="slidenum">
              <a:rPr lang="en-US" smtClean="0"/>
              <a:pPr>
                <a:defRPr/>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en-US" dirty="0">
                <a:cs typeface="+mn-cs"/>
              </a:rPr>
              <a:t>Lockwood DN. Rifampicin/minocycline and </a:t>
            </a:r>
            <a:r>
              <a:rPr lang="en-US" dirty="0" err="1">
                <a:cs typeface="+mn-cs"/>
              </a:rPr>
              <a:t>ofloxacin</a:t>
            </a:r>
            <a:r>
              <a:rPr lang="en-US" dirty="0">
                <a:cs typeface="+mn-cs"/>
              </a:rPr>
              <a:t> (ROM) for</a:t>
            </a:r>
          </a:p>
          <a:p>
            <a:pPr eaLnBrk="1" hangingPunct="1">
              <a:defRPr/>
            </a:pPr>
            <a:r>
              <a:rPr lang="en-US" dirty="0">
                <a:cs typeface="+mn-cs"/>
              </a:rPr>
              <a:t>single lesions: what is the evidence? Lepr Rev 1997; 68: 299–300.</a:t>
            </a:r>
          </a:p>
          <a:p>
            <a:pPr eaLnBrk="1" hangingPunct="1">
              <a:defRPr/>
            </a:pPr>
            <a:endParaRPr lang="en-US" dirty="0">
              <a:cs typeface="+mn-cs"/>
            </a:endParaRPr>
          </a:p>
          <a:p>
            <a:pPr eaLnBrk="1" hangingPunct="1">
              <a:defRPr/>
            </a:pPr>
            <a:r>
              <a:rPr lang="en-US" sz="800" dirty="0">
                <a:cs typeface="+mn-cs"/>
              </a:rPr>
              <a:t>Since 1995, WHO has provided free multidrug therapy worldwide in collaboration with private foundations. As treatment improved and became more widely available, in 1991, the World Health Assembly passed a resolution with the goal of eliminating leprosy as a public health problem by the year 2000, just 9 years later. In that resolution, the elimination of leprosy was defined as decreasing the prevalence rate to less than 1 case per 10,000 persons (from the then current figure of 21.1 per 10,000 persons). It is believed that this target was met as scheduled</a:t>
            </a:r>
            <a:endParaRPr lang="en-US" dirty="0">
              <a:cs typeface="+mn-cs"/>
            </a:endParaRPr>
          </a:p>
        </p:txBody>
      </p:sp>
      <p:sp>
        <p:nvSpPr>
          <p:cNvPr id="4" name="Slide Number Placeholder 3"/>
          <p:cNvSpPr>
            <a:spLocks noGrp="1"/>
          </p:cNvSpPr>
          <p:nvPr>
            <p:ph type="sldNum" sz="quarter" idx="5"/>
          </p:nvPr>
        </p:nvSpPr>
        <p:spPr/>
        <p:txBody>
          <a:bodyPr/>
          <a:lstStyle/>
          <a:p>
            <a:pPr>
              <a:defRPr/>
            </a:pPr>
            <a:fld id="{ABCFAB6E-B53C-E149-B218-ABFE01BD8B81}" type="slidenum">
              <a:rPr lang="en-US"/>
              <a:pPr>
                <a:defRPr/>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620,000</a:t>
            </a:r>
            <a:r>
              <a:rPr lang="en-US" baseline="0" dirty="0"/>
              <a:t> cases in </a:t>
            </a:r>
            <a:r>
              <a:rPr lang="en-US" dirty="0"/>
              <a:t>2002 to </a:t>
            </a:r>
          </a:p>
          <a:p>
            <a:r>
              <a:rPr lang="en-US" dirty="0"/>
              <a:t>212,</a:t>
            </a:r>
            <a:r>
              <a:rPr lang="en-US" baseline="0" dirty="0"/>
              <a:t> 000 cases in </a:t>
            </a:r>
            <a:r>
              <a:rPr lang="en-US" dirty="0"/>
              <a:t>2006</a:t>
            </a:r>
            <a:r>
              <a:rPr lang="en-US" baseline="0" dirty="0"/>
              <a:t> – coincided with the WHO </a:t>
            </a:r>
            <a:r>
              <a:rPr lang="en-US" baseline="0" dirty="0" err="1"/>
              <a:t>deciiosn</a:t>
            </a:r>
            <a:r>
              <a:rPr lang="en-US" baseline="0" dirty="0"/>
              <a:t> to decrease treatment duration from 2 years to 1 year</a:t>
            </a:r>
          </a:p>
          <a:p>
            <a:endParaRPr lang="en-US" dirty="0"/>
          </a:p>
        </p:txBody>
      </p:sp>
      <p:sp>
        <p:nvSpPr>
          <p:cNvPr id="4" name="Slide Number Placeholder 3"/>
          <p:cNvSpPr>
            <a:spLocks noGrp="1"/>
          </p:cNvSpPr>
          <p:nvPr>
            <p:ph type="sldNum" sz="quarter" idx="10"/>
          </p:nvPr>
        </p:nvSpPr>
        <p:spPr/>
        <p:txBody>
          <a:bodyPr/>
          <a:lstStyle/>
          <a:p>
            <a:pPr>
              <a:defRPr/>
            </a:pPr>
            <a:fld id="{C29C5E76-8FF2-4047-9A02-46CC25CF7A09}" type="slidenum">
              <a:rPr lang="en-US" smtClean="0"/>
              <a:pPr>
                <a:defRPr/>
              </a:pPr>
              <a:t>10</a:t>
            </a:fld>
            <a:endParaRPr lang="en-US"/>
          </a:p>
        </p:txBody>
      </p:sp>
    </p:spTree>
    <p:extLst>
      <p:ext uri="{BB962C8B-B14F-4D97-AF65-F5344CB8AC3E}">
        <p14:creationId xmlns:p14="http://schemas.microsoft.com/office/powerpoint/2010/main" val="11808831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It should be noted that 6 countries reported &gt;1000 cases annually in the Region, while India alone accounted for 58.85% of the global leprosy burden</a:t>
            </a:r>
            <a:endParaRPr lang="en-US" dirty="0"/>
          </a:p>
          <a:p>
            <a:endParaRPr lang="en-US" dirty="0"/>
          </a:p>
          <a:p>
            <a:r>
              <a:rPr lang="en-US" sz="1200" kern="1200" dirty="0">
                <a:solidFill>
                  <a:schemeClr val="tx1"/>
                </a:solidFill>
                <a:effectLst/>
                <a:latin typeface="+mn-lt"/>
                <a:ea typeface="+mn-ea"/>
                <a:cs typeface="+mn-cs"/>
              </a:rPr>
              <a:t>India reported the highest number of new cases (126,913) followed by Brazil (31,044) and Indonesia (16 856</a:t>
            </a:r>
          </a:p>
          <a:p>
            <a:endParaRPr lang="en-US" dirty="0"/>
          </a:p>
          <a:p>
            <a:r>
              <a:rPr lang="en-US" dirty="0"/>
              <a:t>pockets of high </a:t>
            </a:r>
            <a:r>
              <a:rPr lang="en-US" dirty="0" err="1"/>
              <a:t>endemicity</a:t>
            </a:r>
            <a:r>
              <a:rPr lang="en-US" dirty="0"/>
              <a:t> still remain in some foci in Angola, Brazil, the Central African Republic, India, Madagascar, Nepal and the United Republic of Tanzania </a:t>
            </a:r>
          </a:p>
          <a:p>
            <a:endParaRPr lang="en-US" dirty="0"/>
          </a:p>
          <a:p>
            <a:r>
              <a:rPr lang="en-US" sz="800" kern="1200" dirty="0">
                <a:solidFill>
                  <a:schemeClr val="tx1"/>
                </a:solidFill>
                <a:latin typeface="+mn-lt"/>
                <a:ea typeface="+mn-ea"/>
                <a:cs typeface="+mn-cs"/>
              </a:rPr>
              <a:t>5 countries &gt; 80% of cases</a:t>
            </a:r>
          </a:p>
          <a:p>
            <a:pPr eaLnBrk="1" hangingPunct="1">
              <a:defRPr/>
            </a:pPr>
            <a:r>
              <a:rPr lang="en-US" dirty="0">
                <a:cs typeface="+mn-cs"/>
              </a:rPr>
              <a:t>The leprosy burden is now concentrated in the five most endemic countries </a:t>
            </a:r>
          </a:p>
          <a:p>
            <a:pPr lvl="2" eaLnBrk="1" hangingPunct="1">
              <a:defRPr/>
            </a:pPr>
            <a:r>
              <a:rPr lang="en-US" dirty="0"/>
              <a:t>(Brazil, India, Madagascar, Mozambique, and Nepal)</a:t>
            </a:r>
          </a:p>
          <a:p>
            <a:pPr lvl="2" eaLnBrk="1" hangingPunct="1">
              <a:defRPr/>
            </a:pPr>
            <a:r>
              <a:rPr lang="en-US" dirty="0"/>
              <a:t>account for &gt; 80% of prevalence </a:t>
            </a:r>
          </a:p>
          <a:p>
            <a:pPr lvl="2" eaLnBrk="1" hangingPunct="1">
              <a:defRPr/>
            </a:pPr>
            <a:r>
              <a:rPr lang="en-US" dirty="0"/>
              <a:t>The combined prevalence rate in these countries is about 4 per 10 000 inhabitant</a:t>
            </a:r>
          </a:p>
          <a:p>
            <a:endParaRPr lang="en-US" dirty="0"/>
          </a:p>
        </p:txBody>
      </p:sp>
      <p:sp>
        <p:nvSpPr>
          <p:cNvPr id="4" name="Slide Number Placeholder 3"/>
          <p:cNvSpPr>
            <a:spLocks noGrp="1"/>
          </p:cNvSpPr>
          <p:nvPr>
            <p:ph type="sldNum" sz="quarter" idx="10"/>
          </p:nvPr>
        </p:nvSpPr>
        <p:spPr/>
        <p:txBody>
          <a:bodyPr/>
          <a:lstStyle/>
          <a:p>
            <a:fld id="{F80273D0-2AB4-5A45-96E4-852C3C5A2530}" type="slidenum">
              <a:rPr lang="en-US" smtClean="0"/>
              <a:t>11</a:t>
            </a:fld>
            <a:endParaRPr lang="en-US"/>
          </a:p>
        </p:txBody>
      </p:sp>
    </p:spTree>
    <p:extLst>
      <p:ext uri="{BB962C8B-B14F-4D97-AF65-F5344CB8AC3E}">
        <p14:creationId xmlns:p14="http://schemas.microsoft.com/office/powerpoint/2010/main" val="29884183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It should be noted that 6 countries reported &gt;1000 cases annually in the Region, while India alone accounted for 58.85% of the global leprosy burden</a:t>
            </a:r>
            <a:endParaRPr lang="en-US" dirty="0"/>
          </a:p>
          <a:p>
            <a:endParaRPr lang="en-US" dirty="0"/>
          </a:p>
          <a:p>
            <a:r>
              <a:rPr lang="en-US" sz="1200" kern="1200" dirty="0">
                <a:solidFill>
                  <a:schemeClr val="tx1"/>
                </a:solidFill>
                <a:effectLst/>
                <a:latin typeface="+mn-lt"/>
                <a:ea typeface="+mn-ea"/>
                <a:cs typeface="+mn-cs"/>
              </a:rPr>
              <a:t>India reported the highest number of new cases (126,913) followed by Brazil (31,044) and Indonesia (16 856</a:t>
            </a:r>
          </a:p>
          <a:p>
            <a:endParaRPr lang="en-US" dirty="0"/>
          </a:p>
          <a:p>
            <a:r>
              <a:rPr lang="en-US" dirty="0"/>
              <a:t>pockets of high </a:t>
            </a:r>
            <a:r>
              <a:rPr lang="en-US" dirty="0" err="1"/>
              <a:t>endemicity</a:t>
            </a:r>
            <a:r>
              <a:rPr lang="en-US" dirty="0"/>
              <a:t> still remain in some foci in Angola, Brazil, the Central African Republic, India, Madagascar, Nepal and the United Republic of Tanzania </a:t>
            </a:r>
          </a:p>
          <a:p>
            <a:endParaRPr lang="en-US" dirty="0"/>
          </a:p>
          <a:p>
            <a:r>
              <a:rPr lang="en-US" sz="800" kern="1200" dirty="0">
                <a:solidFill>
                  <a:schemeClr val="tx1"/>
                </a:solidFill>
                <a:latin typeface="+mn-lt"/>
                <a:ea typeface="+mn-ea"/>
                <a:cs typeface="+mn-cs"/>
              </a:rPr>
              <a:t>5 countries &gt; 80% of cases</a:t>
            </a:r>
          </a:p>
          <a:p>
            <a:pPr eaLnBrk="1" hangingPunct="1">
              <a:defRPr/>
            </a:pPr>
            <a:r>
              <a:rPr lang="en-US" dirty="0">
                <a:cs typeface="+mn-cs"/>
              </a:rPr>
              <a:t>The leprosy burden is now concentrated in the five most endemic countries </a:t>
            </a:r>
          </a:p>
          <a:p>
            <a:pPr lvl="2" eaLnBrk="1" hangingPunct="1">
              <a:defRPr/>
            </a:pPr>
            <a:r>
              <a:rPr lang="en-US" dirty="0"/>
              <a:t>(Brazil, India, Madagascar, Mozambique, and Nepal)</a:t>
            </a:r>
          </a:p>
          <a:p>
            <a:pPr lvl="2" eaLnBrk="1" hangingPunct="1">
              <a:defRPr/>
            </a:pPr>
            <a:r>
              <a:rPr lang="en-US" dirty="0"/>
              <a:t>account for &gt; 80% of prevalence </a:t>
            </a:r>
          </a:p>
          <a:p>
            <a:pPr lvl="2" eaLnBrk="1" hangingPunct="1">
              <a:defRPr/>
            </a:pPr>
            <a:r>
              <a:rPr lang="en-US" dirty="0"/>
              <a:t>The combined prevalence rate in these countries is about 4 per 10 000 inhabitant</a:t>
            </a:r>
          </a:p>
          <a:p>
            <a:endParaRPr lang="en-US" dirty="0"/>
          </a:p>
        </p:txBody>
      </p:sp>
      <p:sp>
        <p:nvSpPr>
          <p:cNvPr id="4" name="Slide Number Placeholder 3"/>
          <p:cNvSpPr>
            <a:spLocks noGrp="1"/>
          </p:cNvSpPr>
          <p:nvPr>
            <p:ph type="sldNum" sz="quarter" idx="10"/>
          </p:nvPr>
        </p:nvSpPr>
        <p:spPr/>
        <p:txBody>
          <a:bodyPr/>
          <a:lstStyle/>
          <a:p>
            <a:fld id="{F80273D0-2AB4-5A45-96E4-852C3C5A2530}" type="slidenum">
              <a:rPr lang="en-US" smtClean="0"/>
              <a:t>12</a:t>
            </a:fld>
            <a:endParaRPr lang="en-US"/>
          </a:p>
        </p:txBody>
      </p:sp>
    </p:spTree>
    <p:extLst>
      <p:ext uri="{BB962C8B-B14F-4D97-AF65-F5344CB8AC3E}">
        <p14:creationId xmlns:p14="http://schemas.microsoft.com/office/powerpoint/2010/main" val="41732181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355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x-none" dirty="0"/>
              <a:t>“Accelerating towards a </a:t>
            </a:r>
            <a:r>
              <a:rPr lang="en-US" altLang="x-none" dirty="0" err="1"/>
              <a:t>leprosyfree</a:t>
            </a:r>
            <a:r>
              <a:rPr lang="en-US" altLang="x-none" dirty="0"/>
              <a:t> world” </a:t>
            </a:r>
          </a:p>
          <a:p>
            <a:pPr>
              <a:spcBef>
                <a:spcPct val="0"/>
              </a:spcBef>
            </a:pPr>
            <a:endParaRPr lang="en-US" altLang="x-none" dirty="0"/>
          </a:p>
          <a:p>
            <a:pPr>
              <a:spcBef>
                <a:spcPct val="0"/>
              </a:spcBef>
            </a:pPr>
            <a:r>
              <a:rPr lang="en-US" altLang="x-none" dirty="0"/>
              <a:t>Yet the current strategy is innovative as it gives, in addition to a solid medical component, increased visibility and weight to the human and social aspects affecting leprosy control. Reducing stigma and promoting inclusiveness will reinforce better and earlier diagnosis. Innovative approaches include focus on children, women and other vulnerable populations, strengthened referral systems, systematic tracing of household contacts, monitoring drug resistance, working towards a simplified treatment approach and assessing the role of post-exposure prophylaxis. It provides linkages with broader health and development agendas including universal health coverage and the sustainable development goals.</a:t>
            </a:r>
          </a:p>
          <a:p>
            <a:pPr>
              <a:spcBef>
                <a:spcPct val="0"/>
              </a:spcBef>
            </a:pPr>
            <a:endParaRPr lang="en-US" altLang="x-none" dirty="0"/>
          </a:p>
          <a:p>
            <a:pPr>
              <a:spcBef>
                <a:spcPct val="0"/>
              </a:spcBef>
            </a:pPr>
            <a:r>
              <a:rPr lang="en-US" altLang="x-none" dirty="0"/>
              <a:t>The target of G2D rate is less than one per million population.</a:t>
            </a:r>
          </a:p>
          <a:p>
            <a:pPr>
              <a:spcBef>
                <a:spcPct val="0"/>
              </a:spcBef>
            </a:pPr>
            <a:endParaRPr lang="en-US" altLang="x-none" dirty="0"/>
          </a:p>
          <a:p>
            <a:pPr>
              <a:spcBef>
                <a:spcPct val="0"/>
              </a:spcBef>
            </a:pPr>
            <a:endParaRPr lang="en-US" altLang="x-none" dirty="0"/>
          </a:p>
        </p:txBody>
      </p:sp>
      <p:sp>
        <p:nvSpPr>
          <p:cNvPr id="2355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fontAlgn="base">
              <a:spcBef>
                <a:spcPct val="0"/>
              </a:spcBef>
              <a:spcAft>
                <a:spcPct val="0"/>
              </a:spcAft>
              <a:defRPr>
                <a:solidFill>
                  <a:schemeClr val="tx1"/>
                </a:solidFill>
                <a:latin typeface="Calibri" charset="0"/>
              </a:defRPr>
            </a:lvl6pPr>
            <a:lvl7pPr marL="2971800" indent="-228600" defTabSz="457200" fontAlgn="base">
              <a:spcBef>
                <a:spcPct val="0"/>
              </a:spcBef>
              <a:spcAft>
                <a:spcPct val="0"/>
              </a:spcAft>
              <a:defRPr>
                <a:solidFill>
                  <a:schemeClr val="tx1"/>
                </a:solidFill>
                <a:latin typeface="Calibri" charset="0"/>
              </a:defRPr>
            </a:lvl7pPr>
            <a:lvl8pPr marL="3429000" indent="-228600" defTabSz="457200" fontAlgn="base">
              <a:spcBef>
                <a:spcPct val="0"/>
              </a:spcBef>
              <a:spcAft>
                <a:spcPct val="0"/>
              </a:spcAft>
              <a:defRPr>
                <a:solidFill>
                  <a:schemeClr val="tx1"/>
                </a:solidFill>
                <a:latin typeface="Calibri" charset="0"/>
              </a:defRPr>
            </a:lvl8pPr>
            <a:lvl9pPr marL="3886200" indent="-228600" defTabSz="457200" fontAlgn="base">
              <a:spcBef>
                <a:spcPct val="0"/>
              </a:spcBef>
              <a:spcAft>
                <a:spcPct val="0"/>
              </a:spcAft>
              <a:defRPr>
                <a:solidFill>
                  <a:schemeClr val="tx1"/>
                </a:solidFill>
                <a:latin typeface="Calibri" charset="0"/>
              </a:defRPr>
            </a:lvl9pPr>
          </a:lstStyle>
          <a:p>
            <a:pPr fontAlgn="base">
              <a:spcBef>
                <a:spcPct val="0"/>
              </a:spcBef>
              <a:spcAft>
                <a:spcPct val="0"/>
              </a:spcAft>
            </a:pPr>
            <a:fld id="{D9B11D32-F524-F546-A5BD-7885237B250B}" type="slidenum">
              <a:rPr lang="en-US" altLang="x-none"/>
              <a:pPr fontAlgn="base">
                <a:spcBef>
                  <a:spcPct val="0"/>
                </a:spcBef>
                <a:spcAft>
                  <a:spcPct val="0"/>
                </a:spcAft>
              </a:pPr>
              <a:t>13</a:t>
            </a:fld>
            <a:endParaRPr lang="en-US" altLang="x-none"/>
          </a:p>
        </p:txBody>
      </p:sp>
    </p:spTree>
    <p:extLst>
      <p:ext uri="{BB962C8B-B14F-4D97-AF65-F5344CB8AC3E}">
        <p14:creationId xmlns:p14="http://schemas.microsoft.com/office/powerpoint/2010/main" val="4435152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348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x-none"/>
              <a:t>Tuberculoid leprosy (TT stage) </a:t>
            </a:r>
          </a:p>
          <a:p>
            <a:pPr lvl="1">
              <a:spcBef>
                <a:spcPct val="0"/>
              </a:spcBef>
            </a:pPr>
            <a:r>
              <a:rPr lang="en-US" altLang="x-none"/>
              <a:t>Sharply demarcated hypopigmented macular skin lesions</a:t>
            </a:r>
          </a:p>
          <a:p>
            <a:pPr>
              <a:spcBef>
                <a:spcPct val="0"/>
              </a:spcBef>
            </a:pPr>
            <a:r>
              <a:rPr lang="en-US" altLang="x-none"/>
              <a:t>Lepromatous leprosy (LL). </a:t>
            </a:r>
          </a:p>
          <a:p>
            <a:pPr lvl="1">
              <a:spcBef>
                <a:spcPct val="0"/>
              </a:spcBef>
            </a:pPr>
            <a:r>
              <a:rPr lang="en-US" altLang="x-none"/>
              <a:t>skin involvement is extensive and bilateral across the host's body, with polymorphic lesions -- nodules, macules, papules, and plaques</a:t>
            </a:r>
          </a:p>
          <a:p>
            <a:pPr>
              <a:spcBef>
                <a:spcPct val="0"/>
              </a:spcBef>
            </a:pPr>
            <a:endParaRPr lang="en-US" altLang="x-none"/>
          </a:p>
          <a:p>
            <a:pPr>
              <a:spcBef>
                <a:spcPct val="0"/>
              </a:spcBef>
            </a:pPr>
            <a:endParaRPr lang="en-US" altLang="x-none"/>
          </a:p>
        </p:txBody>
      </p:sp>
      <p:sp>
        <p:nvSpPr>
          <p:cNvPr id="3481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fontAlgn="base">
              <a:spcBef>
                <a:spcPct val="0"/>
              </a:spcBef>
              <a:spcAft>
                <a:spcPct val="0"/>
              </a:spcAft>
              <a:defRPr>
                <a:solidFill>
                  <a:schemeClr val="tx1"/>
                </a:solidFill>
                <a:latin typeface="Calibri" charset="0"/>
              </a:defRPr>
            </a:lvl6pPr>
            <a:lvl7pPr marL="2971800" indent="-228600" defTabSz="457200" fontAlgn="base">
              <a:spcBef>
                <a:spcPct val="0"/>
              </a:spcBef>
              <a:spcAft>
                <a:spcPct val="0"/>
              </a:spcAft>
              <a:defRPr>
                <a:solidFill>
                  <a:schemeClr val="tx1"/>
                </a:solidFill>
                <a:latin typeface="Calibri" charset="0"/>
              </a:defRPr>
            </a:lvl7pPr>
            <a:lvl8pPr marL="3429000" indent="-228600" defTabSz="457200" fontAlgn="base">
              <a:spcBef>
                <a:spcPct val="0"/>
              </a:spcBef>
              <a:spcAft>
                <a:spcPct val="0"/>
              </a:spcAft>
              <a:defRPr>
                <a:solidFill>
                  <a:schemeClr val="tx1"/>
                </a:solidFill>
                <a:latin typeface="Calibri" charset="0"/>
              </a:defRPr>
            </a:lvl8pPr>
            <a:lvl9pPr marL="3886200" indent="-228600" defTabSz="457200" fontAlgn="base">
              <a:spcBef>
                <a:spcPct val="0"/>
              </a:spcBef>
              <a:spcAft>
                <a:spcPct val="0"/>
              </a:spcAft>
              <a:defRPr>
                <a:solidFill>
                  <a:schemeClr val="tx1"/>
                </a:solidFill>
                <a:latin typeface="Calibri" charset="0"/>
              </a:defRPr>
            </a:lvl9pPr>
          </a:lstStyle>
          <a:p>
            <a:pPr fontAlgn="base">
              <a:spcBef>
                <a:spcPct val="0"/>
              </a:spcBef>
              <a:spcAft>
                <a:spcPct val="0"/>
              </a:spcAft>
            </a:pPr>
            <a:fld id="{B56AE70C-64B4-6949-AA7A-044DBBED3AFF}" type="slidenum">
              <a:rPr lang="en-US" altLang="x-none"/>
              <a:pPr fontAlgn="base">
                <a:spcBef>
                  <a:spcPct val="0"/>
                </a:spcBef>
                <a:spcAft>
                  <a:spcPct val="0"/>
                </a:spcAft>
              </a:pPr>
              <a:t>15</a:t>
            </a:fld>
            <a:endParaRPr lang="en-US" altLang="x-none"/>
          </a:p>
        </p:txBody>
      </p:sp>
    </p:spTree>
    <p:extLst>
      <p:ext uri="{BB962C8B-B14F-4D97-AF65-F5344CB8AC3E}">
        <p14:creationId xmlns:p14="http://schemas.microsoft.com/office/powerpoint/2010/main" val="19228038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en-US" dirty="0" err="1">
                <a:cs typeface="+mn-cs"/>
              </a:rPr>
              <a:t>Lepromatous</a:t>
            </a:r>
            <a:r>
              <a:rPr lang="en-US" dirty="0">
                <a:cs typeface="+mn-cs"/>
              </a:rPr>
              <a:t> leprosy (LL): When macrophage and foam cell collections present with numerous bacilli interspersed with sparse number of lymphocytes.</a:t>
            </a:r>
          </a:p>
          <a:p>
            <a:pPr eaLnBrk="1" hangingPunct="1">
              <a:defRPr/>
            </a:pPr>
            <a:r>
              <a:rPr lang="en-US" dirty="0">
                <a:cs typeface="+mn-cs"/>
              </a:rPr>
              <a:t>Borderline </a:t>
            </a:r>
            <a:r>
              <a:rPr lang="en-US" dirty="0" err="1">
                <a:cs typeface="+mn-cs"/>
              </a:rPr>
              <a:t>lepromatous</a:t>
            </a:r>
            <a:r>
              <a:rPr lang="en-US" dirty="0">
                <a:cs typeface="+mn-cs"/>
              </a:rPr>
              <a:t> (BL) leprosy: When there were macrophage granulomas, numerous lymphocytes and moderate numbers of bacilli.</a:t>
            </a:r>
          </a:p>
          <a:p>
            <a:pPr eaLnBrk="1" hangingPunct="1">
              <a:defRPr/>
            </a:pPr>
            <a:r>
              <a:rPr lang="en-US" dirty="0">
                <a:cs typeface="+mn-cs"/>
              </a:rPr>
              <a:t>Borderline </a:t>
            </a:r>
            <a:r>
              <a:rPr lang="en-US" dirty="0" err="1">
                <a:cs typeface="+mn-cs"/>
              </a:rPr>
              <a:t>tuberculoid</a:t>
            </a:r>
            <a:r>
              <a:rPr lang="en-US" dirty="0">
                <a:cs typeface="+mn-cs"/>
              </a:rPr>
              <a:t> (BT) leprosy: When </a:t>
            </a:r>
            <a:r>
              <a:rPr lang="en-US" dirty="0" err="1">
                <a:cs typeface="+mn-cs"/>
              </a:rPr>
              <a:t>lympho-epithelioid</a:t>
            </a:r>
            <a:r>
              <a:rPr lang="en-US" dirty="0">
                <a:cs typeface="+mn-cs"/>
              </a:rPr>
              <a:t> granuloma presents with occasional </a:t>
            </a:r>
            <a:r>
              <a:rPr lang="en-US" dirty="0" err="1">
                <a:cs typeface="+mn-cs"/>
              </a:rPr>
              <a:t>Langhans</a:t>
            </a:r>
            <a:r>
              <a:rPr lang="en-US" dirty="0">
                <a:cs typeface="+mn-cs"/>
              </a:rPr>
              <a:t> giant cells.</a:t>
            </a:r>
          </a:p>
          <a:p>
            <a:pPr eaLnBrk="1" hangingPunct="1">
              <a:defRPr/>
            </a:pPr>
            <a:r>
              <a:rPr lang="en-US" dirty="0">
                <a:cs typeface="+mn-cs"/>
              </a:rPr>
              <a:t>Tuberculoid leprosy (TT): When immature </a:t>
            </a:r>
            <a:r>
              <a:rPr lang="en-US" dirty="0" err="1">
                <a:cs typeface="+mn-cs"/>
              </a:rPr>
              <a:t>epithelioid</a:t>
            </a:r>
            <a:r>
              <a:rPr lang="en-US" dirty="0">
                <a:cs typeface="+mn-cs"/>
              </a:rPr>
              <a:t> cells are present together with </a:t>
            </a:r>
            <a:r>
              <a:rPr lang="en-US" dirty="0" err="1">
                <a:cs typeface="+mn-cs"/>
              </a:rPr>
              <a:t>Langhans</a:t>
            </a:r>
            <a:r>
              <a:rPr lang="en-US" dirty="0">
                <a:cs typeface="+mn-cs"/>
              </a:rPr>
              <a:t> giant cells and numerous lymphocytes.</a:t>
            </a:r>
          </a:p>
        </p:txBody>
      </p:sp>
      <p:sp>
        <p:nvSpPr>
          <p:cNvPr id="4" name="Slide Number Placeholder 3"/>
          <p:cNvSpPr>
            <a:spLocks noGrp="1"/>
          </p:cNvSpPr>
          <p:nvPr>
            <p:ph type="sldNum" sz="quarter" idx="5"/>
          </p:nvPr>
        </p:nvSpPr>
        <p:spPr/>
        <p:txBody>
          <a:bodyPr/>
          <a:lstStyle/>
          <a:p>
            <a:pPr>
              <a:defRPr/>
            </a:pPr>
            <a:fld id="{8DC1CEED-A421-394B-B547-797AA04B35FE}" type="slidenum">
              <a:rPr lang="en-US"/>
              <a:pPr>
                <a:defRPr/>
              </a:pPr>
              <a:t>25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Clinical examinations are performed at the following intervals after MDT is complete:</a:t>
            </a:r>
          </a:p>
          <a:p>
            <a:r>
              <a:rPr lang="en-US" sz="1200" kern="1200" dirty="0">
                <a:solidFill>
                  <a:schemeClr val="tx1"/>
                </a:solidFill>
                <a:effectLst/>
                <a:latin typeface="+mn-lt"/>
                <a:ea typeface="+mn-ea"/>
                <a:cs typeface="+mn-cs"/>
              </a:rPr>
              <a:t>1. </a:t>
            </a:r>
            <a:r>
              <a:rPr lang="en-US" sz="1200" kern="1200" dirty="0" err="1">
                <a:solidFill>
                  <a:schemeClr val="tx1"/>
                </a:solidFill>
                <a:effectLst/>
                <a:latin typeface="+mn-lt"/>
                <a:ea typeface="+mn-ea"/>
                <a:cs typeface="+mn-cs"/>
              </a:rPr>
              <a:t>Paucibacillary</a:t>
            </a:r>
            <a:r>
              <a:rPr lang="en-US" sz="1200" kern="1200" dirty="0">
                <a:solidFill>
                  <a:schemeClr val="tx1"/>
                </a:solidFill>
                <a:effectLst/>
                <a:latin typeface="+mn-lt"/>
                <a:ea typeface="+mn-ea"/>
                <a:cs typeface="+mn-cs"/>
              </a:rPr>
              <a:t> (PB) - Annually up to two years</a:t>
            </a:r>
          </a:p>
          <a:p>
            <a:r>
              <a:rPr lang="en-US" sz="1200" kern="1200" dirty="0">
                <a:solidFill>
                  <a:schemeClr val="tx1"/>
                </a:solidFill>
                <a:effectLst/>
                <a:latin typeface="+mn-lt"/>
                <a:ea typeface="+mn-ea"/>
                <a:cs typeface="+mn-cs"/>
              </a:rPr>
              <a:t>2. </a:t>
            </a:r>
            <a:r>
              <a:rPr lang="en-US" sz="1200" kern="1200" dirty="0" err="1">
                <a:solidFill>
                  <a:schemeClr val="tx1"/>
                </a:solidFill>
                <a:effectLst/>
                <a:latin typeface="+mn-lt"/>
                <a:ea typeface="+mn-ea"/>
                <a:cs typeface="+mn-cs"/>
              </a:rPr>
              <a:t>Multibacillary</a:t>
            </a:r>
            <a:r>
              <a:rPr lang="en-US" sz="1200" kern="1200" dirty="0">
                <a:solidFill>
                  <a:schemeClr val="tx1"/>
                </a:solidFill>
                <a:effectLst/>
                <a:latin typeface="+mn-lt"/>
                <a:ea typeface="+mn-ea"/>
                <a:cs typeface="+mn-cs"/>
              </a:rPr>
              <a:t> (MB) - Annually up to three years</a:t>
            </a:r>
          </a:p>
          <a:p>
            <a:endParaRPr lang="en-US" dirty="0"/>
          </a:p>
        </p:txBody>
      </p:sp>
      <p:sp>
        <p:nvSpPr>
          <p:cNvPr id="4" name="Slide Number Placeholder 3"/>
          <p:cNvSpPr>
            <a:spLocks noGrp="1"/>
          </p:cNvSpPr>
          <p:nvPr>
            <p:ph type="sldNum" sz="quarter" idx="10"/>
          </p:nvPr>
        </p:nvSpPr>
        <p:spPr/>
        <p:txBody>
          <a:bodyPr/>
          <a:lstStyle/>
          <a:p>
            <a:fld id="{F80273D0-2AB4-5A45-96E4-852C3C5A2530}" type="slidenum">
              <a:rPr lang="en-US" smtClean="0"/>
              <a:t>30</a:t>
            </a:fld>
            <a:endParaRPr lang="en-US"/>
          </a:p>
        </p:txBody>
      </p:sp>
    </p:spTree>
    <p:extLst>
      <p:ext uri="{BB962C8B-B14F-4D97-AF65-F5344CB8AC3E}">
        <p14:creationId xmlns:p14="http://schemas.microsoft.com/office/powerpoint/2010/main" val="2125842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Arial" charset="0"/>
                <a:ea typeface="ＭＳ Ｐゴシック" charset="0"/>
                <a:cs typeface="ＭＳ Ｐゴシック" charset="0"/>
              </a:rPr>
              <a:t>ROM - </a:t>
            </a:r>
          </a:p>
          <a:p>
            <a:r>
              <a:rPr lang="en-US" sz="1200" b="1" i="0" u="none" strike="noStrike" kern="1200" baseline="0" dirty="0">
                <a:solidFill>
                  <a:schemeClr val="tx1"/>
                </a:solidFill>
                <a:latin typeface="Arial" charset="0"/>
                <a:ea typeface="ＭＳ Ｐゴシック" charset="0"/>
                <a:cs typeface="ＭＳ Ｐゴシック" charset="0"/>
              </a:rPr>
              <a:t>single lesion</a:t>
            </a:r>
            <a:endParaRPr lang="en-US" sz="1200" b="0" i="0" u="none" strike="noStrike" kern="1200" baseline="0" dirty="0">
              <a:solidFill>
                <a:schemeClr val="tx1"/>
              </a:solidFill>
              <a:latin typeface="Arial" charset="0"/>
              <a:ea typeface="ＭＳ Ｐゴシック" charset="0"/>
              <a:cs typeface="ＭＳ Ｐゴシック" charset="0"/>
            </a:endParaRPr>
          </a:p>
          <a:p>
            <a:r>
              <a:rPr lang="en-US" sz="1200" b="1" i="0" u="none" strike="noStrike" kern="1200" baseline="0" dirty="0">
                <a:solidFill>
                  <a:schemeClr val="tx1"/>
                </a:solidFill>
                <a:latin typeface="Arial" charset="0"/>
                <a:ea typeface="ＭＳ Ｐゴシック" charset="0"/>
                <a:cs typeface="ＭＳ Ｐゴシック" charset="0"/>
              </a:rPr>
              <a:t>previously untreated</a:t>
            </a:r>
            <a:endParaRPr lang="en-US" sz="1200" b="0" i="0" u="none" strike="noStrike" kern="1200" baseline="0" dirty="0">
              <a:solidFill>
                <a:schemeClr val="tx1"/>
              </a:solidFill>
              <a:latin typeface="Arial" charset="0"/>
              <a:ea typeface="ＭＳ Ｐゴシック" charset="0"/>
              <a:cs typeface="ＭＳ Ｐゴシック" charset="0"/>
            </a:endParaRPr>
          </a:p>
          <a:p>
            <a:r>
              <a:rPr lang="en-US" sz="1200" b="1" i="0" u="none" strike="noStrike" kern="1200" baseline="0" dirty="0">
                <a:solidFill>
                  <a:schemeClr val="tx1"/>
                </a:solidFill>
                <a:latin typeface="Arial" charset="0"/>
                <a:ea typeface="ＭＳ Ｐゴシック" charset="0"/>
                <a:cs typeface="ＭＳ Ｐゴシック" charset="0"/>
              </a:rPr>
              <a:t>skin smear negative</a:t>
            </a:r>
            <a:endParaRPr lang="en-US" sz="1200" b="0" i="0" u="none" strike="noStrike" kern="1200" baseline="0" dirty="0">
              <a:solidFill>
                <a:schemeClr val="tx1"/>
              </a:solidFill>
              <a:latin typeface="Arial" charset="0"/>
              <a:ea typeface="ＭＳ Ｐゴシック" charset="0"/>
              <a:cs typeface="ＭＳ Ｐゴシック" charset="0"/>
            </a:endParaRPr>
          </a:p>
          <a:p>
            <a:r>
              <a:rPr lang="en-US" sz="1200" b="1" i="0" u="none" strike="noStrike" kern="1200" baseline="0" dirty="0">
                <a:solidFill>
                  <a:schemeClr val="tx1"/>
                </a:solidFill>
                <a:latin typeface="Arial" charset="0"/>
                <a:ea typeface="ＭＳ Ｐゴシック" charset="0"/>
                <a:cs typeface="ＭＳ Ｐゴシック" charset="0"/>
              </a:rPr>
              <a:t>peripheral nerves not involved </a:t>
            </a:r>
            <a:endParaRPr lang="en-US" sz="1200" b="0" i="0" u="none" strike="noStrike" kern="1200" baseline="0" dirty="0">
              <a:solidFill>
                <a:schemeClr val="tx1"/>
              </a:solidFill>
              <a:latin typeface="Arial" charset="0"/>
              <a:ea typeface="ＭＳ Ｐゴシック" charset="0"/>
              <a:cs typeface="ＭＳ Ｐゴシック" charset="0"/>
            </a:endParaRPr>
          </a:p>
          <a:p>
            <a:endParaRPr lang="en-US" dirty="0"/>
          </a:p>
          <a:p>
            <a:r>
              <a:rPr lang="en-US" dirty="0"/>
              <a:t>RMM </a:t>
            </a:r>
          </a:p>
          <a:p>
            <a:r>
              <a:rPr lang="en-CA" b="0" i="1" dirty="0" err="1">
                <a:solidFill>
                  <a:srgbClr val="212121"/>
                </a:solidFill>
                <a:effectLst/>
                <a:latin typeface="Roboto" panose="02000000000000000000" pitchFamily="2" charset="0"/>
              </a:rPr>
              <a:t>Ther</a:t>
            </a:r>
            <a:r>
              <a:rPr lang="en-CA" b="0" i="1" dirty="0">
                <a:solidFill>
                  <a:srgbClr val="212121"/>
                </a:solidFill>
                <a:effectLst/>
                <a:latin typeface="Roboto" panose="02000000000000000000" pitchFamily="2" charset="0"/>
              </a:rPr>
              <a:t> Adv Infect Dis</a:t>
            </a:r>
            <a:r>
              <a:rPr lang="en-CA" b="0" i="0" dirty="0">
                <a:solidFill>
                  <a:srgbClr val="212121"/>
                </a:solidFill>
                <a:effectLst/>
                <a:latin typeface="Roboto" panose="02000000000000000000" pitchFamily="2" charset="0"/>
              </a:rPr>
              <a:t>. 2022;9:20499361221135885. </a:t>
            </a:r>
            <a:endParaRPr lang="en-US" b="0" i="0" dirty="0">
              <a:solidFill>
                <a:srgbClr val="212121"/>
              </a:solidFill>
              <a:effectLst/>
              <a:latin typeface="Roboto" panose="02000000000000000000" pitchFamily="2" charset="0"/>
            </a:endParaRPr>
          </a:p>
          <a:p>
            <a:r>
              <a:rPr lang="en-US" dirty="0"/>
              <a:t>https://</a:t>
            </a:r>
            <a:r>
              <a:rPr lang="en-US" dirty="0" err="1"/>
              <a:t>www.ncbi.nlm.nih.gov</a:t>
            </a:r>
            <a:r>
              <a:rPr lang="en-US" dirty="0"/>
              <a:t>/</a:t>
            </a:r>
            <a:r>
              <a:rPr lang="en-US" dirty="0" err="1"/>
              <a:t>pmc</a:t>
            </a:r>
            <a:r>
              <a:rPr lang="en-US" dirty="0"/>
              <a:t>/articles/PMC9647311/</a:t>
            </a:r>
          </a:p>
        </p:txBody>
      </p:sp>
      <p:sp>
        <p:nvSpPr>
          <p:cNvPr id="4" name="Slide Number Placeholder 3"/>
          <p:cNvSpPr>
            <a:spLocks noGrp="1"/>
          </p:cNvSpPr>
          <p:nvPr>
            <p:ph type="sldNum" sz="quarter" idx="10"/>
          </p:nvPr>
        </p:nvSpPr>
        <p:spPr/>
        <p:txBody>
          <a:bodyPr/>
          <a:lstStyle/>
          <a:p>
            <a:pPr>
              <a:defRPr/>
            </a:pPr>
            <a:fld id="{C29C5E76-8FF2-4047-9A02-46CC25CF7A09}" type="slidenum">
              <a:rPr lang="en-US" smtClean="0"/>
              <a:pPr>
                <a:defRPr/>
              </a:pPr>
              <a:t>31</a:t>
            </a:fld>
            <a:endParaRPr lang="en-US"/>
          </a:p>
        </p:txBody>
      </p:sp>
    </p:spTree>
    <p:extLst>
      <p:ext uri="{BB962C8B-B14F-4D97-AF65-F5344CB8AC3E}">
        <p14:creationId xmlns:p14="http://schemas.microsoft.com/office/powerpoint/2010/main" val="32053993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Reactions occur in</a:t>
            </a:r>
            <a:r>
              <a:rPr lang="en-US" baseline="0" dirty="0"/>
              <a:t> 30% of MB patients</a:t>
            </a:r>
          </a:p>
          <a:p>
            <a:endParaRPr lang="en-US" baseline="0" dirty="0"/>
          </a:p>
          <a:p>
            <a:r>
              <a:rPr lang="en-US" dirty="0"/>
              <a:t>ENL occurs in 50% of LL patients</a:t>
            </a:r>
          </a:p>
        </p:txBody>
      </p:sp>
      <p:sp>
        <p:nvSpPr>
          <p:cNvPr id="4" name="Slide Number Placeholder 3"/>
          <p:cNvSpPr>
            <a:spLocks noGrp="1"/>
          </p:cNvSpPr>
          <p:nvPr>
            <p:ph type="sldNum" sz="quarter" idx="10"/>
          </p:nvPr>
        </p:nvSpPr>
        <p:spPr/>
        <p:txBody>
          <a:bodyPr/>
          <a:lstStyle/>
          <a:p>
            <a:pPr>
              <a:defRPr/>
            </a:pPr>
            <a:fld id="{C29C5E76-8FF2-4047-9A02-46CC25CF7A09}" type="slidenum">
              <a:rPr lang="en-US" smtClean="0"/>
              <a:pPr>
                <a:defRPr/>
              </a:pPr>
              <a:t>33</a:t>
            </a:fld>
            <a:endParaRPr lang="en-US"/>
          </a:p>
        </p:txBody>
      </p:sp>
    </p:spTree>
    <p:extLst>
      <p:ext uri="{BB962C8B-B14F-4D97-AF65-F5344CB8AC3E}">
        <p14:creationId xmlns:p14="http://schemas.microsoft.com/office/powerpoint/2010/main" val="959527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29C5E76-8FF2-4047-9A02-46CC25CF7A09}" type="slidenum">
              <a:rPr lang="en-US" smtClean="0"/>
              <a:pPr>
                <a:defRPr/>
              </a:pPr>
              <a:t>38</a:t>
            </a:fld>
            <a:endParaRPr lang="en-US"/>
          </a:p>
        </p:txBody>
      </p:sp>
    </p:spTree>
    <p:extLst>
      <p:ext uri="{BB962C8B-B14F-4D97-AF65-F5344CB8AC3E}">
        <p14:creationId xmlns:p14="http://schemas.microsoft.com/office/powerpoint/2010/main" val="1354692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No firm consensus on best regimens</a:t>
            </a:r>
          </a:p>
          <a:p>
            <a:pPr>
              <a:defRPr/>
            </a:pPr>
            <a:r>
              <a:rPr lang="en-US" dirty="0"/>
              <a:t>Typically </a:t>
            </a:r>
            <a:r>
              <a:rPr lang="en-US" b="1" dirty="0">
                <a:solidFill>
                  <a:srgbClr val="000000"/>
                </a:solidFill>
              </a:rPr>
              <a:t>prednisone</a:t>
            </a:r>
            <a:r>
              <a:rPr lang="en-US" dirty="0">
                <a:solidFill>
                  <a:srgbClr val="000000"/>
                </a:solidFill>
              </a:rPr>
              <a:t> </a:t>
            </a:r>
            <a:r>
              <a:rPr lang="en-US" dirty="0"/>
              <a:t>start with 1 – 1.5mg/kg</a:t>
            </a:r>
          </a:p>
          <a:p>
            <a:pPr>
              <a:defRPr/>
            </a:pPr>
            <a:r>
              <a:rPr lang="en-US" dirty="0"/>
              <a:t>Begin to taper when symptoms and nerve function begin to improve (e.g., by 5mg q 2weeks)</a:t>
            </a:r>
          </a:p>
          <a:p>
            <a:pPr marL="0" indent="0">
              <a:buFont typeface="Arial" charset="0"/>
              <a:buNone/>
              <a:defRPr/>
            </a:pPr>
            <a:endParaRPr lang="en-US" dirty="0"/>
          </a:p>
          <a:p>
            <a:pPr marL="0" indent="0">
              <a:buFont typeface="Arial" charset="0"/>
              <a:buNone/>
              <a:defRPr/>
            </a:pPr>
            <a:r>
              <a:rPr lang="en-US" dirty="0"/>
              <a:t>* </a:t>
            </a:r>
            <a:r>
              <a:rPr lang="en-US" dirty="0" err="1"/>
              <a:t>strongyloides</a:t>
            </a:r>
            <a:r>
              <a:rPr lang="en-US" dirty="0"/>
              <a:t>, TB, hepatitis B, diabetes…</a:t>
            </a:r>
          </a:p>
          <a:p>
            <a:endParaRPr lang="en-US" dirty="0"/>
          </a:p>
          <a:p>
            <a:r>
              <a:rPr lang="en-US" dirty="0"/>
              <a:t>Optimal duration is not clear – some</a:t>
            </a:r>
            <a:r>
              <a:rPr lang="en-US" baseline="0" dirty="0"/>
              <a:t> suggest 24 weeks better than 12 weeks</a:t>
            </a:r>
          </a:p>
          <a:p>
            <a:r>
              <a:rPr lang="en-US" baseline="0" dirty="0"/>
              <a:t>Relapse rate after steroids is 20 – 50%</a:t>
            </a:r>
          </a:p>
          <a:p>
            <a:endParaRPr lang="en-US" dirty="0"/>
          </a:p>
        </p:txBody>
      </p:sp>
      <p:sp>
        <p:nvSpPr>
          <p:cNvPr id="4" name="Slide Number Placeholder 3"/>
          <p:cNvSpPr>
            <a:spLocks noGrp="1"/>
          </p:cNvSpPr>
          <p:nvPr>
            <p:ph type="sldNum" sz="quarter" idx="10"/>
          </p:nvPr>
        </p:nvSpPr>
        <p:spPr/>
        <p:txBody>
          <a:bodyPr/>
          <a:lstStyle/>
          <a:p>
            <a:pPr>
              <a:defRPr/>
            </a:pPr>
            <a:fld id="{C29C5E76-8FF2-4047-9A02-46CC25CF7A09}" type="slidenum">
              <a:rPr lang="en-US" smtClean="0"/>
              <a:pPr>
                <a:defRPr/>
              </a:pPr>
              <a:t>41</a:t>
            </a:fld>
            <a:endParaRPr lang="en-US"/>
          </a:p>
        </p:txBody>
      </p:sp>
    </p:spTree>
    <p:extLst>
      <p:ext uri="{BB962C8B-B14F-4D97-AF65-F5344CB8AC3E}">
        <p14:creationId xmlns:p14="http://schemas.microsoft.com/office/powerpoint/2010/main" val="3109397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Truman, R. W. </a:t>
            </a:r>
            <a:r>
              <a:rPr lang="en-US" sz="1200" b="0" i="1" kern="1200" dirty="0">
                <a:solidFill>
                  <a:schemeClr val="tx1"/>
                </a:solidFill>
                <a:effectLst/>
                <a:latin typeface="+mn-lt"/>
                <a:ea typeface="+mn-ea"/>
                <a:cs typeface="+mn-cs"/>
              </a:rPr>
              <a:t>et al</a:t>
            </a:r>
            <a:r>
              <a:rPr lang="en-US" sz="1200" b="0" i="0" kern="1200" dirty="0">
                <a:solidFill>
                  <a:schemeClr val="tx1"/>
                </a:solidFill>
                <a:effectLst/>
                <a:latin typeface="+mn-lt"/>
                <a:ea typeface="+mn-ea"/>
                <a:cs typeface="+mn-cs"/>
              </a:rPr>
              <a:t>. Probable zoonotic leprosy in the Southern United States. </a:t>
            </a:r>
            <a:r>
              <a:rPr lang="en-US" sz="1200" b="0" i="1" kern="1200" dirty="0">
                <a:solidFill>
                  <a:schemeClr val="tx1"/>
                </a:solidFill>
                <a:effectLst/>
                <a:latin typeface="+mn-lt"/>
                <a:ea typeface="+mn-ea"/>
                <a:cs typeface="+mn-cs"/>
              </a:rPr>
              <a:t>The New England journal of medicine</a:t>
            </a:r>
            <a:r>
              <a:rPr lang="en-US" sz="1200" b="0" i="0" kern="1200" dirty="0">
                <a:solidFill>
                  <a:schemeClr val="tx1"/>
                </a:solidFill>
                <a:effectLst/>
                <a:latin typeface="+mn-lt"/>
                <a:ea typeface="+mn-ea"/>
                <a:cs typeface="+mn-cs"/>
              </a:rPr>
              <a:t> </a:t>
            </a:r>
            <a:r>
              <a:rPr lang="en-US" sz="1200" b="1" i="0" kern="1200" dirty="0">
                <a:solidFill>
                  <a:schemeClr val="tx1"/>
                </a:solidFill>
                <a:effectLst/>
                <a:latin typeface="+mn-lt"/>
                <a:ea typeface="+mn-ea"/>
                <a:cs typeface="+mn-cs"/>
              </a:rPr>
              <a:t>364</a:t>
            </a:r>
            <a:r>
              <a:rPr lang="en-US" sz="1200" b="0" i="0" kern="1200" dirty="0">
                <a:solidFill>
                  <a:schemeClr val="tx1"/>
                </a:solidFill>
                <a:effectLst/>
                <a:latin typeface="+mn-lt"/>
                <a:ea typeface="+mn-ea"/>
                <a:cs typeface="+mn-cs"/>
              </a:rPr>
              <a:t>, 1626–1633 (2011).</a:t>
            </a:r>
            <a:endParaRPr lang="en-US" dirty="0"/>
          </a:p>
        </p:txBody>
      </p:sp>
      <p:sp>
        <p:nvSpPr>
          <p:cNvPr id="4" name="Slide Number Placeholder 3"/>
          <p:cNvSpPr>
            <a:spLocks noGrp="1"/>
          </p:cNvSpPr>
          <p:nvPr>
            <p:ph type="sldNum" sz="quarter" idx="10"/>
          </p:nvPr>
        </p:nvSpPr>
        <p:spPr/>
        <p:txBody>
          <a:bodyPr/>
          <a:lstStyle/>
          <a:p>
            <a:fld id="{F80273D0-2AB4-5A45-96E4-852C3C5A2530}" type="slidenum">
              <a:rPr lang="en-US" smtClean="0"/>
              <a:t>44</a:t>
            </a:fld>
            <a:endParaRPr lang="en-US"/>
          </a:p>
        </p:txBody>
      </p:sp>
    </p:spTree>
    <p:extLst>
      <p:ext uri="{BB962C8B-B14F-4D97-AF65-F5344CB8AC3E}">
        <p14:creationId xmlns:p14="http://schemas.microsoft.com/office/powerpoint/2010/main" val="15486631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2014, a 69-year-old nonimmigrant man from Atlantic Canada who had a 10-month history of </a:t>
            </a:r>
            <a:r>
              <a:rPr lang="en-US" dirty="0" err="1"/>
              <a:t>nonscaly</a:t>
            </a:r>
            <a:r>
              <a:rPr lang="en-US" dirty="0"/>
              <a:t>, annular, polycyclic plaques over his trunk and extremities sought treatment. His lesions were red-brown and 4–5 cm in diameter</a:t>
            </a:r>
          </a:p>
          <a:p>
            <a:r>
              <a:rPr lang="en-US" dirty="0"/>
              <a:t> He also had innumerable erythematous papules and plaques measuring 0.5–2 cm. These lesions were predominantly symmetric with poorly defined borders; skin was normal between lesions</a:t>
            </a:r>
          </a:p>
        </p:txBody>
      </p:sp>
      <p:sp>
        <p:nvSpPr>
          <p:cNvPr id="4" name="Slide Number Placeholder 3"/>
          <p:cNvSpPr>
            <a:spLocks noGrp="1"/>
          </p:cNvSpPr>
          <p:nvPr>
            <p:ph type="sldNum" sz="quarter" idx="10"/>
          </p:nvPr>
        </p:nvSpPr>
        <p:spPr/>
        <p:txBody>
          <a:bodyPr/>
          <a:lstStyle/>
          <a:p>
            <a:fld id="{F80273D0-2AB4-5A45-96E4-852C3C5A2530}" type="slidenum">
              <a:rPr lang="en-US" smtClean="0"/>
              <a:t>45</a:t>
            </a:fld>
            <a:endParaRPr lang="en-US"/>
          </a:p>
        </p:txBody>
      </p:sp>
    </p:spTree>
    <p:extLst>
      <p:ext uri="{BB962C8B-B14F-4D97-AF65-F5344CB8AC3E}">
        <p14:creationId xmlns:p14="http://schemas.microsoft.com/office/powerpoint/2010/main" val="8125842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Avanzi, C. </a:t>
            </a:r>
            <a:r>
              <a:rPr lang="en-US" sz="1200" b="0" i="1" kern="1200" dirty="0">
                <a:solidFill>
                  <a:schemeClr val="tx1"/>
                </a:solidFill>
                <a:effectLst/>
                <a:latin typeface="+mn-lt"/>
                <a:ea typeface="+mn-ea"/>
                <a:cs typeface="+mn-cs"/>
              </a:rPr>
              <a:t>et al</a:t>
            </a:r>
            <a:r>
              <a:rPr lang="en-US" sz="1200" b="0" i="0" kern="1200" dirty="0">
                <a:solidFill>
                  <a:schemeClr val="tx1"/>
                </a:solidFill>
                <a:effectLst/>
                <a:latin typeface="+mn-lt"/>
                <a:ea typeface="+mn-ea"/>
                <a:cs typeface="+mn-cs"/>
              </a:rPr>
              <a:t>. Red squirrels in the British Isles are infected with leprosy bacilli. </a:t>
            </a:r>
            <a:r>
              <a:rPr lang="en-US" sz="1200" b="0" i="1" kern="1200" dirty="0">
                <a:solidFill>
                  <a:schemeClr val="tx1"/>
                </a:solidFill>
                <a:effectLst/>
                <a:latin typeface="+mn-lt"/>
                <a:ea typeface="+mn-ea"/>
                <a:cs typeface="+mn-cs"/>
              </a:rPr>
              <a:t>Science (New York, N.Y.)</a:t>
            </a:r>
            <a:r>
              <a:rPr lang="en-US" sz="1200" b="0" i="0" kern="1200" dirty="0">
                <a:solidFill>
                  <a:schemeClr val="tx1"/>
                </a:solidFill>
                <a:effectLst/>
                <a:latin typeface="+mn-lt"/>
                <a:ea typeface="+mn-ea"/>
                <a:cs typeface="+mn-cs"/>
              </a:rPr>
              <a:t> </a:t>
            </a:r>
            <a:r>
              <a:rPr lang="en-US" sz="1200" b="1" i="0" kern="1200" dirty="0">
                <a:solidFill>
                  <a:schemeClr val="tx1"/>
                </a:solidFill>
                <a:effectLst/>
                <a:latin typeface="+mn-lt"/>
                <a:ea typeface="+mn-ea"/>
                <a:cs typeface="+mn-cs"/>
              </a:rPr>
              <a:t>354</a:t>
            </a:r>
            <a:r>
              <a:rPr lang="en-US" sz="1200" b="0" i="0" kern="1200" dirty="0">
                <a:solidFill>
                  <a:schemeClr val="tx1"/>
                </a:solidFill>
                <a:effectLst/>
                <a:latin typeface="+mn-lt"/>
                <a:ea typeface="+mn-ea"/>
                <a:cs typeface="+mn-cs"/>
              </a:rPr>
              <a:t>, 744–747 (2016).</a:t>
            </a:r>
            <a:endParaRPr lang="en-US" dirty="0"/>
          </a:p>
        </p:txBody>
      </p:sp>
      <p:sp>
        <p:nvSpPr>
          <p:cNvPr id="4" name="Slide Number Placeholder 3"/>
          <p:cNvSpPr>
            <a:spLocks noGrp="1"/>
          </p:cNvSpPr>
          <p:nvPr>
            <p:ph type="sldNum" sz="quarter" idx="10"/>
          </p:nvPr>
        </p:nvSpPr>
        <p:spPr/>
        <p:txBody>
          <a:bodyPr/>
          <a:lstStyle/>
          <a:p>
            <a:fld id="{F80273D0-2AB4-5A45-96E4-852C3C5A2530}" type="slidenum">
              <a:rPr lang="en-US" smtClean="0"/>
              <a:t>46</a:t>
            </a:fld>
            <a:endParaRPr lang="en-US"/>
          </a:p>
        </p:txBody>
      </p:sp>
    </p:spTree>
    <p:extLst>
      <p:ext uri="{BB962C8B-B14F-4D97-AF65-F5344CB8AC3E}">
        <p14:creationId xmlns:p14="http://schemas.microsoft.com/office/powerpoint/2010/main" val="11000843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https://</a:t>
            </a:r>
            <a:r>
              <a:rPr lang="en-US" dirty="0" err="1"/>
              <a:t>www.sciencemag.org</a:t>
            </a:r>
            <a:r>
              <a:rPr lang="en-US" dirty="0"/>
              <a:t>/news/2020/11/leprosy-ancient-scourge-humans-found-assail-wild-chimpanzees</a:t>
            </a:r>
          </a:p>
          <a:p>
            <a:endParaRPr lang="en-US" dirty="0"/>
          </a:p>
        </p:txBody>
      </p:sp>
      <p:sp>
        <p:nvSpPr>
          <p:cNvPr id="4" name="Slide Number Placeholder 3"/>
          <p:cNvSpPr>
            <a:spLocks noGrp="1"/>
          </p:cNvSpPr>
          <p:nvPr>
            <p:ph type="sldNum" sz="quarter" idx="5"/>
          </p:nvPr>
        </p:nvSpPr>
        <p:spPr/>
        <p:txBody>
          <a:bodyPr/>
          <a:lstStyle/>
          <a:p>
            <a:fld id="{F80273D0-2AB4-5A45-96E4-852C3C5A2530}" type="slidenum">
              <a:rPr lang="en-US" smtClean="0"/>
              <a:t>47</a:t>
            </a:fld>
            <a:endParaRPr lang="en-US"/>
          </a:p>
        </p:txBody>
      </p:sp>
    </p:spTree>
    <p:extLst>
      <p:ext uri="{BB962C8B-B14F-4D97-AF65-F5344CB8AC3E}">
        <p14:creationId xmlns:p14="http://schemas.microsoft.com/office/powerpoint/2010/main" val="21499904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talk to the person</a:t>
            </a:r>
          </a:p>
          <a:p>
            <a:endParaRPr lang="en-US" dirty="0"/>
          </a:p>
          <a:p>
            <a:r>
              <a:rPr lang="en-US" dirty="0"/>
              <a:t>Examine the patient</a:t>
            </a:r>
          </a:p>
          <a:p>
            <a:pPr lvl="1"/>
            <a:r>
              <a:rPr lang="en-US" dirty="0"/>
              <a:t>Examine the skin</a:t>
            </a:r>
          </a:p>
          <a:p>
            <a:pPr lvl="1"/>
            <a:r>
              <a:rPr lang="en-US" dirty="0"/>
              <a:t>Test the feeling in the skin patches </a:t>
            </a:r>
          </a:p>
          <a:p>
            <a:pPr lvl="1"/>
            <a:r>
              <a:rPr lang="en-US" dirty="0"/>
              <a:t>Feel the nerves</a:t>
            </a:r>
          </a:p>
          <a:p>
            <a:pPr lvl="1"/>
            <a:r>
              <a:rPr lang="en-US" dirty="0"/>
              <a:t>Examine the hands and feet for nerve damage</a:t>
            </a:r>
          </a:p>
          <a:p>
            <a:endParaRPr lang="en-US" dirty="0"/>
          </a:p>
          <a:p>
            <a:r>
              <a:rPr lang="en-US" dirty="0"/>
              <a:t>Perform a skin smear if available</a:t>
            </a:r>
          </a:p>
          <a:p>
            <a:pPr>
              <a:defRPr/>
            </a:pPr>
            <a:endParaRPr lang="en-US" dirty="0"/>
          </a:p>
        </p:txBody>
      </p:sp>
      <p:sp>
        <p:nvSpPr>
          <p:cNvPr id="4" name="Slide Number Placeholder 3"/>
          <p:cNvSpPr>
            <a:spLocks noGrp="1"/>
          </p:cNvSpPr>
          <p:nvPr>
            <p:ph type="sldNum" sz="quarter" idx="5"/>
          </p:nvPr>
        </p:nvSpPr>
        <p:spPr/>
        <p:txBody>
          <a:bodyPr/>
          <a:lstStyle/>
          <a:p>
            <a:pPr>
              <a:defRPr/>
            </a:pPr>
            <a:fld id="{E4020D8F-43C8-6E43-A3B1-302F25EBD283}" type="slidenum">
              <a:rPr lang="en-US" smtClean="0"/>
              <a:pPr>
                <a:defRPr/>
              </a:pPr>
              <a:t>49</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41-year-old man who had immigrated to the United States from Costa Rica 10 years prior presented with a 2-year history of tingling and pain in his hands and feet. He had no other symptoms and reported taking no medications. Findings on skin examination included near-complete loss of eyebrows and eyelashes, a scaly plaque on the right shin, and mild bilateral erythema of the earlobes, distal fingers, and toes (Figure). He also had right axillary and bilateral inguinal lymphadenopathy.</a:t>
            </a:r>
          </a:p>
          <a:p>
            <a:endParaRPr lang="en-US" dirty="0"/>
          </a:p>
          <a:p>
            <a:endParaRPr lang="en-US" dirty="0"/>
          </a:p>
        </p:txBody>
      </p:sp>
      <p:sp>
        <p:nvSpPr>
          <p:cNvPr id="4" name="Slide Number Placeholder 3"/>
          <p:cNvSpPr>
            <a:spLocks noGrp="1"/>
          </p:cNvSpPr>
          <p:nvPr>
            <p:ph type="sldNum" sz="quarter" idx="10"/>
          </p:nvPr>
        </p:nvSpPr>
        <p:spPr/>
        <p:txBody>
          <a:bodyPr/>
          <a:lstStyle/>
          <a:p>
            <a:fld id="{F80273D0-2AB4-5A45-96E4-852C3C5A2530}" type="slidenum">
              <a:rPr lang="en-US" smtClean="0"/>
              <a:t>52</a:t>
            </a:fld>
            <a:endParaRPr lang="en-US"/>
          </a:p>
        </p:txBody>
      </p:sp>
    </p:spTree>
    <p:extLst>
      <p:ext uri="{BB962C8B-B14F-4D97-AF65-F5344CB8AC3E}">
        <p14:creationId xmlns:p14="http://schemas.microsoft.com/office/powerpoint/2010/main" val="25506120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CA" b="0" i="0" dirty="0" err="1">
                <a:solidFill>
                  <a:srgbClr val="4D4D4D"/>
                </a:solidFill>
                <a:effectLst/>
                <a:latin typeface="OTNEJMQuadraat"/>
              </a:rPr>
              <a:t>howed</a:t>
            </a:r>
            <a:r>
              <a:rPr lang="en-CA" b="0" i="0" dirty="0">
                <a:solidFill>
                  <a:srgbClr val="4D4D4D"/>
                </a:solidFill>
                <a:effectLst/>
                <a:latin typeface="OTNEJMQuadraat"/>
              </a:rPr>
              <a:t> an overall protective effect of 57% with single-dose rifampin in the first 2 years after administration.</a:t>
            </a:r>
            <a:r>
              <a:rPr lang="en-CA" b="1" i="0" u="none" strike="noStrike" baseline="30000" dirty="0">
                <a:solidFill>
                  <a:srgbClr val="4D4D4D"/>
                </a:solidFill>
                <a:effectLst/>
                <a:latin typeface="OTNEJMQuadraat"/>
                <a:hlinkClick r:id="rId3"/>
              </a:rPr>
              <a:t>3</a:t>
            </a:r>
            <a:r>
              <a:rPr lang="en-CA" b="0" i="0" dirty="0">
                <a:solidFill>
                  <a:srgbClr val="4D4D4D"/>
                </a:solidFill>
                <a:effectLst/>
                <a:latin typeface="OTNEJMQuadraat"/>
              </a:rPr>
              <a:t> However, this trial also revealed two serious drawbacks of postexposure prophylaxis with rifampin. The least benefit was observed among the participants at the highest risk, household contacts; neighbors and social contacts received the main benefits of rifampin. In addition, after 2 years, the percentage of new cases in the rifampin group was the same as that in the placebo group. Despite these and other concerns,</a:t>
            </a:r>
            <a:endParaRPr lang="en-US" dirty="0"/>
          </a:p>
        </p:txBody>
      </p:sp>
      <p:sp>
        <p:nvSpPr>
          <p:cNvPr id="4" name="Slide Number Placeholder 3"/>
          <p:cNvSpPr>
            <a:spLocks noGrp="1"/>
          </p:cNvSpPr>
          <p:nvPr>
            <p:ph type="sldNum" sz="quarter" idx="5"/>
          </p:nvPr>
        </p:nvSpPr>
        <p:spPr/>
        <p:txBody>
          <a:bodyPr/>
          <a:lstStyle/>
          <a:p>
            <a:pPr>
              <a:defRPr/>
            </a:pPr>
            <a:fld id="{B06B2BC7-FC91-0743-9A48-7F59DF2E1577}" type="slidenum">
              <a:rPr lang="en-US" smtClean="0"/>
              <a:pPr>
                <a:defRPr/>
              </a:pPr>
              <a:t>58</a:t>
            </a:fld>
            <a:endParaRPr lang="en-US"/>
          </a:p>
        </p:txBody>
      </p:sp>
    </p:spTree>
    <p:extLst>
      <p:ext uri="{BB962C8B-B14F-4D97-AF65-F5344CB8AC3E}">
        <p14:creationId xmlns:p14="http://schemas.microsoft.com/office/powerpoint/2010/main" val="16194623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NHDP does NOT recommend chemoprophylaxis for contacts.</a:t>
            </a:r>
          </a:p>
          <a:p>
            <a:r>
              <a:rPr lang="en-US" dirty="0"/>
              <a:t>There is no vaccine available and chemoprophylaxis is impractical in most situations. Thus, at present, there is no practical means of primary prevention, (i.e. the detection and protection of persons at risk).</a:t>
            </a:r>
          </a:p>
          <a:p>
            <a:endParaRPr lang="en-US" dirty="0"/>
          </a:p>
          <a:p>
            <a:endParaRPr lang="en-US" dirty="0"/>
          </a:p>
          <a:p>
            <a:r>
              <a:rPr lang="en-US" sz="1200" kern="1200" dirty="0">
                <a:solidFill>
                  <a:schemeClr val="tx1"/>
                </a:solidFill>
                <a:effectLst/>
                <a:latin typeface="+mn-lt"/>
                <a:ea typeface="+mn-ea"/>
                <a:cs typeface="+mn-cs"/>
              </a:rPr>
              <a:t>A systematic review found BCG vaccination at birth effective at reducing risk of leprosy</a:t>
            </a:r>
          </a:p>
          <a:p>
            <a:r>
              <a:rPr lang="en-US" sz="1200" kern="1200" dirty="0">
                <a:solidFill>
                  <a:schemeClr val="tx1"/>
                </a:solidFill>
                <a:effectLst/>
                <a:latin typeface="+mn-lt"/>
                <a:ea typeface="+mn-ea"/>
                <a:cs typeface="+mn-cs"/>
              </a:rPr>
              <a:t>(pooled reduction in risk 55%), though the magnitude of the effect varied</a:t>
            </a:r>
          </a:p>
          <a:p>
            <a:endParaRPr lang="en-US" dirty="0"/>
          </a:p>
        </p:txBody>
      </p:sp>
      <p:sp>
        <p:nvSpPr>
          <p:cNvPr id="4" name="Slide Number Placeholder 3"/>
          <p:cNvSpPr>
            <a:spLocks noGrp="1"/>
          </p:cNvSpPr>
          <p:nvPr>
            <p:ph type="sldNum" sz="quarter" idx="10"/>
          </p:nvPr>
        </p:nvSpPr>
        <p:spPr/>
        <p:txBody>
          <a:bodyPr/>
          <a:lstStyle/>
          <a:p>
            <a:fld id="{F80273D0-2AB4-5A45-96E4-852C3C5A2530}" type="slidenum">
              <a:rPr lang="en-US" smtClean="0"/>
              <a:t>59</a:t>
            </a:fld>
            <a:endParaRPr lang="en-US"/>
          </a:p>
        </p:txBody>
      </p:sp>
    </p:spTree>
    <p:extLst>
      <p:ext uri="{BB962C8B-B14F-4D97-AF65-F5344CB8AC3E}">
        <p14:creationId xmlns:p14="http://schemas.microsoft.com/office/powerpoint/2010/main" val="22944468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CA" b="0" i="0" dirty="0">
                <a:solidFill>
                  <a:srgbClr val="333333"/>
                </a:solidFill>
                <a:effectLst/>
                <a:latin typeface="Helvetica Neue" panose="02000503000000020004" pitchFamily="2" charset="0"/>
              </a:rPr>
              <a:t>This cluster-randomized controlled trial assessed the effectiveness of single-dose rifapentine compared to single-dose rifampin and no intervention in preventing infections among household contacts of patients with leprosy. Overall, 207 leprosy clusters consisting of 7,450 household contacts were randomized to receive a single dose of rifapentine, a single dose of rifampin, or no intervention. The primary outcome was the cumulative incidence rate of leprosy among household contacts by four years. Secondary outcomes included cumulative incidence at two years and safety outcomes. By four years, the cumulative incidence rate was 0.09% among participants who received rifapentine, 0.33% in those who received rifampin, and 0.55% in those who got no intervention. Per intention-to-treat analysis, the cumulative incidence of leprosy for the rifapentine group was 84% lower than that for the control group (incidence ratio, 0.16; 95% confidence interval [CI] 0.03 to 0.87, p=0.02). However, there was no significant difference in cumulative incidence between the rifampin and the control group (incidence ratio, 0.59; 95% CI, 0.22 to 1.57; p=0.23). There was no significant difference between these groups at the two-year follow-up. No severe adverse events were noted among any of the groups. There were very few relapse cases of episodes among the index patients across all groups, all of whom were subsequently treated and followed. These results demonstrated rifapentine as a potential leprosy post-exposure prophylaxis for household contacts.</a:t>
            </a:r>
          </a:p>
          <a:p>
            <a:pPr>
              <a:defRPr/>
            </a:pPr>
            <a:endParaRPr lang="en-CA" b="0" i="0" dirty="0">
              <a:solidFill>
                <a:srgbClr val="333333"/>
              </a:solidFill>
              <a:effectLst/>
              <a:latin typeface="Helvetica Neue" panose="02000503000000020004" pitchFamily="2" charset="0"/>
            </a:endParaRPr>
          </a:p>
          <a:p>
            <a:pPr>
              <a:defRPr/>
            </a:pPr>
            <a:r>
              <a:rPr lang="en-CA" b="0" i="0" dirty="0">
                <a:solidFill>
                  <a:srgbClr val="1C3640"/>
                </a:solidFill>
                <a:effectLst/>
                <a:latin typeface="Open Sans" panose="020F0502020204030204" pitchFamily="34" charset="0"/>
              </a:rPr>
              <a:t>In the per-protocol analysis, the cumulative incidence at 4 years was 0.05% in the rifapentine group (1 new case among 2,004 household contacts), 0.19% in the rifampin group (5 new cases among 2,609 contacts), and 0.63% in the control group (18 new cases among 2,837 contacts.</a:t>
            </a:r>
            <a:endParaRPr lang="en-US" dirty="0"/>
          </a:p>
        </p:txBody>
      </p:sp>
      <p:sp>
        <p:nvSpPr>
          <p:cNvPr id="4" name="Slide Number Placeholder 3"/>
          <p:cNvSpPr>
            <a:spLocks noGrp="1"/>
          </p:cNvSpPr>
          <p:nvPr>
            <p:ph type="sldNum" sz="quarter" idx="5"/>
          </p:nvPr>
        </p:nvSpPr>
        <p:spPr/>
        <p:txBody>
          <a:bodyPr/>
          <a:lstStyle/>
          <a:p>
            <a:pPr>
              <a:defRPr/>
            </a:pPr>
            <a:fld id="{B06B2BC7-FC91-0743-9A48-7F59DF2E1577}" type="slidenum">
              <a:rPr lang="en-US" smtClean="0"/>
              <a:pPr>
                <a:defRPr/>
              </a:pPr>
              <a:t>60</a:t>
            </a:fld>
            <a:endParaRPr lang="en-US"/>
          </a:p>
        </p:txBody>
      </p:sp>
    </p:spTree>
    <p:extLst>
      <p:ext uri="{BB962C8B-B14F-4D97-AF65-F5344CB8AC3E}">
        <p14:creationId xmlns:p14="http://schemas.microsoft.com/office/powerpoint/2010/main" val="30959545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Arial" charset="0"/>
                <a:ea typeface="ＭＳ Ｐゴシック" charset="0"/>
                <a:cs typeface="ＭＳ Ｐゴシック" charset="0"/>
              </a:rPr>
              <a:t>Erythematous borderline </a:t>
            </a:r>
            <a:r>
              <a:rPr lang="en-US" sz="1200" b="0" i="0" u="none" strike="noStrike" kern="1200" baseline="0" dirty="0" err="1">
                <a:solidFill>
                  <a:schemeClr val="tx1"/>
                </a:solidFill>
                <a:latin typeface="Arial" charset="0"/>
                <a:ea typeface="ＭＳ Ｐゴシック" charset="0"/>
                <a:cs typeface="ＭＳ Ｐゴシック" charset="0"/>
              </a:rPr>
              <a:t>tuberculoid</a:t>
            </a:r>
            <a:r>
              <a:rPr lang="en-US" sz="1200" b="0" i="0" u="none" strike="noStrike" kern="1200" baseline="0" dirty="0">
                <a:solidFill>
                  <a:schemeClr val="tx1"/>
                </a:solidFill>
                <a:latin typeface="Arial" charset="0"/>
                <a:ea typeface="ＭＳ Ｐゴシック" charset="0"/>
                <a:cs typeface="ＭＳ Ｐゴシック" charset="0"/>
              </a:rPr>
              <a:t> leprosy macule</a:t>
            </a:r>
          </a:p>
          <a:p>
            <a:r>
              <a:rPr lang="en-US" sz="1200" b="0" i="0" u="none" strike="noStrike" kern="1200" baseline="0" dirty="0">
                <a:solidFill>
                  <a:schemeClr val="tx1"/>
                </a:solidFill>
                <a:latin typeface="Arial" charset="0"/>
                <a:ea typeface="ＭＳ Ｐゴシック" charset="0"/>
                <a:cs typeface="ＭＳ Ｐゴシック" charset="0"/>
              </a:rPr>
              <a:t>with satellite lesions.</a:t>
            </a:r>
            <a:endParaRPr lang="en-US" dirty="0"/>
          </a:p>
        </p:txBody>
      </p:sp>
      <p:sp>
        <p:nvSpPr>
          <p:cNvPr id="4" name="Slide Number Placeholder 3"/>
          <p:cNvSpPr>
            <a:spLocks noGrp="1"/>
          </p:cNvSpPr>
          <p:nvPr>
            <p:ph type="sldNum" sz="quarter" idx="10"/>
          </p:nvPr>
        </p:nvSpPr>
        <p:spPr/>
        <p:txBody>
          <a:bodyPr/>
          <a:lstStyle/>
          <a:p>
            <a:pPr>
              <a:defRPr/>
            </a:pPr>
            <a:fld id="{C29C5E76-8FF2-4047-9A02-46CC25CF7A09}" type="slidenum">
              <a:rPr lang="en-US" smtClean="0"/>
              <a:pPr>
                <a:defRPr/>
              </a:pPr>
              <a:t>61</a:t>
            </a:fld>
            <a:endParaRPr lang="en-US"/>
          </a:p>
        </p:txBody>
      </p:sp>
    </p:spTree>
    <p:extLst>
      <p:ext uri="{BB962C8B-B14F-4D97-AF65-F5344CB8AC3E}">
        <p14:creationId xmlns:p14="http://schemas.microsoft.com/office/powerpoint/2010/main" val="354141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Arial" charset="0"/>
                <a:ea typeface="ＭＳ Ｐゴシック" charset="0"/>
                <a:cs typeface="ＭＳ Ｐゴシック" charset="0"/>
              </a:rPr>
              <a:t>Erythematous borderline </a:t>
            </a:r>
            <a:r>
              <a:rPr lang="en-US" sz="1200" b="0" i="0" u="none" strike="noStrike" kern="1200" baseline="0" dirty="0" err="1">
                <a:solidFill>
                  <a:schemeClr val="tx1"/>
                </a:solidFill>
                <a:latin typeface="Arial" charset="0"/>
                <a:ea typeface="ＭＳ Ｐゴシック" charset="0"/>
                <a:cs typeface="ＭＳ Ｐゴシック" charset="0"/>
              </a:rPr>
              <a:t>tuberculoid</a:t>
            </a:r>
            <a:r>
              <a:rPr lang="en-US" sz="1200" b="0" i="0" u="none" strike="noStrike" kern="1200" baseline="0" dirty="0">
                <a:solidFill>
                  <a:schemeClr val="tx1"/>
                </a:solidFill>
                <a:latin typeface="Arial" charset="0"/>
                <a:ea typeface="ＭＳ Ｐゴシック" charset="0"/>
                <a:cs typeface="ＭＳ Ｐゴシック" charset="0"/>
              </a:rPr>
              <a:t> leprosy macule</a:t>
            </a:r>
          </a:p>
          <a:p>
            <a:r>
              <a:rPr lang="en-US" sz="1200" b="0" i="0" u="none" strike="noStrike" kern="1200" baseline="0" dirty="0">
                <a:solidFill>
                  <a:schemeClr val="tx1"/>
                </a:solidFill>
                <a:latin typeface="Arial" charset="0"/>
                <a:ea typeface="ＭＳ Ｐゴシック" charset="0"/>
                <a:cs typeface="ＭＳ Ｐゴシック" charset="0"/>
              </a:rPr>
              <a:t>with satellite lesions.</a:t>
            </a:r>
            <a:endParaRPr lang="en-US" dirty="0"/>
          </a:p>
        </p:txBody>
      </p:sp>
      <p:sp>
        <p:nvSpPr>
          <p:cNvPr id="4" name="Slide Number Placeholder 3"/>
          <p:cNvSpPr>
            <a:spLocks noGrp="1"/>
          </p:cNvSpPr>
          <p:nvPr>
            <p:ph type="sldNum" sz="quarter" idx="10"/>
          </p:nvPr>
        </p:nvSpPr>
        <p:spPr/>
        <p:txBody>
          <a:bodyPr/>
          <a:lstStyle/>
          <a:p>
            <a:pPr>
              <a:defRPr/>
            </a:pPr>
            <a:fld id="{C29C5E76-8FF2-4047-9A02-46CC25CF7A09}" type="slidenum">
              <a:rPr lang="en-US" smtClean="0"/>
              <a:pPr>
                <a:defRPr/>
              </a:pPr>
              <a:t>62</a:t>
            </a:fld>
            <a:endParaRPr lang="en-US"/>
          </a:p>
        </p:txBody>
      </p:sp>
    </p:spTree>
    <p:extLst>
      <p:ext uri="{BB962C8B-B14F-4D97-AF65-F5344CB8AC3E}">
        <p14:creationId xmlns:p14="http://schemas.microsoft.com/office/powerpoint/2010/main" val="354141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Arial" charset="0"/>
                <a:ea typeface="ＭＳ Ｐゴシック" charset="0"/>
                <a:cs typeface="ＭＳ Ｐゴシック" charset="0"/>
              </a:rPr>
              <a:t>Erythematous borderline </a:t>
            </a:r>
            <a:r>
              <a:rPr lang="en-US" sz="1200" b="0" i="0" u="none" strike="noStrike" kern="1200" baseline="0" dirty="0" err="1">
                <a:solidFill>
                  <a:schemeClr val="tx1"/>
                </a:solidFill>
                <a:latin typeface="Arial" charset="0"/>
                <a:ea typeface="ＭＳ Ｐゴシック" charset="0"/>
                <a:cs typeface="ＭＳ Ｐゴシック" charset="0"/>
              </a:rPr>
              <a:t>tuberculoid</a:t>
            </a:r>
            <a:r>
              <a:rPr lang="en-US" sz="1200" b="0" i="0" u="none" strike="noStrike" kern="1200" baseline="0" dirty="0">
                <a:solidFill>
                  <a:schemeClr val="tx1"/>
                </a:solidFill>
                <a:latin typeface="Arial" charset="0"/>
                <a:ea typeface="ＭＳ Ｐゴシック" charset="0"/>
                <a:cs typeface="ＭＳ Ｐゴシック" charset="0"/>
              </a:rPr>
              <a:t> leprosy macule</a:t>
            </a:r>
          </a:p>
          <a:p>
            <a:r>
              <a:rPr lang="en-US" sz="1200" b="0" i="0" u="none" strike="noStrike" kern="1200" baseline="0" dirty="0">
                <a:solidFill>
                  <a:schemeClr val="tx1"/>
                </a:solidFill>
                <a:latin typeface="Arial" charset="0"/>
                <a:ea typeface="ＭＳ Ｐゴシック" charset="0"/>
                <a:cs typeface="ＭＳ Ｐゴシック" charset="0"/>
              </a:rPr>
              <a:t>with satellite lesions.</a:t>
            </a:r>
            <a:endParaRPr lang="en-US" dirty="0"/>
          </a:p>
        </p:txBody>
      </p:sp>
      <p:sp>
        <p:nvSpPr>
          <p:cNvPr id="4" name="Slide Number Placeholder 3"/>
          <p:cNvSpPr>
            <a:spLocks noGrp="1"/>
          </p:cNvSpPr>
          <p:nvPr>
            <p:ph type="sldNum" sz="quarter" idx="10"/>
          </p:nvPr>
        </p:nvSpPr>
        <p:spPr/>
        <p:txBody>
          <a:bodyPr/>
          <a:lstStyle/>
          <a:p>
            <a:pPr>
              <a:defRPr/>
            </a:pPr>
            <a:fld id="{C29C5E76-8FF2-4047-9A02-46CC25CF7A09}" type="slidenum">
              <a:rPr lang="en-US" smtClean="0"/>
              <a:pPr>
                <a:defRPr/>
              </a:pPr>
              <a:t>63</a:t>
            </a:fld>
            <a:endParaRPr lang="en-US"/>
          </a:p>
        </p:txBody>
      </p:sp>
    </p:spTree>
    <p:extLst>
      <p:ext uri="{BB962C8B-B14F-4D97-AF65-F5344CB8AC3E}">
        <p14:creationId xmlns:p14="http://schemas.microsoft.com/office/powerpoint/2010/main" val="19465104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0273D0-2AB4-5A45-96E4-852C3C5A2530}" type="slidenum">
              <a:rPr lang="en-US" smtClean="0"/>
              <a:t>66</a:t>
            </a:fld>
            <a:endParaRPr lang="en-US"/>
          </a:p>
        </p:txBody>
      </p:sp>
    </p:spTree>
    <p:extLst>
      <p:ext uri="{BB962C8B-B14F-4D97-AF65-F5344CB8AC3E}">
        <p14:creationId xmlns:p14="http://schemas.microsoft.com/office/powerpoint/2010/main" val="28633070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Rafferty J. Curing the stigma of leprosy. </a:t>
            </a:r>
            <a:r>
              <a:rPr lang="en-US" dirty="0" err="1"/>
              <a:t>Lepr.Rev</a:t>
            </a:r>
            <a:r>
              <a:rPr lang="en-US" dirty="0"/>
              <a:t>. 2005; 76:119-26. </a:t>
            </a:r>
          </a:p>
          <a:p>
            <a:endParaRPr lang="en-US" dirty="0"/>
          </a:p>
        </p:txBody>
      </p:sp>
      <p:sp>
        <p:nvSpPr>
          <p:cNvPr id="4" name="Slide Number Placeholder 3"/>
          <p:cNvSpPr>
            <a:spLocks noGrp="1"/>
          </p:cNvSpPr>
          <p:nvPr>
            <p:ph type="sldNum" sz="quarter" idx="10"/>
          </p:nvPr>
        </p:nvSpPr>
        <p:spPr/>
        <p:txBody>
          <a:bodyPr/>
          <a:lstStyle/>
          <a:p>
            <a:fld id="{F80273D0-2AB4-5A45-96E4-852C3C5A2530}" type="slidenum">
              <a:rPr lang="en-US" smtClean="0"/>
              <a:t>71</a:t>
            </a:fld>
            <a:endParaRPr lang="en-US"/>
          </a:p>
        </p:txBody>
      </p:sp>
    </p:spTree>
    <p:extLst>
      <p:ext uri="{BB962C8B-B14F-4D97-AF65-F5344CB8AC3E}">
        <p14:creationId xmlns:p14="http://schemas.microsoft.com/office/powerpoint/2010/main" val="32996176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a:extLst>
              <a:ext uri="{FF2B5EF4-FFF2-40B4-BE49-F238E27FC236}">
                <a16:creationId xmlns:a16="http://schemas.microsoft.com/office/drawing/2014/main" id="{5EE18562-E292-FEB8-FFF3-44B8285A199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4" name="Notes Placeholder 2">
            <a:extLst>
              <a:ext uri="{FF2B5EF4-FFF2-40B4-BE49-F238E27FC236}">
                <a16:creationId xmlns:a16="http://schemas.microsoft.com/office/drawing/2014/main" id="{198740C7-0A1C-92BF-E299-0A8DA19CA59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https://borgenproject.org/ten-facts-about-somali-refugees/</a:t>
            </a:r>
          </a:p>
          <a:p>
            <a:endParaRPr lang="en-US" altLang="en-US"/>
          </a:p>
          <a:p>
            <a:endParaRPr lang="en-US" altLang="en-US"/>
          </a:p>
          <a:p>
            <a:r>
              <a:rPr lang="en-US" altLang="en-US"/>
              <a:t>Civil war resulted in a complete breakdown of the formal education system in Somalia. Somalia has one of the world’s lowest enrollment rates for primary school-aged children, where as few as 25% of children have access to primary education, and secondary school enrollment is estimated at 6%</a:t>
            </a:r>
          </a:p>
          <a:p>
            <a:r>
              <a:rPr lang="en-US" altLang="en-US"/>
              <a:t>Literacy among Somalis is low. Among adults (15 years of age or older), male literacy is approximately 49.7%, while literacy among women is substantially lower at 25.8% </a:t>
            </a:r>
            <a:r>
              <a:rPr lang="en-US" altLang="en-US" baseline="30000">
                <a:hlinkClick r:id="rId3"/>
              </a:rPr>
              <a:t>9</a:t>
            </a:r>
            <a:r>
              <a:rPr lang="en-US" altLang="en-US"/>
              <a:t>.</a:t>
            </a:r>
          </a:p>
        </p:txBody>
      </p:sp>
      <p:sp>
        <p:nvSpPr>
          <p:cNvPr id="4" name="Slide Number Placeholder 3">
            <a:extLst>
              <a:ext uri="{FF2B5EF4-FFF2-40B4-BE49-F238E27FC236}">
                <a16:creationId xmlns:a16="http://schemas.microsoft.com/office/drawing/2014/main" id="{B37619AB-5394-EC54-9789-756A2CB74F74}"/>
              </a:ext>
            </a:extLst>
          </p:cNvPr>
          <p:cNvSpPr>
            <a:spLocks noGrp="1"/>
          </p:cNvSpPr>
          <p:nvPr>
            <p:ph type="sldNum" sz="quarter" idx="5"/>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A586CD0-619B-4341-9EAC-35ADA26DD9F0}" type="slidenum">
              <a:rPr lang="en-US" altLang="en-US"/>
              <a:pPr/>
              <a:t>72</a:t>
            </a:fld>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a:extLst>
              <a:ext uri="{FF2B5EF4-FFF2-40B4-BE49-F238E27FC236}">
                <a16:creationId xmlns:a16="http://schemas.microsoft.com/office/drawing/2014/main" id="{D389076F-E02F-092F-5C45-F147E5A80C7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2" name="Notes Placeholder 2">
            <a:extLst>
              <a:ext uri="{FF2B5EF4-FFF2-40B4-BE49-F238E27FC236}">
                <a16:creationId xmlns:a16="http://schemas.microsoft.com/office/drawing/2014/main" id="{BDFF66E0-67A0-D0A3-C970-8C1D57788F6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https://www.aljazeera.com/news/2021/4/5/no-other-home-refugees-in-kenya-camps-devastated-over-closure</a:t>
            </a:r>
          </a:p>
          <a:p>
            <a:endParaRPr lang="en-US" altLang="en-US"/>
          </a:p>
          <a:p>
            <a:r>
              <a:rPr lang="en-US" altLang="en-US"/>
              <a:t>One of the two refugee camps in northern Kenya, Dadaab, close to the sensitive border with war-racked Somalia, was set up in 1991. In 2011, amid famine and chaos in Somalia, it was the world's largest camp.</a:t>
            </a:r>
          </a:p>
          <a:p>
            <a:endParaRPr lang="en-US" altLang="en-US"/>
          </a:p>
          <a:p>
            <a:r>
              <a:rPr lang="en-US" altLang="en-US"/>
              <a:t>Dadaab, the largest refugee camp in the world, was home to more than half a million Somalis in 2015. The camp is located in northeastern Kenya and was initially set up as a temporary living situation for refugees fleeing conflict in Somalia and Sudan. Unfortunately for many, the camp has become more permanent. Refugees are often stuck in camps for </a:t>
            </a:r>
            <a:r>
              <a:rPr lang="en-US" altLang="en-US">
                <a:hlinkClick r:id="rId3"/>
              </a:rPr>
              <a:t>several decades</a:t>
            </a:r>
            <a:r>
              <a:rPr lang="en-US" altLang="en-US"/>
              <a:t>, unable to emigrate to another country or return to their own. Kenya now plans to close the camp as it has become a breeding ground for extremist groups.</a:t>
            </a:r>
          </a:p>
          <a:p>
            <a:endParaRPr lang="en-US" altLang="en-US"/>
          </a:p>
          <a:p>
            <a:pPr eaLnBrk="1" hangingPunct="1">
              <a:spcBef>
                <a:spcPct val="0"/>
              </a:spcBef>
            </a:pPr>
            <a:r>
              <a:rPr lang="en-US" altLang="en-US"/>
              <a:t>Somalia’s neighboring countries host the largest number of its refugees. According to data collected by the UNHCR, there are just under 330,000 Somali refugees registered in Kenya, 241,000 in Ethiopia and 255,000 in Yemen. Thousands more have found temporary living situations in Tanzania, Uganda, Djibouti and Eritrea.</a:t>
            </a:r>
          </a:p>
          <a:p>
            <a:pPr eaLnBrk="1" hangingPunct="1">
              <a:spcBef>
                <a:spcPct val="0"/>
              </a:spcBef>
            </a:pPr>
            <a:endParaRPr lang="en-US" altLang="en-US"/>
          </a:p>
          <a:p>
            <a:pPr eaLnBrk="1" hangingPunct="1">
              <a:spcBef>
                <a:spcPct val="0"/>
              </a:spcBef>
            </a:pPr>
            <a:r>
              <a:rPr lang="en-US" altLang="en-US"/>
              <a:t>There are nearly 400,000 Somali refugees living in Dadaab for whom none of these outcomes is likely. They are among the 14 million refugees living in what the United Nations calls “protracted situations,” those in exile for more than five years. The global displaced population is now at 60 million</a:t>
            </a:r>
          </a:p>
          <a:p>
            <a:br>
              <a:rPr lang="en-US" altLang="en-US"/>
            </a:br>
            <a:endParaRPr lang="en-US" altLang="en-US"/>
          </a:p>
        </p:txBody>
      </p:sp>
      <p:sp>
        <p:nvSpPr>
          <p:cNvPr id="4" name="Slide Number Placeholder 3">
            <a:extLst>
              <a:ext uri="{FF2B5EF4-FFF2-40B4-BE49-F238E27FC236}">
                <a16:creationId xmlns:a16="http://schemas.microsoft.com/office/drawing/2014/main" id="{C4B95035-8DC9-9EAA-B370-046EF3E2AFF2}"/>
              </a:ext>
            </a:extLst>
          </p:cNvPr>
          <p:cNvSpPr>
            <a:spLocks noGrp="1"/>
          </p:cNvSpPr>
          <p:nvPr>
            <p:ph type="sldNum" sz="quarter" idx="5"/>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487518E9-6612-0A4F-875B-9B81B2B1BA96}" type="slidenum">
              <a:rPr lang="en-US" altLang="en-US"/>
              <a:pPr/>
              <a:t>73</a:t>
            </a:fld>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1FFB7CE4-F72A-2F14-0E58-F6394F69236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47AA1A28-F58C-188E-D68B-F717D110AAF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a:extLst>
              <a:ext uri="{FF2B5EF4-FFF2-40B4-BE49-F238E27FC236}">
                <a16:creationId xmlns:a16="http://schemas.microsoft.com/office/drawing/2014/main" id="{F2CB390E-4387-1AA3-55E4-14F370E69776}"/>
              </a:ext>
            </a:extLst>
          </p:cNvPr>
          <p:cNvSpPr>
            <a:spLocks noGrp="1"/>
          </p:cNvSpPr>
          <p:nvPr>
            <p:ph type="sldNum" sz="quarter" idx="5"/>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632031DE-FD0F-8D43-B037-E28CA88FB3B4}" type="slidenum">
              <a:rPr lang="en-US" altLang="en-US"/>
              <a:pPr/>
              <a:t>74</a:t>
            </a:fld>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a:extLst>
              <a:ext uri="{FF2B5EF4-FFF2-40B4-BE49-F238E27FC236}">
                <a16:creationId xmlns:a16="http://schemas.microsoft.com/office/drawing/2014/main" id="{84032AE8-460B-EC7B-421A-53DF637DB69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2" name="Notes Placeholder 2">
            <a:extLst>
              <a:ext uri="{FF2B5EF4-FFF2-40B4-BE49-F238E27FC236}">
                <a16:creationId xmlns:a16="http://schemas.microsoft.com/office/drawing/2014/main" id="{554D4A2E-99B6-2352-9C95-EED62D583A6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a:extLst>
              <a:ext uri="{FF2B5EF4-FFF2-40B4-BE49-F238E27FC236}">
                <a16:creationId xmlns:a16="http://schemas.microsoft.com/office/drawing/2014/main" id="{3735D064-350F-7B4B-CA0A-CD296BE7E09F}"/>
              </a:ext>
            </a:extLst>
          </p:cNvPr>
          <p:cNvSpPr>
            <a:spLocks noGrp="1"/>
          </p:cNvSpPr>
          <p:nvPr>
            <p:ph type="sldNum" sz="quarter" idx="5"/>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60B06303-E479-7D4B-AFE6-2328208AE681}" type="slidenum">
              <a:rPr lang="en-US" altLang="en-US"/>
              <a:pPr/>
              <a:t>86</a:t>
            </a:fld>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a:extLst>
              <a:ext uri="{FF2B5EF4-FFF2-40B4-BE49-F238E27FC236}">
                <a16:creationId xmlns:a16="http://schemas.microsoft.com/office/drawing/2014/main" id="{C86021F7-C9A9-0689-C6B1-953140B6922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0" name="Notes Placeholder 2">
            <a:extLst>
              <a:ext uri="{FF2B5EF4-FFF2-40B4-BE49-F238E27FC236}">
                <a16:creationId xmlns:a16="http://schemas.microsoft.com/office/drawing/2014/main" id="{D457CB0B-30E5-A18F-C692-4D6690BB69B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a:extLst>
              <a:ext uri="{FF2B5EF4-FFF2-40B4-BE49-F238E27FC236}">
                <a16:creationId xmlns:a16="http://schemas.microsoft.com/office/drawing/2014/main" id="{F19429F7-8FB2-57B6-0D21-A534F43C9CBD}"/>
              </a:ext>
            </a:extLst>
          </p:cNvPr>
          <p:cNvSpPr>
            <a:spLocks noGrp="1"/>
          </p:cNvSpPr>
          <p:nvPr>
            <p:ph type="sldNum" sz="quarter" idx="5"/>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54086E5-3B08-6F49-8DEE-B3C6753E61AE}" type="slidenum">
              <a:rPr lang="en-US" altLang="en-US"/>
              <a:pPr/>
              <a:t>87</a:t>
            </a:fld>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a:extLst>
              <a:ext uri="{FF2B5EF4-FFF2-40B4-BE49-F238E27FC236}">
                <a16:creationId xmlns:a16="http://schemas.microsoft.com/office/drawing/2014/main" id="{B4B8439C-D5AD-6A2F-EC5F-6005340888E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8" name="Notes Placeholder 2">
            <a:extLst>
              <a:ext uri="{FF2B5EF4-FFF2-40B4-BE49-F238E27FC236}">
                <a16:creationId xmlns:a16="http://schemas.microsoft.com/office/drawing/2014/main" id="{C2B8D358-12E6-FA88-381C-B445D75092F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a:extLst>
              <a:ext uri="{FF2B5EF4-FFF2-40B4-BE49-F238E27FC236}">
                <a16:creationId xmlns:a16="http://schemas.microsoft.com/office/drawing/2014/main" id="{14D34790-128F-1BB8-EB76-22029632480B}"/>
              </a:ext>
            </a:extLst>
          </p:cNvPr>
          <p:cNvSpPr>
            <a:spLocks noGrp="1"/>
          </p:cNvSpPr>
          <p:nvPr>
            <p:ph type="sldNum" sz="quarter" idx="5"/>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055F0A5A-DC19-D944-8880-1E419E67E72C}" type="slidenum">
              <a:rPr lang="en-US" altLang="en-US"/>
              <a:pPr/>
              <a:t>88</a:t>
            </a:fld>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a:extLst>
              <a:ext uri="{FF2B5EF4-FFF2-40B4-BE49-F238E27FC236}">
                <a16:creationId xmlns:a16="http://schemas.microsoft.com/office/drawing/2014/main" id="{4AD2E6E1-A98A-AED9-B110-C337B3503AA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6" name="Notes Placeholder 2">
            <a:extLst>
              <a:ext uri="{FF2B5EF4-FFF2-40B4-BE49-F238E27FC236}">
                <a16:creationId xmlns:a16="http://schemas.microsoft.com/office/drawing/2014/main" id="{942B8926-DFF0-569B-A1D6-C7D9A4D2F8E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https://journals.sagepub.com/doi/pdf/10.1177/1203475418808759</a:t>
            </a:r>
          </a:p>
        </p:txBody>
      </p:sp>
      <p:sp>
        <p:nvSpPr>
          <p:cNvPr id="4" name="Slide Number Placeholder 3">
            <a:extLst>
              <a:ext uri="{FF2B5EF4-FFF2-40B4-BE49-F238E27FC236}">
                <a16:creationId xmlns:a16="http://schemas.microsoft.com/office/drawing/2014/main" id="{27E28A90-B2F8-EEED-3BF5-103BCEDE0654}"/>
              </a:ext>
            </a:extLst>
          </p:cNvPr>
          <p:cNvSpPr>
            <a:spLocks noGrp="1"/>
          </p:cNvSpPr>
          <p:nvPr>
            <p:ph type="sldNum" sz="quarter" idx="5"/>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2342B2B2-A1C2-974A-8B87-8480CB932149}" type="slidenum">
              <a:rPr lang="en-US" altLang="en-US"/>
              <a:pPr/>
              <a:t>89</a:t>
            </a:fld>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a:extLst>
              <a:ext uri="{FF2B5EF4-FFF2-40B4-BE49-F238E27FC236}">
                <a16:creationId xmlns:a16="http://schemas.microsoft.com/office/drawing/2014/main" id="{A041D695-E0D1-D3DD-1A35-D9DD0AD305E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4" name="Notes Placeholder 2">
            <a:extLst>
              <a:ext uri="{FF2B5EF4-FFF2-40B4-BE49-F238E27FC236}">
                <a16:creationId xmlns:a16="http://schemas.microsoft.com/office/drawing/2014/main" id="{6D99268F-0979-40E5-5DE8-10735949F3C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Our patient began to respond to prednisone within 2 days, with such a rapid response being typical for ENL and more delayed in type 1 reactions</a:t>
            </a:r>
          </a:p>
        </p:txBody>
      </p:sp>
      <p:sp>
        <p:nvSpPr>
          <p:cNvPr id="4" name="Slide Number Placeholder 3">
            <a:extLst>
              <a:ext uri="{FF2B5EF4-FFF2-40B4-BE49-F238E27FC236}">
                <a16:creationId xmlns:a16="http://schemas.microsoft.com/office/drawing/2014/main" id="{A1B89637-AC91-9E28-96B2-78C7FC592A1C}"/>
              </a:ext>
            </a:extLst>
          </p:cNvPr>
          <p:cNvSpPr>
            <a:spLocks noGrp="1"/>
          </p:cNvSpPr>
          <p:nvPr>
            <p:ph type="sldNum" sz="quarter" idx="5"/>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B8EE4450-BCED-CF47-AFE3-FFD812F0E4D5}" type="slidenum">
              <a:rPr lang="en-US" altLang="en-US"/>
              <a:pPr/>
              <a:t>90</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CA"/>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a:t>Click to edit Master subtitle style</a:t>
            </a:r>
            <a:endParaRPr lang="en-US"/>
          </a:p>
        </p:txBody>
      </p:sp>
      <p:sp>
        <p:nvSpPr>
          <p:cNvPr id="12" name="TextBox 11"/>
          <p:cNvSpPr txBox="1"/>
          <p:nvPr userDrawn="1"/>
        </p:nvSpPr>
        <p:spPr>
          <a:xfrm>
            <a:off x="1034716" y="6472989"/>
            <a:ext cx="184731" cy="369332"/>
          </a:xfrm>
          <a:prstGeom prst="rect">
            <a:avLst/>
          </a:prstGeom>
          <a:noFill/>
        </p:spPr>
        <p:txBody>
          <a:bodyPr wrap="none" rtlCol="0">
            <a:spAutoFit/>
          </a:bodyPr>
          <a:lstStyle/>
          <a:p>
            <a:endParaRPr lang="en-US"/>
          </a:p>
        </p:txBody>
      </p:sp>
      <p:sp>
        <p:nvSpPr>
          <p:cNvPr id="13" name="TextBox 12"/>
          <p:cNvSpPr txBox="1"/>
          <p:nvPr userDrawn="1"/>
        </p:nvSpPr>
        <p:spPr>
          <a:xfrm>
            <a:off x="721895" y="6569242"/>
            <a:ext cx="184731" cy="369332"/>
          </a:xfrm>
          <a:prstGeom prst="rect">
            <a:avLst/>
          </a:prstGeom>
          <a:noFill/>
        </p:spPr>
        <p:txBody>
          <a:bodyPr wrap="none" rtlCol="0">
            <a:spAutoFit/>
          </a:bodyPr>
          <a:lstStyle/>
          <a:p>
            <a:endParaRPr lang="en-US" dirty="0"/>
          </a:p>
        </p:txBody>
      </p:sp>
      <p:sp>
        <p:nvSpPr>
          <p:cNvPr id="14" name="TextBox 13"/>
          <p:cNvSpPr txBox="1"/>
          <p:nvPr userDrawn="1"/>
        </p:nvSpPr>
        <p:spPr>
          <a:xfrm>
            <a:off x="1588168" y="6593305"/>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773950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Content Placeholder 2"/>
          <p:cNvSpPr>
            <a:spLocks noGrp="1"/>
          </p:cNvSpPr>
          <p:nvPr>
            <p:ph idx="1"/>
          </p:nvPr>
        </p:nvSpPr>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p:txBody>
          <a:bodyPr/>
          <a:lstStyle/>
          <a:p>
            <a:fld id="{21F5D364-5A8B-D34E-BC64-1FC0A547F915}" type="datetimeFigureOut">
              <a:rPr lang="en-US" smtClean="0"/>
              <a:t>6/5/25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FB78CB-998F-7848-A61C-75EBB87DD231}" type="slidenum">
              <a:rPr lang="en-US" smtClean="0"/>
              <a:t>‹#›</a:t>
            </a:fld>
            <a:endParaRPr lang="en-US" dirty="0"/>
          </a:p>
        </p:txBody>
      </p:sp>
    </p:spTree>
    <p:extLst>
      <p:ext uri="{BB962C8B-B14F-4D97-AF65-F5344CB8AC3E}">
        <p14:creationId xmlns:p14="http://schemas.microsoft.com/office/powerpoint/2010/main" val="27301615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a:t>Click to edit Master text styles</a:t>
            </a:r>
          </a:p>
        </p:txBody>
      </p:sp>
      <p:sp>
        <p:nvSpPr>
          <p:cNvPr id="8" name="Title 7"/>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22707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Date Placeholder 4"/>
          <p:cNvSpPr>
            <a:spLocks noGrp="1"/>
          </p:cNvSpPr>
          <p:nvPr>
            <p:ph type="dt" sz="half" idx="10"/>
          </p:nvPr>
        </p:nvSpPr>
        <p:spPr/>
        <p:txBody>
          <a:bodyPr/>
          <a:lstStyle/>
          <a:p>
            <a:fld id="{21F5D364-5A8B-D34E-BC64-1FC0A547F915}" type="datetimeFigureOut">
              <a:rPr lang="en-US" smtClean="0"/>
              <a:t>6/5/25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FB78CB-998F-7848-A61C-75EBB87DD231}" type="slidenum">
              <a:rPr lang="en-US" smtClean="0"/>
              <a:t>‹#›</a:t>
            </a:fld>
            <a:endParaRPr lang="en-US"/>
          </a:p>
        </p:txBody>
      </p:sp>
    </p:spTree>
    <p:extLst>
      <p:ext uri="{BB962C8B-B14F-4D97-AF65-F5344CB8AC3E}">
        <p14:creationId xmlns:p14="http://schemas.microsoft.com/office/powerpoint/2010/main" val="1812144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7" name="Date Placeholder 6"/>
          <p:cNvSpPr>
            <a:spLocks noGrp="1"/>
          </p:cNvSpPr>
          <p:nvPr>
            <p:ph type="dt" sz="half" idx="10"/>
          </p:nvPr>
        </p:nvSpPr>
        <p:spPr/>
        <p:txBody>
          <a:bodyPr/>
          <a:lstStyle/>
          <a:p>
            <a:fld id="{21F5D364-5A8B-D34E-BC64-1FC0A547F915}" type="datetimeFigureOut">
              <a:rPr lang="en-US" smtClean="0"/>
              <a:t>6/5/25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FB78CB-998F-7848-A61C-75EBB87DD231}" type="slidenum">
              <a:rPr lang="en-US" smtClean="0"/>
              <a:t>‹#›</a:t>
            </a:fld>
            <a:endParaRPr lang="en-US"/>
          </a:p>
        </p:txBody>
      </p:sp>
    </p:spTree>
    <p:extLst>
      <p:ext uri="{BB962C8B-B14F-4D97-AF65-F5344CB8AC3E}">
        <p14:creationId xmlns:p14="http://schemas.microsoft.com/office/powerpoint/2010/main" val="15886077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Date Placeholder 2"/>
          <p:cNvSpPr>
            <a:spLocks noGrp="1"/>
          </p:cNvSpPr>
          <p:nvPr>
            <p:ph type="dt" sz="half" idx="10"/>
          </p:nvPr>
        </p:nvSpPr>
        <p:spPr/>
        <p:txBody>
          <a:bodyPr/>
          <a:lstStyle/>
          <a:p>
            <a:fld id="{21F5D364-5A8B-D34E-BC64-1FC0A547F915}" type="datetimeFigureOut">
              <a:rPr lang="en-US" smtClean="0"/>
              <a:t>6/5/25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FB78CB-998F-7848-A61C-75EBB87DD231}" type="slidenum">
              <a:rPr lang="en-US" smtClean="0"/>
              <a:t>‹#›</a:t>
            </a:fld>
            <a:endParaRPr lang="en-US"/>
          </a:p>
        </p:txBody>
      </p:sp>
    </p:spTree>
    <p:extLst>
      <p:ext uri="{BB962C8B-B14F-4D97-AF65-F5344CB8AC3E}">
        <p14:creationId xmlns:p14="http://schemas.microsoft.com/office/powerpoint/2010/main" val="2514005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F5D364-5A8B-D34E-BC64-1FC0A547F915}" type="datetimeFigureOut">
              <a:rPr lang="en-US" smtClean="0"/>
              <a:t>6/5/25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FB78CB-998F-7848-A61C-75EBB87DD231}" type="slidenum">
              <a:rPr lang="en-US" smtClean="0"/>
              <a:t>‹#›</a:t>
            </a:fld>
            <a:endParaRPr lang="en-US"/>
          </a:p>
        </p:txBody>
      </p:sp>
    </p:spTree>
    <p:extLst>
      <p:ext uri="{BB962C8B-B14F-4D97-AF65-F5344CB8AC3E}">
        <p14:creationId xmlns:p14="http://schemas.microsoft.com/office/powerpoint/2010/main" val="2347214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CA"/>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fld id="{21F5D364-5A8B-D34E-BC64-1FC0A547F915}" type="datetimeFigureOut">
              <a:rPr lang="en-US" smtClean="0"/>
              <a:t>6/5/25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FB78CB-998F-7848-A61C-75EBB87DD231}" type="slidenum">
              <a:rPr lang="en-US" smtClean="0"/>
              <a:t>‹#›</a:t>
            </a:fld>
            <a:endParaRPr lang="en-US"/>
          </a:p>
        </p:txBody>
      </p:sp>
    </p:spTree>
    <p:extLst>
      <p:ext uri="{BB962C8B-B14F-4D97-AF65-F5344CB8AC3E}">
        <p14:creationId xmlns:p14="http://schemas.microsoft.com/office/powerpoint/2010/main" val="3906766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CA"/>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fld id="{21F5D364-5A8B-D34E-BC64-1FC0A547F915}" type="datetimeFigureOut">
              <a:rPr lang="en-US" smtClean="0"/>
              <a:t>6/5/25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FB78CB-998F-7848-A61C-75EBB87DD231}" type="slidenum">
              <a:rPr lang="en-US" smtClean="0"/>
              <a:t>‹#›</a:t>
            </a:fld>
            <a:endParaRPr lang="en-US"/>
          </a:p>
        </p:txBody>
      </p:sp>
    </p:spTree>
    <p:extLst>
      <p:ext uri="{BB962C8B-B14F-4D97-AF65-F5344CB8AC3E}">
        <p14:creationId xmlns:p14="http://schemas.microsoft.com/office/powerpoint/2010/main" val="749541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p:txBody>
          <a:bodyPr/>
          <a:lstStyle/>
          <a:p>
            <a:fld id="{21F5D364-5A8B-D34E-BC64-1FC0A547F915}" type="datetimeFigureOut">
              <a:rPr lang="en-US" smtClean="0"/>
              <a:t>6/5/25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FB78CB-998F-7848-A61C-75EBB87DD231}" type="slidenum">
              <a:rPr lang="en-US" smtClean="0"/>
              <a:t>‹#›</a:t>
            </a:fld>
            <a:endParaRPr lang="en-US"/>
          </a:p>
        </p:txBody>
      </p:sp>
    </p:spTree>
    <p:extLst>
      <p:ext uri="{BB962C8B-B14F-4D97-AF65-F5344CB8AC3E}">
        <p14:creationId xmlns:p14="http://schemas.microsoft.com/office/powerpoint/2010/main" val="847891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CA"/>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p:txBody>
          <a:bodyPr/>
          <a:lstStyle/>
          <a:p>
            <a:fld id="{21F5D364-5A8B-D34E-BC64-1FC0A547F915}" type="datetimeFigureOut">
              <a:rPr lang="en-US" smtClean="0"/>
              <a:t>6/5/25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FB78CB-998F-7848-A61C-75EBB87DD231}" type="slidenum">
              <a:rPr lang="en-US" smtClean="0"/>
              <a:t>‹#›</a:t>
            </a:fld>
            <a:endParaRPr lang="en-US"/>
          </a:p>
        </p:txBody>
      </p:sp>
    </p:spTree>
    <p:extLst>
      <p:ext uri="{BB962C8B-B14F-4D97-AF65-F5344CB8AC3E}">
        <p14:creationId xmlns:p14="http://schemas.microsoft.com/office/powerpoint/2010/main" val="33952165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CA"/>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rtlCol="0">
            <a:normAutofit/>
          </a:bodyPr>
          <a:lstStyle/>
          <a:p>
            <a:pPr lvl="0"/>
            <a:endParaRPr lang="en-US" noProof="0"/>
          </a:p>
        </p:txBody>
      </p:sp>
      <p:sp>
        <p:nvSpPr>
          <p:cNvPr id="4" name="Date Placeholder 3"/>
          <p:cNvSpPr>
            <a:spLocks noGrp="1"/>
          </p:cNvSpPr>
          <p:nvPr>
            <p:ph type="dt" sz="half" idx="10"/>
          </p:nvPr>
        </p:nvSpPr>
        <p:spPr>
          <a:xfrm>
            <a:off x="457200" y="6245225"/>
            <a:ext cx="2133600" cy="476250"/>
          </a:xfrm>
        </p:spPr>
        <p:txBody>
          <a:bodyPr/>
          <a:lstStyle>
            <a:lvl1pPr>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pPr>
              <a:defRPr/>
            </a:pPr>
            <a:fld id="{667E1D93-9164-AF44-9D3A-67400912B1A1}" type="slidenum">
              <a:rPr lang="en-US"/>
              <a:pPr>
                <a:defRPr/>
              </a:pPr>
              <a:t>‹#›</a:t>
            </a:fld>
            <a:endParaRPr lang="en-US"/>
          </a:p>
        </p:txBody>
      </p:sp>
    </p:spTree>
    <p:extLst>
      <p:ext uri="{BB962C8B-B14F-4D97-AF65-F5344CB8AC3E}">
        <p14:creationId xmlns:p14="http://schemas.microsoft.com/office/powerpoint/2010/main" val="540607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CA"/>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F5D364-5A8B-D34E-BC64-1FC0A547F915}" type="datetimeFigureOut">
              <a:rPr lang="en-US" smtClean="0"/>
              <a:t>6/5/25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FB78CB-998F-7848-A61C-75EBB87DD231}" type="slidenum">
              <a:rPr lang="en-US" smtClean="0"/>
              <a:t>‹#›</a:t>
            </a:fld>
            <a:endParaRPr lang="en-US"/>
          </a:p>
        </p:txBody>
      </p:sp>
      <p:sp>
        <p:nvSpPr>
          <p:cNvPr id="8" name="Rectangle 7"/>
          <p:cNvSpPr/>
          <p:nvPr userDrawn="1"/>
        </p:nvSpPr>
        <p:spPr>
          <a:xfrm>
            <a:off x="2031050" y="6431752"/>
            <a:ext cx="5499303" cy="338554"/>
          </a:xfrm>
          <a:prstGeom prst="rect">
            <a:avLst/>
          </a:prstGeom>
        </p:spPr>
        <p:txBody>
          <a:bodyPr wrap="square">
            <a:spAutoFit/>
          </a:bodyPr>
          <a:lstStyle/>
          <a:p>
            <a:pPr algn="ctr"/>
            <a:r>
              <a:rPr lang="en-US" sz="1600" dirty="0">
                <a:solidFill>
                  <a:srgbClr val="FFFFFF"/>
                </a:solidFill>
              </a:rPr>
              <a:t>Tropical and Geographic Medicine Intensive Short Course 2023</a:t>
            </a:r>
          </a:p>
        </p:txBody>
      </p:sp>
      <p:pic>
        <p:nvPicPr>
          <p:cNvPr id="11" name="Picture 10" descr="ubc logo.eps"/>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8409612" y="184734"/>
            <a:ext cx="554376" cy="875914"/>
          </a:xfrm>
          <a:prstGeom prst="rect">
            <a:avLst/>
          </a:prstGeom>
        </p:spPr>
      </p:pic>
      <p:sp>
        <p:nvSpPr>
          <p:cNvPr id="9" name="Rectangle 8">
            <a:extLst>
              <a:ext uri="{FF2B5EF4-FFF2-40B4-BE49-F238E27FC236}">
                <a16:creationId xmlns:a16="http://schemas.microsoft.com/office/drawing/2014/main" id="{D5BBDA69-79D3-5AEF-0E96-BB19AFB50C78}"/>
              </a:ext>
            </a:extLst>
          </p:cNvPr>
          <p:cNvSpPr/>
          <p:nvPr userDrawn="1"/>
        </p:nvSpPr>
        <p:spPr>
          <a:xfrm>
            <a:off x="0" y="6323013"/>
            <a:ext cx="9144000" cy="534987"/>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0" name="Rectangle 10">
            <a:extLst>
              <a:ext uri="{FF2B5EF4-FFF2-40B4-BE49-F238E27FC236}">
                <a16:creationId xmlns:a16="http://schemas.microsoft.com/office/drawing/2014/main" id="{45D02996-37BB-4344-3603-3DB06D6EAEF1}"/>
              </a:ext>
            </a:extLst>
          </p:cNvPr>
          <p:cNvSpPr>
            <a:spLocks noChangeArrowheads="1"/>
          </p:cNvSpPr>
          <p:nvPr userDrawn="1"/>
        </p:nvSpPr>
        <p:spPr bwMode="auto">
          <a:xfrm>
            <a:off x="2120900" y="6413499"/>
            <a:ext cx="54991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US" altLang="en-US" sz="1600" dirty="0">
                <a:solidFill>
                  <a:srgbClr val="FFFFFF"/>
                </a:solidFill>
              </a:rPr>
              <a:t>Tropical and Geographic Medicine  Short Course 2024</a:t>
            </a:r>
          </a:p>
        </p:txBody>
      </p:sp>
    </p:spTree>
    <p:extLst>
      <p:ext uri="{BB962C8B-B14F-4D97-AF65-F5344CB8AC3E}">
        <p14:creationId xmlns:p14="http://schemas.microsoft.com/office/powerpoint/2010/main" val="13466843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wm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wmf"/><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2.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wmf"/><Relationship Id="rId1" Type="http://schemas.openxmlformats.org/officeDocument/2006/relationships/slideLayout" Target="../slideLayouts/slideLayout2.xml"/><Relationship Id="rId4" Type="http://schemas.openxmlformats.org/officeDocument/2006/relationships/image" Target="../media/image32.w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wmf"/><Relationship Id="rId1" Type="http://schemas.openxmlformats.org/officeDocument/2006/relationships/slideLayout" Target="../slideLayouts/slideLayout2.xml"/><Relationship Id="rId4" Type="http://schemas.openxmlformats.org/officeDocument/2006/relationships/image" Target="../media/image42.wmf"/></Relationships>
</file>

<file path=ppt/slides/_rels/slide35.xml.rels><?xml version="1.0" encoding="UTF-8" standalone="yes"?>
<Relationships xmlns="http://schemas.openxmlformats.org/package/2006/relationships"><Relationship Id="rId2" Type="http://schemas.openxmlformats.org/officeDocument/2006/relationships/image" Target="../media/image43.w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w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4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5.png"/></Relationships>
</file>

<file path=ppt/slides/_rels/slide45.xml.rels><?xml version="1.0" encoding="UTF-8" standalone="yes"?>
<Relationships xmlns="http://schemas.openxmlformats.org/package/2006/relationships"><Relationship Id="rId3" Type="http://schemas.openxmlformats.org/officeDocument/2006/relationships/image" Target="../media/image57.tif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4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1.wm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53.xml.rels><?xml version="1.0" encoding="UTF-8" standalone="yes"?>
<Relationships xmlns="http://schemas.openxmlformats.org/package/2006/relationships"><Relationship Id="rId3" Type="http://schemas.openxmlformats.org/officeDocument/2006/relationships/image" Target="../media/image66.tiff"/><Relationship Id="rId2" Type="http://schemas.openxmlformats.org/officeDocument/2006/relationships/image" Target="../media/image65.png"/><Relationship Id="rId1" Type="http://schemas.openxmlformats.org/officeDocument/2006/relationships/slideLayout" Target="../slideLayouts/slideLayout2.xml"/><Relationship Id="rId4" Type="http://schemas.openxmlformats.org/officeDocument/2006/relationships/image" Target="../media/image67.tiff"/></Relationships>
</file>

<file path=ppt/slides/_rels/slide54.xml.rels><?xml version="1.0" encoding="UTF-8" standalone="yes"?>
<Relationships xmlns="http://schemas.openxmlformats.org/package/2006/relationships"><Relationship Id="rId3" Type="http://schemas.openxmlformats.org/officeDocument/2006/relationships/image" Target="../media/image69.wmf"/><Relationship Id="rId2" Type="http://schemas.openxmlformats.org/officeDocument/2006/relationships/image" Target="../media/image68.png"/><Relationship Id="rId1" Type="http://schemas.openxmlformats.org/officeDocument/2006/relationships/slideLayout" Target="../slideLayouts/slideLayout2.xml"/><Relationship Id="rId5" Type="http://schemas.openxmlformats.org/officeDocument/2006/relationships/image" Target="../media/image71.wmf"/><Relationship Id="rId4" Type="http://schemas.openxmlformats.org/officeDocument/2006/relationships/image" Target="../media/image70.wmf"/></Relationships>
</file>

<file path=ppt/slides/_rels/slide55.xml.rels><?xml version="1.0" encoding="UTF-8" standalone="yes"?>
<Relationships xmlns="http://schemas.openxmlformats.org/package/2006/relationships"><Relationship Id="rId2" Type="http://schemas.openxmlformats.org/officeDocument/2006/relationships/image" Target="../media/image72.w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5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6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5.png"/><Relationship Id="rId1" Type="http://schemas.openxmlformats.org/officeDocument/2006/relationships/slideLayout" Target="../slideLayouts/slideLayout2.xml"/><Relationship Id="rId4" Type="http://schemas.openxmlformats.org/officeDocument/2006/relationships/image" Target="../media/image86.png"/></Relationships>
</file>

<file path=ppt/slides/_rels/slide6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96.jpeg"/><Relationship Id="rId4" Type="http://schemas.openxmlformats.org/officeDocument/2006/relationships/image" Target="../media/image95.jpeg"/></Relationships>
</file>

<file path=ppt/slides/_rels/slide7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98.jpe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6.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6.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6.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101.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03.jpeg"/></Relationships>
</file>

<file path=ppt/slides/_rels/slide88.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105.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a:t> </a:t>
            </a:r>
          </a:p>
        </p:txBody>
      </p:sp>
      <p:sp>
        <p:nvSpPr>
          <p:cNvPr id="20" name="Title 1"/>
          <p:cNvSpPr txBox="1">
            <a:spLocks/>
          </p:cNvSpPr>
          <p:nvPr/>
        </p:nvSpPr>
        <p:spPr>
          <a:xfrm>
            <a:off x="4008999" y="2037136"/>
            <a:ext cx="4360333" cy="2099984"/>
          </a:xfrm>
          <a:prstGeom prst="rect">
            <a:avLst/>
          </a:prstGeom>
        </p:spPr>
        <p:txBody>
          <a:bodyPr vert="horz" lIns="91440" tIns="45720" rIns="91440" bIns="45720" rtlCol="0" anchor="ctr">
            <a:normAutofit fontScale="40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0000" b="1" strike="sngStrike" dirty="0"/>
              <a:t>Leprosy</a:t>
            </a:r>
          </a:p>
          <a:p>
            <a:pPr algn="l"/>
            <a:r>
              <a:rPr lang="en-US" sz="10000" b="1" dirty="0"/>
              <a:t>Hansen’s Disease</a:t>
            </a:r>
          </a:p>
          <a:p>
            <a:pPr algn="l"/>
            <a:endParaRPr lang="en-US" b="1" dirty="0"/>
          </a:p>
          <a:p>
            <a:pPr algn="l"/>
            <a:endParaRPr lang="en-US" b="1" dirty="0"/>
          </a:p>
          <a:p>
            <a:pPr algn="l"/>
            <a:r>
              <a:rPr lang="en-US" sz="9000" b="1" dirty="0"/>
              <a:t>Jan Hajek</a:t>
            </a:r>
          </a:p>
        </p:txBody>
      </p:sp>
      <p:sp>
        <p:nvSpPr>
          <p:cNvPr id="21" name="Subtitle 2"/>
          <p:cNvSpPr txBox="1">
            <a:spLocks/>
          </p:cNvSpPr>
          <p:nvPr/>
        </p:nvSpPr>
        <p:spPr>
          <a:xfrm>
            <a:off x="4449113" y="3695784"/>
            <a:ext cx="3323287" cy="1752600"/>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sz="2400" dirty="0"/>
          </a:p>
        </p:txBody>
      </p:sp>
      <p:pic>
        <p:nvPicPr>
          <p:cNvPr id="14" name="Picture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71600" y="3695784"/>
            <a:ext cx="2064925" cy="1519226"/>
          </a:xfrm>
          <a:prstGeom prst="rect">
            <a:avLst/>
          </a:prstGeom>
        </p:spPr>
      </p:pic>
      <p:pic>
        <p:nvPicPr>
          <p:cNvPr id="22" name="Picture 6"/>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l="7943" t="1220" r="14548" b="39618"/>
          <a:stretch/>
        </p:blipFill>
        <p:spPr bwMode="auto">
          <a:xfrm>
            <a:off x="1371600" y="1317942"/>
            <a:ext cx="2016125" cy="21796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
        <p:nvSpPr>
          <p:cNvPr id="9" name="Rectangle 8"/>
          <p:cNvSpPr/>
          <p:nvPr/>
        </p:nvSpPr>
        <p:spPr>
          <a:xfrm>
            <a:off x="4017640" y="150371"/>
            <a:ext cx="4176922" cy="584776"/>
          </a:xfrm>
          <a:prstGeom prst="rect">
            <a:avLst/>
          </a:prstGeom>
        </p:spPr>
        <p:txBody>
          <a:bodyPr wrap="square">
            <a:spAutoFit/>
          </a:bodyPr>
          <a:lstStyle/>
          <a:p>
            <a:pPr algn="r"/>
            <a:r>
              <a:rPr lang="en-US" sz="1600" b="1" dirty="0">
                <a:solidFill>
                  <a:srgbClr val="002060"/>
                </a:solidFill>
              </a:rPr>
              <a:t>Tropical and Geographic Medicine</a:t>
            </a:r>
          </a:p>
          <a:p>
            <a:pPr algn="r"/>
            <a:r>
              <a:rPr lang="en-US" sz="1600" b="1" dirty="0">
                <a:solidFill>
                  <a:srgbClr val="002060"/>
                </a:solidFill>
              </a:rPr>
              <a:t>Short Course 2024</a:t>
            </a:r>
          </a:p>
        </p:txBody>
      </p:sp>
      <p:sp>
        <p:nvSpPr>
          <p:cNvPr id="2" name="TextBox 1">
            <a:extLst>
              <a:ext uri="{FF2B5EF4-FFF2-40B4-BE49-F238E27FC236}">
                <a16:creationId xmlns:a16="http://schemas.microsoft.com/office/drawing/2014/main" id="{677A44FF-4574-C435-EEB8-E228B3F16DA1}"/>
              </a:ext>
            </a:extLst>
          </p:cNvPr>
          <p:cNvSpPr txBox="1"/>
          <p:nvPr/>
        </p:nvSpPr>
        <p:spPr>
          <a:xfrm>
            <a:off x="4632901" y="4724404"/>
            <a:ext cx="4242828" cy="461665"/>
          </a:xfrm>
          <a:prstGeom prst="rect">
            <a:avLst/>
          </a:prstGeom>
          <a:noFill/>
        </p:spPr>
        <p:txBody>
          <a:bodyPr wrap="none" rtlCol="0">
            <a:spAutoFit/>
          </a:bodyPr>
          <a:lstStyle/>
          <a:p>
            <a:r>
              <a:rPr lang="en-US" sz="2400" dirty="0"/>
              <a:t>Mycobacterium leprae infection </a:t>
            </a:r>
          </a:p>
        </p:txBody>
      </p:sp>
    </p:spTree>
    <p:extLst>
      <p:ext uri="{BB962C8B-B14F-4D97-AF65-F5344CB8AC3E}">
        <p14:creationId xmlns:p14="http://schemas.microsoft.com/office/powerpoint/2010/main" val="35405668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normAutofit/>
          </a:bodyPr>
          <a:lstStyle/>
          <a:p>
            <a:pPr algn="l" eaLnBrk="1" hangingPunct="1">
              <a:defRPr/>
            </a:pPr>
            <a:r>
              <a:rPr lang="en-US" b="1" dirty="0">
                <a:latin typeface="Calibri" charset="0"/>
              </a:rPr>
              <a:t>Take home points</a:t>
            </a:r>
          </a:p>
        </p:txBody>
      </p:sp>
      <p:sp>
        <p:nvSpPr>
          <p:cNvPr id="3" name="Content Placeholder 2"/>
          <p:cNvSpPr>
            <a:spLocks noGrp="1"/>
          </p:cNvSpPr>
          <p:nvPr>
            <p:ph idx="1"/>
          </p:nvPr>
        </p:nvSpPr>
        <p:spPr/>
        <p:txBody>
          <a:bodyPr rtlCol="0">
            <a:normAutofit fontScale="85000" lnSpcReduction="10000"/>
          </a:bodyPr>
          <a:lstStyle/>
          <a:p>
            <a:pPr eaLnBrk="1" fontAlgn="auto" hangingPunct="1">
              <a:spcAft>
                <a:spcPts val="0"/>
              </a:spcAft>
              <a:buFont typeface="Arial" pitchFamily="34" charset="0"/>
              <a:buChar char="•"/>
              <a:defRPr/>
            </a:pPr>
            <a:r>
              <a:rPr lang="en-US" dirty="0">
                <a:ea typeface="+mn-ea"/>
                <a:cs typeface="+mn-cs"/>
              </a:rPr>
              <a:t>What are the 3 cardinal (diagnostic) signs of leprosy?</a:t>
            </a:r>
          </a:p>
          <a:p>
            <a:pPr eaLnBrk="1" fontAlgn="auto" hangingPunct="1">
              <a:spcAft>
                <a:spcPts val="0"/>
              </a:spcAft>
              <a:buFont typeface="Arial" pitchFamily="34" charset="0"/>
              <a:buChar char="•"/>
              <a:defRPr/>
            </a:pPr>
            <a:endParaRPr lang="en-US" dirty="0">
              <a:ea typeface="+mn-ea"/>
              <a:cs typeface="+mn-cs"/>
            </a:endParaRPr>
          </a:p>
          <a:p>
            <a:pPr eaLnBrk="1" fontAlgn="auto" hangingPunct="1">
              <a:spcAft>
                <a:spcPts val="0"/>
              </a:spcAft>
              <a:buFont typeface="Arial" pitchFamily="34" charset="0"/>
              <a:buChar char="•"/>
              <a:defRPr/>
            </a:pPr>
            <a:r>
              <a:rPr lang="en-US" dirty="0">
                <a:ea typeface="+mn-ea"/>
                <a:cs typeface="+mn-cs"/>
              </a:rPr>
              <a:t>What is the difference between </a:t>
            </a:r>
          </a:p>
          <a:p>
            <a:pPr lvl="1" eaLnBrk="1" fontAlgn="auto" hangingPunct="1">
              <a:spcAft>
                <a:spcPts val="0"/>
              </a:spcAft>
              <a:buFont typeface="Arial" pitchFamily="34" charset="0"/>
              <a:buChar char="–"/>
              <a:defRPr/>
            </a:pPr>
            <a:r>
              <a:rPr lang="en-US" dirty="0">
                <a:ea typeface="+mn-ea"/>
              </a:rPr>
              <a:t>Tuberculoid, Borderline, and Lepromatous?</a:t>
            </a:r>
          </a:p>
          <a:p>
            <a:pPr marL="0" indent="0" eaLnBrk="1" fontAlgn="auto" hangingPunct="1">
              <a:spcAft>
                <a:spcPts val="0"/>
              </a:spcAft>
              <a:buFont typeface="Arial" charset="0"/>
              <a:buNone/>
              <a:defRPr/>
            </a:pPr>
            <a:endParaRPr lang="en-US" dirty="0">
              <a:ea typeface="+mn-ea"/>
              <a:cs typeface="+mn-cs"/>
            </a:endParaRPr>
          </a:p>
          <a:p>
            <a:pPr>
              <a:buFont typeface="Arial" pitchFamily="34" charset="0"/>
              <a:buChar char="•"/>
              <a:defRPr/>
            </a:pPr>
            <a:r>
              <a:rPr lang="en-US" dirty="0"/>
              <a:t>What is a </a:t>
            </a:r>
            <a:r>
              <a:rPr lang="en-US" i="1" dirty="0"/>
              <a:t>reaction</a:t>
            </a:r>
            <a:r>
              <a:rPr lang="en-US" dirty="0"/>
              <a:t>?</a:t>
            </a:r>
          </a:p>
          <a:p>
            <a:pPr>
              <a:buFont typeface="Arial" pitchFamily="34" charset="0"/>
              <a:buChar char="•"/>
              <a:defRPr/>
            </a:pPr>
            <a:endParaRPr lang="en-US" dirty="0"/>
          </a:p>
          <a:p>
            <a:pPr eaLnBrk="1" fontAlgn="auto" hangingPunct="1">
              <a:spcAft>
                <a:spcPts val="0"/>
              </a:spcAft>
              <a:buFont typeface="Arial" pitchFamily="34" charset="0"/>
              <a:buChar char="•"/>
              <a:defRPr/>
            </a:pPr>
            <a:r>
              <a:rPr lang="en-US" dirty="0"/>
              <a:t>What to look for on exam of patient with leprosy</a:t>
            </a:r>
          </a:p>
          <a:p>
            <a:pPr marL="0" indent="0" eaLnBrk="1" fontAlgn="auto" hangingPunct="1">
              <a:spcAft>
                <a:spcPts val="0"/>
              </a:spcAft>
              <a:buNone/>
              <a:defRPr/>
            </a:pPr>
            <a:endParaRPr lang="en-US" dirty="0">
              <a:ea typeface="+mn-ea"/>
              <a:cs typeface="+mn-cs"/>
            </a:endParaRPr>
          </a:p>
          <a:p>
            <a:pPr eaLnBrk="1" fontAlgn="auto" hangingPunct="1">
              <a:spcAft>
                <a:spcPts val="0"/>
              </a:spcAft>
              <a:buFont typeface="Arial" pitchFamily="34" charset="0"/>
              <a:buChar char="•"/>
              <a:defRPr/>
            </a:pPr>
            <a:r>
              <a:rPr lang="en-US" dirty="0"/>
              <a:t>What is the treatment for leprosy?</a:t>
            </a:r>
          </a:p>
        </p:txBody>
      </p:sp>
    </p:spTree>
    <p:extLst>
      <p:ext uri="{BB962C8B-B14F-4D97-AF65-F5344CB8AC3E}">
        <p14:creationId xmlns:p14="http://schemas.microsoft.com/office/powerpoint/2010/main" val="39247709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normAutofit/>
          </a:bodyPr>
          <a:lstStyle/>
          <a:p>
            <a:pPr algn="l" eaLnBrk="1" hangingPunct="1"/>
            <a:r>
              <a:rPr lang="en-US" b="1" dirty="0">
                <a:latin typeface="Calibri" charset="0"/>
              </a:rPr>
              <a:t>What is </a:t>
            </a:r>
            <a:r>
              <a:rPr lang="en-US" b="1" strike="sngStrike" dirty="0">
                <a:latin typeface="Calibri" charset="0"/>
              </a:rPr>
              <a:t>Leprosy</a:t>
            </a:r>
            <a:r>
              <a:rPr lang="en-US" b="1" dirty="0">
                <a:latin typeface="Calibri" charset="0"/>
              </a:rPr>
              <a:t> Hansen’s Disease?</a:t>
            </a:r>
          </a:p>
        </p:txBody>
      </p:sp>
      <p:sp>
        <p:nvSpPr>
          <p:cNvPr id="19458" name="Content Placeholder 2"/>
          <p:cNvSpPr>
            <a:spLocks noGrp="1"/>
          </p:cNvSpPr>
          <p:nvPr>
            <p:ph idx="1"/>
          </p:nvPr>
        </p:nvSpPr>
        <p:spPr/>
        <p:txBody>
          <a:bodyPr>
            <a:normAutofit/>
          </a:bodyPr>
          <a:lstStyle/>
          <a:p>
            <a:pPr eaLnBrk="1" hangingPunct="1"/>
            <a:r>
              <a:rPr lang="en-US" dirty="0">
                <a:latin typeface="Calibri" charset="0"/>
              </a:rPr>
              <a:t>Chronic mycobacterial infection caused by </a:t>
            </a:r>
            <a:r>
              <a:rPr lang="en-US" i="1" dirty="0">
                <a:latin typeface="Calibri" charset="0"/>
              </a:rPr>
              <a:t>Mycobacterium leprae</a:t>
            </a:r>
          </a:p>
          <a:p>
            <a:pPr eaLnBrk="1" hangingPunct="1"/>
            <a:endParaRPr lang="en-US" b="1" dirty="0">
              <a:latin typeface="Calibri" charset="0"/>
            </a:endParaRPr>
          </a:p>
          <a:p>
            <a:pPr eaLnBrk="1" hangingPunct="1"/>
            <a:r>
              <a:rPr lang="en-US" dirty="0">
                <a:latin typeface="Calibri" charset="0"/>
              </a:rPr>
              <a:t>Affects the </a:t>
            </a:r>
            <a:r>
              <a:rPr lang="en-US" b="1" dirty="0">
                <a:latin typeface="Calibri" charset="0"/>
              </a:rPr>
              <a:t>skin</a:t>
            </a:r>
            <a:r>
              <a:rPr lang="en-US" dirty="0">
                <a:latin typeface="Calibri" charset="0"/>
              </a:rPr>
              <a:t> and </a:t>
            </a:r>
            <a:r>
              <a:rPr lang="en-US" b="1" dirty="0">
                <a:latin typeface="Calibri" charset="0"/>
              </a:rPr>
              <a:t>peripheral nerves</a:t>
            </a:r>
          </a:p>
          <a:p>
            <a:endParaRPr lang="en-US" sz="500" dirty="0">
              <a:latin typeface="Calibri" charset="0"/>
            </a:endParaRPr>
          </a:p>
          <a:p>
            <a:r>
              <a:rPr lang="en-US" dirty="0">
                <a:latin typeface="Calibri" charset="0"/>
              </a:rPr>
              <a:t>Can be disabling, disfiguring, and stigmatizing</a:t>
            </a:r>
          </a:p>
          <a:p>
            <a:endParaRPr lang="en-US" sz="500" dirty="0">
              <a:latin typeface="Calibri" charset="0"/>
            </a:endParaRPr>
          </a:p>
          <a:p>
            <a:r>
              <a:rPr lang="en-US" dirty="0">
                <a:latin typeface="Calibri" charset="0"/>
              </a:rPr>
              <a:t>Clinical manifestations depend on the cell mediated immune response</a:t>
            </a:r>
          </a:p>
          <a:p>
            <a:pPr eaLnBrk="1" hangingPunct="1"/>
            <a:endParaRPr lang="en-US" dirty="0">
              <a:solidFill>
                <a:srgbClr val="FFFF00"/>
              </a:solidFill>
              <a:latin typeface="Calibri" charset="0"/>
            </a:endParaRPr>
          </a:p>
        </p:txBody>
      </p:sp>
    </p:spTree>
    <p:extLst>
      <p:ext uri="{BB962C8B-B14F-4D97-AF65-F5344CB8AC3E}">
        <p14:creationId xmlns:p14="http://schemas.microsoft.com/office/powerpoint/2010/main" val="42846612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i="1" dirty="0">
                <a:latin typeface="Calibri" charset="0"/>
              </a:rPr>
              <a:t>Mycobacterium </a:t>
            </a:r>
            <a:r>
              <a:rPr lang="en-US" b="1" i="1" dirty="0" err="1">
                <a:latin typeface="Calibri" charset="0"/>
              </a:rPr>
              <a:t>leprae</a:t>
            </a:r>
            <a:endParaRPr lang="en-US" dirty="0"/>
          </a:p>
        </p:txBody>
      </p:sp>
      <p:sp>
        <p:nvSpPr>
          <p:cNvPr id="3" name="Content Placeholder 2"/>
          <p:cNvSpPr>
            <a:spLocks noGrp="1"/>
          </p:cNvSpPr>
          <p:nvPr>
            <p:ph idx="1"/>
          </p:nvPr>
        </p:nvSpPr>
        <p:spPr/>
        <p:txBody>
          <a:bodyPr>
            <a:normAutofit fontScale="85000" lnSpcReduction="20000"/>
          </a:bodyPr>
          <a:lstStyle/>
          <a:p>
            <a:pPr eaLnBrk="1" hangingPunct="1"/>
            <a:r>
              <a:rPr lang="en-US" dirty="0">
                <a:latin typeface="Calibri" charset="0"/>
              </a:rPr>
              <a:t>Relatively avirulent bacteria </a:t>
            </a:r>
          </a:p>
          <a:p>
            <a:pPr eaLnBrk="1" hangingPunct="1"/>
            <a:endParaRPr lang="en-US" dirty="0">
              <a:latin typeface="Calibri" charset="0"/>
            </a:endParaRPr>
          </a:p>
          <a:p>
            <a:pPr eaLnBrk="1" hangingPunct="1"/>
            <a:r>
              <a:rPr lang="en-US" dirty="0">
                <a:latin typeface="Calibri" charset="0"/>
              </a:rPr>
              <a:t>Cannot be cultured </a:t>
            </a:r>
            <a:r>
              <a:rPr lang="en-US" i="1" dirty="0">
                <a:latin typeface="Calibri" charset="0"/>
              </a:rPr>
              <a:t>in vitro</a:t>
            </a:r>
          </a:p>
          <a:p>
            <a:pPr lvl="1"/>
            <a:r>
              <a:rPr lang="en-US" dirty="0">
                <a:latin typeface="Calibri" charset="0"/>
              </a:rPr>
              <a:t>Divides slowly (14 days --- </a:t>
            </a:r>
            <a:r>
              <a:rPr lang="en-US" sz="2200" dirty="0">
                <a:latin typeface="Calibri" charset="0"/>
              </a:rPr>
              <a:t>vs. 24 hours TB --- vs. 20 min E coli</a:t>
            </a:r>
            <a:r>
              <a:rPr lang="en-US" dirty="0">
                <a:latin typeface="Calibri" charset="0"/>
              </a:rPr>
              <a:t>)</a:t>
            </a:r>
          </a:p>
          <a:p>
            <a:pPr marL="0" indent="0" eaLnBrk="1" hangingPunct="1">
              <a:buNone/>
            </a:pPr>
            <a:r>
              <a:rPr lang="en-US" dirty="0">
                <a:latin typeface="Calibri" charset="0"/>
              </a:rPr>
              <a:t> </a:t>
            </a:r>
          </a:p>
          <a:p>
            <a:pPr eaLnBrk="1" hangingPunct="1"/>
            <a:r>
              <a:rPr lang="en-US" dirty="0">
                <a:latin typeface="Calibri" charset="0"/>
              </a:rPr>
              <a:t>Prefers cool areas of the body (25 – 30</a:t>
            </a:r>
            <a:r>
              <a:rPr lang="en-US" baseline="30000" dirty="0">
                <a:latin typeface="Calibri" charset="0"/>
              </a:rPr>
              <a:t>o</a:t>
            </a:r>
            <a:r>
              <a:rPr lang="en-US" dirty="0">
                <a:latin typeface="Calibri" charset="0"/>
              </a:rPr>
              <a:t>C)</a:t>
            </a:r>
          </a:p>
          <a:p>
            <a:pPr lvl="1" eaLnBrk="1" hangingPunct="1"/>
            <a:r>
              <a:rPr lang="en-US" dirty="0">
                <a:solidFill>
                  <a:srgbClr val="000000"/>
                </a:solidFill>
                <a:latin typeface="Calibri" charset="0"/>
              </a:rPr>
              <a:t>Skin (earlobes)</a:t>
            </a:r>
          </a:p>
          <a:p>
            <a:pPr lvl="1" eaLnBrk="1" hangingPunct="1"/>
            <a:r>
              <a:rPr lang="en-US" dirty="0">
                <a:solidFill>
                  <a:srgbClr val="000000"/>
                </a:solidFill>
                <a:latin typeface="Calibri" charset="0"/>
              </a:rPr>
              <a:t>Superficial peripheral nerves </a:t>
            </a:r>
          </a:p>
          <a:p>
            <a:endParaRPr lang="en-US" dirty="0">
              <a:solidFill>
                <a:srgbClr val="000000"/>
              </a:solidFill>
              <a:latin typeface="Calibri" charset="0"/>
            </a:endParaRPr>
          </a:p>
          <a:p>
            <a:r>
              <a:rPr lang="en-US" dirty="0">
                <a:solidFill>
                  <a:srgbClr val="000000"/>
                </a:solidFill>
                <a:latin typeface="Calibri" charset="0"/>
              </a:rPr>
              <a:t>Natural reservoirs</a:t>
            </a:r>
          </a:p>
          <a:p>
            <a:pPr lvl="1" eaLnBrk="1" hangingPunct="1"/>
            <a:r>
              <a:rPr lang="en-US" dirty="0">
                <a:solidFill>
                  <a:srgbClr val="000000"/>
                </a:solidFill>
                <a:latin typeface="Calibri" charset="0"/>
              </a:rPr>
              <a:t>Humans, non-human primates, armadillos</a:t>
            </a:r>
            <a:endParaRPr lang="en-US" dirty="0">
              <a:solidFill>
                <a:srgbClr val="000000"/>
              </a:solidFill>
            </a:endParaRPr>
          </a:p>
        </p:txBody>
      </p:sp>
    </p:spTree>
    <p:extLst>
      <p:ext uri="{BB962C8B-B14F-4D97-AF65-F5344CB8AC3E}">
        <p14:creationId xmlns:p14="http://schemas.microsoft.com/office/powerpoint/2010/main" val="42806863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t>Hansen’s Disease</a:t>
            </a:r>
          </a:p>
        </p:txBody>
      </p:sp>
      <p:sp>
        <p:nvSpPr>
          <p:cNvPr id="3" name="Content Placeholder 2"/>
          <p:cNvSpPr>
            <a:spLocks noGrp="1"/>
          </p:cNvSpPr>
          <p:nvPr>
            <p:ph idx="1"/>
          </p:nvPr>
        </p:nvSpPr>
        <p:spPr/>
        <p:txBody>
          <a:bodyPr/>
          <a:lstStyle/>
          <a:p>
            <a:pPr marL="0" indent="0">
              <a:buNone/>
            </a:pPr>
            <a:r>
              <a:rPr lang="en-US" dirty="0"/>
              <a:t> </a:t>
            </a:r>
          </a:p>
        </p:txBody>
      </p:sp>
      <p:pic>
        <p:nvPicPr>
          <p:cNvPr id="4" name="Picture 3" descr="Screen Shot 2017-04-26 at 4.58.47 PM.pn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302328" y="1457959"/>
            <a:ext cx="5455169" cy="3942082"/>
          </a:xfrm>
          <a:prstGeom prst="rect">
            <a:avLst/>
          </a:prstGeom>
        </p:spPr>
      </p:pic>
      <p:sp>
        <p:nvSpPr>
          <p:cNvPr id="5" name="TextBox 4"/>
          <p:cNvSpPr txBox="1"/>
          <p:nvPr/>
        </p:nvSpPr>
        <p:spPr>
          <a:xfrm>
            <a:off x="641929" y="1926032"/>
            <a:ext cx="1297826" cy="954107"/>
          </a:xfrm>
          <a:prstGeom prst="rect">
            <a:avLst/>
          </a:prstGeom>
          <a:noFill/>
        </p:spPr>
        <p:txBody>
          <a:bodyPr wrap="none" rtlCol="0">
            <a:spAutoFit/>
          </a:bodyPr>
          <a:lstStyle/>
          <a:p>
            <a:r>
              <a:rPr lang="en-US" sz="2800" b="1" dirty="0"/>
              <a:t>Hansen</a:t>
            </a:r>
          </a:p>
          <a:p>
            <a:r>
              <a:rPr lang="en-US" sz="2800" b="1" dirty="0"/>
              <a:t>1873</a:t>
            </a:r>
          </a:p>
        </p:txBody>
      </p:sp>
    </p:spTree>
    <p:extLst>
      <p:ext uri="{BB962C8B-B14F-4D97-AF65-F5344CB8AC3E}">
        <p14:creationId xmlns:p14="http://schemas.microsoft.com/office/powerpoint/2010/main" val="667903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457200" y="274638"/>
            <a:ext cx="7706463" cy="1143000"/>
          </a:xfrm>
        </p:spPr>
        <p:txBody>
          <a:bodyPr>
            <a:normAutofit fontScale="90000"/>
          </a:bodyPr>
          <a:lstStyle/>
          <a:p>
            <a:pPr algn="l"/>
            <a:r>
              <a:rPr lang="en-US" b="1" dirty="0">
                <a:latin typeface="Calibri" charset="0"/>
              </a:rPr>
              <a:t>How is Hansen’s Disease transmitted?</a:t>
            </a:r>
          </a:p>
        </p:txBody>
      </p:sp>
      <p:sp>
        <p:nvSpPr>
          <p:cNvPr id="21506" name="Content Placeholder 2"/>
          <p:cNvSpPr>
            <a:spLocks noGrp="1"/>
          </p:cNvSpPr>
          <p:nvPr>
            <p:ph idx="1"/>
          </p:nvPr>
        </p:nvSpPr>
        <p:spPr/>
        <p:txBody>
          <a:bodyPr>
            <a:normAutofit fontScale="85000" lnSpcReduction="20000"/>
          </a:bodyPr>
          <a:lstStyle/>
          <a:p>
            <a:r>
              <a:rPr lang="en-US" dirty="0">
                <a:latin typeface="Calibri" charset="0"/>
              </a:rPr>
              <a:t>Likely spread through respiratory droplets </a:t>
            </a:r>
          </a:p>
          <a:p>
            <a:r>
              <a:rPr lang="en-US" dirty="0">
                <a:latin typeface="Calibri" charset="0"/>
              </a:rPr>
              <a:t>Incubation</a:t>
            </a:r>
          </a:p>
          <a:p>
            <a:pPr lvl="1"/>
            <a:r>
              <a:rPr lang="en-US" dirty="0">
                <a:latin typeface="Calibri" charset="0"/>
              </a:rPr>
              <a:t>6 months – 30 years (average 3 years)</a:t>
            </a:r>
          </a:p>
          <a:p>
            <a:endParaRPr lang="en-US" dirty="0">
              <a:latin typeface="Calibri" charset="0"/>
            </a:endParaRPr>
          </a:p>
          <a:p>
            <a:r>
              <a:rPr lang="en-US" dirty="0">
                <a:latin typeface="Calibri" charset="0"/>
              </a:rPr>
              <a:t>Most people exposed/infected do </a:t>
            </a:r>
            <a:r>
              <a:rPr lang="en-US" i="1" dirty="0">
                <a:latin typeface="Calibri" charset="0"/>
              </a:rPr>
              <a:t>not</a:t>
            </a:r>
            <a:r>
              <a:rPr lang="en-US" dirty="0">
                <a:latin typeface="Calibri" charset="0"/>
              </a:rPr>
              <a:t> get disease</a:t>
            </a:r>
          </a:p>
          <a:p>
            <a:endParaRPr lang="en-US" dirty="0">
              <a:latin typeface="Calibri" charset="0"/>
            </a:endParaRPr>
          </a:p>
          <a:p>
            <a:r>
              <a:rPr lang="en-US" dirty="0">
                <a:latin typeface="Calibri" charset="0"/>
              </a:rPr>
              <a:t>Risk of disease is increased in:</a:t>
            </a:r>
          </a:p>
          <a:p>
            <a:pPr lvl="1"/>
            <a:r>
              <a:rPr lang="en-US" dirty="0">
                <a:latin typeface="Calibri" charset="0"/>
              </a:rPr>
              <a:t>Household contacts (5%)</a:t>
            </a:r>
          </a:p>
          <a:p>
            <a:pPr marL="457200" lvl="1" indent="0">
              <a:buNone/>
            </a:pPr>
            <a:r>
              <a:rPr lang="en-US" dirty="0">
                <a:latin typeface="Calibri" charset="0"/>
              </a:rPr>
              <a:t>   </a:t>
            </a:r>
          </a:p>
          <a:p>
            <a:pPr marL="457200" lvl="1" indent="0">
              <a:buNone/>
            </a:pPr>
            <a:r>
              <a:rPr lang="en-US" dirty="0">
                <a:latin typeface="Calibri" charset="0"/>
              </a:rPr>
              <a:t> (HIV does not increase risk)</a:t>
            </a:r>
          </a:p>
          <a:p>
            <a:pPr marL="457200" lvl="1" indent="0">
              <a:buNone/>
            </a:pPr>
            <a:r>
              <a:rPr lang="en-US" dirty="0">
                <a:latin typeface="Calibri" charset="0"/>
              </a:rPr>
              <a:t> </a:t>
            </a:r>
          </a:p>
          <a:p>
            <a:pPr lvl="1"/>
            <a:endParaRPr lang="en-US" dirty="0">
              <a:latin typeface="Calibri" charset="0"/>
            </a:endParaRPr>
          </a:p>
          <a:p>
            <a:pPr lvl="1"/>
            <a:endParaRPr lang="en-US" dirty="0">
              <a:latin typeface="Calibri" charset="0"/>
            </a:endParaRPr>
          </a:p>
        </p:txBody>
      </p:sp>
    </p:spTree>
    <p:extLst>
      <p:ext uri="{BB962C8B-B14F-4D97-AF65-F5344CB8AC3E}">
        <p14:creationId xmlns:p14="http://schemas.microsoft.com/office/powerpoint/2010/main" val="2270913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t>Transmission</a:t>
            </a:r>
            <a:br>
              <a:rPr lang="en-US" b="1" dirty="0"/>
            </a:br>
            <a:r>
              <a:rPr lang="en-US" b="1" dirty="0"/>
              <a:t>Asymptomatic carriers</a:t>
            </a:r>
          </a:p>
        </p:txBody>
      </p:sp>
      <p:sp>
        <p:nvSpPr>
          <p:cNvPr id="3" name="Content Placeholder 2"/>
          <p:cNvSpPr>
            <a:spLocks noGrp="1"/>
          </p:cNvSpPr>
          <p:nvPr>
            <p:ph idx="1"/>
          </p:nvPr>
        </p:nvSpPr>
        <p:spPr/>
        <p:txBody>
          <a:bodyPr/>
          <a:lstStyle/>
          <a:p>
            <a:r>
              <a:rPr lang="en-US" dirty="0"/>
              <a:t>~50% of asymptomatic household contacts had </a:t>
            </a:r>
            <a:r>
              <a:rPr lang="en-US" i="1" dirty="0"/>
              <a:t>M. </a:t>
            </a:r>
            <a:r>
              <a:rPr lang="en-US" i="1" dirty="0" err="1"/>
              <a:t>leprae</a:t>
            </a:r>
            <a:r>
              <a:rPr lang="en-US" i="1" dirty="0"/>
              <a:t> </a:t>
            </a:r>
            <a:r>
              <a:rPr lang="en-US" dirty="0"/>
              <a:t>detectable by PCR in their nasal mucosa</a:t>
            </a:r>
          </a:p>
          <a:p>
            <a:endParaRPr lang="en-US" dirty="0"/>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58263" y="3649058"/>
            <a:ext cx="3698069" cy="2080164"/>
          </a:xfrm>
          <a:prstGeom prst="rect">
            <a:avLst/>
          </a:prstGeom>
        </p:spPr>
      </p:pic>
      <p:sp>
        <p:nvSpPr>
          <p:cNvPr id="5" name="Rectangle 4"/>
          <p:cNvSpPr/>
          <p:nvPr/>
        </p:nvSpPr>
        <p:spPr>
          <a:xfrm>
            <a:off x="4100146" y="5941497"/>
            <a:ext cx="5361329" cy="369332"/>
          </a:xfrm>
          <a:prstGeom prst="rect">
            <a:avLst/>
          </a:prstGeom>
        </p:spPr>
        <p:txBody>
          <a:bodyPr wrap="square">
            <a:spAutoFit/>
          </a:bodyPr>
          <a:lstStyle/>
          <a:p>
            <a:r>
              <a:rPr lang="en-US" dirty="0"/>
              <a:t>Clinical Infectious Diseases 2016;63(11):1412– 20</a:t>
            </a:r>
          </a:p>
        </p:txBody>
      </p:sp>
    </p:spTree>
    <p:extLst>
      <p:ext uri="{BB962C8B-B14F-4D97-AF65-F5344CB8AC3E}">
        <p14:creationId xmlns:p14="http://schemas.microsoft.com/office/powerpoint/2010/main" val="33029992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normAutofit/>
          </a:bodyPr>
          <a:lstStyle/>
          <a:p>
            <a:pPr algn="l"/>
            <a:r>
              <a:rPr lang="en-US" b="1" dirty="0">
                <a:latin typeface="Calibri" charset="0"/>
              </a:rPr>
              <a:t>Epidemiology</a:t>
            </a:r>
          </a:p>
        </p:txBody>
      </p:sp>
      <p:sp>
        <p:nvSpPr>
          <p:cNvPr id="3" name="Content Placeholder 2"/>
          <p:cNvSpPr>
            <a:spLocks noGrp="1"/>
          </p:cNvSpPr>
          <p:nvPr>
            <p:ph idx="1"/>
          </p:nvPr>
        </p:nvSpPr>
        <p:spPr>
          <a:xfrm>
            <a:off x="457200" y="1600200"/>
            <a:ext cx="8229600" cy="4341297"/>
          </a:xfrm>
        </p:spPr>
        <p:txBody>
          <a:bodyPr>
            <a:normAutofit fontScale="62500" lnSpcReduction="20000"/>
          </a:bodyPr>
          <a:lstStyle/>
          <a:p>
            <a:pPr>
              <a:defRPr/>
            </a:pPr>
            <a:r>
              <a:rPr lang="en-US" b="1" dirty="0">
                <a:solidFill>
                  <a:srgbClr val="000000"/>
                </a:solidFill>
              </a:rPr>
              <a:t>2 million </a:t>
            </a:r>
            <a:r>
              <a:rPr lang="en-US" dirty="0">
                <a:solidFill>
                  <a:srgbClr val="000000"/>
                </a:solidFill>
              </a:rPr>
              <a:t>people living with permanent disability from leprosy</a:t>
            </a:r>
          </a:p>
          <a:p>
            <a:pPr>
              <a:defRPr/>
            </a:pPr>
            <a:endParaRPr lang="en-US" dirty="0">
              <a:solidFill>
                <a:srgbClr val="000000"/>
              </a:solidFill>
            </a:endParaRPr>
          </a:p>
          <a:p>
            <a:pPr>
              <a:defRPr/>
            </a:pPr>
            <a:r>
              <a:rPr lang="en-US" b="1" dirty="0">
                <a:solidFill>
                  <a:srgbClr val="000000"/>
                </a:solidFill>
              </a:rPr>
              <a:t>Prevalence</a:t>
            </a:r>
            <a:r>
              <a:rPr lang="en-US" dirty="0">
                <a:solidFill>
                  <a:srgbClr val="000000"/>
                </a:solidFill>
              </a:rPr>
              <a:t> (number of patients on treatment) decreased in last 50 years:</a:t>
            </a:r>
          </a:p>
          <a:p>
            <a:pPr lvl="1">
              <a:defRPr/>
            </a:pPr>
            <a:r>
              <a:rPr lang="en-US" dirty="0">
                <a:solidFill>
                  <a:srgbClr val="000000"/>
                </a:solidFill>
              </a:rPr>
              <a:t>1980 – 10 million </a:t>
            </a:r>
          </a:p>
          <a:p>
            <a:pPr lvl="1">
              <a:defRPr/>
            </a:pPr>
            <a:r>
              <a:rPr lang="en-US" dirty="0">
                <a:solidFill>
                  <a:srgbClr val="000000"/>
                </a:solidFill>
              </a:rPr>
              <a:t>1990 -   5 million </a:t>
            </a:r>
          </a:p>
          <a:p>
            <a:pPr lvl="1">
              <a:defRPr/>
            </a:pPr>
            <a:r>
              <a:rPr lang="en-US" dirty="0"/>
              <a:t>2000  -  500,000</a:t>
            </a:r>
          </a:p>
          <a:p>
            <a:pPr lvl="1">
              <a:defRPr/>
            </a:pPr>
            <a:r>
              <a:rPr lang="en-US" dirty="0"/>
              <a:t>2010 –  200,000</a:t>
            </a:r>
          </a:p>
          <a:p>
            <a:pPr marL="457200" lvl="1" indent="0">
              <a:buNone/>
              <a:defRPr/>
            </a:pPr>
            <a:r>
              <a:rPr lang="en-US" dirty="0">
                <a:solidFill>
                  <a:srgbClr val="000000"/>
                </a:solidFill>
              </a:rPr>
              <a:t>			</a:t>
            </a:r>
          </a:p>
          <a:p>
            <a:pPr>
              <a:defRPr/>
            </a:pPr>
            <a:r>
              <a:rPr lang="en-US" b="1" dirty="0"/>
              <a:t>Incidence</a:t>
            </a:r>
            <a:r>
              <a:rPr lang="en-US" dirty="0"/>
              <a:t> has not changed as much</a:t>
            </a:r>
          </a:p>
          <a:p>
            <a:pPr lvl="1">
              <a:defRPr/>
            </a:pPr>
            <a:r>
              <a:rPr lang="en-US" b="1" dirty="0"/>
              <a:t>200,000 </a:t>
            </a:r>
            <a:r>
              <a:rPr lang="en-US" dirty="0"/>
              <a:t>new cases are being </a:t>
            </a:r>
            <a:r>
              <a:rPr lang="en-US" i="1" dirty="0"/>
              <a:t>reported</a:t>
            </a:r>
            <a:r>
              <a:rPr lang="en-US" dirty="0"/>
              <a:t> every year</a:t>
            </a:r>
          </a:p>
          <a:p>
            <a:pPr lvl="1">
              <a:defRPr/>
            </a:pPr>
            <a:r>
              <a:rPr lang="en-CA" dirty="0"/>
              <a:t>3 new cases / 100, 000 </a:t>
            </a:r>
            <a:endParaRPr lang="en-US" dirty="0">
              <a:solidFill>
                <a:srgbClr val="000000"/>
              </a:solidFill>
            </a:endParaRPr>
          </a:p>
          <a:p>
            <a:pPr>
              <a:defRPr/>
            </a:pPr>
            <a:endParaRPr lang="en-US" dirty="0">
              <a:solidFill>
                <a:srgbClr val="000000"/>
              </a:solidFill>
            </a:endParaRPr>
          </a:p>
          <a:p>
            <a:pPr>
              <a:defRPr/>
            </a:pPr>
            <a:r>
              <a:rPr lang="en-US" dirty="0">
                <a:solidFill>
                  <a:srgbClr val="000000"/>
                </a:solidFill>
              </a:rPr>
              <a:t>Pockets of high endemicity still remain in many countries</a:t>
            </a:r>
          </a:p>
          <a:p>
            <a:pPr>
              <a:defRPr/>
            </a:pPr>
            <a:r>
              <a:rPr lang="en-US" dirty="0">
                <a:solidFill>
                  <a:srgbClr val="000000"/>
                </a:solidFill>
              </a:rPr>
              <a:t>Disease of poverty</a:t>
            </a:r>
          </a:p>
        </p:txBody>
      </p:sp>
      <p:sp>
        <p:nvSpPr>
          <p:cNvPr id="2" name="Rectangle 1"/>
          <p:cNvSpPr/>
          <p:nvPr/>
        </p:nvSpPr>
        <p:spPr>
          <a:xfrm>
            <a:off x="7715404" y="5933337"/>
            <a:ext cx="1428596" cy="369332"/>
          </a:xfrm>
          <a:prstGeom prst="rect">
            <a:avLst/>
          </a:prstGeom>
        </p:spPr>
        <p:txBody>
          <a:bodyPr wrap="none">
            <a:spAutoFit/>
          </a:bodyPr>
          <a:lstStyle/>
          <a:p>
            <a:r>
              <a:rPr lang="en-US" dirty="0">
                <a:latin typeface="Calibri" charset="0"/>
              </a:rPr>
              <a:t>WHO leprosy </a:t>
            </a:r>
            <a:endParaRPr lang="en-US" dirty="0"/>
          </a:p>
        </p:txBody>
      </p:sp>
    </p:spTree>
    <p:extLst>
      <p:ext uri="{BB962C8B-B14F-4D97-AF65-F5344CB8AC3E}">
        <p14:creationId xmlns:p14="http://schemas.microsoft.com/office/powerpoint/2010/main" val="2851506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p:txBody>
          <a:bodyPr>
            <a:normAutofit/>
          </a:bodyPr>
          <a:lstStyle/>
          <a:p>
            <a:pPr algn="l"/>
            <a:r>
              <a:rPr lang="en-US" b="1" dirty="0">
                <a:latin typeface="Calibri" charset="0"/>
              </a:rPr>
              <a:t>Historical Trends</a:t>
            </a:r>
            <a:endParaRPr lang="en-US" dirty="0">
              <a:latin typeface="Calibri" charset="0"/>
            </a:endParaRPr>
          </a:p>
        </p:txBody>
      </p:sp>
      <p:sp>
        <p:nvSpPr>
          <p:cNvPr id="3" name="Content Placeholder 2"/>
          <p:cNvSpPr>
            <a:spLocks noGrp="1"/>
          </p:cNvSpPr>
          <p:nvPr>
            <p:ph idx="1"/>
          </p:nvPr>
        </p:nvSpPr>
        <p:spPr>
          <a:xfrm>
            <a:off x="457200" y="1600200"/>
            <a:ext cx="8229600" cy="4736166"/>
          </a:xfrm>
          <a:ln>
            <a:noFill/>
          </a:ln>
        </p:spPr>
        <p:txBody>
          <a:bodyPr rtlCol="0">
            <a:normAutofit fontScale="62500" lnSpcReduction="20000"/>
          </a:bodyPr>
          <a:lstStyle/>
          <a:p>
            <a:pPr eaLnBrk="1" fontAlgn="auto" hangingPunct="1">
              <a:spcAft>
                <a:spcPts val="0"/>
              </a:spcAft>
              <a:buFont typeface="Arial" pitchFamily="34" charset="0"/>
              <a:buChar char="•"/>
              <a:defRPr/>
            </a:pPr>
            <a:r>
              <a:rPr lang="en-US" dirty="0">
                <a:solidFill>
                  <a:srgbClr val="000000"/>
                </a:solidFill>
                <a:ea typeface="+mn-ea"/>
                <a:cs typeface="+mn-cs"/>
              </a:rPr>
              <a:t>pre-1950 </a:t>
            </a:r>
          </a:p>
          <a:p>
            <a:pPr lvl="1">
              <a:buFont typeface="Arial" pitchFamily="34" charset="0"/>
              <a:buChar char="•"/>
              <a:defRPr/>
            </a:pPr>
            <a:r>
              <a:rPr lang="en-US" dirty="0">
                <a:solidFill>
                  <a:srgbClr val="000000"/>
                </a:solidFill>
              </a:rPr>
              <a:t>Incurable </a:t>
            </a:r>
            <a:r>
              <a:rPr lang="en-US" dirty="0">
                <a:solidFill>
                  <a:srgbClr val="000000"/>
                </a:solidFill>
                <a:sym typeface="Wingdings"/>
              </a:rPr>
              <a:t> isolation and stigma</a:t>
            </a:r>
            <a:endParaRPr lang="en-US" dirty="0">
              <a:solidFill>
                <a:srgbClr val="000000"/>
              </a:solidFill>
            </a:endParaRPr>
          </a:p>
          <a:p>
            <a:pPr eaLnBrk="1" fontAlgn="auto" hangingPunct="1">
              <a:spcAft>
                <a:spcPts val="0"/>
              </a:spcAft>
              <a:buFont typeface="Arial" pitchFamily="34" charset="0"/>
              <a:buChar char="•"/>
              <a:defRPr/>
            </a:pPr>
            <a:endParaRPr lang="en-US" sz="1300" dirty="0">
              <a:solidFill>
                <a:srgbClr val="000000"/>
              </a:solidFill>
              <a:ea typeface="+mn-ea"/>
              <a:cs typeface="+mn-cs"/>
            </a:endParaRPr>
          </a:p>
          <a:p>
            <a:pPr eaLnBrk="1" fontAlgn="auto" hangingPunct="1">
              <a:spcAft>
                <a:spcPts val="0"/>
              </a:spcAft>
              <a:buFont typeface="Arial" pitchFamily="34" charset="0"/>
              <a:buChar char="•"/>
              <a:defRPr/>
            </a:pPr>
            <a:r>
              <a:rPr lang="en-US" dirty="0">
                <a:solidFill>
                  <a:srgbClr val="000000"/>
                </a:solidFill>
                <a:ea typeface="+mn-ea"/>
                <a:cs typeface="+mn-cs"/>
              </a:rPr>
              <a:t>1950’s </a:t>
            </a:r>
          </a:p>
          <a:p>
            <a:pPr lvl="1">
              <a:buFont typeface="Arial" pitchFamily="34" charset="0"/>
              <a:buChar char="•"/>
              <a:defRPr/>
            </a:pPr>
            <a:r>
              <a:rPr lang="en-US" dirty="0" err="1">
                <a:solidFill>
                  <a:srgbClr val="000000"/>
                </a:solidFill>
                <a:ea typeface="+mn-ea"/>
              </a:rPr>
              <a:t>Dapsone</a:t>
            </a:r>
            <a:r>
              <a:rPr lang="en-US" dirty="0">
                <a:solidFill>
                  <a:srgbClr val="000000"/>
                </a:solidFill>
                <a:ea typeface="+mn-ea"/>
              </a:rPr>
              <a:t> </a:t>
            </a:r>
            <a:r>
              <a:rPr lang="en-US" dirty="0" err="1">
                <a:solidFill>
                  <a:srgbClr val="000000"/>
                </a:solidFill>
                <a:ea typeface="+mn-ea"/>
              </a:rPr>
              <a:t>monotherapy</a:t>
            </a:r>
            <a:endParaRPr lang="en-US" dirty="0">
              <a:solidFill>
                <a:srgbClr val="000000"/>
              </a:solidFill>
              <a:ea typeface="+mn-ea"/>
            </a:endParaRPr>
          </a:p>
          <a:p>
            <a:pPr lvl="1">
              <a:buFont typeface="Arial" pitchFamily="34" charset="0"/>
              <a:buChar char="•"/>
              <a:defRPr/>
            </a:pPr>
            <a:r>
              <a:rPr lang="en-US" dirty="0">
                <a:solidFill>
                  <a:srgbClr val="000000"/>
                </a:solidFill>
                <a:ea typeface="+mn-ea"/>
              </a:rPr>
              <a:t>Taken for life </a:t>
            </a:r>
          </a:p>
          <a:p>
            <a:pPr eaLnBrk="1" fontAlgn="auto" hangingPunct="1">
              <a:spcAft>
                <a:spcPts val="0"/>
              </a:spcAft>
              <a:buFont typeface="Arial" pitchFamily="34" charset="0"/>
              <a:buChar char="•"/>
              <a:defRPr/>
            </a:pPr>
            <a:endParaRPr lang="en-US" sz="1300" dirty="0">
              <a:solidFill>
                <a:srgbClr val="000000"/>
              </a:solidFill>
              <a:ea typeface="+mn-ea"/>
              <a:cs typeface="+mn-cs"/>
            </a:endParaRPr>
          </a:p>
          <a:p>
            <a:pPr eaLnBrk="1" fontAlgn="auto" hangingPunct="1">
              <a:spcAft>
                <a:spcPts val="0"/>
              </a:spcAft>
              <a:buFont typeface="Arial" pitchFamily="34" charset="0"/>
              <a:buChar char="•"/>
              <a:defRPr/>
            </a:pPr>
            <a:r>
              <a:rPr lang="en-US" dirty="0">
                <a:solidFill>
                  <a:srgbClr val="000000"/>
                </a:solidFill>
                <a:ea typeface="+mn-ea"/>
                <a:cs typeface="+mn-cs"/>
              </a:rPr>
              <a:t>1980’s</a:t>
            </a:r>
          </a:p>
          <a:p>
            <a:pPr lvl="1">
              <a:buFont typeface="Arial" pitchFamily="34" charset="0"/>
              <a:buChar char="•"/>
              <a:defRPr/>
            </a:pPr>
            <a:r>
              <a:rPr lang="en-US" dirty="0">
                <a:solidFill>
                  <a:srgbClr val="000000"/>
                </a:solidFill>
                <a:ea typeface="+mn-ea"/>
              </a:rPr>
              <a:t>Multidrug </a:t>
            </a:r>
            <a:r>
              <a:rPr lang="en-US" dirty="0">
                <a:solidFill>
                  <a:srgbClr val="000000"/>
                </a:solidFill>
              </a:rPr>
              <a:t>therapy</a:t>
            </a:r>
            <a:r>
              <a:rPr lang="en-US" dirty="0">
                <a:solidFill>
                  <a:srgbClr val="000000"/>
                </a:solidFill>
                <a:ea typeface="+mn-ea"/>
              </a:rPr>
              <a:t> introduced (6 – 24 months)</a:t>
            </a:r>
          </a:p>
          <a:p>
            <a:pPr lvl="1">
              <a:buFont typeface="Arial" pitchFamily="34" charset="0"/>
              <a:buChar char="•"/>
              <a:defRPr/>
            </a:pPr>
            <a:r>
              <a:rPr lang="en-US" dirty="0">
                <a:solidFill>
                  <a:srgbClr val="000000"/>
                </a:solidFill>
                <a:ea typeface="+mn-ea"/>
              </a:rPr>
              <a:t>Rifampin, Dapsone, Clofazimine </a:t>
            </a:r>
          </a:p>
          <a:p>
            <a:pPr eaLnBrk="1" fontAlgn="auto" hangingPunct="1">
              <a:spcAft>
                <a:spcPts val="0"/>
              </a:spcAft>
              <a:buFont typeface="Arial" pitchFamily="34" charset="0"/>
              <a:buChar char="•"/>
              <a:defRPr/>
            </a:pPr>
            <a:endParaRPr lang="en-US" sz="1300" dirty="0">
              <a:solidFill>
                <a:srgbClr val="000000"/>
              </a:solidFill>
              <a:ea typeface="+mn-ea"/>
              <a:cs typeface="+mn-cs"/>
            </a:endParaRPr>
          </a:p>
          <a:p>
            <a:pPr eaLnBrk="1" fontAlgn="auto" hangingPunct="1">
              <a:spcAft>
                <a:spcPts val="0"/>
              </a:spcAft>
              <a:buFont typeface="Arial" pitchFamily="34" charset="0"/>
              <a:buChar char="•"/>
              <a:defRPr/>
            </a:pPr>
            <a:r>
              <a:rPr lang="en-US" dirty="0">
                <a:solidFill>
                  <a:srgbClr val="000000"/>
                </a:solidFill>
                <a:ea typeface="+mn-ea"/>
                <a:cs typeface="+mn-cs"/>
              </a:rPr>
              <a:t>1990’s</a:t>
            </a:r>
          </a:p>
          <a:p>
            <a:pPr lvl="1">
              <a:buFont typeface="Arial"/>
              <a:buChar char="•"/>
              <a:defRPr/>
            </a:pPr>
            <a:r>
              <a:rPr lang="en-US" dirty="0">
                <a:solidFill>
                  <a:srgbClr val="000000"/>
                </a:solidFill>
                <a:ea typeface="+mn-ea"/>
              </a:rPr>
              <a:t>WHO called for eliminating leprosy</a:t>
            </a:r>
            <a:r>
              <a:rPr lang="en-US" dirty="0">
                <a:solidFill>
                  <a:srgbClr val="000000"/>
                </a:solidFill>
              </a:rPr>
              <a:t> as a public health problem by 2000</a:t>
            </a:r>
          </a:p>
          <a:p>
            <a:pPr lvl="2">
              <a:defRPr/>
            </a:pPr>
            <a:r>
              <a:rPr lang="en-US" dirty="0">
                <a:solidFill>
                  <a:srgbClr val="000000"/>
                </a:solidFill>
              </a:rPr>
              <a:t>&lt; 1 case </a:t>
            </a:r>
            <a:r>
              <a:rPr lang="en-US" i="1" dirty="0">
                <a:solidFill>
                  <a:srgbClr val="000000"/>
                </a:solidFill>
              </a:rPr>
              <a:t>on treatment</a:t>
            </a:r>
            <a:r>
              <a:rPr lang="en-US" dirty="0">
                <a:solidFill>
                  <a:srgbClr val="000000"/>
                </a:solidFill>
              </a:rPr>
              <a:t>/10,000 </a:t>
            </a:r>
          </a:p>
          <a:p>
            <a:pPr eaLnBrk="1" fontAlgn="auto" hangingPunct="1">
              <a:spcAft>
                <a:spcPts val="0"/>
              </a:spcAft>
              <a:buFont typeface="Arial" pitchFamily="34" charset="0"/>
              <a:buChar char="•"/>
              <a:defRPr/>
            </a:pPr>
            <a:endParaRPr lang="en-US" sz="1300" dirty="0">
              <a:solidFill>
                <a:srgbClr val="000000"/>
              </a:solidFill>
              <a:ea typeface="+mn-ea"/>
              <a:cs typeface="+mn-cs"/>
            </a:endParaRPr>
          </a:p>
          <a:p>
            <a:pPr eaLnBrk="1" fontAlgn="auto" hangingPunct="1">
              <a:spcAft>
                <a:spcPts val="0"/>
              </a:spcAft>
              <a:buFont typeface="Arial" pitchFamily="34" charset="0"/>
              <a:buChar char="•"/>
              <a:defRPr/>
            </a:pPr>
            <a:r>
              <a:rPr lang="en-US" dirty="0">
                <a:solidFill>
                  <a:srgbClr val="000000"/>
                </a:solidFill>
              </a:rPr>
              <a:t>200</a:t>
            </a:r>
            <a:r>
              <a:rPr lang="en-US" dirty="0">
                <a:solidFill>
                  <a:srgbClr val="000000"/>
                </a:solidFill>
                <a:ea typeface="+mn-ea"/>
                <a:cs typeface="+mn-cs"/>
              </a:rPr>
              <a:t>0’s</a:t>
            </a:r>
          </a:p>
          <a:p>
            <a:pPr lvl="1">
              <a:buFont typeface="Arial" pitchFamily="34" charset="0"/>
              <a:buChar char="•"/>
              <a:defRPr/>
            </a:pPr>
            <a:r>
              <a:rPr lang="en-US" dirty="0">
                <a:solidFill>
                  <a:srgbClr val="000000"/>
                </a:solidFill>
                <a:ea typeface="+mn-ea"/>
              </a:rPr>
              <a:t>WHO simplified the diagnosis </a:t>
            </a:r>
            <a:endParaRPr lang="en-US" dirty="0">
              <a:solidFill>
                <a:srgbClr val="000000"/>
              </a:solidFill>
            </a:endParaRPr>
          </a:p>
          <a:p>
            <a:pPr lvl="1">
              <a:buFont typeface="Arial" pitchFamily="34" charset="0"/>
              <a:buChar char="•"/>
              <a:defRPr/>
            </a:pPr>
            <a:r>
              <a:rPr lang="en-US" dirty="0">
                <a:solidFill>
                  <a:srgbClr val="000000"/>
                </a:solidFill>
              </a:rPr>
              <a:t>Integrated, decentralized approach</a:t>
            </a:r>
            <a:endParaRPr lang="en-US" dirty="0">
              <a:solidFill>
                <a:schemeClr val="bg1"/>
              </a:solidFill>
            </a:endParaRPr>
          </a:p>
        </p:txBody>
      </p:sp>
    </p:spTree>
    <p:extLst>
      <p:ext uri="{BB962C8B-B14F-4D97-AF65-F5344CB8AC3E}">
        <p14:creationId xmlns:p14="http://schemas.microsoft.com/office/powerpoint/2010/main" val="39980634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normAutofit/>
          </a:bodyPr>
          <a:lstStyle/>
          <a:p>
            <a:pPr algn="l"/>
            <a:r>
              <a:rPr lang="en-US" b="1" dirty="0">
                <a:latin typeface="Calibri" charset="0"/>
              </a:rPr>
              <a:t>Historical Trends</a:t>
            </a:r>
          </a:p>
        </p:txBody>
      </p:sp>
      <p:sp>
        <p:nvSpPr>
          <p:cNvPr id="27651" name="TextBox 4"/>
          <p:cNvSpPr txBox="1">
            <a:spLocks noChangeArrowheads="1"/>
          </p:cNvSpPr>
          <p:nvPr/>
        </p:nvSpPr>
        <p:spPr bwMode="auto">
          <a:xfrm>
            <a:off x="6661150" y="2132013"/>
            <a:ext cx="685800"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chemeClr val="bg1"/>
                </a:solidFill>
              </a:rPr>
              <a:t>India</a:t>
            </a:r>
          </a:p>
        </p:txBody>
      </p:sp>
      <p:sp>
        <p:nvSpPr>
          <p:cNvPr id="27652" name="TextBox 5"/>
          <p:cNvSpPr txBox="1">
            <a:spLocks noChangeArrowheads="1"/>
          </p:cNvSpPr>
          <p:nvPr/>
        </p:nvSpPr>
        <p:spPr bwMode="auto">
          <a:xfrm>
            <a:off x="6948488" y="4797425"/>
            <a:ext cx="762000"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chemeClr val="bg1"/>
                </a:solidFill>
              </a:rPr>
              <a:t>Brazil</a:t>
            </a:r>
          </a:p>
        </p:txBody>
      </p:sp>
      <p:sp>
        <p:nvSpPr>
          <p:cNvPr id="3" name="Rectangle 2"/>
          <p:cNvSpPr/>
          <p:nvPr/>
        </p:nvSpPr>
        <p:spPr>
          <a:xfrm>
            <a:off x="395288" y="1490128"/>
            <a:ext cx="7933560" cy="1384995"/>
          </a:xfrm>
          <a:prstGeom prst="rect">
            <a:avLst/>
          </a:prstGeom>
        </p:spPr>
        <p:txBody>
          <a:bodyPr wrap="square">
            <a:spAutoFit/>
          </a:bodyPr>
          <a:lstStyle/>
          <a:p>
            <a:pPr marL="342900" indent="-342900">
              <a:buFont typeface="Arial"/>
              <a:buChar char="•"/>
              <a:defRPr/>
            </a:pPr>
            <a:r>
              <a:rPr lang="en-US" sz="2000" dirty="0">
                <a:solidFill>
                  <a:srgbClr val="000000"/>
                </a:solidFill>
              </a:rPr>
              <a:t>Multidrug therapy was very effective</a:t>
            </a:r>
          </a:p>
          <a:p>
            <a:pPr marL="342900" indent="-342900">
              <a:buFont typeface="Arial"/>
              <a:buChar char="•"/>
              <a:defRPr/>
            </a:pPr>
            <a:r>
              <a:rPr lang="en-US" sz="2000" dirty="0">
                <a:solidFill>
                  <a:srgbClr val="000000"/>
                </a:solidFill>
              </a:rPr>
              <a:t>Prevalence quickly dropped</a:t>
            </a:r>
            <a:endParaRPr lang="en-US" sz="2000" b="1" dirty="0">
              <a:solidFill>
                <a:srgbClr val="000000"/>
              </a:solidFill>
            </a:endParaRPr>
          </a:p>
          <a:p>
            <a:pPr marL="342900" indent="-342900">
              <a:buFont typeface="Arial"/>
              <a:buChar char="•"/>
              <a:defRPr/>
            </a:pPr>
            <a:r>
              <a:rPr lang="en-US" sz="2000" b="1" dirty="0">
                <a:solidFill>
                  <a:srgbClr val="000000"/>
                </a:solidFill>
              </a:rPr>
              <a:t>But</a:t>
            </a:r>
            <a:r>
              <a:rPr lang="en-US" sz="2000" dirty="0">
                <a:solidFill>
                  <a:srgbClr val="000000"/>
                </a:solidFill>
              </a:rPr>
              <a:t>, incidence of new cases has been slower to change</a:t>
            </a:r>
          </a:p>
          <a:p>
            <a:pPr>
              <a:defRPr/>
            </a:pPr>
            <a:endParaRPr lang="en-US" sz="2400" dirty="0">
              <a:solidFill>
                <a:srgbClr val="000000"/>
              </a:solidFill>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1155" y="2743725"/>
            <a:ext cx="4114800" cy="3591732"/>
          </a:xfrm>
          <a:prstGeom prst="rect">
            <a:avLst/>
          </a:prstGeom>
        </p:spPr>
      </p:pic>
      <p:sp>
        <p:nvSpPr>
          <p:cNvPr id="8" name="Rectangle 7"/>
          <p:cNvSpPr/>
          <p:nvPr/>
        </p:nvSpPr>
        <p:spPr>
          <a:xfrm>
            <a:off x="4572000" y="5404752"/>
            <a:ext cx="4572000" cy="646331"/>
          </a:xfrm>
          <a:prstGeom prst="rect">
            <a:avLst/>
          </a:prstGeom>
        </p:spPr>
        <p:txBody>
          <a:bodyPr>
            <a:spAutoFit/>
          </a:bodyPr>
          <a:lstStyle/>
          <a:p>
            <a:r>
              <a:rPr lang="en-US" dirty="0"/>
              <a:t>Global trends in </a:t>
            </a:r>
            <a:r>
              <a:rPr lang="en-US" b="1" dirty="0">
                <a:solidFill>
                  <a:srgbClr val="008000"/>
                </a:solidFill>
              </a:rPr>
              <a:t>Registered Prevalence</a:t>
            </a:r>
            <a:r>
              <a:rPr lang="en-US" dirty="0"/>
              <a:t> and </a:t>
            </a:r>
            <a:r>
              <a:rPr lang="en-US" b="1" dirty="0">
                <a:solidFill>
                  <a:srgbClr val="FF0000"/>
                </a:solidFill>
              </a:rPr>
              <a:t>New Case Detection </a:t>
            </a:r>
            <a:r>
              <a:rPr lang="en-US" dirty="0"/>
              <a:t>(1985–2013) – WHO</a:t>
            </a:r>
          </a:p>
        </p:txBody>
      </p:sp>
    </p:spTree>
    <p:extLst>
      <p:ext uri="{BB962C8B-B14F-4D97-AF65-F5344CB8AC3E}">
        <p14:creationId xmlns:p14="http://schemas.microsoft.com/office/powerpoint/2010/main" val="37791434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a:t>Epidemiology</a:t>
            </a:r>
          </a:p>
        </p:txBody>
      </p:sp>
      <p:sp>
        <p:nvSpPr>
          <p:cNvPr id="3" name="Content Placeholder 2"/>
          <p:cNvSpPr>
            <a:spLocks noGrp="1"/>
          </p:cNvSpPr>
          <p:nvPr>
            <p:ph idx="1"/>
          </p:nvPr>
        </p:nvSpPr>
        <p:spPr>
          <a:xfrm>
            <a:off x="457200" y="1600200"/>
            <a:ext cx="8229600" cy="1392127"/>
          </a:xfrm>
        </p:spPr>
        <p:txBody>
          <a:bodyPr>
            <a:normAutofit/>
          </a:bodyPr>
          <a:lstStyle/>
          <a:p>
            <a:r>
              <a:rPr lang="en-US" sz="2600" dirty="0"/>
              <a:t>80% in 3 countries (</a:t>
            </a:r>
            <a:r>
              <a:rPr lang="en-US" sz="2600" b="1" dirty="0"/>
              <a:t>India, Brazil, Indonesia</a:t>
            </a:r>
            <a:r>
              <a:rPr lang="en-US" sz="2600" dirty="0"/>
              <a:t>)</a:t>
            </a:r>
          </a:p>
          <a:p>
            <a:pPr lvl="1"/>
            <a:r>
              <a:rPr lang="en-US" sz="2200" dirty="0"/>
              <a:t>95% in 14 countries</a:t>
            </a:r>
          </a:p>
        </p:txBody>
      </p:sp>
      <p:sp>
        <p:nvSpPr>
          <p:cNvPr id="4" name="TextBox 3"/>
          <p:cNvSpPr txBox="1"/>
          <p:nvPr/>
        </p:nvSpPr>
        <p:spPr>
          <a:xfrm>
            <a:off x="8188051" y="5989392"/>
            <a:ext cx="686681" cy="369332"/>
          </a:xfrm>
          <a:prstGeom prst="rect">
            <a:avLst/>
          </a:prstGeom>
          <a:noFill/>
        </p:spPr>
        <p:txBody>
          <a:bodyPr wrap="none" rtlCol="0">
            <a:spAutoFit/>
          </a:bodyPr>
          <a:lstStyle/>
          <a:p>
            <a:r>
              <a:rPr lang="en-US" dirty="0"/>
              <a:t>WHO</a:t>
            </a:r>
          </a:p>
        </p:txBody>
      </p:sp>
      <p:pic>
        <p:nvPicPr>
          <p:cNvPr id="11" name="Picture 10">
            <a:extLst>
              <a:ext uri="{FF2B5EF4-FFF2-40B4-BE49-F238E27FC236}">
                <a16:creationId xmlns:a16="http://schemas.microsoft.com/office/drawing/2014/main" id="{FAAB91B9-C374-15A8-5CB9-E50A98A73FF0}"/>
              </a:ext>
            </a:extLst>
          </p:cNvPr>
          <p:cNvPicPr>
            <a:picLocks noChangeAspect="1"/>
          </p:cNvPicPr>
          <p:nvPr/>
        </p:nvPicPr>
        <p:blipFill>
          <a:blip r:embed="rId3"/>
          <a:stretch>
            <a:fillRect/>
          </a:stretch>
        </p:blipFill>
        <p:spPr>
          <a:xfrm>
            <a:off x="1801505" y="2535435"/>
            <a:ext cx="5131558" cy="3638623"/>
          </a:xfrm>
          <a:prstGeom prst="rect">
            <a:avLst/>
          </a:prstGeom>
        </p:spPr>
      </p:pic>
    </p:spTree>
    <p:extLst>
      <p:ext uri="{BB962C8B-B14F-4D97-AF65-F5344CB8AC3E}">
        <p14:creationId xmlns:p14="http://schemas.microsoft.com/office/powerpoint/2010/main" val="26426728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a:t>Incidence </a:t>
            </a:r>
          </a:p>
        </p:txBody>
      </p:sp>
      <p:sp>
        <p:nvSpPr>
          <p:cNvPr id="3" name="Content Placeholder 2"/>
          <p:cNvSpPr>
            <a:spLocks noGrp="1"/>
          </p:cNvSpPr>
          <p:nvPr>
            <p:ph idx="1"/>
          </p:nvPr>
        </p:nvSpPr>
        <p:spPr>
          <a:xfrm>
            <a:off x="457200" y="1600200"/>
            <a:ext cx="8229600" cy="1392127"/>
          </a:xfrm>
        </p:spPr>
        <p:txBody>
          <a:bodyPr>
            <a:normAutofit/>
          </a:bodyPr>
          <a:lstStyle/>
          <a:p>
            <a:r>
              <a:rPr lang="en-US" sz="2600" dirty="0"/>
              <a:t>200,000 new cases diagnosed each year </a:t>
            </a:r>
          </a:p>
          <a:p>
            <a:pPr lvl="1"/>
            <a:r>
              <a:rPr lang="en-US" sz="2200" dirty="0"/>
              <a:t>Reduction during COVID-19</a:t>
            </a:r>
          </a:p>
        </p:txBody>
      </p:sp>
      <p:sp>
        <p:nvSpPr>
          <p:cNvPr id="4" name="TextBox 3"/>
          <p:cNvSpPr txBox="1"/>
          <p:nvPr/>
        </p:nvSpPr>
        <p:spPr>
          <a:xfrm>
            <a:off x="8188051" y="5989392"/>
            <a:ext cx="686681" cy="369332"/>
          </a:xfrm>
          <a:prstGeom prst="rect">
            <a:avLst/>
          </a:prstGeom>
          <a:noFill/>
        </p:spPr>
        <p:txBody>
          <a:bodyPr wrap="none" rtlCol="0">
            <a:spAutoFit/>
          </a:bodyPr>
          <a:lstStyle/>
          <a:p>
            <a:r>
              <a:rPr lang="en-US" dirty="0"/>
              <a:t>WHO</a:t>
            </a:r>
          </a:p>
        </p:txBody>
      </p:sp>
      <p:pic>
        <p:nvPicPr>
          <p:cNvPr id="6" name="Picture 5">
            <a:extLst>
              <a:ext uri="{FF2B5EF4-FFF2-40B4-BE49-F238E27FC236}">
                <a16:creationId xmlns:a16="http://schemas.microsoft.com/office/drawing/2014/main" id="{206D0F2A-198A-FCD0-0B69-13BF2DCC7267}"/>
              </a:ext>
            </a:extLst>
          </p:cNvPr>
          <p:cNvPicPr>
            <a:picLocks noChangeAspect="1"/>
          </p:cNvPicPr>
          <p:nvPr/>
        </p:nvPicPr>
        <p:blipFill>
          <a:blip r:embed="rId3"/>
          <a:stretch>
            <a:fillRect/>
          </a:stretch>
        </p:blipFill>
        <p:spPr>
          <a:xfrm>
            <a:off x="2154010" y="2659450"/>
            <a:ext cx="4835979" cy="3238443"/>
          </a:xfrm>
          <a:prstGeom prst="rect">
            <a:avLst/>
          </a:prstGeom>
        </p:spPr>
      </p:pic>
    </p:spTree>
    <p:extLst>
      <p:ext uri="{BB962C8B-B14F-4D97-AF65-F5344CB8AC3E}">
        <p14:creationId xmlns:p14="http://schemas.microsoft.com/office/powerpoint/2010/main" val="15495265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pPr algn="l"/>
            <a:r>
              <a:rPr lang="en-US" altLang="x-none" b="1" dirty="0"/>
              <a:t>WHO strategy </a:t>
            </a:r>
          </a:p>
        </p:txBody>
      </p:sp>
      <p:sp>
        <p:nvSpPr>
          <p:cNvPr id="3" name="Content Placeholder 2"/>
          <p:cNvSpPr>
            <a:spLocks noGrp="1"/>
          </p:cNvSpPr>
          <p:nvPr>
            <p:ph idx="1"/>
          </p:nvPr>
        </p:nvSpPr>
        <p:spPr/>
        <p:txBody>
          <a:bodyPr rtlCol="0">
            <a:normAutofit fontScale="85000" lnSpcReduction="10000"/>
          </a:bodyPr>
          <a:lstStyle/>
          <a:p>
            <a:pPr fontAlgn="auto">
              <a:spcAft>
                <a:spcPts val="0"/>
              </a:spcAft>
              <a:buFont typeface="Arial"/>
              <a:buChar char="•"/>
              <a:defRPr/>
            </a:pPr>
            <a:r>
              <a:rPr lang="en-US" dirty="0"/>
              <a:t>Increased emphasis on: </a:t>
            </a:r>
          </a:p>
          <a:p>
            <a:pPr lvl="1">
              <a:buFont typeface="Arial"/>
              <a:buChar char="•"/>
              <a:defRPr/>
            </a:pPr>
            <a:r>
              <a:rPr lang="en-US" dirty="0"/>
              <a:t>Contact tracing and case finding </a:t>
            </a:r>
          </a:p>
          <a:p>
            <a:pPr lvl="1">
              <a:buFont typeface="Arial"/>
              <a:buChar char="•"/>
              <a:defRPr/>
            </a:pPr>
            <a:r>
              <a:rPr lang="en-US" dirty="0"/>
              <a:t>Prophylaxis</a:t>
            </a:r>
          </a:p>
          <a:p>
            <a:pPr lvl="1">
              <a:buFont typeface="Arial"/>
              <a:buChar char="•"/>
              <a:defRPr/>
            </a:pPr>
            <a:r>
              <a:rPr lang="en-US" dirty="0"/>
              <a:t>Reducing stigma</a:t>
            </a:r>
          </a:p>
          <a:p>
            <a:pPr fontAlgn="auto">
              <a:spcAft>
                <a:spcPts val="0"/>
              </a:spcAft>
              <a:buFont typeface="Arial"/>
              <a:buChar char="•"/>
              <a:defRPr/>
            </a:pPr>
            <a:endParaRPr lang="en-US" dirty="0"/>
          </a:p>
          <a:p>
            <a:pPr fontAlgn="auto">
              <a:spcAft>
                <a:spcPts val="0"/>
              </a:spcAft>
              <a:buFont typeface="Arial"/>
              <a:buChar char="•"/>
              <a:defRPr/>
            </a:pPr>
            <a:r>
              <a:rPr lang="en-US" dirty="0"/>
              <a:t>New targets</a:t>
            </a:r>
          </a:p>
          <a:p>
            <a:pPr lvl="1">
              <a:buFont typeface="Arial"/>
              <a:buChar char="•"/>
              <a:defRPr/>
            </a:pPr>
            <a:r>
              <a:rPr lang="en-US" dirty="0"/>
              <a:t>Neurological disabilities:</a:t>
            </a:r>
          </a:p>
          <a:p>
            <a:pPr lvl="2">
              <a:defRPr/>
            </a:pPr>
            <a:r>
              <a:rPr lang="en-US" dirty="0"/>
              <a:t>Reduction in new diagnosis with disability to &lt; 1 / million people.</a:t>
            </a:r>
          </a:p>
          <a:p>
            <a:pPr lvl="1">
              <a:buFont typeface="Arial"/>
              <a:buChar char="•"/>
              <a:defRPr/>
            </a:pPr>
            <a:r>
              <a:rPr lang="en-US" dirty="0"/>
              <a:t>Stigma</a:t>
            </a:r>
          </a:p>
          <a:p>
            <a:pPr lvl="2">
              <a:defRPr/>
            </a:pPr>
            <a:r>
              <a:rPr lang="en-US" dirty="0"/>
              <a:t>Zero countries with discriminatory legislation</a:t>
            </a:r>
          </a:p>
          <a:p>
            <a:pPr lvl="2">
              <a:defRPr/>
            </a:pPr>
            <a:r>
              <a:rPr lang="en-US" dirty="0">
                <a:solidFill>
                  <a:schemeClr val="bg1"/>
                </a:solidFill>
              </a:rPr>
              <a:t> </a:t>
            </a:r>
          </a:p>
        </p:txBody>
      </p:sp>
      <p:pic>
        <p:nvPicPr>
          <p:cNvPr id="22531" name="Picture 4"/>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45141" y="146050"/>
            <a:ext cx="1920875" cy="272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6792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t>Clinical features</a:t>
            </a:r>
            <a:r>
              <a:rPr lang="mr-IN" b="1" dirty="0"/>
              <a:t>…</a:t>
            </a:r>
            <a:endParaRPr lang="en-US" b="1" dirty="0"/>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t> </a:t>
            </a:r>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96513" y="2525084"/>
            <a:ext cx="3821854" cy="2811851"/>
          </a:xfrm>
          <a:prstGeom prst="rect">
            <a:avLst/>
          </a:prstGeom>
        </p:spPr>
      </p:pic>
    </p:spTree>
    <p:extLst>
      <p:ext uri="{BB962C8B-B14F-4D97-AF65-F5344CB8AC3E}">
        <p14:creationId xmlns:p14="http://schemas.microsoft.com/office/powerpoint/2010/main" val="3703084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rtlCol="0">
            <a:normAutofit/>
          </a:bodyPr>
          <a:lstStyle/>
          <a:p>
            <a:pPr algn="l" fontAlgn="auto">
              <a:spcAft>
                <a:spcPts val="0"/>
              </a:spcAft>
              <a:defRPr/>
            </a:pPr>
            <a:r>
              <a:rPr lang="en-US" b="1" dirty="0"/>
              <a:t>Leprosy Spectrum</a:t>
            </a:r>
          </a:p>
        </p:txBody>
      </p:sp>
      <p:grpSp>
        <p:nvGrpSpPr>
          <p:cNvPr id="4" name="Group 3">
            <a:extLst>
              <a:ext uri="{FF2B5EF4-FFF2-40B4-BE49-F238E27FC236}">
                <a16:creationId xmlns:a16="http://schemas.microsoft.com/office/drawing/2014/main" id="{E103FEB2-578C-256B-2B1F-944AEFF0A53D}"/>
              </a:ext>
            </a:extLst>
          </p:cNvPr>
          <p:cNvGrpSpPr/>
          <p:nvPr/>
        </p:nvGrpSpPr>
        <p:grpSpPr>
          <a:xfrm>
            <a:off x="1498600" y="1709738"/>
            <a:ext cx="6172200" cy="3840162"/>
            <a:chOff x="1498600" y="1709738"/>
            <a:chExt cx="6172200" cy="3840162"/>
          </a:xfrm>
        </p:grpSpPr>
        <p:pic>
          <p:nvPicPr>
            <p:cNvPr id="33794" name="Picture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498600" y="1709738"/>
              <a:ext cx="6172200" cy="3840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1BE85711-BC92-544F-0A9D-2CA946E371DE}"/>
                </a:ext>
              </a:extLst>
            </p:cNvPr>
            <p:cNvPicPr>
              <a:picLocks noChangeAspect="1"/>
            </p:cNvPicPr>
            <p:nvPr/>
          </p:nvPicPr>
          <p:blipFill>
            <a:blip r:embed="rId4"/>
            <a:stretch>
              <a:fillRect/>
            </a:stretch>
          </p:blipFill>
          <p:spPr>
            <a:xfrm>
              <a:off x="4778599" y="2930356"/>
              <a:ext cx="688881" cy="330200"/>
            </a:xfrm>
            <a:prstGeom prst="rect">
              <a:avLst/>
            </a:prstGeom>
          </p:spPr>
        </p:pic>
      </p:grpSp>
      <p:grpSp>
        <p:nvGrpSpPr>
          <p:cNvPr id="17" name="Group 16">
            <a:extLst>
              <a:ext uri="{FF2B5EF4-FFF2-40B4-BE49-F238E27FC236}">
                <a16:creationId xmlns:a16="http://schemas.microsoft.com/office/drawing/2014/main" id="{6C5C9254-C0B1-DDC2-F45D-FE71FD33EAAA}"/>
              </a:ext>
            </a:extLst>
          </p:cNvPr>
          <p:cNvGrpSpPr/>
          <p:nvPr/>
        </p:nvGrpSpPr>
        <p:grpSpPr>
          <a:xfrm>
            <a:off x="1532272" y="2585916"/>
            <a:ext cx="3308717" cy="697498"/>
            <a:chOff x="1532272" y="2585916"/>
            <a:chExt cx="3308717" cy="697498"/>
          </a:xfrm>
        </p:grpSpPr>
        <p:pic>
          <p:nvPicPr>
            <p:cNvPr id="7" name="Picture 6">
              <a:extLst>
                <a:ext uri="{FF2B5EF4-FFF2-40B4-BE49-F238E27FC236}">
                  <a16:creationId xmlns:a16="http://schemas.microsoft.com/office/drawing/2014/main" id="{84E3EC68-C247-C6B3-3700-9DA4D71B68B2}"/>
                </a:ext>
              </a:extLst>
            </p:cNvPr>
            <p:cNvPicPr>
              <a:picLocks noChangeAspect="1"/>
            </p:cNvPicPr>
            <p:nvPr/>
          </p:nvPicPr>
          <p:blipFill>
            <a:blip r:embed="rId4"/>
            <a:stretch>
              <a:fillRect/>
            </a:stretch>
          </p:blipFill>
          <p:spPr>
            <a:xfrm>
              <a:off x="1645161" y="2751247"/>
              <a:ext cx="688880" cy="358218"/>
            </a:xfrm>
            <a:prstGeom prst="rect">
              <a:avLst/>
            </a:prstGeom>
          </p:spPr>
        </p:pic>
        <p:pic>
          <p:nvPicPr>
            <p:cNvPr id="8" name="Picture 7">
              <a:extLst>
                <a:ext uri="{FF2B5EF4-FFF2-40B4-BE49-F238E27FC236}">
                  <a16:creationId xmlns:a16="http://schemas.microsoft.com/office/drawing/2014/main" id="{62EF42B4-8110-D1F6-D787-021ABA2AC1F2}"/>
                </a:ext>
              </a:extLst>
            </p:cNvPr>
            <p:cNvPicPr>
              <a:picLocks noChangeAspect="1"/>
            </p:cNvPicPr>
            <p:nvPr/>
          </p:nvPicPr>
          <p:blipFill>
            <a:blip r:embed="rId4"/>
            <a:stretch>
              <a:fillRect/>
            </a:stretch>
          </p:blipFill>
          <p:spPr>
            <a:xfrm>
              <a:off x="3632390" y="2671582"/>
              <a:ext cx="688880" cy="358218"/>
            </a:xfrm>
            <a:prstGeom prst="rect">
              <a:avLst/>
            </a:prstGeom>
          </p:spPr>
        </p:pic>
        <p:pic>
          <p:nvPicPr>
            <p:cNvPr id="9" name="Picture 8">
              <a:extLst>
                <a:ext uri="{FF2B5EF4-FFF2-40B4-BE49-F238E27FC236}">
                  <a16:creationId xmlns:a16="http://schemas.microsoft.com/office/drawing/2014/main" id="{1149B73E-3221-F063-C8FF-C7130E949EA9}"/>
                </a:ext>
              </a:extLst>
            </p:cNvPr>
            <p:cNvPicPr>
              <a:picLocks noChangeAspect="1"/>
            </p:cNvPicPr>
            <p:nvPr/>
          </p:nvPicPr>
          <p:blipFill>
            <a:blip r:embed="rId4"/>
            <a:stretch>
              <a:fillRect/>
            </a:stretch>
          </p:blipFill>
          <p:spPr>
            <a:xfrm>
              <a:off x="2980390" y="2764938"/>
              <a:ext cx="688880" cy="358218"/>
            </a:xfrm>
            <a:prstGeom prst="rect">
              <a:avLst/>
            </a:prstGeom>
          </p:spPr>
        </p:pic>
        <p:pic>
          <p:nvPicPr>
            <p:cNvPr id="10" name="Picture 9">
              <a:extLst>
                <a:ext uri="{FF2B5EF4-FFF2-40B4-BE49-F238E27FC236}">
                  <a16:creationId xmlns:a16="http://schemas.microsoft.com/office/drawing/2014/main" id="{5BE0E6B5-54E1-8467-D875-960D13CEAF47}"/>
                </a:ext>
              </a:extLst>
            </p:cNvPr>
            <p:cNvPicPr>
              <a:picLocks noChangeAspect="1"/>
            </p:cNvPicPr>
            <p:nvPr/>
          </p:nvPicPr>
          <p:blipFill rotWithShape="1">
            <a:blip r:embed="rId4"/>
            <a:srcRect t="-10594" r="22457" b="-1282"/>
            <a:stretch/>
          </p:blipFill>
          <p:spPr>
            <a:xfrm rot="5400000">
              <a:off x="4104530" y="2652630"/>
              <a:ext cx="534184" cy="400755"/>
            </a:xfrm>
            <a:prstGeom prst="rect">
              <a:avLst/>
            </a:prstGeom>
          </p:spPr>
        </p:pic>
        <p:pic>
          <p:nvPicPr>
            <p:cNvPr id="11" name="Picture 10">
              <a:extLst>
                <a:ext uri="{FF2B5EF4-FFF2-40B4-BE49-F238E27FC236}">
                  <a16:creationId xmlns:a16="http://schemas.microsoft.com/office/drawing/2014/main" id="{60C3730E-49FA-7990-C42D-79340124A251}"/>
                </a:ext>
              </a:extLst>
            </p:cNvPr>
            <p:cNvPicPr>
              <a:picLocks noChangeAspect="1"/>
            </p:cNvPicPr>
            <p:nvPr/>
          </p:nvPicPr>
          <p:blipFill>
            <a:blip r:embed="rId4"/>
            <a:stretch>
              <a:fillRect/>
            </a:stretch>
          </p:blipFill>
          <p:spPr>
            <a:xfrm>
              <a:off x="1532272" y="2740612"/>
              <a:ext cx="688880" cy="358218"/>
            </a:xfrm>
            <a:prstGeom prst="rect">
              <a:avLst/>
            </a:prstGeom>
          </p:spPr>
        </p:pic>
        <p:pic>
          <p:nvPicPr>
            <p:cNvPr id="12" name="Picture 11">
              <a:extLst>
                <a:ext uri="{FF2B5EF4-FFF2-40B4-BE49-F238E27FC236}">
                  <a16:creationId xmlns:a16="http://schemas.microsoft.com/office/drawing/2014/main" id="{310002C3-09A6-DA2D-E151-FAE574763C02}"/>
                </a:ext>
              </a:extLst>
            </p:cNvPr>
            <p:cNvPicPr>
              <a:picLocks noChangeAspect="1"/>
            </p:cNvPicPr>
            <p:nvPr/>
          </p:nvPicPr>
          <p:blipFill>
            <a:blip r:embed="rId4"/>
            <a:stretch>
              <a:fillRect/>
            </a:stretch>
          </p:blipFill>
          <p:spPr>
            <a:xfrm>
              <a:off x="2334041" y="2761882"/>
              <a:ext cx="688880" cy="358218"/>
            </a:xfrm>
            <a:prstGeom prst="rect">
              <a:avLst/>
            </a:prstGeom>
          </p:spPr>
        </p:pic>
        <p:pic>
          <p:nvPicPr>
            <p:cNvPr id="14" name="Picture 13">
              <a:extLst>
                <a:ext uri="{FF2B5EF4-FFF2-40B4-BE49-F238E27FC236}">
                  <a16:creationId xmlns:a16="http://schemas.microsoft.com/office/drawing/2014/main" id="{28AE6DC7-07FB-2B4D-234D-33496052068E}"/>
                </a:ext>
              </a:extLst>
            </p:cNvPr>
            <p:cNvPicPr>
              <a:picLocks noChangeAspect="1"/>
            </p:cNvPicPr>
            <p:nvPr/>
          </p:nvPicPr>
          <p:blipFill>
            <a:blip r:embed="rId5"/>
            <a:stretch>
              <a:fillRect/>
            </a:stretch>
          </p:blipFill>
          <p:spPr>
            <a:xfrm>
              <a:off x="4628055" y="2993856"/>
              <a:ext cx="112220" cy="203200"/>
            </a:xfrm>
            <a:prstGeom prst="rect">
              <a:avLst/>
            </a:prstGeom>
          </p:spPr>
        </p:pic>
        <p:pic>
          <p:nvPicPr>
            <p:cNvPr id="16" name="Picture 15">
              <a:extLst>
                <a:ext uri="{FF2B5EF4-FFF2-40B4-BE49-F238E27FC236}">
                  <a16:creationId xmlns:a16="http://schemas.microsoft.com/office/drawing/2014/main" id="{7B3B068E-0535-350F-3F1E-4F3C794361C3}"/>
                </a:ext>
              </a:extLst>
            </p:cNvPr>
            <p:cNvPicPr>
              <a:picLocks noChangeAspect="1"/>
            </p:cNvPicPr>
            <p:nvPr/>
          </p:nvPicPr>
          <p:blipFill>
            <a:blip r:embed="rId5"/>
            <a:stretch>
              <a:fillRect/>
            </a:stretch>
          </p:blipFill>
          <p:spPr>
            <a:xfrm rot="18625580">
              <a:off x="4769362" y="3211788"/>
              <a:ext cx="45719" cy="97534"/>
            </a:xfrm>
            <a:prstGeom prst="rect">
              <a:avLst/>
            </a:prstGeom>
          </p:spPr>
        </p:pic>
      </p:grpSp>
      <p:pic>
        <p:nvPicPr>
          <p:cNvPr id="5" name="Picture 6"/>
          <p:cNvPicPr>
            <a:picLocks noChangeAspect="1" noChangeArrowheads="1"/>
          </p:cNvPicPr>
          <p:nvPr/>
        </p:nvPicPr>
        <p:blipFill>
          <a:blip r:embed="rId6" cstate="screen">
            <a:extLst>
              <a:ext uri="{28A0092B-C50C-407E-A947-70E740481C1C}">
                <a14:useLocalDpi xmlns:a14="http://schemas.microsoft.com/office/drawing/2010/main"/>
              </a:ext>
            </a:extLst>
          </a:blip>
          <a:srcRect l="7944" t="1221" r="14548" b="39618"/>
          <a:stretch>
            <a:fillRect/>
          </a:stretch>
        </p:blipFill>
        <p:spPr bwMode="auto">
          <a:xfrm>
            <a:off x="0" y="4359348"/>
            <a:ext cx="1849772" cy="2031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Picture 5"/>
          <p:cNvPicPr>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a:off x="7336465" y="4298896"/>
            <a:ext cx="1807534" cy="2092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1364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5"/>
          <p:cNvSpPr>
            <a:spLocks noGrp="1" noChangeArrowheads="1"/>
          </p:cNvSpPr>
          <p:nvPr>
            <p:ph type="title"/>
          </p:nvPr>
        </p:nvSpPr>
        <p:spPr/>
        <p:txBody>
          <a:bodyPr/>
          <a:lstStyle/>
          <a:p>
            <a:pPr algn="l" eaLnBrk="1" hangingPunct="1"/>
            <a:r>
              <a:rPr lang="en-US" b="1" dirty="0">
                <a:latin typeface="Calibri" charset="0"/>
              </a:rPr>
              <a:t>Ridley </a:t>
            </a:r>
            <a:r>
              <a:rPr lang="en-US" b="1" dirty="0" err="1">
                <a:latin typeface="Calibri" charset="0"/>
              </a:rPr>
              <a:t>Jopling</a:t>
            </a:r>
            <a:r>
              <a:rPr lang="en-US" b="1" dirty="0">
                <a:latin typeface="Calibri" charset="0"/>
              </a:rPr>
              <a:t> classification</a:t>
            </a:r>
          </a:p>
        </p:txBody>
      </p:sp>
      <p:graphicFrame>
        <p:nvGraphicFramePr>
          <p:cNvPr id="176158" name="Group 30"/>
          <p:cNvGraphicFramePr>
            <a:graphicFrameLocks noGrp="1"/>
          </p:cNvGraphicFramePr>
          <p:nvPr>
            <p:ph type="tbl" idx="1"/>
            <p:extLst>
              <p:ext uri="{D42A27DB-BD31-4B8C-83A1-F6EECF244321}">
                <p14:modId xmlns:p14="http://schemas.microsoft.com/office/powerpoint/2010/main" val="1473022999"/>
              </p:ext>
            </p:extLst>
          </p:nvPr>
        </p:nvGraphicFramePr>
        <p:xfrm>
          <a:off x="275785" y="1417638"/>
          <a:ext cx="8557716" cy="4635387"/>
        </p:xfrm>
        <a:graphic>
          <a:graphicData uri="http://schemas.openxmlformats.org/drawingml/2006/table">
            <a:tbl>
              <a:tblPr/>
              <a:tblGrid>
                <a:gridCol w="1646238">
                  <a:extLst>
                    <a:ext uri="{9D8B030D-6E8A-4147-A177-3AD203B41FA5}">
                      <a16:colId xmlns:a16="http://schemas.microsoft.com/office/drawing/2014/main" val="20000"/>
                    </a:ext>
                  </a:extLst>
                </a:gridCol>
                <a:gridCol w="1778159">
                  <a:extLst>
                    <a:ext uri="{9D8B030D-6E8A-4147-A177-3AD203B41FA5}">
                      <a16:colId xmlns:a16="http://schemas.microsoft.com/office/drawing/2014/main" val="20001"/>
                    </a:ext>
                  </a:extLst>
                </a:gridCol>
                <a:gridCol w="1614488">
                  <a:extLst>
                    <a:ext uri="{9D8B030D-6E8A-4147-A177-3AD203B41FA5}">
                      <a16:colId xmlns:a16="http://schemas.microsoft.com/office/drawing/2014/main" val="20002"/>
                    </a:ext>
                  </a:extLst>
                </a:gridCol>
                <a:gridCol w="1646239">
                  <a:extLst>
                    <a:ext uri="{9D8B030D-6E8A-4147-A177-3AD203B41FA5}">
                      <a16:colId xmlns:a16="http://schemas.microsoft.com/office/drawing/2014/main" val="20003"/>
                    </a:ext>
                  </a:extLst>
                </a:gridCol>
                <a:gridCol w="1872592">
                  <a:extLst>
                    <a:ext uri="{9D8B030D-6E8A-4147-A177-3AD203B41FA5}">
                      <a16:colId xmlns:a16="http://schemas.microsoft.com/office/drawing/2014/main" val="20004"/>
                    </a:ext>
                  </a:extLst>
                </a:gridCol>
              </a:tblGrid>
              <a:tr h="43897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lumMod val="65000"/>
                              <a:lumOff val="35000"/>
                            </a:schemeClr>
                          </a:solidFill>
                          <a:effectLst/>
                          <a:latin typeface="Arial" charset="0"/>
                          <a:ea typeface="ＭＳ Ｐゴシック" charset="0"/>
                        </a:rPr>
                        <a:t>TT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lumMod val="65000"/>
                              <a:lumOff val="35000"/>
                            </a:schemeClr>
                          </a:solidFill>
                          <a:effectLst/>
                          <a:latin typeface="Arial" charset="0"/>
                          <a:ea typeface="ＭＳ Ｐゴシック" charset="0"/>
                        </a:rPr>
                        <a:t>BT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lumMod val="65000"/>
                              <a:lumOff val="35000"/>
                            </a:schemeClr>
                          </a:solidFill>
                          <a:effectLst/>
                          <a:latin typeface="Arial" charset="0"/>
                          <a:ea typeface="ＭＳ Ｐゴシック" charset="0"/>
                        </a:rPr>
                        <a:t>BB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lumMod val="65000"/>
                              <a:lumOff val="35000"/>
                            </a:schemeClr>
                          </a:solidFill>
                          <a:effectLst/>
                          <a:latin typeface="Arial" charset="0"/>
                          <a:ea typeface="ＭＳ Ｐゴシック" charset="0"/>
                        </a:rPr>
                        <a:t>BL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lumMod val="65000"/>
                              <a:lumOff val="35000"/>
                            </a:schemeClr>
                          </a:solidFill>
                          <a:effectLst/>
                          <a:latin typeface="Arial" charset="0"/>
                          <a:ea typeface="ＭＳ Ｐゴシック" charset="0"/>
                        </a:rPr>
                        <a:t>LL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8396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err="1">
                          <a:ln>
                            <a:noFill/>
                          </a:ln>
                          <a:solidFill>
                            <a:schemeClr val="tx1"/>
                          </a:solidFill>
                          <a:effectLst/>
                          <a:latin typeface="Arial" charset="0"/>
                          <a:ea typeface="ＭＳ Ｐゴシック" charset="0"/>
                        </a:rPr>
                        <a:t>Tuberculoid</a:t>
                      </a:r>
                      <a:endParaRPr kumimoji="0" lang="en-US" sz="2000" b="1" i="0" u="none" strike="noStrike" cap="none" normalizeH="0" baseline="0" dirty="0">
                        <a:ln>
                          <a:noFill/>
                        </a:ln>
                        <a:solidFill>
                          <a:schemeClr val="tx1"/>
                        </a:solidFill>
                        <a:effectLst/>
                        <a:latin typeface="Arial" charset="0"/>
                        <a:ea typeface="ＭＳ Ｐゴシック"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Arial" charset="0"/>
                          <a:ea typeface="ＭＳ Ｐゴシック" charset="0"/>
                        </a:rPr>
                        <a:t>Borderline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err="1">
                          <a:ln>
                            <a:noFill/>
                          </a:ln>
                          <a:solidFill>
                            <a:schemeClr val="tx1"/>
                          </a:solidFill>
                          <a:effectLst/>
                          <a:latin typeface="Arial" charset="0"/>
                          <a:ea typeface="ＭＳ Ｐゴシック" charset="0"/>
                        </a:rPr>
                        <a:t>Lepromatous</a:t>
                      </a:r>
                      <a:endParaRPr kumimoji="0" lang="en-US" sz="2000" b="1" i="0" u="none" strike="noStrike" cap="none" normalizeH="0" baseline="0" dirty="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2681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ea typeface="ＭＳ Ｐゴシック" charset="0"/>
                        </a:rPr>
                        <a:t>Well-defined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ea typeface="ＭＳ Ｐゴシック" charset="0"/>
                        </a:rPr>
                        <a:t>Anaesthetic</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ea typeface="ＭＳ Ｐゴシック" charset="0"/>
                        </a:rPr>
                        <a:t>Nerve thickening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ea typeface="ＭＳ Ｐゴシック" charset="0"/>
                        </a:rPr>
                        <a:t>Ill-defined</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ea typeface="ＭＳ Ｐゴシック" charset="0"/>
                        </a:rPr>
                        <a:t>Satellite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err="1">
                          <a:ln>
                            <a:noFill/>
                          </a:ln>
                          <a:solidFill>
                            <a:schemeClr val="tx1"/>
                          </a:solidFill>
                          <a:effectLst/>
                          <a:latin typeface="Arial" charset="0"/>
                          <a:ea typeface="ＭＳ Ｐゴシック" charset="0"/>
                        </a:rPr>
                        <a:t>Circinate</a:t>
                      </a:r>
                      <a:r>
                        <a:rPr kumimoji="0" lang="en-US" sz="1400" b="0" i="0" u="none" strike="noStrike" cap="none" normalizeH="0" baseline="0" dirty="0">
                          <a:ln>
                            <a:noFill/>
                          </a:ln>
                          <a:solidFill>
                            <a:schemeClr val="tx1"/>
                          </a:solidFill>
                          <a:effectLst/>
                          <a:latin typeface="Arial" charset="0"/>
                          <a:ea typeface="ＭＳ Ｐゴシック" charset="0"/>
                        </a:rPr>
                        <a:t>, Bizarre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ea typeface="ＭＳ Ｐゴシック" charset="0"/>
                        </a:rPr>
                        <a:t>Punched out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ea typeface="ＭＳ Ｐゴシック" charset="0"/>
                        </a:rPr>
                        <a:t>Multiple nerves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ea typeface="ＭＳ Ｐゴシック" charset="0"/>
                        </a:rPr>
                        <a:t>Symmetrical</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1400" b="0" i="0" u="none" strike="noStrike" cap="none" normalizeH="0" baseline="0" dirty="0">
                          <a:ln>
                            <a:noFill/>
                          </a:ln>
                          <a:solidFill>
                            <a:schemeClr val="tx1"/>
                          </a:solidFill>
                          <a:effectLst/>
                          <a:latin typeface="Arial" charset="0"/>
                          <a:ea typeface="ＭＳ Ｐゴシック" charset="0"/>
                        </a:rPr>
                        <a:t>Skin infiltration</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1400" b="0" i="0" u="none" strike="noStrike" cap="none" normalizeH="0" baseline="0" dirty="0">
                          <a:ln>
                            <a:noFill/>
                          </a:ln>
                          <a:solidFill>
                            <a:schemeClr val="tx1"/>
                          </a:solidFill>
                          <a:effectLst/>
                          <a:latin typeface="Arial" charset="0"/>
                          <a:ea typeface="ＭＳ Ｐゴシック" charset="0"/>
                        </a:rPr>
                        <a:t>Innumerable</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a typeface="ＭＳ Ｐゴシック"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ea typeface="ＭＳ Ｐゴシック" charset="0"/>
                        </a:rPr>
                        <a:t>Symmetrical</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ea typeface="ＭＳ Ｐゴシック" charset="0"/>
                        </a:rPr>
                        <a:t>Skin infiltration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ea typeface="ＭＳ Ｐゴシック" charset="0"/>
                        </a:rPr>
                        <a:t>Glove-stocking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11866">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tx1"/>
                          </a:solidFill>
                          <a:effectLst/>
                          <a:latin typeface="Arial" charset="0"/>
                          <a:ea typeface="ＭＳ Ｐゴシック" charset="0"/>
                        </a:rPr>
                        <a:t>1 – 5 lesions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dirty="0"/>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ea typeface="ＭＳ Ｐゴシック" charset="0"/>
                        </a:rPr>
                        <a:t>&gt; 5 lesions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55544">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ea typeface="ＭＳ Ｐゴシック" charset="0"/>
                        </a:rPr>
                        <a:t>No AFB, well formed granulomas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1400" b="0" i="0" u="none" strike="noStrike" cap="none" normalizeH="0" baseline="0" dirty="0">
                          <a:ln>
                            <a:noFill/>
                          </a:ln>
                          <a:solidFill>
                            <a:schemeClr val="tx1"/>
                          </a:solidFill>
                          <a:effectLst/>
                          <a:latin typeface="Arial" charset="0"/>
                          <a:ea typeface="ＭＳ Ｐゴシック" charset="0"/>
                        </a:rPr>
                        <a:t>Many AFB </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pic>
        <p:nvPicPr>
          <p:cNvPr id="33814" name="Picture 32" descr="borderline%20tuberculoid%20leprosy"/>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195513" y="3250452"/>
            <a:ext cx="1473200" cy="1655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3815" name="Picture 33" descr="Imag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061238" y="3250452"/>
            <a:ext cx="1295771" cy="16377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2" name="Table Placeholder 3"/>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bwMode="auto">
          <a:xfrm>
            <a:off x="683568" y="3462979"/>
            <a:ext cx="1144587" cy="1443236"/>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33820" name="Picture 11" descr="Image"/>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628251" y="3370874"/>
            <a:ext cx="1340241" cy="1319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202252" y="3289513"/>
            <a:ext cx="1397488" cy="1616702"/>
          </a:xfrm>
          <a:prstGeom prst="rect">
            <a:avLst/>
          </a:prstGeom>
        </p:spPr>
      </p:pic>
    </p:spTree>
    <p:extLst>
      <p:ext uri="{BB962C8B-B14F-4D97-AF65-F5344CB8AC3E}">
        <p14:creationId xmlns:p14="http://schemas.microsoft.com/office/powerpoint/2010/main" val="28847796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pPr algn="l"/>
            <a:r>
              <a:rPr lang="en-US" b="1" dirty="0">
                <a:latin typeface="Calibri" charset="0"/>
              </a:rPr>
              <a:t>Tuberculoid</a:t>
            </a:r>
          </a:p>
        </p:txBody>
      </p:sp>
      <p:sp>
        <p:nvSpPr>
          <p:cNvPr id="35842" name="Content Placeholder 2"/>
          <p:cNvSpPr>
            <a:spLocks noGrp="1"/>
          </p:cNvSpPr>
          <p:nvPr>
            <p:ph idx="1"/>
          </p:nvPr>
        </p:nvSpPr>
        <p:spPr/>
        <p:txBody>
          <a:bodyPr/>
          <a:lstStyle/>
          <a:p>
            <a:r>
              <a:rPr lang="en-US" sz="2400" dirty="0">
                <a:latin typeface="Calibri" charset="0"/>
              </a:rPr>
              <a:t>Few lesions (1 – 5)</a:t>
            </a:r>
          </a:p>
          <a:p>
            <a:r>
              <a:rPr lang="en-US" sz="2400" dirty="0">
                <a:latin typeface="Calibri" charset="0"/>
              </a:rPr>
              <a:t>Asymmetric</a:t>
            </a:r>
          </a:p>
          <a:p>
            <a:r>
              <a:rPr lang="en-US" sz="2400" dirty="0">
                <a:latin typeface="Calibri" charset="0"/>
              </a:rPr>
              <a:t>Well-defined</a:t>
            </a:r>
          </a:p>
          <a:p>
            <a:r>
              <a:rPr lang="en-US" sz="2400" dirty="0">
                <a:latin typeface="Calibri" charset="0"/>
              </a:rPr>
              <a:t>Hypo-aesthetic</a:t>
            </a:r>
          </a:p>
          <a:p>
            <a:r>
              <a:rPr lang="en-US" sz="2400" dirty="0">
                <a:latin typeface="Calibri" charset="0"/>
              </a:rPr>
              <a:t>May be thickening of nearby nerve</a:t>
            </a:r>
          </a:p>
          <a:p>
            <a:endParaRPr lang="en-US" dirty="0">
              <a:latin typeface="Calibri" charset="0"/>
            </a:endParaRPr>
          </a:p>
        </p:txBody>
      </p:sp>
      <p:pic>
        <p:nvPicPr>
          <p:cNvPr id="35843" name="Picture 3"/>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6547105" y="3143425"/>
            <a:ext cx="2139695" cy="32095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72175" y="4331966"/>
            <a:ext cx="1391461" cy="2021002"/>
          </a:xfrm>
          <a:prstGeom prst="rect">
            <a:avLst/>
          </a:prstGeom>
        </p:spPr>
      </p:pic>
    </p:spTree>
    <p:extLst>
      <p:ext uri="{BB962C8B-B14F-4D97-AF65-F5344CB8AC3E}">
        <p14:creationId xmlns:p14="http://schemas.microsoft.com/office/powerpoint/2010/main" val="3208234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pPr algn="l"/>
            <a:r>
              <a:rPr lang="en-US" b="1" dirty="0">
                <a:latin typeface="Calibri" charset="0"/>
              </a:rPr>
              <a:t>Lepromatous</a:t>
            </a:r>
          </a:p>
        </p:txBody>
      </p:sp>
      <p:sp>
        <p:nvSpPr>
          <p:cNvPr id="36866" name="Content Placeholder 2"/>
          <p:cNvSpPr>
            <a:spLocks noGrp="1"/>
          </p:cNvSpPr>
          <p:nvPr>
            <p:ph idx="1"/>
          </p:nvPr>
        </p:nvSpPr>
        <p:spPr/>
        <p:txBody>
          <a:bodyPr/>
          <a:lstStyle/>
          <a:p>
            <a:r>
              <a:rPr lang="en-US" sz="2400" dirty="0">
                <a:latin typeface="Calibri" charset="0"/>
              </a:rPr>
              <a:t>Many lesions, diffuse</a:t>
            </a:r>
          </a:p>
          <a:p>
            <a:r>
              <a:rPr lang="en-US" sz="2400" dirty="0">
                <a:latin typeface="Calibri" charset="0"/>
              </a:rPr>
              <a:t>Symmetrical</a:t>
            </a:r>
          </a:p>
          <a:p>
            <a:r>
              <a:rPr lang="en-US" sz="2400" dirty="0">
                <a:latin typeface="Calibri" charset="0"/>
              </a:rPr>
              <a:t>Skin infiltration</a:t>
            </a:r>
          </a:p>
          <a:p>
            <a:r>
              <a:rPr lang="en-US" sz="2400" dirty="0">
                <a:latin typeface="Calibri" charset="0"/>
              </a:rPr>
              <a:t>Normal sensation in the skin lesions</a:t>
            </a:r>
          </a:p>
          <a:p>
            <a:r>
              <a:rPr lang="en-US" sz="2400" dirty="0">
                <a:latin typeface="Calibri" charset="0"/>
              </a:rPr>
              <a:t>Glove stocking sensory loss</a:t>
            </a:r>
            <a:endParaRPr lang="en-US" sz="2000" dirty="0">
              <a:latin typeface="Calibri" charset="0"/>
            </a:endParaRPr>
          </a:p>
          <a:p>
            <a:pPr lvl="1"/>
            <a:endParaRPr lang="en-US" sz="2000" i="1" dirty="0">
              <a:latin typeface="Calibri" charset="0"/>
            </a:endParaRPr>
          </a:p>
          <a:p>
            <a:pPr lvl="1"/>
            <a:r>
              <a:rPr lang="en-US" sz="2000" i="1" dirty="0">
                <a:latin typeface="Calibri" charset="0"/>
              </a:rPr>
              <a:t>Leonine</a:t>
            </a:r>
            <a:r>
              <a:rPr lang="en-US" sz="2000" dirty="0">
                <a:latin typeface="Calibri" charset="0"/>
              </a:rPr>
              <a:t> facial appearance</a:t>
            </a:r>
          </a:p>
          <a:p>
            <a:pPr lvl="1"/>
            <a:r>
              <a:rPr lang="en-US" sz="2000" dirty="0">
                <a:latin typeface="Calibri" charset="0"/>
              </a:rPr>
              <a:t>Thickened earlobes</a:t>
            </a:r>
          </a:p>
          <a:p>
            <a:pPr lvl="1"/>
            <a:r>
              <a:rPr lang="en-US" sz="2000" dirty="0">
                <a:latin typeface="Calibri" charset="0"/>
              </a:rPr>
              <a:t>Loss of eyebrows</a:t>
            </a:r>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6870429" y="1417638"/>
            <a:ext cx="1530208" cy="2142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90566" y="3742787"/>
            <a:ext cx="2096233" cy="2425054"/>
          </a:xfrm>
          <a:prstGeom prst="rect">
            <a:avLst/>
          </a:prstGeom>
        </p:spPr>
      </p:pic>
    </p:spTree>
    <p:extLst>
      <p:ext uri="{BB962C8B-B14F-4D97-AF65-F5344CB8AC3E}">
        <p14:creationId xmlns:p14="http://schemas.microsoft.com/office/powerpoint/2010/main" val="4160115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err="1"/>
              <a:t>Multibacillary</a:t>
            </a:r>
            <a:br>
              <a:rPr lang="en-US" dirty="0"/>
            </a:br>
            <a:r>
              <a:rPr lang="en-US" dirty="0"/>
              <a:t>Lepromatous</a:t>
            </a:r>
          </a:p>
        </p:txBody>
      </p:sp>
      <p:sp>
        <p:nvSpPr>
          <p:cNvPr id="3" name="Content Placeholder 2"/>
          <p:cNvSpPr>
            <a:spLocks noGrp="1"/>
          </p:cNvSpPr>
          <p:nvPr>
            <p:ph idx="1"/>
          </p:nvPr>
        </p:nvSpPr>
        <p:spPr/>
        <p:txBody>
          <a:bodyPr/>
          <a:lstStyle/>
          <a:p>
            <a:r>
              <a:rPr lang="en-US" dirty="0"/>
              <a:t>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639519"/>
            <a:ext cx="3617843" cy="4701093"/>
          </a:xfrm>
          <a:prstGeom prst="rect">
            <a:avLst/>
          </a:prstGeom>
        </p:spPr>
      </p:pic>
      <p:pic>
        <p:nvPicPr>
          <p:cNvPr id="6146" name="Picture 2" descr="epromatous leprosy&#10;&#10;This leprosy patient has marked loss of the eyebrows 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4100" y="1639519"/>
            <a:ext cx="3731064" cy="21162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5314" y="4063260"/>
            <a:ext cx="2711214" cy="2032301"/>
          </a:xfrm>
          <a:prstGeom prst="rect">
            <a:avLst/>
          </a:prstGeom>
        </p:spPr>
      </p:pic>
    </p:spTree>
    <p:extLst>
      <p:ext uri="{BB962C8B-B14F-4D97-AF65-F5344CB8AC3E}">
        <p14:creationId xmlns:p14="http://schemas.microsoft.com/office/powerpoint/2010/main" val="25554005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D1D4F-C524-111C-039E-142D515C10A0}"/>
              </a:ext>
            </a:extLst>
          </p:cNvPr>
          <p:cNvSpPr>
            <a:spLocks noGrp="1"/>
          </p:cNvSpPr>
          <p:nvPr>
            <p:ph type="title"/>
          </p:nvPr>
        </p:nvSpPr>
        <p:spPr/>
        <p:txBody>
          <a:bodyPr/>
          <a:lstStyle/>
          <a:p>
            <a:r>
              <a:rPr lang="en-US" dirty="0"/>
              <a:t> </a:t>
            </a:r>
          </a:p>
        </p:txBody>
      </p:sp>
      <p:sp>
        <p:nvSpPr>
          <p:cNvPr id="3" name="Content Placeholder 2">
            <a:extLst>
              <a:ext uri="{FF2B5EF4-FFF2-40B4-BE49-F238E27FC236}">
                <a16:creationId xmlns:a16="http://schemas.microsoft.com/office/drawing/2014/main" id="{EA6C2A57-A8BC-576E-A81B-4AE6AA9F3A0E}"/>
              </a:ext>
            </a:extLst>
          </p:cNvPr>
          <p:cNvSpPr>
            <a:spLocks noGrp="1"/>
          </p:cNvSpPr>
          <p:nvPr>
            <p:ph idx="1"/>
          </p:nvPr>
        </p:nvSpPr>
        <p:spPr/>
        <p:txBody>
          <a:bodyPr/>
          <a:lstStyle/>
          <a:p>
            <a:pPr marL="0" indent="0">
              <a:buNone/>
            </a:pPr>
            <a:r>
              <a:rPr lang="en-US" dirty="0"/>
              <a:t> </a:t>
            </a:r>
          </a:p>
        </p:txBody>
      </p:sp>
      <p:pic>
        <p:nvPicPr>
          <p:cNvPr id="4" name="Picture 3">
            <a:extLst>
              <a:ext uri="{FF2B5EF4-FFF2-40B4-BE49-F238E27FC236}">
                <a16:creationId xmlns:a16="http://schemas.microsoft.com/office/drawing/2014/main" id="{06EAADBD-9127-1E75-4FF4-A75262469E1D}"/>
              </a:ext>
            </a:extLst>
          </p:cNvPr>
          <p:cNvPicPr>
            <a:picLocks noChangeAspect="1"/>
          </p:cNvPicPr>
          <p:nvPr/>
        </p:nvPicPr>
        <p:blipFill>
          <a:blip r:embed="rId2"/>
          <a:stretch>
            <a:fillRect/>
          </a:stretch>
        </p:blipFill>
        <p:spPr>
          <a:xfrm>
            <a:off x="914400" y="1322104"/>
            <a:ext cx="7772400" cy="4611510"/>
          </a:xfrm>
          <a:prstGeom prst="rect">
            <a:avLst/>
          </a:prstGeom>
        </p:spPr>
      </p:pic>
    </p:spTree>
    <p:extLst>
      <p:ext uri="{BB962C8B-B14F-4D97-AF65-F5344CB8AC3E}">
        <p14:creationId xmlns:p14="http://schemas.microsoft.com/office/powerpoint/2010/main" val="39906559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pPr algn="l"/>
            <a:r>
              <a:rPr lang="en-US" b="1" dirty="0">
                <a:latin typeface="Calibri" charset="0"/>
              </a:rPr>
              <a:t>Borderline</a:t>
            </a:r>
          </a:p>
        </p:txBody>
      </p:sp>
      <p:sp>
        <p:nvSpPr>
          <p:cNvPr id="37890" name="Content Placeholder 2"/>
          <p:cNvSpPr>
            <a:spLocks noGrp="1"/>
          </p:cNvSpPr>
          <p:nvPr>
            <p:ph idx="1"/>
          </p:nvPr>
        </p:nvSpPr>
        <p:spPr/>
        <p:txBody>
          <a:bodyPr/>
          <a:lstStyle/>
          <a:p>
            <a:r>
              <a:rPr lang="en-US">
                <a:latin typeface="Calibri" charset="0"/>
              </a:rPr>
              <a:t>Features in between or mixed between tuberculoid and lepromatous poles</a:t>
            </a:r>
          </a:p>
        </p:txBody>
      </p:sp>
      <p:pic>
        <p:nvPicPr>
          <p:cNvPr id="37892" name="Picture 5" descr="Screen Shot 2014-08-01 at 3.35.42 AM.pn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200823" y="2924175"/>
            <a:ext cx="1836738" cy="2989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7893" name="Picture 33" descr="Imag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859338" y="2924175"/>
            <a:ext cx="2305050" cy="2913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88851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normAutofit fontScale="90000"/>
          </a:bodyPr>
          <a:lstStyle/>
          <a:p>
            <a:pPr algn="l" eaLnBrk="1" hangingPunct="1"/>
            <a:r>
              <a:rPr lang="en-US" b="1" dirty="0">
                <a:latin typeface="Calibri" charset="0"/>
              </a:rPr>
              <a:t>Skin slit smears</a:t>
            </a:r>
            <a:br>
              <a:rPr lang="en-US" b="1" dirty="0">
                <a:latin typeface="Calibri" charset="0"/>
              </a:rPr>
            </a:br>
            <a:r>
              <a:rPr lang="en-US" b="1" dirty="0">
                <a:latin typeface="Calibri" charset="0"/>
              </a:rPr>
              <a:t>A measure of bacillary burden</a:t>
            </a:r>
          </a:p>
        </p:txBody>
      </p:sp>
      <p:pic>
        <p:nvPicPr>
          <p:cNvPr id="6" name="Picture 2" descr="Figure%202%20C"/>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411402" y="3168434"/>
            <a:ext cx="6191250" cy="26555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Box 1"/>
          <p:cNvSpPr txBox="1"/>
          <p:nvPr/>
        </p:nvSpPr>
        <p:spPr>
          <a:xfrm>
            <a:off x="1018225" y="1933684"/>
            <a:ext cx="1470249" cy="923330"/>
          </a:xfrm>
          <a:prstGeom prst="rect">
            <a:avLst/>
          </a:prstGeom>
          <a:noFill/>
        </p:spPr>
        <p:txBody>
          <a:bodyPr wrap="none" rtlCol="0">
            <a:spAutoFit/>
          </a:bodyPr>
          <a:lstStyle/>
          <a:p>
            <a:r>
              <a:rPr lang="en-US" dirty="0"/>
              <a:t>Tuberculoid</a:t>
            </a:r>
          </a:p>
          <a:p>
            <a:r>
              <a:rPr lang="en-US" dirty="0"/>
              <a:t>Paucibacillary </a:t>
            </a:r>
          </a:p>
          <a:p>
            <a:r>
              <a:rPr lang="en-US" dirty="0"/>
              <a:t>0 – few AFB</a:t>
            </a:r>
          </a:p>
        </p:txBody>
      </p:sp>
      <p:sp>
        <p:nvSpPr>
          <p:cNvPr id="8" name="TextBox 7"/>
          <p:cNvSpPr txBox="1"/>
          <p:nvPr/>
        </p:nvSpPr>
        <p:spPr>
          <a:xfrm>
            <a:off x="6364714" y="1933684"/>
            <a:ext cx="1470249" cy="923330"/>
          </a:xfrm>
          <a:prstGeom prst="rect">
            <a:avLst/>
          </a:prstGeom>
          <a:noFill/>
        </p:spPr>
        <p:txBody>
          <a:bodyPr wrap="none" rtlCol="0">
            <a:spAutoFit/>
          </a:bodyPr>
          <a:lstStyle/>
          <a:p>
            <a:r>
              <a:rPr lang="en-US" dirty="0"/>
              <a:t>Lepromatous</a:t>
            </a:r>
          </a:p>
          <a:p>
            <a:r>
              <a:rPr lang="en-US" dirty="0"/>
              <a:t>Multibacillary</a:t>
            </a:r>
          </a:p>
          <a:p>
            <a:r>
              <a:rPr lang="en-US" dirty="0"/>
              <a:t>Many AFB</a:t>
            </a:r>
          </a:p>
        </p:txBody>
      </p:sp>
      <p:cxnSp>
        <p:nvCxnSpPr>
          <p:cNvPr id="4" name="Straight Arrow Connector 3"/>
          <p:cNvCxnSpPr/>
          <p:nvPr/>
        </p:nvCxnSpPr>
        <p:spPr>
          <a:xfrm>
            <a:off x="3123318" y="2391361"/>
            <a:ext cx="2528400" cy="1144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136481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p:txBody>
          <a:bodyPr/>
          <a:lstStyle/>
          <a:p>
            <a:pPr algn="l" eaLnBrk="1" hangingPunct="1"/>
            <a:r>
              <a:rPr lang="en-US" b="1" dirty="0">
                <a:latin typeface="Calibri" charset="0"/>
              </a:rPr>
              <a:t>Performing skin slit smears</a:t>
            </a:r>
          </a:p>
        </p:txBody>
      </p:sp>
      <p:sp>
        <p:nvSpPr>
          <p:cNvPr id="39938" name="Rectangle 3"/>
          <p:cNvSpPr>
            <a:spLocks noGrp="1" noChangeArrowheads="1"/>
          </p:cNvSpPr>
          <p:nvPr>
            <p:ph idx="1"/>
          </p:nvPr>
        </p:nvSpPr>
        <p:spPr/>
        <p:txBody>
          <a:bodyPr/>
          <a:lstStyle/>
          <a:p>
            <a:pPr eaLnBrk="1" hangingPunct="1"/>
            <a:r>
              <a:rPr lang="en-US" dirty="0">
                <a:latin typeface="Calibri" charset="0"/>
              </a:rPr>
              <a:t>Take samples from earlobe and skin lesion</a:t>
            </a:r>
          </a:p>
        </p:txBody>
      </p:sp>
      <p:pic>
        <p:nvPicPr>
          <p:cNvPr id="214023" name="Picture 7"/>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27767" t="7508" r="10164" b="25895"/>
          <a:stretch/>
        </p:blipFill>
        <p:spPr bwMode="auto">
          <a:xfrm>
            <a:off x="5724525" y="2852738"/>
            <a:ext cx="3149600" cy="23764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10"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7214" t="5809" r="50938" b="3502"/>
          <a:stretch/>
        </p:blipFill>
        <p:spPr bwMode="auto">
          <a:xfrm>
            <a:off x="827088" y="2420938"/>
            <a:ext cx="2286000" cy="3486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11" name="Picture 5"/>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l="6925" t="6440" r="49677" b="9112"/>
          <a:stretch/>
        </p:blipFill>
        <p:spPr bwMode="auto">
          <a:xfrm>
            <a:off x="3348038" y="2492375"/>
            <a:ext cx="2370137" cy="32464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8581411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rtlCol="0">
            <a:normAutofit fontScale="90000"/>
          </a:bodyPr>
          <a:lstStyle/>
          <a:p>
            <a:pPr algn="l" eaLnBrk="1" fontAlgn="auto" hangingPunct="1">
              <a:spcAft>
                <a:spcPts val="0"/>
              </a:spcAft>
              <a:defRPr/>
            </a:pPr>
            <a:r>
              <a:rPr lang="en-US" sz="5200" b="1" dirty="0"/>
              <a:t>Diagnosis</a:t>
            </a:r>
            <a:br>
              <a:rPr lang="en-US" sz="5200" b="1" dirty="0"/>
            </a:br>
            <a:r>
              <a:rPr lang="en-US" sz="5200" b="1" dirty="0"/>
              <a:t>3 cardinal signs</a:t>
            </a:r>
          </a:p>
        </p:txBody>
      </p:sp>
      <p:sp>
        <p:nvSpPr>
          <p:cNvPr id="114691" name="Rectangle 3"/>
          <p:cNvSpPr>
            <a:spLocks noGrp="1" noChangeArrowheads="1"/>
          </p:cNvSpPr>
          <p:nvPr>
            <p:ph idx="1"/>
          </p:nvPr>
        </p:nvSpPr>
        <p:spPr/>
        <p:txBody>
          <a:bodyPr rtlCol="0">
            <a:normAutofit/>
          </a:bodyPr>
          <a:lstStyle/>
          <a:p>
            <a:pPr marL="0" indent="0" eaLnBrk="1" fontAlgn="auto" hangingPunct="1">
              <a:spcAft>
                <a:spcPts val="0"/>
              </a:spcAft>
              <a:buFont typeface="Arial" charset="0"/>
              <a:buNone/>
              <a:defRPr/>
            </a:pPr>
            <a:endParaRPr lang="en-US" dirty="0">
              <a:ea typeface="+mn-ea"/>
              <a:cs typeface="+mn-cs"/>
            </a:endParaRPr>
          </a:p>
          <a:p>
            <a:pPr marL="1009650" lvl="1" indent="-609600" eaLnBrk="1" fontAlgn="auto" hangingPunct="1">
              <a:spcAft>
                <a:spcPts val="0"/>
              </a:spcAft>
              <a:buFontTx/>
              <a:buAutoNum type="arabicPeriod"/>
              <a:defRPr/>
            </a:pPr>
            <a:r>
              <a:rPr lang="en-US" sz="4000" b="1" dirty="0" err="1"/>
              <a:t>Anaesthetic</a:t>
            </a:r>
            <a:r>
              <a:rPr lang="en-US" sz="4000" b="1" dirty="0"/>
              <a:t> skin patch </a:t>
            </a:r>
          </a:p>
          <a:p>
            <a:pPr marL="1009650" lvl="1" indent="-609600" eaLnBrk="1" fontAlgn="auto" hangingPunct="1">
              <a:spcAft>
                <a:spcPts val="0"/>
              </a:spcAft>
              <a:buFontTx/>
              <a:buAutoNum type="arabicPeriod"/>
              <a:defRPr/>
            </a:pPr>
            <a:r>
              <a:rPr lang="en-US" sz="4000" b="1" dirty="0"/>
              <a:t>Thickened peripheral nerve</a:t>
            </a:r>
          </a:p>
          <a:p>
            <a:pPr marL="1009650" lvl="1" indent="-609600" eaLnBrk="1" fontAlgn="auto" hangingPunct="1">
              <a:spcAft>
                <a:spcPts val="0"/>
              </a:spcAft>
              <a:buFontTx/>
              <a:buAutoNum type="arabicPeriod"/>
              <a:defRPr/>
            </a:pPr>
            <a:r>
              <a:rPr lang="en-US" sz="4000" b="1" dirty="0">
                <a:solidFill>
                  <a:srgbClr val="303030"/>
                </a:solidFill>
              </a:rPr>
              <a:t>Positive skin slit smear (AFB)</a:t>
            </a:r>
          </a:p>
        </p:txBody>
      </p:sp>
    </p:spTree>
    <p:extLst>
      <p:ext uri="{BB962C8B-B14F-4D97-AF65-F5344CB8AC3E}">
        <p14:creationId xmlns:p14="http://schemas.microsoft.com/office/powerpoint/2010/main" val="13501852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pPr algn="l" eaLnBrk="1" hangingPunct="1"/>
            <a:r>
              <a:rPr lang="en-US" b="1" dirty="0">
                <a:latin typeface="Calibri" charset="0"/>
              </a:rPr>
              <a:t>Skin biopsy</a:t>
            </a:r>
          </a:p>
        </p:txBody>
      </p:sp>
      <p:pic>
        <p:nvPicPr>
          <p:cNvPr id="40962" name="Picture 2" descr="Figure%202%20a"/>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476375" y="1700213"/>
            <a:ext cx="6191250" cy="2778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0963" name="TextBox 1"/>
          <p:cNvSpPr txBox="1">
            <a:spLocks noChangeArrowheads="1"/>
          </p:cNvSpPr>
          <p:nvPr/>
        </p:nvSpPr>
        <p:spPr bwMode="auto">
          <a:xfrm>
            <a:off x="795338" y="5109532"/>
            <a:ext cx="6726521"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800100" indent="-34290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dirty="0"/>
              <a:t>Biopsies, if available, are excellent for diagnosis</a:t>
            </a:r>
          </a:p>
        </p:txBody>
      </p:sp>
    </p:spTree>
    <p:extLst>
      <p:ext uri="{BB962C8B-B14F-4D97-AF65-F5344CB8AC3E}">
        <p14:creationId xmlns:p14="http://schemas.microsoft.com/office/powerpoint/2010/main" val="13677998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normAutofit fontScale="90000"/>
          </a:bodyPr>
          <a:lstStyle/>
          <a:p>
            <a:pPr algn="l" eaLnBrk="1" hangingPunct="1">
              <a:defRPr/>
            </a:pPr>
            <a:r>
              <a:rPr lang="en-US" b="1" dirty="0">
                <a:latin typeface="Calibri" charset="0"/>
              </a:rPr>
              <a:t>WHO Simplified Diagnosis</a:t>
            </a:r>
            <a:br>
              <a:rPr lang="en-US" b="1" dirty="0">
                <a:latin typeface="Calibri" charset="0"/>
              </a:rPr>
            </a:br>
            <a:r>
              <a:rPr lang="en-US" dirty="0">
                <a:latin typeface="Calibri" charset="0"/>
              </a:rPr>
              <a:t>2 steps…. </a:t>
            </a:r>
          </a:p>
        </p:txBody>
      </p:sp>
      <p:sp>
        <p:nvSpPr>
          <p:cNvPr id="30722" name="Content Placeholder 2"/>
          <p:cNvSpPr>
            <a:spLocks noGrp="1"/>
          </p:cNvSpPr>
          <p:nvPr>
            <p:ph idx="1"/>
          </p:nvPr>
        </p:nvSpPr>
        <p:spPr>
          <a:xfrm>
            <a:off x="457200" y="1600200"/>
            <a:ext cx="8229600" cy="4738042"/>
          </a:xfrm>
        </p:spPr>
        <p:txBody>
          <a:bodyPr>
            <a:normAutofit fontScale="70000" lnSpcReduction="20000"/>
          </a:bodyPr>
          <a:lstStyle/>
          <a:p>
            <a:pPr marL="0" indent="0" eaLnBrk="1" hangingPunct="1">
              <a:buNone/>
              <a:defRPr/>
            </a:pPr>
            <a:r>
              <a:rPr lang="en-US" sz="4600" b="1" dirty="0">
                <a:solidFill>
                  <a:srgbClr val="000000"/>
                </a:solidFill>
                <a:latin typeface="Calibri" charset="0"/>
              </a:rPr>
              <a:t>1. Hypo-aesthetic patch of skin </a:t>
            </a:r>
            <a:r>
              <a:rPr lang="en-US" sz="4600" b="1" dirty="0">
                <a:solidFill>
                  <a:srgbClr val="000000"/>
                </a:solidFill>
                <a:latin typeface="Calibri" charset="0"/>
                <a:sym typeface="Wingdings"/>
              </a:rPr>
              <a:t> </a:t>
            </a:r>
            <a:r>
              <a:rPr lang="en-US" sz="4600" b="1" dirty="0">
                <a:solidFill>
                  <a:srgbClr val="000000"/>
                </a:solidFill>
                <a:latin typeface="Calibri" charset="0"/>
              </a:rPr>
              <a:t> Hansen’s</a:t>
            </a:r>
          </a:p>
          <a:p>
            <a:pPr marL="0" indent="0" eaLnBrk="1" hangingPunct="1">
              <a:buNone/>
              <a:defRPr/>
            </a:pPr>
            <a:r>
              <a:rPr lang="en-US" sz="4600" b="1" dirty="0">
                <a:solidFill>
                  <a:srgbClr val="000000"/>
                </a:solidFill>
                <a:latin typeface="Calibri" charset="0"/>
              </a:rPr>
              <a:t>2. How many lesions?</a:t>
            </a:r>
          </a:p>
          <a:p>
            <a:pPr marL="0" indent="0" eaLnBrk="1" hangingPunct="1">
              <a:buNone/>
              <a:defRPr/>
            </a:pPr>
            <a:r>
              <a:rPr lang="en-US" sz="4000" b="1" dirty="0">
                <a:solidFill>
                  <a:srgbClr val="000000"/>
                </a:solidFill>
                <a:latin typeface="Calibri" charset="0"/>
              </a:rPr>
              <a:t>	1 </a:t>
            </a:r>
            <a:r>
              <a:rPr lang="mr-IN" sz="4000" b="1" dirty="0">
                <a:solidFill>
                  <a:srgbClr val="000000"/>
                </a:solidFill>
                <a:latin typeface="Calibri" charset="0"/>
              </a:rPr>
              <a:t>–</a:t>
            </a:r>
            <a:r>
              <a:rPr lang="en-US" sz="4000" b="1" dirty="0">
                <a:solidFill>
                  <a:srgbClr val="000000"/>
                </a:solidFill>
                <a:latin typeface="Calibri" charset="0"/>
              </a:rPr>
              <a:t> 5 	= </a:t>
            </a:r>
            <a:r>
              <a:rPr lang="en-US" sz="4000" b="1" dirty="0" err="1">
                <a:solidFill>
                  <a:srgbClr val="000000"/>
                </a:solidFill>
                <a:latin typeface="Calibri" charset="0"/>
              </a:rPr>
              <a:t>Paucibacillary</a:t>
            </a:r>
            <a:r>
              <a:rPr lang="en-US" sz="4000" dirty="0">
                <a:solidFill>
                  <a:srgbClr val="FFFF00"/>
                </a:solidFill>
                <a:latin typeface="Calibri" charset="0"/>
              </a:rPr>
              <a:t> </a:t>
            </a:r>
            <a:endParaRPr lang="en-US" sz="4000" dirty="0">
              <a:latin typeface="Calibri" charset="0"/>
            </a:endParaRPr>
          </a:p>
          <a:p>
            <a:pPr marL="0" indent="0" eaLnBrk="1" hangingPunct="1">
              <a:buNone/>
              <a:defRPr/>
            </a:pPr>
            <a:r>
              <a:rPr lang="en-US" sz="4000" b="1" dirty="0">
                <a:solidFill>
                  <a:srgbClr val="000000"/>
                </a:solidFill>
                <a:latin typeface="Calibri" charset="0"/>
              </a:rPr>
              <a:t>	&gt; 5 	= </a:t>
            </a:r>
            <a:r>
              <a:rPr lang="en-US" sz="4000" b="1" dirty="0" err="1">
                <a:solidFill>
                  <a:srgbClr val="000000"/>
                </a:solidFill>
                <a:latin typeface="Calibri" charset="0"/>
              </a:rPr>
              <a:t>Multibacillary</a:t>
            </a:r>
            <a:endParaRPr lang="en-US" sz="4000" dirty="0">
              <a:latin typeface="Calibri" charset="0"/>
            </a:endParaRPr>
          </a:p>
          <a:p>
            <a:pPr marL="457200" lvl="1" indent="0" eaLnBrk="1" hangingPunct="1">
              <a:buFont typeface="Arial" charset="0"/>
              <a:buNone/>
              <a:defRPr/>
            </a:pPr>
            <a:r>
              <a:rPr lang="en-US" dirty="0">
                <a:latin typeface="Calibri" charset="0"/>
              </a:rPr>
              <a:t> </a:t>
            </a:r>
          </a:p>
          <a:p>
            <a:pPr marL="457200" lvl="1" indent="0" eaLnBrk="1" hangingPunct="1">
              <a:buFont typeface="Arial" charset="0"/>
              <a:buNone/>
              <a:defRPr/>
            </a:pPr>
            <a:r>
              <a:rPr lang="en-US" dirty="0">
                <a:latin typeface="Calibri" charset="0"/>
              </a:rPr>
              <a:t> </a:t>
            </a:r>
          </a:p>
          <a:p>
            <a:pPr marL="457200" lvl="1" indent="0" eaLnBrk="1" hangingPunct="1">
              <a:buFont typeface="Arial" charset="0"/>
              <a:buNone/>
              <a:defRPr/>
            </a:pPr>
            <a:r>
              <a:rPr lang="en-US" dirty="0">
                <a:latin typeface="Calibri" charset="0"/>
              </a:rPr>
              <a:t> </a:t>
            </a:r>
          </a:p>
          <a:p>
            <a:pPr marL="457200" lvl="1" indent="0" eaLnBrk="1" hangingPunct="1">
              <a:buFont typeface="Arial" charset="0"/>
              <a:buNone/>
              <a:defRPr/>
            </a:pPr>
            <a:r>
              <a:rPr lang="en-US" dirty="0">
                <a:latin typeface="Calibri" charset="0"/>
              </a:rPr>
              <a:t> </a:t>
            </a:r>
          </a:p>
          <a:p>
            <a:pPr marL="457200" lvl="1" indent="0" eaLnBrk="1" hangingPunct="1">
              <a:buFont typeface="Arial" charset="0"/>
              <a:buNone/>
              <a:defRPr/>
            </a:pPr>
            <a:r>
              <a:rPr lang="en-US" dirty="0">
                <a:latin typeface="Calibri" charset="0"/>
              </a:rPr>
              <a:t> </a:t>
            </a:r>
          </a:p>
          <a:p>
            <a:pPr marL="457200" lvl="1" indent="0">
              <a:buNone/>
              <a:defRPr/>
            </a:pPr>
            <a:endParaRPr lang="en-US" dirty="0">
              <a:latin typeface="Calibri" charset="0"/>
            </a:endParaRPr>
          </a:p>
          <a:p>
            <a:pPr marL="457200" lvl="1" indent="0">
              <a:buNone/>
              <a:defRPr/>
            </a:pPr>
            <a:endParaRPr lang="en-US" dirty="0">
              <a:latin typeface="Calibri" charset="0"/>
            </a:endParaRPr>
          </a:p>
          <a:p>
            <a:pPr>
              <a:defRPr/>
            </a:pPr>
            <a:r>
              <a:rPr lang="en-US" dirty="0">
                <a:latin typeface="Calibri" charset="0"/>
              </a:rPr>
              <a:t>No need for biopsy or skin slit smears</a:t>
            </a:r>
          </a:p>
          <a:p>
            <a:pPr>
              <a:defRPr/>
            </a:pPr>
            <a:r>
              <a:rPr lang="en-US" dirty="0">
                <a:latin typeface="Calibri" charset="0"/>
              </a:rPr>
              <a:t>Lepromatous may still need skin slit smears</a:t>
            </a:r>
          </a:p>
          <a:p>
            <a:pPr marL="457200" lvl="1" indent="0" eaLnBrk="1" hangingPunct="1">
              <a:buFont typeface="Arial" charset="0"/>
              <a:buNone/>
              <a:defRPr/>
            </a:pPr>
            <a:endParaRPr lang="en-US" dirty="0">
              <a:latin typeface="Calibri" charset="0"/>
            </a:endParaRPr>
          </a:p>
        </p:txBody>
      </p:sp>
      <p:pic>
        <p:nvPicPr>
          <p:cNvPr id="5" name="Picture 5" descr="Screen Shot 2014-08-01 at 3.35.42 AM.pn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5084016" y="2492164"/>
            <a:ext cx="1678291" cy="27313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29031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pPr algn="l" eaLnBrk="1" hangingPunct="1"/>
            <a:r>
              <a:rPr lang="en-US" b="1" dirty="0">
                <a:latin typeface="Calibri" charset="0"/>
              </a:rPr>
              <a:t>Why is classification important?</a:t>
            </a:r>
          </a:p>
        </p:txBody>
      </p:sp>
      <p:sp>
        <p:nvSpPr>
          <p:cNvPr id="43010" name="Content Placeholder 2"/>
          <p:cNvSpPr>
            <a:spLocks noGrp="1"/>
          </p:cNvSpPr>
          <p:nvPr>
            <p:ph idx="1"/>
          </p:nvPr>
        </p:nvSpPr>
        <p:spPr/>
        <p:txBody>
          <a:bodyPr>
            <a:normAutofit lnSpcReduction="10000"/>
          </a:bodyPr>
          <a:lstStyle/>
          <a:p>
            <a:pPr eaLnBrk="1" hangingPunct="1"/>
            <a:r>
              <a:rPr lang="en-US" b="1" dirty="0">
                <a:solidFill>
                  <a:schemeClr val="tx1">
                    <a:lumMod val="50000"/>
                    <a:lumOff val="50000"/>
                  </a:schemeClr>
                </a:solidFill>
                <a:latin typeface="Calibri" charset="0"/>
              </a:rPr>
              <a:t>Previous WHO recommendations</a:t>
            </a:r>
          </a:p>
          <a:p>
            <a:pPr lvl="1" eaLnBrk="1" hangingPunct="1"/>
            <a:r>
              <a:rPr lang="en-US" dirty="0" err="1">
                <a:solidFill>
                  <a:schemeClr val="tx1">
                    <a:lumMod val="50000"/>
                    <a:lumOff val="50000"/>
                  </a:schemeClr>
                </a:solidFill>
                <a:latin typeface="Calibri" charset="0"/>
              </a:rPr>
              <a:t>Paucibacillary</a:t>
            </a:r>
            <a:r>
              <a:rPr lang="en-US" dirty="0">
                <a:solidFill>
                  <a:schemeClr val="tx1">
                    <a:lumMod val="50000"/>
                    <a:lumOff val="50000"/>
                  </a:schemeClr>
                </a:solidFill>
                <a:latin typeface="Calibri" charset="0"/>
              </a:rPr>
              <a:t>		</a:t>
            </a:r>
            <a:r>
              <a:rPr lang="en-US" b="1" dirty="0">
                <a:solidFill>
                  <a:schemeClr val="tx1">
                    <a:lumMod val="50000"/>
                    <a:lumOff val="50000"/>
                  </a:schemeClr>
                </a:solidFill>
                <a:latin typeface="Calibri" charset="0"/>
              </a:rPr>
              <a:t>6 months, 2 drugs </a:t>
            </a:r>
          </a:p>
          <a:p>
            <a:pPr lvl="1" eaLnBrk="1" hangingPunct="1"/>
            <a:r>
              <a:rPr lang="en-US" dirty="0" err="1">
                <a:solidFill>
                  <a:schemeClr val="tx1">
                    <a:lumMod val="50000"/>
                    <a:lumOff val="50000"/>
                  </a:schemeClr>
                </a:solidFill>
                <a:latin typeface="Calibri" charset="0"/>
              </a:rPr>
              <a:t>Multibacillary</a:t>
            </a:r>
            <a:r>
              <a:rPr lang="en-US" dirty="0">
                <a:solidFill>
                  <a:schemeClr val="tx1">
                    <a:lumMod val="50000"/>
                    <a:lumOff val="50000"/>
                  </a:schemeClr>
                </a:solidFill>
                <a:latin typeface="Calibri" charset="0"/>
              </a:rPr>
              <a:t>		12 months, 3 drugs</a:t>
            </a:r>
          </a:p>
          <a:p>
            <a:pPr lvl="1" eaLnBrk="1" hangingPunct="1"/>
            <a:endParaRPr lang="en-US" dirty="0">
              <a:latin typeface="Calibri" charset="0"/>
            </a:endParaRPr>
          </a:p>
          <a:p>
            <a:r>
              <a:rPr lang="en-US" b="1" dirty="0">
                <a:latin typeface="Calibri" charset="0"/>
              </a:rPr>
              <a:t>Current WHO recommendations - 2018 </a:t>
            </a:r>
          </a:p>
          <a:p>
            <a:pPr lvl="1"/>
            <a:r>
              <a:rPr lang="en-US" dirty="0" err="1">
                <a:latin typeface="Calibri" charset="0"/>
              </a:rPr>
              <a:t>Paucibacillary</a:t>
            </a:r>
            <a:r>
              <a:rPr lang="en-US" dirty="0">
                <a:latin typeface="Calibri" charset="0"/>
              </a:rPr>
              <a:t> 	</a:t>
            </a:r>
            <a:r>
              <a:rPr lang="en-US" b="1" dirty="0">
                <a:latin typeface="Calibri" charset="0"/>
              </a:rPr>
              <a:t>6 months, 3 drugs </a:t>
            </a:r>
          </a:p>
          <a:p>
            <a:pPr lvl="1"/>
            <a:r>
              <a:rPr lang="en-US" dirty="0" err="1">
                <a:latin typeface="Calibri" charset="0"/>
              </a:rPr>
              <a:t>Multibacillary</a:t>
            </a:r>
            <a:r>
              <a:rPr lang="en-US" dirty="0">
                <a:latin typeface="Calibri" charset="0"/>
              </a:rPr>
              <a:t> 	12 months, 3 drugs </a:t>
            </a:r>
          </a:p>
          <a:p>
            <a:pPr eaLnBrk="1" hangingPunct="1"/>
            <a:endParaRPr lang="en-US" dirty="0">
              <a:latin typeface="Calibri" charset="0"/>
            </a:endParaRPr>
          </a:p>
          <a:p>
            <a:pPr marL="0" indent="0" eaLnBrk="1" hangingPunct="1">
              <a:buNone/>
            </a:pPr>
            <a:r>
              <a:rPr lang="en-US" dirty="0">
                <a:latin typeface="Calibri" charset="0"/>
              </a:rPr>
              <a:t> </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87644" y="4125483"/>
            <a:ext cx="1411290" cy="2000680"/>
          </a:xfrm>
          <a:prstGeom prst="rect">
            <a:avLst/>
          </a:prstGeom>
        </p:spPr>
      </p:pic>
    </p:spTree>
    <p:extLst>
      <p:ext uri="{BB962C8B-B14F-4D97-AF65-F5344CB8AC3E}">
        <p14:creationId xmlns:p14="http://schemas.microsoft.com/office/powerpoint/2010/main" val="17735995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t>Treatment </a:t>
            </a:r>
            <a:r>
              <a:rPr lang="mr-IN" b="1" dirty="0"/>
              <a:t>–</a:t>
            </a:r>
            <a:r>
              <a:rPr lang="en-US" b="1" dirty="0"/>
              <a:t> 2018 </a:t>
            </a:r>
            <a:br>
              <a:rPr lang="en-US" b="1" dirty="0"/>
            </a:br>
            <a:r>
              <a:rPr lang="en-US" b="1" dirty="0"/>
              <a:t>WHO blister packs</a:t>
            </a:r>
            <a:endParaRPr lang="en-US" dirty="0"/>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t> </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45735"/>
          <a:stretch/>
        </p:blipFill>
        <p:spPr>
          <a:xfrm>
            <a:off x="5077838" y="1897253"/>
            <a:ext cx="3158347" cy="4228910"/>
          </a:xfrm>
          <a:prstGeom prst="rect">
            <a:avLst/>
          </a:prstGeom>
        </p:spPr>
      </p:pic>
      <p:sp>
        <p:nvSpPr>
          <p:cNvPr id="5" name="TextBox 4"/>
          <p:cNvSpPr txBox="1"/>
          <p:nvPr/>
        </p:nvSpPr>
        <p:spPr>
          <a:xfrm>
            <a:off x="684080" y="2347415"/>
            <a:ext cx="3887920" cy="3108543"/>
          </a:xfrm>
          <a:prstGeom prst="rect">
            <a:avLst/>
          </a:prstGeom>
          <a:noFill/>
        </p:spPr>
        <p:txBody>
          <a:bodyPr wrap="square" rtlCol="0">
            <a:spAutoFit/>
          </a:bodyPr>
          <a:lstStyle/>
          <a:p>
            <a:r>
              <a:rPr lang="en-US" sz="2800" b="1" dirty="0"/>
              <a:t>3 drugs for everyone</a:t>
            </a:r>
          </a:p>
          <a:p>
            <a:r>
              <a:rPr lang="en-US" sz="2800" b="1" dirty="0"/>
              <a:t>	</a:t>
            </a:r>
            <a:r>
              <a:rPr lang="en-US" sz="2800" dirty="0"/>
              <a:t>Rifampin </a:t>
            </a:r>
          </a:p>
          <a:p>
            <a:r>
              <a:rPr lang="en-US" sz="2800" dirty="0"/>
              <a:t>	Dapsone </a:t>
            </a:r>
          </a:p>
          <a:p>
            <a:r>
              <a:rPr lang="en-US" sz="2800" dirty="0"/>
              <a:t>	Clofazimine</a:t>
            </a:r>
          </a:p>
          <a:p>
            <a:endParaRPr lang="en-US" sz="2800" b="1" dirty="0"/>
          </a:p>
          <a:p>
            <a:r>
              <a:rPr lang="en-US" sz="2800" b="1" dirty="0"/>
              <a:t>- 6 months PB</a:t>
            </a:r>
          </a:p>
          <a:p>
            <a:r>
              <a:rPr lang="en-US" sz="2800" b="1" dirty="0"/>
              <a:t>- 12 month MB</a:t>
            </a:r>
          </a:p>
        </p:txBody>
      </p:sp>
    </p:spTree>
    <p:extLst>
      <p:ext uri="{BB962C8B-B14F-4D97-AF65-F5344CB8AC3E}">
        <p14:creationId xmlns:p14="http://schemas.microsoft.com/office/powerpoint/2010/main" val="16293514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p:txBody>
          <a:bodyPr/>
          <a:lstStyle/>
          <a:p>
            <a:pPr algn="l" eaLnBrk="1" hangingPunct="1"/>
            <a:r>
              <a:rPr lang="en-US" b="1" dirty="0">
                <a:latin typeface="Calibri" charset="0"/>
              </a:rPr>
              <a:t>This is a side effect of….</a:t>
            </a:r>
          </a:p>
        </p:txBody>
      </p:sp>
      <p:sp>
        <p:nvSpPr>
          <p:cNvPr id="63490" name="Rectangle 3"/>
          <p:cNvSpPr>
            <a:spLocks noGrp="1" noChangeArrowheads="1"/>
          </p:cNvSpPr>
          <p:nvPr>
            <p:ph idx="1"/>
          </p:nvPr>
        </p:nvSpPr>
        <p:spPr/>
        <p:txBody>
          <a:bodyPr/>
          <a:lstStyle/>
          <a:p>
            <a:pPr marL="0" indent="0" eaLnBrk="1" hangingPunct="1">
              <a:buFont typeface="Arial" charset="0"/>
              <a:buNone/>
            </a:pPr>
            <a:r>
              <a:rPr lang="en-US" dirty="0">
                <a:latin typeface="Calibri" charset="0"/>
              </a:rPr>
              <a:t> </a:t>
            </a:r>
          </a:p>
        </p:txBody>
      </p:sp>
      <p:pic>
        <p:nvPicPr>
          <p:cNvPr id="3" name="Picture 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20393" y="3470962"/>
            <a:ext cx="3139691" cy="2671081"/>
          </a:xfrm>
          <a:prstGeom prst="rect">
            <a:avLst/>
          </a:prstGeom>
        </p:spPr>
      </p:pic>
      <p:pic>
        <p:nvPicPr>
          <p:cNvPr id="2" name="Picture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581187" y="2108174"/>
            <a:ext cx="2743513" cy="4017989"/>
          </a:xfrm>
          <a:prstGeom prst="rect">
            <a:avLst/>
          </a:prstGeom>
        </p:spPr>
      </p:pic>
      <p:sp>
        <p:nvSpPr>
          <p:cNvPr id="5" name="TextBox 4"/>
          <p:cNvSpPr txBox="1"/>
          <p:nvPr/>
        </p:nvSpPr>
        <p:spPr>
          <a:xfrm>
            <a:off x="5714371" y="2686132"/>
            <a:ext cx="2582758" cy="1569660"/>
          </a:xfrm>
          <a:prstGeom prst="rect">
            <a:avLst/>
          </a:prstGeom>
          <a:noFill/>
        </p:spPr>
        <p:txBody>
          <a:bodyPr wrap="none" rtlCol="0">
            <a:spAutoFit/>
          </a:bodyPr>
          <a:lstStyle/>
          <a:p>
            <a:pPr marL="342900" indent="-342900">
              <a:buAutoNum type="alphaUcPeriod"/>
            </a:pPr>
            <a:r>
              <a:rPr lang="en-US" sz="3200" b="1" dirty="0"/>
              <a:t> Rifampin</a:t>
            </a:r>
          </a:p>
          <a:p>
            <a:pPr marL="342900" indent="-342900">
              <a:buAutoNum type="alphaUcPeriod"/>
            </a:pPr>
            <a:r>
              <a:rPr lang="en-US" sz="3200" b="1" dirty="0"/>
              <a:t> </a:t>
            </a:r>
            <a:r>
              <a:rPr lang="en-US" sz="3200" b="1" dirty="0" err="1"/>
              <a:t>Dapsone</a:t>
            </a:r>
            <a:endParaRPr lang="en-US" sz="3200" b="1" dirty="0"/>
          </a:p>
          <a:p>
            <a:pPr marL="342900" indent="-342900">
              <a:buAutoNum type="alphaUcPeriod"/>
            </a:pPr>
            <a:r>
              <a:rPr lang="en-US" sz="3200" b="1" dirty="0"/>
              <a:t> </a:t>
            </a:r>
            <a:r>
              <a:rPr lang="en-US" sz="3200" b="1" dirty="0" err="1"/>
              <a:t>Clofazimine</a:t>
            </a:r>
            <a:endParaRPr lang="en-US" sz="3200" b="1" dirty="0"/>
          </a:p>
        </p:txBody>
      </p:sp>
    </p:spTree>
    <p:extLst>
      <p:ext uri="{BB962C8B-B14F-4D97-AF65-F5344CB8AC3E}">
        <p14:creationId xmlns:p14="http://schemas.microsoft.com/office/powerpoint/2010/main" val="23030052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p:txBody>
          <a:bodyPr>
            <a:normAutofit fontScale="90000"/>
          </a:bodyPr>
          <a:lstStyle/>
          <a:p>
            <a:pPr algn="l" eaLnBrk="1" hangingPunct="1"/>
            <a:r>
              <a:rPr lang="en-US" dirty="0">
                <a:latin typeface="Calibri" charset="0"/>
              </a:rPr>
              <a:t>Variations</a:t>
            </a:r>
            <a:br>
              <a:rPr lang="en-US" dirty="0">
                <a:latin typeface="Calibri" charset="0"/>
              </a:rPr>
            </a:br>
            <a:r>
              <a:rPr lang="en-US" dirty="0">
                <a:latin typeface="Calibri" charset="0"/>
              </a:rPr>
              <a:t>Multibacillary</a:t>
            </a:r>
          </a:p>
        </p:txBody>
      </p:sp>
      <p:graphicFrame>
        <p:nvGraphicFramePr>
          <p:cNvPr id="253955" name="Group 3"/>
          <p:cNvGraphicFramePr>
            <a:graphicFrameLocks noGrp="1"/>
          </p:cNvGraphicFramePr>
          <p:nvPr>
            <p:ph type="tbl" idx="1"/>
            <p:extLst>
              <p:ext uri="{D42A27DB-BD31-4B8C-83A1-F6EECF244321}">
                <p14:modId xmlns:p14="http://schemas.microsoft.com/office/powerpoint/2010/main" val="4218270930"/>
              </p:ext>
            </p:extLst>
          </p:nvPr>
        </p:nvGraphicFramePr>
        <p:xfrm>
          <a:off x="232328" y="1850571"/>
          <a:ext cx="6307620" cy="2741309"/>
        </p:xfrm>
        <a:graphic>
          <a:graphicData uri="http://schemas.openxmlformats.org/drawingml/2006/table">
            <a:tbl>
              <a:tblPr/>
              <a:tblGrid>
                <a:gridCol w="1687096">
                  <a:extLst>
                    <a:ext uri="{9D8B030D-6E8A-4147-A177-3AD203B41FA5}">
                      <a16:colId xmlns:a16="http://schemas.microsoft.com/office/drawing/2014/main" val="20000"/>
                    </a:ext>
                  </a:extLst>
                </a:gridCol>
                <a:gridCol w="1710208">
                  <a:extLst>
                    <a:ext uri="{9D8B030D-6E8A-4147-A177-3AD203B41FA5}">
                      <a16:colId xmlns:a16="http://schemas.microsoft.com/office/drawing/2014/main" val="20001"/>
                    </a:ext>
                  </a:extLst>
                </a:gridCol>
                <a:gridCol w="1409767">
                  <a:extLst>
                    <a:ext uri="{9D8B030D-6E8A-4147-A177-3AD203B41FA5}">
                      <a16:colId xmlns:a16="http://schemas.microsoft.com/office/drawing/2014/main" val="20002"/>
                    </a:ext>
                  </a:extLst>
                </a:gridCol>
                <a:gridCol w="1500549">
                  <a:extLst>
                    <a:ext uri="{9D8B030D-6E8A-4147-A177-3AD203B41FA5}">
                      <a16:colId xmlns:a16="http://schemas.microsoft.com/office/drawing/2014/main" val="20003"/>
                    </a:ext>
                  </a:extLst>
                </a:gridCol>
              </a:tblGrid>
              <a:tr h="46045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ea typeface="ＭＳ Ｐゴシック" charset="0"/>
                        </a:rPr>
                        <a:t>Drug</a:t>
                      </a:r>
                    </a:p>
                  </a:txBody>
                  <a:tcPr marT="45716" marB="4571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Arial" charset="0"/>
                          <a:ea typeface="ＭＳ Ｐゴシック" charset="0"/>
                        </a:rPr>
                        <a:t>WHO</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ＭＳ Ｐゴシック" charset="0"/>
                        </a:rPr>
                        <a:t>USA</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ea typeface="ＭＳ Ｐゴシック" charset="0"/>
                        </a:rPr>
                        <a:t>Toronto</a:t>
                      </a:r>
                    </a:p>
                  </a:txBody>
                  <a:tcPr marT="45716" marB="4571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5851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err="1">
                          <a:ln>
                            <a:noFill/>
                          </a:ln>
                          <a:solidFill>
                            <a:srgbClr val="000000"/>
                          </a:solidFill>
                          <a:effectLst/>
                          <a:latin typeface="Arial" charset="0"/>
                          <a:ea typeface="ＭＳ Ｐゴシック" charset="0"/>
                        </a:rPr>
                        <a:t>Dapsone</a:t>
                      </a:r>
                      <a:endParaRPr kumimoji="0" lang="en-US" sz="2000" b="1" i="0" u="none" strike="noStrike" cap="none" normalizeH="0" baseline="0" dirty="0">
                        <a:ln>
                          <a:noFill/>
                        </a:ln>
                        <a:solidFill>
                          <a:srgbClr val="000000"/>
                        </a:solidFill>
                        <a:effectLst/>
                        <a:latin typeface="Arial" charset="0"/>
                        <a:ea typeface="ＭＳ Ｐゴシック" charset="0"/>
                      </a:endParaRPr>
                    </a:p>
                  </a:txBody>
                  <a:tcPr marT="45716" marB="4571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000000"/>
                          </a:solidFill>
                          <a:effectLst/>
                          <a:latin typeface="Arial" charset="0"/>
                          <a:ea typeface="ＭＳ Ｐゴシック" charset="0"/>
                        </a:rPr>
                        <a:t>100/d</a:t>
                      </a: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000000"/>
                          </a:solidFill>
                          <a:effectLst/>
                          <a:latin typeface="Arial" charset="0"/>
                          <a:ea typeface="ＭＳ Ｐゴシック" charset="0"/>
                        </a:rPr>
                        <a:t>100/d</a:t>
                      </a: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000000"/>
                          </a:solidFill>
                          <a:effectLst/>
                          <a:latin typeface="Arial" charset="0"/>
                          <a:ea typeface="ＭＳ Ｐゴシック" charset="0"/>
                        </a:rPr>
                        <a:t>100/d</a:t>
                      </a:r>
                    </a:p>
                  </a:txBody>
                  <a:tcPr marT="45716" marB="4571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6045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rgbClr val="000000"/>
                          </a:solidFill>
                          <a:effectLst/>
                          <a:latin typeface="Arial" charset="0"/>
                          <a:ea typeface="ＭＳ Ｐゴシック" charset="0"/>
                        </a:rPr>
                        <a:t>Rifampin</a:t>
                      </a:r>
                    </a:p>
                  </a:txBody>
                  <a:tcPr marT="45716" marB="4571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000000"/>
                          </a:solidFill>
                          <a:effectLst/>
                          <a:latin typeface="Arial" charset="0"/>
                          <a:ea typeface="ＭＳ Ｐゴシック" charset="0"/>
                        </a:rPr>
                        <a:t>600/</a:t>
                      </a:r>
                      <a:r>
                        <a:rPr kumimoji="0" lang="en-US" sz="2000" b="1" i="0" u="none" strike="noStrike" cap="none" normalizeH="0" baseline="0" dirty="0">
                          <a:ln>
                            <a:noFill/>
                          </a:ln>
                          <a:solidFill>
                            <a:srgbClr val="000000"/>
                          </a:solidFill>
                          <a:effectLst/>
                          <a:latin typeface="Arial" charset="0"/>
                          <a:ea typeface="ＭＳ Ｐゴシック" charset="0"/>
                        </a:rPr>
                        <a:t>m</a:t>
                      </a: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000000"/>
                          </a:solidFill>
                          <a:effectLst/>
                          <a:latin typeface="Arial" charset="0"/>
                          <a:ea typeface="ＭＳ Ｐゴシック" charset="0"/>
                        </a:rPr>
                        <a:t>600/d</a:t>
                      </a: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000000"/>
                          </a:solidFill>
                          <a:effectLst/>
                          <a:latin typeface="Arial" charset="0"/>
                          <a:ea typeface="ＭＳ Ｐゴシック" charset="0"/>
                        </a:rPr>
                        <a:t>600/d</a:t>
                      </a:r>
                    </a:p>
                  </a:txBody>
                  <a:tcPr marT="45716" marB="4571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4775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err="1">
                          <a:ln>
                            <a:noFill/>
                          </a:ln>
                          <a:solidFill>
                            <a:srgbClr val="000000"/>
                          </a:solidFill>
                          <a:effectLst/>
                          <a:latin typeface="Arial" charset="0"/>
                          <a:ea typeface="ＭＳ Ｐゴシック" charset="0"/>
                        </a:rPr>
                        <a:t>Clofazimine</a:t>
                      </a:r>
                      <a:endParaRPr kumimoji="0" lang="en-US" sz="2000" b="1" i="0" u="none" strike="noStrike" cap="none" normalizeH="0" baseline="0" dirty="0">
                        <a:ln>
                          <a:noFill/>
                        </a:ln>
                        <a:solidFill>
                          <a:srgbClr val="000000"/>
                        </a:solidFill>
                        <a:effectLst/>
                        <a:latin typeface="Arial" charset="0"/>
                        <a:ea typeface="ＭＳ Ｐゴシック" charset="0"/>
                      </a:endParaRPr>
                    </a:p>
                  </a:txBody>
                  <a:tcPr marT="45716" marB="4571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000000"/>
                          </a:solidFill>
                          <a:effectLst/>
                          <a:latin typeface="Arial" charset="0"/>
                          <a:ea typeface="ＭＳ Ｐゴシック" charset="0"/>
                        </a:rPr>
                        <a:t>50/d</a:t>
                      </a: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000000"/>
                          </a:solidFill>
                          <a:effectLst/>
                          <a:latin typeface="Arial" charset="0"/>
                          <a:ea typeface="ＭＳ Ｐゴシック" charset="0"/>
                        </a:rPr>
                        <a:t>50/d</a:t>
                      </a: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000000"/>
                          </a:solidFill>
                          <a:effectLst/>
                          <a:latin typeface="Arial" charset="0"/>
                          <a:ea typeface="ＭＳ Ｐゴシック" charset="0"/>
                        </a:rPr>
                        <a:t>-</a:t>
                      </a:r>
                    </a:p>
                  </a:txBody>
                  <a:tcPr marT="45716" marB="4571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5851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000000"/>
                          </a:solidFill>
                          <a:effectLst/>
                          <a:latin typeface="Arial" charset="0"/>
                          <a:ea typeface="ＭＳ Ｐゴシック" charset="0"/>
                        </a:rPr>
                        <a:t>Ofloxacin</a:t>
                      </a:r>
                    </a:p>
                  </a:txBody>
                  <a:tcPr marT="45716" marB="4571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000000"/>
                          </a:solidFill>
                          <a:effectLst/>
                          <a:latin typeface="Arial" charset="0"/>
                          <a:ea typeface="ＭＳ Ｐゴシック" charset="0"/>
                        </a:rPr>
                        <a:t>-</a:t>
                      </a: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000000"/>
                          </a:solidFill>
                          <a:effectLst/>
                          <a:latin typeface="Arial" charset="0"/>
                          <a:ea typeface="ＭＳ Ｐゴシック" charset="0"/>
                        </a:rPr>
                        <a:t>-</a:t>
                      </a: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000000"/>
                          </a:solidFill>
                          <a:effectLst/>
                          <a:latin typeface="Arial" charset="0"/>
                          <a:ea typeface="ＭＳ Ｐゴシック" charset="0"/>
                        </a:rPr>
                        <a:t>300/d</a:t>
                      </a:r>
                    </a:p>
                  </a:txBody>
                  <a:tcPr marT="45716" marB="4571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5561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000000"/>
                          </a:solidFill>
                          <a:effectLst/>
                          <a:latin typeface="Arial" charset="0"/>
                          <a:ea typeface="ＭＳ Ｐゴシック" charset="0"/>
                        </a:rPr>
                        <a:t>Duration</a:t>
                      </a:r>
                    </a:p>
                  </a:txBody>
                  <a:tcPr marT="45716" marB="4571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000000"/>
                          </a:solidFill>
                          <a:effectLst/>
                          <a:latin typeface="Arial" charset="0"/>
                          <a:ea typeface="ＭＳ Ｐゴシック" charset="0"/>
                        </a:rPr>
                        <a:t>1y</a:t>
                      </a: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rgbClr val="000000"/>
                          </a:solidFill>
                          <a:effectLst/>
                          <a:latin typeface="Arial" charset="0"/>
                          <a:ea typeface="ＭＳ Ｐゴシック" charset="0"/>
                        </a:rPr>
                        <a:t>2y</a:t>
                      </a: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000000"/>
                          </a:solidFill>
                          <a:effectLst/>
                          <a:latin typeface="Arial" charset="0"/>
                          <a:ea typeface="ＭＳ Ｐゴシック" charset="0"/>
                        </a:rPr>
                        <a:t>2y</a:t>
                      </a:r>
                    </a:p>
                  </a:txBody>
                  <a:tcPr marT="45716" marB="4571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2" name="Rectangle 1"/>
          <p:cNvSpPr/>
          <p:nvPr/>
        </p:nvSpPr>
        <p:spPr>
          <a:xfrm>
            <a:off x="690465" y="5024813"/>
            <a:ext cx="6167535" cy="1034129"/>
          </a:xfrm>
          <a:prstGeom prst="rect">
            <a:avLst/>
          </a:prstGeom>
        </p:spPr>
        <p:txBody>
          <a:bodyPr wrap="square">
            <a:spAutoFit/>
          </a:bodyPr>
          <a:lstStyle/>
          <a:p>
            <a:pPr lvl="0" defTabSz="914400" fontAlgn="base">
              <a:spcBef>
                <a:spcPct val="20000"/>
              </a:spcBef>
              <a:spcAft>
                <a:spcPct val="0"/>
              </a:spcAft>
            </a:pPr>
            <a:r>
              <a:rPr lang="en-US" dirty="0">
                <a:solidFill>
                  <a:srgbClr val="000000"/>
                </a:solidFill>
                <a:latin typeface="Arial" charset="0"/>
                <a:ea typeface="ＭＳ Ｐゴシック" charset="0"/>
              </a:rPr>
              <a:t>Alternative effective antibiotics: 	- Minocycline</a:t>
            </a:r>
          </a:p>
          <a:p>
            <a:pPr lvl="0" defTabSz="914400" fontAlgn="base">
              <a:spcBef>
                <a:spcPct val="20000"/>
              </a:spcBef>
              <a:spcAft>
                <a:spcPct val="0"/>
              </a:spcAft>
            </a:pPr>
            <a:r>
              <a:rPr lang="en-US" dirty="0">
                <a:solidFill>
                  <a:srgbClr val="000000"/>
                </a:solidFill>
                <a:latin typeface="Arial" charset="0"/>
                <a:ea typeface="ＭＳ Ｐゴシック" charset="0"/>
              </a:rPr>
              <a:t>				- Moxifloxacin</a:t>
            </a:r>
          </a:p>
          <a:p>
            <a:pPr lvl="0" defTabSz="914400" fontAlgn="base">
              <a:spcBef>
                <a:spcPct val="20000"/>
              </a:spcBef>
              <a:spcAft>
                <a:spcPct val="0"/>
              </a:spcAft>
            </a:pPr>
            <a:r>
              <a:rPr lang="en-US" dirty="0">
                <a:solidFill>
                  <a:srgbClr val="000000"/>
                </a:solidFill>
                <a:latin typeface="Arial" charset="0"/>
                <a:ea typeface="ＭＳ Ｐゴシック" charset="0"/>
              </a:rPr>
              <a:t>				- Clarithromycin</a:t>
            </a:r>
          </a:p>
        </p:txBody>
      </p:sp>
    </p:spTree>
    <p:extLst>
      <p:ext uri="{BB962C8B-B14F-4D97-AF65-F5344CB8AC3E}">
        <p14:creationId xmlns:p14="http://schemas.microsoft.com/office/powerpoint/2010/main" val="17124286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p:txBody>
          <a:bodyPr/>
          <a:lstStyle/>
          <a:p>
            <a:pPr algn="l"/>
            <a:r>
              <a:rPr lang="en-US" b="1" dirty="0">
                <a:latin typeface="Calibri" charset="0"/>
              </a:rPr>
              <a:t>Newer treatment regimens</a:t>
            </a:r>
          </a:p>
        </p:txBody>
      </p:sp>
      <p:sp>
        <p:nvSpPr>
          <p:cNvPr id="3" name="Content Placeholder 2"/>
          <p:cNvSpPr>
            <a:spLocks noGrp="1"/>
          </p:cNvSpPr>
          <p:nvPr>
            <p:ph idx="1"/>
          </p:nvPr>
        </p:nvSpPr>
        <p:spPr/>
        <p:txBody>
          <a:bodyPr>
            <a:normAutofit/>
          </a:bodyPr>
          <a:lstStyle/>
          <a:p>
            <a:pPr>
              <a:defRPr/>
            </a:pPr>
            <a:r>
              <a:rPr lang="en-US" b="1" dirty="0">
                <a:solidFill>
                  <a:srgbClr val="000000"/>
                </a:solidFill>
              </a:rPr>
              <a:t>RMM </a:t>
            </a:r>
          </a:p>
          <a:p>
            <a:pPr lvl="1">
              <a:defRPr/>
            </a:pPr>
            <a:r>
              <a:rPr lang="en-US" dirty="0"/>
              <a:t>Rifampin + Moxifloxacin + Minocycline</a:t>
            </a:r>
            <a:endParaRPr lang="en-US" b="1" dirty="0"/>
          </a:p>
          <a:p>
            <a:pPr lvl="1">
              <a:defRPr/>
            </a:pPr>
            <a:r>
              <a:rPr lang="en-US" dirty="0"/>
              <a:t>Monthly x 12 - 24 months</a:t>
            </a:r>
          </a:p>
          <a:p>
            <a:pPr>
              <a:defRPr/>
            </a:pPr>
            <a:endParaRPr lang="en-US" dirty="0"/>
          </a:p>
        </p:txBody>
      </p:sp>
      <p:pic>
        <p:nvPicPr>
          <p:cNvPr id="5" name="Picture 4">
            <a:extLst>
              <a:ext uri="{FF2B5EF4-FFF2-40B4-BE49-F238E27FC236}">
                <a16:creationId xmlns:a16="http://schemas.microsoft.com/office/drawing/2014/main" id="{5459258E-0260-3874-BD89-055820B6FF85}"/>
              </a:ext>
            </a:extLst>
          </p:cNvPr>
          <p:cNvPicPr>
            <a:picLocks noChangeAspect="1"/>
          </p:cNvPicPr>
          <p:nvPr/>
        </p:nvPicPr>
        <p:blipFill>
          <a:blip r:embed="rId3"/>
          <a:stretch>
            <a:fillRect/>
          </a:stretch>
        </p:blipFill>
        <p:spPr>
          <a:xfrm>
            <a:off x="1142019" y="3493827"/>
            <a:ext cx="7394655" cy="2632336"/>
          </a:xfrm>
          <a:prstGeom prst="rect">
            <a:avLst/>
          </a:prstGeom>
        </p:spPr>
      </p:pic>
    </p:spTree>
    <p:extLst>
      <p:ext uri="{BB962C8B-B14F-4D97-AF65-F5344CB8AC3E}">
        <p14:creationId xmlns:p14="http://schemas.microsoft.com/office/powerpoint/2010/main" val="35500132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t>Antibiotic Resistance</a:t>
            </a:r>
          </a:p>
        </p:txBody>
      </p:sp>
      <p:sp>
        <p:nvSpPr>
          <p:cNvPr id="3" name="Content Placeholder 2"/>
          <p:cNvSpPr>
            <a:spLocks noGrp="1"/>
          </p:cNvSpPr>
          <p:nvPr>
            <p:ph idx="1"/>
          </p:nvPr>
        </p:nvSpPr>
        <p:spPr/>
        <p:txBody>
          <a:bodyPr/>
          <a:lstStyle/>
          <a:p>
            <a:r>
              <a:rPr lang="en-US" dirty="0"/>
              <a:t>Rare </a:t>
            </a:r>
          </a:p>
          <a:p>
            <a:r>
              <a:rPr lang="en-US" dirty="0"/>
              <a:t>Molecular testing (PCR) for mutations</a:t>
            </a:r>
          </a:p>
          <a:p>
            <a:pPr lvl="3"/>
            <a:r>
              <a:rPr lang="en-US" dirty="0" err="1"/>
              <a:t>Dapsone</a:t>
            </a:r>
            <a:r>
              <a:rPr lang="en-US" dirty="0"/>
              <a:t> 	</a:t>
            </a:r>
            <a:r>
              <a:rPr lang="en-US" i="1" dirty="0"/>
              <a:t>fol</a:t>
            </a:r>
            <a:r>
              <a:rPr lang="en-US" dirty="0"/>
              <a:t>P1</a:t>
            </a:r>
          </a:p>
          <a:p>
            <a:pPr lvl="3"/>
            <a:r>
              <a:rPr lang="en-US" dirty="0"/>
              <a:t>Rifampin	</a:t>
            </a:r>
            <a:r>
              <a:rPr lang="en-US" i="1" dirty="0" err="1"/>
              <a:t>rpo</a:t>
            </a:r>
            <a:r>
              <a:rPr lang="en-US" dirty="0" err="1"/>
              <a:t>B</a:t>
            </a:r>
            <a:endParaRPr lang="en-US" dirty="0"/>
          </a:p>
          <a:p>
            <a:pPr lvl="3"/>
            <a:r>
              <a:rPr lang="en-US" dirty="0"/>
              <a:t>FQ		</a:t>
            </a:r>
            <a:r>
              <a:rPr lang="en-US" i="1" dirty="0" err="1"/>
              <a:t>gyr</a:t>
            </a:r>
            <a:r>
              <a:rPr lang="en-US" dirty="0" err="1"/>
              <a:t>A</a:t>
            </a: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29404" y="3040048"/>
            <a:ext cx="3123594" cy="2217752"/>
          </a:xfrm>
          <a:prstGeom prst="rect">
            <a:avLst/>
          </a:prstGeom>
        </p:spPr>
      </p:pic>
      <p:sp>
        <p:nvSpPr>
          <p:cNvPr id="8" name="TextBox 7"/>
          <p:cNvSpPr txBox="1"/>
          <p:nvPr/>
        </p:nvSpPr>
        <p:spPr>
          <a:xfrm>
            <a:off x="7616172" y="6308725"/>
            <a:ext cx="686406" cy="369332"/>
          </a:xfrm>
          <a:prstGeom prst="rect">
            <a:avLst/>
          </a:prstGeom>
          <a:noFill/>
        </p:spPr>
        <p:txBody>
          <a:bodyPr wrap="none" rtlCol="0">
            <a:spAutoFit/>
          </a:bodyPr>
          <a:lstStyle/>
          <a:p>
            <a:r>
              <a:rPr lang="en-US"/>
              <a:t>WHO</a:t>
            </a:r>
          </a:p>
        </p:txBody>
      </p:sp>
    </p:spTree>
    <p:extLst>
      <p:ext uri="{BB962C8B-B14F-4D97-AF65-F5344CB8AC3E}">
        <p14:creationId xmlns:p14="http://schemas.microsoft.com/office/powerpoint/2010/main" val="17709998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p:txBody>
          <a:bodyPr/>
          <a:lstStyle/>
          <a:p>
            <a:pPr algn="l" eaLnBrk="1" hangingPunct="1"/>
            <a:r>
              <a:rPr lang="en-US" b="1" dirty="0">
                <a:latin typeface="Calibri" charset="0"/>
              </a:rPr>
              <a:t>Reactions</a:t>
            </a:r>
          </a:p>
        </p:txBody>
      </p:sp>
      <p:sp>
        <p:nvSpPr>
          <p:cNvPr id="3" name="Content Placeholder 2"/>
          <p:cNvSpPr>
            <a:spLocks noGrp="1"/>
          </p:cNvSpPr>
          <p:nvPr>
            <p:ph idx="1"/>
          </p:nvPr>
        </p:nvSpPr>
        <p:spPr>
          <a:xfrm>
            <a:off x="457199" y="1600200"/>
            <a:ext cx="8386711" cy="4525963"/>
          </a:xfrm>
        </p:spPr>
        <p:txBody>
          <a:bodyPr rtlCol="0">
            <a:normAutofit fontScale="92500" lnSpcReduction="10000"/>
          </a:bodyPr>
          <a:lstStyle/>
          <a:p>
            <a:pPr eaLnBrk="1" fontAlgn="auto" hangingPunct="1">
              <a:spcAft>
                <a:spcPts val="0"/>
              </a:spcAft>
              <a:buFont typeface="Arial" pitchFamily="34" charset="0"/>
              <a:buChar char="•"/>
              <a:defRPr/>
            </a:pPr>
            <a:r>
              <a:rPr lang="en-US" dirty="0">
                <a:ea typeface="+mn-ea"/>
                <a:cs typeface="+mn-cs"/>
              </a:rPr>
              <a:t>Type 1  </a:t>
            </a:r>
          </a:p>
          <a:p>
            <a:pPr lvl="1" eaLnBrk="1" fontAlgn="auto" hangingPunct="1">
              <a:spcAft>
                <a:spcPts val="0"/>
              </a:spcAft>
              <a:buFont typeface="Arial" pitchFamily="34" charset="0"/>
              <a:buChar char="•"/>
              <a:defRPr/>
            </a:pPr>
            <a:r>
              <a:rPr lang="en-US" sz="2600" dirty="0">
                <a:sym typeface="Wingdings"/>
              </a:rPr>
              <a:t>U</a:t>
            </a:r>
            <a:r>
              <a:rPr lang="en-US" sz="2600" dirty="0">
                <a:ea typeface="+mn-ea"/>
              </a:rPr>
              <a:t>pgrading of CMI</a:t>
            </a:r>
          </a:p>
          <a:p>
            <a:pPr lvl="2" eaLnBrk="1" fontAlgn="auto" hangingPunct="1">
              <a:spcAft>
                <a:spcPts val="0"/>
              </a:spcAft>
              <a:buFont typeface="Arial" pitchFamily="34" charset="0"/>
              <a:buChar char="•"/>
              <a:defRPr/>
            </a:pPr>
            <a:r>
              <a:rPr lang="en-US" dirty="0">
                <a:ea typeface="+mn-ea"/>
              </a:rPr>
              <a:t>Inflammation of </a:t>
            </a:r>
            <a:r>
              <a:rPr lang="en-US" b="1" dirty="0">
                <a:solidFill>
                  <a:srgbClr val="000000"/>
                </a:solidFill>
                <a:ea typeface="+mn-ea"/>
              </a:rPr>
              <a:t>pre-existing skin lesions</a:t>
            </a:r>
          </a:p>
          <a:p>
            <a:pPr lvl="2" eaLnBrk="1" fontAlgn="auto" hangingPunct="1">
              <a:spcAft>
                <a:spcPts val="0"/>
              </a:spcAft>
              <a:buFont typeface="Arial" pitchFamily="34" charset="0"/>
              <a:buChar char="•"/>
              <a:defRPr/>
            </a:pPr>
            <a:r>
              <a:rPr lang="en-US" dirty="0">
                <a:ea typeface="+mn-ea"/>
              </a:rPr>
              <a:t>Neuritis (tender, painful nerves)</a:t>
            </a:r>
          </a:p>
          <a:p>
            <a:pPr marL="1371600" lvl="3" indent="0" eaLnBrk="1" fontAlgn="auto" hangingPunct="1">
              <a:spcAft>
                <a:spcPts val="0"/>
              </a:spcAft>
              <a:buNone/>
              <a:defRPr/>
            </a:pPr>
            <a:r>
              <a:rPr lang="en-US" dirty="0"/>
              <a:t>- T</a:t>
            </a:r>
            <a:r>
              <a:rPr lang="en-US" dirty="0">
                <a:ea typeface="+mn-ea"/>
              </a:rPr>
              <a:t>ypically within the first 2 months of diagnosis/treatment</a:t>
            </a:r>
          </a:p>
          <a:p>
            <a:pPr lvl="3" eaLnBrk="1" fontAlgn="auto" hangingPunct="1">
              <a:spcAft>
                <a:spcPts val="0"/>
              </a:spcAft>
              <a:buFont typeface="Arial" pitchFamily="34" charset="0"/>
              <a:buChar char="–"/>
              <a:defRPr/>
            </a:pPr>
            <a:endParaRPr lang="en-US" dirty="0">
              <a:ea typeface="+mn-ea"/>
            </a:endParaRPr>
          </a:p>
          <a:p>
            <a:pPr eaLnBrk="1" fontAlgn="auto" hangingPunct="1">
              <a:spcAft>
                <a:spcPts val="0"/>
              </a:spcAft>
              <a:buFont typeface="Arial" pitchFamily="34" charset="0"/>
              <a:buChar char="•"/>
              <a:defRPr/>
            </a:pPr>
            <a:r>
              <a:rPr lang="en-US" dirty="0">
                <a:ea typeface="+mn-ea"/>
                <a:cs typeface="+mn-cs"/>
              </a:rPr>
              <a:t>Type 2</a:t>
            </a:r>
          </a:p>
          <a:p>
            <a:pPr lvl="1" eaLnBrk="1" fontAlgn="auto" hangingPunct="1">
              <a:spcAft>
                <a:spcPts val="0"/>
              </a:spcAft>
              <a:buFont typeface="Arial" pitchFamily="34" charset="0"/>
              <a:buChar char="•"/>
              <a:defRPr/>
            </a:pPr>
            <a:r>
              <a:rPr lang="en-US" sz="2600" dirty="0"/>
              <a:t>Erythema </a:t>
            </a:r>
            <a:r>
              <a:rPr lang="en-US" sz="2600" dirty="0" err="1"/>
              <a:t>Nodosum</a:t>
            </a:r>
            <a:r>
              <a:rPr lang="en-US" sz="2600" dirty="0"/>
              <a:t> </a:t>
            </a:r>
            <a:r>
              <a:rPr lang="en-US" sz="2600" dirty="0" err="1"/>
              <a:t>Leprosum</a:t>
            </a:r>
            <a:r>
              <a:rPr lang="en-US" sz="2600" dirty="0"/>
              <a:t> (ENL) </a:t>
            </a:r>
            <a:r>
              <a:rPr lang="en-US" sz="2600" dirty="0">
                <a:sym typeface="Wingdings"/>
              </a:rPr>
              <a:t> </a:t>
            </a:r>
            <a:r>
              <a:rPr lang="en-US" sz="2600" dirty="0"/>
              <a:t>Ag-</a:t>
            </a:r>
            <a:r>
              <a:rPr lang="en-US" sz="2600" dirty="0" err="1"/>
              <a:t>Ab</a:t>
            </a:r>
            <a:r>
              <a:rPr lang="en-US" sz="2600" dirty="0"/>
              <a:t> complexes</a:t>
            </a:r>
          </a:p>
          <a:p>
            <a:pPr lvl="2" eaLnBrk="1" fontAlgn="auto" hangingPunct="1">
              <a:spcAft>
                <a:spcPts val="0"/>
              </a:spcAft>
              <a:buFont typeface="Arial" pitchFamily="34" charset="0"/>
              <a:buChar char="•"/>
              <a:defRPr/>
            </a:pPr>
            <a:r>
              <a:rPr lang="en-US" dirty="0">
                <a:ea typeface="+mn-ea"/>
              </a:rPr>
              <a:t>Crops of </a:t>
            </a:r>
            <a:r>
              <a:rPr lang="en-US" b="1" dirty="0">
                <a:solidFill>
                  <a:srgbClr val="000000"/>
                </a:solidFill>
                <a:ea typeface="+mn-ea"/>
              </a:rPr>
              <a:t>new nodules</a:t>
            </a:r>
          </a:p>
          <a:p>
            <a:pPr lvl="2" eaLnBrk="1" fontAlgn="auto" hangingPunct="1">
              <a:spcAft>
                <a:spcPts val="0"/>
              </a:spcAft>
              <a:buFont typeface="Arial" pitchFamily="34" charset="0"/>
              <a:buChar char="•"/>
              <a:defRPr/>
            </a:pPr>
            <a:r>
              <a:rPr lang="en-US" b="1" dirty="0">
                <a:ea typeface="+mn-ea"/>
              </a:rPr>
              <a:t>Fever</a:t>
            </a:r>
            <a:r>
              <a:rPr lang="en-US" dirty="0">
                <a:ea typeface="+mn-ea"/>
              </a:rPr>
              <a:t>, arthralgia, orchitis, nephritis, </a:t>
            </a:r>
            <a:r>
              <a:rPr lang="en-US" dirty="0"/>
              <a:t>uveitis, </a:t>
            </a:r>
            <a:r>
              <a:rPr lang="en-US" dirty="0" err="1">
                <a:ea typeface="+mn-ea"/>
              </a:rPr>
              <a:t>etc</a:t>
            </a:r>
            <a:endParaRPr lang="en-US" dirty="0"/>
          </a:p>
          <a:p>
            <a:pPr marL="1371600" lvl="3" indent="0">
              <a:buNone/>
              <a:defRPr/>
            </a:pPr>
            <a:r>
              <a:rPr lang="en-US" dirty="0">
                <a:ea typeface="+mn-ea"/>
              </a:rPr>
              <a:t>- Can happen years later, often recurs</a:t>
            </a:r>
          </a:p>
        </p:txBody>
      </p:sp>
    </p:spTree>
    <p:extLst>
      <p:ext uri="{BB962C8B-B14F-4D97-AF65-F5344CB8AC3E}">
        <p14:creationId xmlns:p14="http://schemas.microsoft.com/office/powerpoint/2010/main" val="24633681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p:txBody>
          <a:bodyPr>
            <a:normAutofit/>
          </a:bodyPr>
          <a:lstStyle/>
          <a:p>
            <a:pPr algn="l" eaLnBrk="1" hangingPunct="1"/>
            <a:r>
              <a:rPr lang="en-US" b="1" dirty="0">
                <a:latin typeface="Calibri" charset="0"/>
              </a:rPr>
              <a:t>Reactions</a:t>
            </a:r>
          </a:p>
        </p:txBody>
      </p:sp>
      <p:sp>
        <p:nvSpPr>
          <p:cNvPr id="44034" name="Rectangle 3"/>
          <p:cNvSpPr>
            <a:spLocks noGrp="1" noChangeArrowheads="1"/>
          </p:cNvSpPr>
          <p:nvPr>
            <p:ph idx="1"/>
          </p:nvPr>
        </p:nvSpPr>
        <p:spPr/>
        <p:txBody>
          <a:bodyPr/>
          <a:lstStyle/>
          <a:p>
            <a:pPr marL="0" indent="0" eaLnBrk="1" hangingPunct="1">
              <a:buNone/>
            </a:pPr>
            <a:r>
              <a:rPr lang="en-US" dirty="0">
                <a:latin typeface="Calibri" charset="0"/>
              </a:rPr>
              <a:t> </a:t>
            </a:r>
          </a:p>
        </p:txBody>
      </p:sp>
      <p:pic>
        <p:nvPicPr>
          <p:cNvPr id="5" name="Picture 6"/>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7943" t="1220" r="14548" b="39618"/>
          <a:stretch/>
        </p:blipFill>
        <p:spPr bwMode="auto">
          <a:xfrm>
            <a:off x="348797" y="4769844"/>
            <a:ext cx="1440767" cy="155761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6" name="Picture 5"/>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7371765" y="4769844"/>
            <a:ext cx="1423438" cy="15388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 name="Group 2">
            <a:extLst>
              <a:ext uri="{FF2B5EF4-FFF2-40B4-BE49-F238E27FC236}">
                <a16:creationId xmlns:a16="http://schemas.microsoft.com/office/drawing/2014/main" id="{4BBDA3BD-09EB-0EB9-B00A-7CB521A62C40}"/>
              </a:ext>
            </a:extLst>
          </p:cNvPr>
          <p:cNvGrpSpPr/>
          <p:nvPr/>
        </p:nvGrpSpPr>
        <p:grpSpPr>
          <a:xfrm>
            <a:off x="2247041" y="1888955"/>
            <a:ext cx="4697714" cy="3948452"/>
            <a:chOff x="2277344" y="1600200"/>
            <a:chExt cx="4697714" cy="3948452"/>
          </a:xfrm>
        </p:grpSpPr>
        <p:pic>
          <p:nvPicPr>
            <p:cNvPr id="200708" name="Picture 4"/>
            <p:cNvPicPr>
              <a:picLocks noChangeAspect="1" noChangeArrowheads="1"/>
            </p:cNvPicPr>
            <p:nvPr/>
          </p:nvPicPr>
          <p:blipFill rotWithShape="1">
            <a:blip r:embed="rId4">
              <a:extLst>
                <a:ext uri="{28A0092B-C50C-407E-A947-70E740481C1C}">
                  <a14:useLocalDpi xmlns:a14="http://schemas.microsoft.com/office/drawing/2010/main"/>
                </a:ext>
              </a:extLst>
            </a:blip>
            <a:srcRect b="44961"/>
            <a:stretch/>
          </p:blipFill>
          <p:spPr bwMode="auto">
            <a:xfrm>
              <a:off x="2277345" y="1600200"/>
              <a:ext cx="4697713" cy="24728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2" name="Picture 4">
              <a:extLst>
                <a:ext uri="{FF2B5EF4-FFF2-40B4-BE49-F238E27FC236}">
                  <a16:creationId xmlns:a16="http://schemas.microsoft.com/office/drawing/2014/main" id="{D30F7AEA-A14D-32FC-7976-BC2965F0BF3D}"/>
                </a:ext>
              </a:extLst>
            </p:cNvPr>
            <p:cNvPicPr>
              <a:picLocks noChangeAspect="1" noChangeArrowheads="1"/>
            </p:cNvPicPr>
            <p:nvPr/>
          </p:nvPicPr>
          <p:blipFill rotWithShape="1">
            <a:blip r:embed="rId4">
              <a:extLst>
                <a:ext uri="{28A0092B-C50C-407E-A947-70E740481C1C}">
                  <a14:useLocalDpi xmlns:a14="http://schemas.microsoft.com/office/drawing/2010/main"/>
                </a:ext>
              </a:extLst>
            </a:blip>
            <a:srcRect t="67157"/>
            <a:stretch/>
          </p:blipFill>
          <p:spPr bwMode="auto">
            <a:xfrm>
              <a:off x="2277344" y="4073025"/>
              <a:ext cx="4697713" cy="14756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grpSp>
    </p:spTree>
    <p:extLst>
      <p:ext uri="{BB962C8B-B14F-4D97-AF65-F5344CB8AC3E}">
        <p14:creationId xmlns:p14="http://schemas.microsoft.com/office/powerpoint/2010/main" val="13067007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p:txBody>
          <a:bodyPr>
            <a:normAutofit fontScale="90000"/>
          </a:bodyPr>
          <a:lstStyle/>
          <a:p>
            <a:pPr algn="l"/>
            <a:r>
              <a:rPr lang="en-US" b="1" dirty="0">
                <a:latin typeface="Calibri" charset="0"/>
              </a:rPr>
              <a:t>Type 1 reaction</a:t>
            </a:r>
            <a:br>
              <a:rPr lang="en-US" b="1" dirty="0">
                <a:latin typeface="Calibri" charset="0"/>
              </a:rPr>
            </a:br>
            <a:r>
              <a:rPr lang="en-US" b="1" dirty="0">
                <a:latin typeface="Calibri" charset="0"/>
              </a:rPr>
              <a:t>Upgrading CMI</a:t>
            </a:r>
          </a:p>
        </p:txBody>
      </p:sp>
      <p:sp>
        <p:nvSpPr>
          <p:cNvPr id="47106" name="Rectangle 3"/>
          <p:cNvSpPr>
            <a:spLocks noGrp="1" noChangeArrowheads="1"/>
          </p:cNvSpPr>
          <p:nvPr>
            <p:ph idx="1"/>
          </p:nvPr>
        </p:nvSpPr>
        <p:spPr/>
        <p:txBody>
          <a:bodyPr/>
          <a:lstStyle/>
          <a:p>
            <a:pPr marL="0" indent="0" eaLnBrk="1" hangingPunct="1">
              <a:buNone/>
            </a:pPr>
            <a:r>
              <a:rPr lang="en-US" dirty="0">
                <a:latin typeface="Calibri" charset="0"/>
              </a:rPr>
              <a:t> </a:t>
            </a:r>
          </a:p>
        </p:txBody>
      </p:sp>
      <p:pic>
        <p:nvPicPr>
          <p:cNvPr id="256004" name="Picture 4"/>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1333" t="40480" r="67543" b="16836"/>
          <a:stretch/>
        </p:blipFill>
        <p:spPr bwMode="auto">
          <a:xfrm>
            <a:off x="4067175" y="1989138"/>
            <a:ext cx="2449513" cy="38481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7" name="Picture 4"/>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65752" t="1270" r="2866" b="59041"/>
          <a:stretch/>
        </p:blipFill>
        <p:spPr bwMode="auto">
          <a:xfrm>
            <a:off x="1331913" y="2060575"/>
            <a:ext cx="2582862" cy="37449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
        <p:nvSpPr>
          <p:cNvPr id="2" name="TextBox 1"/>
          <p:cNvSpPr txBox="1"/>
          <p:nvPr/>
        </p:nvSpPr>
        <p:spPr>
          <a:xfrm>
            <a:off x="7296557" y="5941497"/>
            <a:ext cx="1513868" cy="369332"/>
          </a:xfrm>
          <a:prstGeom prst="rect">
            <a:avLst/>
          </a:prstGeom>
          <a:noFill/>
        </p:spPr>
        <p:txBody>
          <a:bodyPr wrap="none" rtlCol="0">
            <a:spAutoFit/>
          </a:bodyPr>
          <a:lstStyle/>
          <a:p>
            <a:r>
              <a:rPr lang="en-US" dirty="0" err="1"/>
              <a:t>Boggild</a:t>
            </a:r>
            <a:r>
              <a:rPr lang="en-US" dirty="0"/>
              <a:t>, CMAJ</a:t>
            </a:r>
          </a:p>
        </p:txBody>
      </p:sp>
    </p:spTree>
    <p:extLst>
      <p:ext uri="{BB962C8B-B14F-4D97-AF65-F5344CB8AC3E}">
        <p14:creationId xmlns:p14="http://schemas.microsoft.com/office/powerpoint/2010/main" val="21817416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p:txBody>
          <a:bodyPr>
            <a:normAutofit fontScale="90000"/>
          </a:bodyPr>
          <a:lstStyle/>
          <a:p>
            <a:pPr algn="l"/>
            <a:r>
              <a:rPr lang="en-US" b="1" dirty="0">
                <a:latin typeface="Calibri" charset="0"/>
              </a:rPr>
              <a:t>Type 1 reaction</a:t>
            </a:r>
            <a:br>
              <a:rPr lang="en-US" b="1" dirty="0">
                <a:latin typeface="Calibri" charset="0"/>
              </a:rPr>
            </a:br>
            <a:r>
              <a:rPr lang="en-US" b="1" dirty="0">
                <a:latin typeface="Calibri" charset="0"/>
              </a:rPr>
              <a:t>Upgrading CMI</a:t>
            </a:r>
          </a:p>
        </p:txBody>
      </p:sp>
      <p:sp>
        <p:nvSpPr>
          <p:cNvPr id="48130" name="Rectangle 3"/>
          <p:cNvSpPr>
            <a:spLocks noGrp="1" noChangeArrowheads="1"/>
          </p:cNvSpPr>
          <p:nvPr>
            <p:ph idx="1"/>
          </p:nvPr>
        </p:nvSpPr>
        <p:spPr/>
        <p:txBody>
          <a:bodyPr/>
          <a:lstStyle/>
          <a:p>
            <a:pPr marL="0" indent="0" eaLnBrk="1" hangingPunct="1">
              <a:buNone/>
            </a:pPr>
            <a:r>
              <a:rPr lang="en-US" dirty="0">
                <a:latin typeface="Calibri" charset="0"/>
              </a:rPr>
              <a:t> </a:t>
            </a:r>
          </a:p>
        </p:txBody>
      </p:sp>
      <p:pic>
        <p:nvPicPr>
          <p:cNvPr id="50180" name="Picture 4"/>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9149" t="7801" r="12803" b="42251"/>
          <a:stretch/>
        </p:blipFill>
        <p:spPr bwMode="auto">
          <a:xfrm>
            <a:off x="446088" y="2108200"/>
            <a:ext cx="3878262" cy="35258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7"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864100" y="2162175"/>
            <a:ext cx="3851275" cy="3403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
        <p:nvSpPr>
          <p:cNvPr id="2" name="TextBox 1"/>
          <p:cNvSpPr txBox="1"/>
          <p:nvPr/>
        </p:nvSpPr>
        <p:spPr>
          <a:xfrm>
            <a:off x="8028694" y="6103687"/>
            <a:ext cx="686681" cy="369332"/>
          </a:xfrm>
          <a:prstGeom prst="rect">
            <a:avLst/>
          </a:prstGeom>
          <a:noFill/>
        </p:spPr>
        <p:txBody>
          <a:bodyPr wrap="none" rtlCol="0">
            <a:spAutoFit/>
          </a:bodyPr>
          <a:lstStyle/>
          <a:p>
            <a:r>
              <a:rPr lang="en-US" dirty="0"/>
              <a:t>WHO</a:t>
            </a:r>
          </a:p>
        </p:txBody>
      </p:sp>
    </p:spTree>
    <p:extLst>
      <p:ext uri="{BB962C8B-B14F-4D97-AF65-F5344CB8AC3E}">
        <p14:creationId xmlns:p14="http://schemas.microsoft.com/office/powerpoint/2010/main" val="34102444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latin typeface="Calibri" charset="0"/>
              </a:rPr>
              <a:t>Type 1 reaction</a:t>
            </a:r>
            <a:br>
              <a:rPr lang="en-US" b="1" dirty="0">
                <a:latin typeface="Calibri" charset="0"/>
              </a:rPr>
            </a:br>
            <a:r>
              <a:rPr lang="en-US" b="1" dirty="0">
                <a:latin typeface="Calibri" charset="0"/>
              </a:rPr>
              <a:t>Upgrading CMI</a:t>
            </a:r>
            <a:endParaRPr lang="en-US" b="1" dirty="0"/>
          </a:p>
        </p:txBody>
      </p:sp>
      <p:sp>
        <p:nvSpPr>
          <p:cNvPr id="3" name="Content Placeholder 2"/>
          <p:cNvSpPr>
            <a:spLocks noGrp="1"/>
          </p:cNvSpPr>
          <p:nvPr>
            <p:ph idx="1"/>
          </p:nvPr>
        </p:nvSpPr>
        <p:spPr/>
        <p:txBody>
          <a:bodyPr/>
          <a:lstStyle/>
          <a:p>
            <a:pPr marL="0" indent="0">
              <a:buNone/>
            </a:pPr>
            <a:r>
              <a:rPr lang="en-US" dirty="0"/>
              <a:t> </a:t>
            </a:r>
          </a:p>
        </p:txBody>
      </p:sp>
      <p:pic>
        <p:nvPicPr>
          <p:cNvPr id="4" name="Picture 3" descr="Screen Shot 2016-05-04 at 5.23.38 AM.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00235" y="1600200"/>
            <a:ext cx="6221966" cy="4629083"/>
          </a:xfrm>
          <a:prstGeom prst="rect">
            <a:avLst/>
          </a:prstGeom>
        </p:spPr>
      </p:pic>
      <p:sp>
        <p:nvSpPr>
          <p:cNvPr id="5" name="TextBox 4"/>
          <p:cNvSpPr txBox="1"/>
          <p:nvPr/>
        </p:nvSpPr>
        <p:spPr>
          <a:xfrm>
            <a:off x="7649267" y="6044617"/>
            <a:ext cx="1038041" cy="369332"/>
          </a:xfrm>
          <a:prstGeom prst="rect">
            <a:avLst/>
          </a:prstGeom>
          <a:noFill/>
        </p:spPr>
        <p:txBody>
          <a:bodyPr wrap="none" rtlCol="0">
            <a:spAutoFit/>
          </a:bodyPr>
          <a:lstStyle/>
          <a:p>
            <a:r>
              <a:rPr lang="en-US" dirty="0"/>
              <a:t>Keystone</a:t>
            </a:r>
          </a:p>
        </p:txBody>
      </p:sp>
    </p:spTree>
    <p:extLst>
      <p:ext uri="{BB962C8B-B14F-4D97-AF65-F5344CB8AC3E}">
        <p14:creationId xmlns:p14="http://schemas.microsoft.com/office/powerpoint/2010/main" val="17049961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p:txBody>
          <a:bodyPr>
            <a:normAutofit fontScale="90000"/>
          </a:bodyPr>
          <a:lstStyle/>
          <a:p>
            <a:pPr algn="l"/>
            <a:r>
              <a:rPr lang="en-US" b="1" dirty="0">
                <a:latin typeface="Calibri" charset="0"/>
              </a:rPr>
              <a:t>Type 1 reaction</a:t>
            </a:r>
            <a:br>
              <a:rPr lang="en-US" b="1" dirty="0">
                <a:latin typeface="Calibri" charset="0"/>
              </a:rPr>
            </a:br>
            <a:r>
              <a:rPr lang="en-US" b="1" dirty="0">
                <a:latin typeface="Calibri" charset="0"/>
              </a:rPr>
              <a:t>Upgrading CMI </a:t>
            </a:r>
          </a:p>
        </p:txBody>
      </p:sp>
      <p:sp>
        <p:nvSpPr>
          <p:cNvPr id="45058" name="Content Placeholder 2"/>
          <p:cNvSpPr>
            <a:spLocks noGrp="1"/>
          </p:cNvSpPr>
          <p:nvPr>
            <p:ph idx="1"/>
          </p:nvPr>
        </p:nvSpPr>
        <p:spPr/>
        <p:txBody>
          <a:bodyPr/>
          <a:lstStyle/>
          <a:p>
            <a:r>
              <a:rPr lang="en-US" dirty="0">
                <a:latin typeface="Calibri" charset="0"/>
              </a:rPr>
              <a:t>Occur in ~30% of patients </a:t>
            </a:r>
          </a:p>
          <a:p>
            <a:r>
              <a:rPr lang="en-US" dirty="0">
                <a:latin typeface="Calibri" charset="0"/>
              </a:rPr>
              <a:t>Can be present at the time of diagnosis</a:t>
            </a:r>
          </a:p>
          <a:p>
            <a:r>
              <a:rPr lang="en-US" dirty="0">
                <a:latin typeface="Calibri" charset="0"/>
              </a:rPr>
              <a:t>Nerve can be tender or painless</a:t>
            </a:r>
          </a:p>
          <a:p>
            <a:r>
              <a:rPr lang="en-US" dirty="0">
                <a:solidFill>
                  <a:srgbClr val="000000"/>
                </a:solidFill>
                <a:latin typeface="Calibri" charset="0"/>
              </a:rPr>
              <a:t>New onset nerve dysfunction = urgency </a:t>
            </a:r>
          </a:p>
          <a:p>
            <a:pPr eaLnBrk="1" hangingPunct="1"/>
            <a:endParaRPr lang="en-US" dirty="0">
              <a:solidFill>
                <a:srgbClr val="000000"/>
              </a:solidFill>
              <a:latin typeface="Calibri" charset="0"/>
            </a:endParaRPr>
          </a:p>
          <a:p>
            <a:pPr lvl="1"/>
            <a:r>
              <a:rPr lang="en-US" dirty="0">
                <a:latin typeface="Calibri" charset="0"/>
              </a:rPr>
              <a:t>Treated with steroids</a:t>
            </a:r>
          </a:p>
        </p:txBody>
      </p:sp>
    </p:spTree>
    <p:extLst>
      <p:ext uri="{BB962C8B-B14F-4D97-AF65-F5344CB8AC3E}">
        <p14:creationId xmlns:p14="http://schemas.microsoft.com/office/powerpoint/2010/main" val="8468727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p:txBody>
          <a:bodyPr>
            <a:normAutofit fontScale="90000"/>
          </a:bodyPr>
          <a:lstStyle/>
          <a:p>
            <a:pPr algn="l"/>
            <a:r>
              <a:rPr lang="en-US" b="1" dirty="0">
                <a:latin typeface="Calibri" charset="0"/>
              </a:rPr>
              <a:t>Type 2 reaction</a:t>
            </a:r>
            <a:br>
              <a:rPr lang="en-US" b="1" dirty="0">
                <a:latin typeface="Calibri" charset="0"/>
              </a:rPr>
            </a:br>
            <a:r>
              <a:rPr lang="en-US" b="1" dirty="0">
                <a:latin typeface="Calibri" charset="0"/>
              </a:rPr>
              <a:t>ENL</a:t>
            </a:r>
          </a:p>
        </p:txBody>
      </p:sp>
      <p:sp>
        <p:nvSpPr>
          <p:cNvPr id="49154" name="Rectangle 3"/>
          <p:cNvSpPr>
            <a:spLocks noGrp="1" noChangeArrowheads="1"/>
          </p:cNvSpPr>
          <p:nvPr>
            <p:ph idx="1"/>
          </p:nvPr>
        </p:nvSpPr>
        <p:spPr/>
        <p:txBody>
          <a:bodyPr/>
          <a:lstStyle/>
          <a:p>
            <a:pPr eaLnBrk="1" hangingPunct="1"/>
            <a:endParaRPr lang="en-US">
              <a:latin typeface="Calibri" charset="0"/>
            </a:endParaRPr>
          </a:p>
        </p:txBody>
      </p:sp>
      <p:pic>
        <p:nvPicPr>
          <p:cNvPr id="49155" name="Picture 5" descr="Image"/>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851275" y="1916113"/>
            <a:ext cx="5111750" cy="3822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66100" t="40480" r="3303" b="16947"/>
          <a:stretch/>
        </p:blipFill>
        <p:spPr bwMode="auto">
          <a:xfrm>
            <a:off x="539750" y="1557338"/>
            <a:ext cx="2573338" cy="41036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
        <p:nvSpPr>
          <p:cNvPr id="6" name="TextBox 5"/>
          <p:cNvSpPr txBox="1"/>
          <p:nvPr/>
        </p:nvSpPr>
        <p:spPr>
          <a:xfrm>
            <a:off x="7649267" y="6044617"/>
            <a:ext cx="1038041" cy="369332"/>
          </a:xfrm>
          <a:prstGeom prst="rect">
            <a:avLst/>
          </a:prstGeom>
          <a:noFill/>
        </p:spPr>
        <p:txBody>
          <a:bodyPr wrap="none" rtlCol="0">
            <a:spAutoFit/>
          </a:bodyPr>
          <a:lstStyle/>
          <a:p>
            <a:r>
              <a:rPr lang="en-US" dirty="0"/>
              <a:t>Keystone</a:t>
            </a:r>
          </a:p>
        </p:txBody>
      </p:sp>
    </p:spTree>
    <p:extLst>
      <p:ext uri="{BB962C8B-B14F-4D97-AF65-F5344CB8AC3E}">
        <p14:creationId xmlns:p14="http://schemas.microsoft.com/office/powerpoint/2010/main" val="29498389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Title 1"/>
          <p:cNvSpPr>
            <a:spLocks noGrp="1"/>
          </p:cNvSpPr>
          <p:nvPr>
            <p:ph type="title"/>
          </p:nvPr>
        </p:nvSpPr>
        <p:spPr/>
        <p:txBody>
          <a:bodyPr>
            <a:normAutofit fontScale="90000"/>
          </a:bodyPr>
          <a:lstStyle/>
          <a:p>
            <a:pPr algn="l"/>
            <a:r>
              <a:rPr lang="en-US" b="1" dirty="0">
                <a:latin typeface="Calibri" charset="0"/>
              </a:rPr>
              <a:t>Type 2 reaction</a:t>
            </a:r>
            <a:br>
              <a:rPr lang="en-US" b="1" dirty="0">
                <a:latin typeface="Calibri" charset="0"/>
              </a:rPr>
            </a:br>
            <a:r>
              <a:rPr lang="en-US" b="1" dirty="0">
                <a:latin typeface="Calibri" charset="0"/>
              </a:rPr>
              <a:t>ENL</a:t>
            </a:r>
          </a:p>
        </p:txBody>
      </p:sp>
      <p:sp>
        <p:nvSpPr>
          <p:cNvPr id="96258" name="Content Placeholder 2"/>
          <p:cNvSpPr>
            <a:spLocks noGrp="1"/>
          </p:cNvSpPr>
          <p:nvPr>
            <p:ph idx="1"/>
          </p:nvPr>
        </p:nvSpPr>
        <p:spPr/>
        <p:txBody>
          <a:bodyPr/>
          <a:lstStyle/>
          <a:p>
            <a:pPr marL="0" indent="0">
              <a:buFont typeface="Arial" charset="0"/>
              <a:buNone/>
            </a:pPr>
            <a:r>
              <a:rPr lang="en-US">
                <a:latin typeface="Calibri" charset="0"/>
              </a:rPr>
              <a:t> </a:t>
            </a:r>
          </a:p>
        </p:txBody>
      </p:sp>
      <p:pic>
        <p:nvPicPr>
          <p:cNvPr id="96259" name="Picture 3" descr="Screen Shot 2014-08-01 at 12.31.41 AM.pn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bwMode="auto">
          <a:xfrm>
            <a:off x="659343" y="1816324"/>
            <a:ext cx="4052101" cy="41230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TextBox 4"/>
          <p:cNvSpPr txBox="1"/>
          <p:nvPr/>
        </p:nvSpPr>
        <p:spPr>
          <a:xfrm>
            <a:off x="7173683" y="5939393"/>
            <a:ext cx="1508618" cy="369332"/>
          </a:xfrm>
          <a:prstGeom prst="rect">
            <a:avLst/>
          </a:prstGeom>
          <a:noFill/>
        </p:spPr>
        <p:txBody>
          <a:bodyPr wrap="none" rtlCol="0">
            <a:spAutoFit/>
          </a:bodyPr>
          <a:lstStyle/>
          <a:p>
            <a:pPr algn="r"/>
            <a:r>
              <a:rPr lang="en-US" dirty="0"/>
              <a:t>Gorgas course</a:t>
            </a:r>
          </a:p>
        </p:txBody>
      </p:sp>
      <p:pic>
        <p:nvPicPr>
          <p:cNvPr id="6" name="Picture 5" descr="Screen Shot 2017-04-29 at 5.48.56 AM.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913587" y="1798916"/>
            <a:ext cx="2260096" cy="1445308"/>
          </a:xfrm>
          <a:prstGeom prst="rect">
            <a:avLst/>
          </a:prstGeom>
        </p:spPr>
      </p:pic>
    </p:spTree>
    <p:extLst>
      <p:ext uri="{BB962C8B-B14F-4D97-AF65-F5344CB8AC3E}">
        <p14:creationId xmlns:p14="http://schemas.microsoft.com/office/powerpoint/2010/main" val="21966693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a:lstStyle/>
          <a:p>
            <a:pPr algn="l" eaLnBrk="1" hangingPunct="1"/>
            <a:r>
              <a:rPr lang="en-US" b="1" dirty="0">
                <a:latin typeface="Calibri" charset="0"/>
              </a:rPr>
              <a:t>Treatment of reactions</a:t>
            </a:r>
          </a:p>
        </p:txBody>
      </p:sp>
      <p:sp>
        <p:nvSpPr>
          <p:cNvPr id="52226" name="Content Placeholder 2"/>
          <p:cNvSpPr>
            <a:spLocks noGrp="1"/>
          </p:cNvSpPr>
          <p:nvPr>
            <p:ph idx="1"/>
          </p:nvPr>
        </p:nvSpPr>
        <p:spPr/>
        <p:txBody>
          <a:bodyPr/>
          <a:lstStyle/>
          <a:p>
            <a:pPr eaLnBrk="1" hangingPunct="1"/>
            <a:r>
              <a:rPr lang="en-US" dirty="0">
                <a:latin typeface="Calibri" charset="0"/>
              </a:rPr>
              <a:t>Type 1 (Upgrading)</a:t>
            </a:r>
          </a:p>
          <a:p>
            <a:pPr lvl="1" eaLnBrk="1" hangingPunct="1"/>
            <a:r>
              <a:rPr lang="en-US" dirty="0">
                <a:latin typeface="Calibri" charset="0"/>
              </a:rPr>
              <a:t>Steroids:</a:t>
            </a:r>
          </a:p>
          <a:p>
            <a:pPr lvl="2"/>
            <a:r>
              <a:rPr lang="en-US" dirty="0">
                <a:latin typeface="Calibri" charset="0"/>
              </a:rPr>
              <a:t>Prednisone 1mg/kg; tapering over 5 months</a:t>
            </a:r>
          </a:p>
          <a:p>
            <a:pPr lvl="1" eaLnBrk="1" hangingPunct="1"/>
            <a:endParaRPr lang="en-US" dirty="0">
              <a:latin typeface="Calibri" charset="0"/>
            </a:endParaRPr>
          </a:p>
          <a:p>
            <a:pPr eaLnBrk="1" hangingPunct="1"/>
            <a:r>
              <a:rPr lang="en-US" dirty="0">
                <a:latin typeface="Calibri" charset="0"/>
              </a:rPr>
              <a:t>Type 2 (ENL)</a:t>
            </a:r>
          </a:p>
          <a:p>
            <a:pPr lvl="1" eaLnBrk="1" hangingPunct="1"/>
            <a:r>
              <a:rPr lang="en-US" dirty="0">
                <a:latin typeface="Calibri" charset="0"/>
              </a:rPr>
              <a:t>Steroids</a:t>
            </a:r>
          </a:p>
          <a:p>
            <a:pPr lvl="1" eaLnBrk="1" hangingPunct="1"/>
            <a:r>
              <a:rPr lang="en-US" dirty="0">
                <a:latin typeface="Calibri" charset="0"/>
              </a:rPr>
              <a:t>Thalidomide (anti-TNF properties)</a:t>
            </a:r>
          </a:p>
        </p:txBody>
      </p:sp>
    </p:spTree>
    <p:extLst>
      <p:ext uri="{BB962C8B-B14F-4D97-AF65-F5344CB8AC3E}">
        <p14:creationId xmlns:p14="http://schemas.microsoft.com/office/powerpoint/2010/main" val="1393834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4EE4F-82A1-2874-06E7-5DFA43114A8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D1F3A58-FA5A-AF03-513A-63E4A5612231}"/>
              </a:ext>
            </a:extLst>
          </p:cNvPr>
          <p:cNvSpPr>
            <a:spLocks noGrp="1"/>
          </p:cNvSpPr>
          <p:nvPr>
            <p:ph idx="1"/>
          </p:nvPr>
        </p:nvSpPr>
        <p:spPr/>
        <p:txBody>
          <a:bodyPr/>
          <a:lstStyle/>
          <a:p>
            <a:pPr marL="0" indent="0">
              <a:buNone/>
            </a:pPr>
            <a:r>
              <a:rPr lang="en-US" dirty="0"/>
              <a:t> </a:t>
            </a:r>
          </a:p>
        </p:txBody>
      </p:sp>
      <p:pic>
        <p:nvPicPr>
          <p:cNvPr id="4" name="Picture 3">
            <a:extLst>
              <a:ext uri="{FF2B5EF4-FFF2-40B4-BE49-F238E27FC236}">
                <a16:creationId xmlns:a16="http://schemas.microsoft.com/office/drawing/2014/main" id="{46CBBE97-EE47-21CF-1689-2910D1C8D462}"/>
              </a:ext>
            </a:extLst>
          </p:cNvPr>
          <p:cNvPicPr>
            <a:picLocks noChangeAspect="1"/>
          </p:cNvPicPr>
          <p:nvPr/>
        </p:nvPicPr>
        <p:blipFill>
          <a:blip r:embed="rId2"/>
          <a:stretch>
            <a:fillRect/>
          </a:stretch>
        </p:blipFill>
        <p:spPr>
          <a:xfrm>
            <a:off x="914400" y="2079074"/>
            <a:ext cx="7772400" cy="3295257"/>
          </a:xfrm>
          <a:prstGeom prst="rect">
            <a:avLst/>
          </a:prstGeom>
        </p:spPr>
      </p:pic>
    </p:spTree>
    <p:extLst>
      <p:ext uri="{BB962C8B-B14F-4D97-AF65-F5344CB8AC3E}">
        <p14:creationId xmlns:p14="http://schemas.microsoft.com/office/powerpoint/2010/main" val="8135923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t>Steroids and </a:t>
            </a:r>
            <a:r>
              <a:rPr lang="en-US" b="1" i="1" dirty="0"/>
              <a:t>Strongyloides</a:t>
            </a:r>
          </a:p>
        </p:txBody>
      </p:sp>
      <p:sp>
        <p:nvSpPr>
          <p:cNvPr id="3" name="Content Placeholder 2"/>
          <p:cNvSpPr>
            <a:spLocks noGrp="1"/>
          </p:cNvSpPr>
          <p:nvPr>
            <p:ph idx="1"/>
          </p:nvPr>
        </p:nvSpPr>
        <p:spPr/>
        <p:txBody>
          <a:bodyPr>
            <a:normAutofit lnSpcReduction="10000"/>
          </a:bodyPr>
          <a:lstStyle/>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r>
              <a:rPr lang="en-US" sz="2400" dirty="0"/>
              <a:t>Preventable</a:t>
            </a:r>
          </a:p>
          <a:p>
            <a:r>
              <a:rPr lang="en-US" sz="2400" b="1" dirty="0" err="1"/>
              <a:t>Ivermectin</a:t>
            </a:r>
            <a:r>
              <a:rPr lang="en-US" sz="2400" b="1" dirty="0"/>
              <a:t> </a:t>
            </a:r>
            <a:r>
              <a:rPr lang="en-US" sz="2400" dirty="0"/>
              <a:t>or</a:t>
            </a:r>
            <a:r>
              <a:rPr lang="en-US" sz="2400" b="1" dirty="0"/>
              <a:t> </a:t>
            </a:r>
            <a:r>
              <a:rPr lang="en-US" sz="2400" dirty="0" err="1"/>
              <a:t>albendazole</a:t>
            </a:r>
            <a:endParaRPr lang="en-US" sz="2400" dirty="0"/>
          </a:p>
        </p:txBody>
      </p:sp>
      <p:sp>
        <p:nvSpPr>
          <p:cNvPr id="6" name="Rectangle 5"/>
          <p:cNvSpPr/>
          <p:nvPr/>
        </p:nvSpPr>
        <p:spPr>
          <a:xfrm>
            <a:off x="4550455" y="274638"/>
            <a:ext cx="889378" cy="508529"/>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3" name="Group 12"/>
          <p:cNvGrpSpPr/>
          <p:nvPr/>
        </p:nvGrpSpPr>
        <p:grpSpPr>
          <a:xfrm>
            <a:off x="5192356" y="1490225"/>
            <a:ext cx="3697644" cy="2947445"/>
            <a:chOff x="5206622" y="549289"/>
            <a:chExt cx="4396331" cy="3360991"/>
          </a:xfrm>
        </p:grpSpPr>
        <p:grpSp>
          <p:nvGrpSpPr>
            <p:cNvPr id="11" name="Group 10"/>
            <p:cNvGrpSpPr/>
            <p:nvPr/>
          </p:nvGrpSpPr>
          <p:grpSpPr>
            <a:xfrm>
              <a:off x="5206622" y="549289"/>
              <a:ext cx="4396331" cy="3360991"/>
              <a:chOff x="5206622" y="549289"/>
              <a:chExt cx="4396331" cy="3360991"/>
            </a:xfrm>
          </p:grpSpPr>
          <p:grpSp>
            <p:nvGrpSpPr>
              <p:cNvPr id="8" name="Group 7"/>
              <p:cNvGrpSpPr/>
              <p:nvPr/>
            </p:nvGrpSpPr>
            <p:grpSpPr>
              <a:xfrm>
                <a:off x="5206622" y="549289"/>
                <a:ext cx="4396331" cy="3360991"/>
                <a:chOff x="5206622" y="549289"/>
                <a:chExt cx="4396331" cy="3360991"/>
              </a:xfrm>
            </p:grpSpPr>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06622" y="549289"/>
                  <a:ext cx="4396331" cy="3360991"/>
                </a:xfrm>
                <a:prstGeom prst="rect">
                  <a:avLst/>
                </a:prstGeom>
              </p:spPr>
            </p:pic>
            <p:sp>
              <p:nvSpPr>
                <p:cNvPr id="7" name="Rectangle 6"/>
                <p:cNvSpPr/>
                <p:nvPr/>
              </p:nvSpPr>
              <p:spPr>
                <a:xfrm>
                  <a:off x="5206622" y="549290"/>
                  <a:ext cx="847045" cy="445544"/>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9" name="Rectangle 8"/>
              <p:cNvSpPr/>
              <p:nvPr/>
            </p:nvSpPr>
            <p:spPr>
              <a:xfrm>
                <a:off x="5206622" y="1143000"/>
                <a:ext cx="984628" cy="276728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5630144" y="2543190"/>
                <a:ext cx="1047939" cy="136709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Rectangle 11"/>
            <p:cNvSpPr/>
            <p:nvPr/>
          </p:nvSpPr>
          <p:spPr>
            <a:xfrm>
              <a:off x="6254560" y="3051190"/>
              <a:ext cx="847045" cy="445544"/>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5" name="Group 14"/>
          <p:cNvGrpSpPr/>
          <p:nvPr/>
        </p:nvGrpSpPr>
        <p:grpSpPr>
          <a:xfrm>
            <a:off x="128137" y="2160335"/>
            <a:ext cx="5999613" cy="2372874"/>
            <a:chOff x="161610" y="3930889"/>
            <a:chExt cx="8215176" cy="2804344"/>
          </a:xfrm>
        </p:grpSpPr>
        <p:pic>
          <p:nvPicPr>
            <p:cNvPr id="4" name="Picture 3" descr="Screen Shot 2017-04-30 at 9.24.07 AM.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61610" y="3930889"/>
              <a:ext cx="8215176" cy="483016"/>
            </a:xfrm>
            <a:prstGeom prst="rect">
              <a:avLst/>
            </a:prstGeom>
          </p:spPr>
        </p:pic>
        <p:pic>
          <p:nvPicPr>
            <p:cNvPr id="14" name="Picture 13" descr="Screen Shot 2017-04-30 at 9.24.07 AM.png"/>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61610" y="4413905"/>
              <a:ext cx="8215176" cy="2321328"/>
            </a:xfrm>
            <a:prstGeom prst="rect">
              <a:avLst/>
            </a:prstGeom>
          </p:spPr>
        </p:pic>
      </p:grpSp>
      <p:sp>
        <p:nvSpPr>
          <p:cNvPr id="16" name="TextBox 15"/>
          <p:cNvSpPr txBox="1"/>
          <p:nvPr/>
        </p:nvSpPr>
        <p:spPr>
          <a:xfrm>
            <a:off x="6666314" y="6281751"/>
            <a:ext cx="2223686" cy="369332"/>
          </a:xfrm>
          <a:prstGeom prst="rect">
            <a:avLst/>
          </a:prstGeom>
          <a:noFill/>
        </p:spPr>
        <p:txBody>
          <a:bodyPr wrap="none" rtlCol="0">
            <a:spAutoFit/>
          </a:bodyPr>
          <a:lstStyle/>
          <a:p>
            <a:r>
              <a:rPr lang="en-US" dirty="0" err="1"/>
              <a:t>Lepr</a:t>
            </a:r>
            <a:r>
              <a:rPr lang="en-US" dirty="0"/>
              <a:t> Rev 2004:75;398</a:t>
            </a:r>
          </a:p>
        </p:txBody>
      </p:sp>
    </p:spTree>
    <p:extLst>
      <p:ext uri="{BB962C8B-B14F-4D97-AF65-F5344CB8AC3E}">
        <p14:creationId xmlns:p14="http://schemas.microsoft.com/office/powerpoint/2010/main" val="11111550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p:txBody>
          <a:bodyPr/>
          <a:lstStyle/>
          <a:p>
            <a:pPr algn="l" eaLnBrk="1" hangingPunct="1"/>
            <a:r>
              <a:rPr lang="en-US" b="1" dirty="0">
                <a:latin typeface="Calibri" charset="0"/>
              </a:rPr>
              <a:t>Leprosy – a zoonosis!</a:t>
            </a:r>
          </a:p>
        </p:txBody>
      </p:sp>
      <p:pic>
        <p:nvPicPr>
          <p:cNvPr id="66562" name="Content Placeholder 3"/>
          <p:cNvPicPr>
            <a:picLocks noGrp="1" noChangeAspect="1"/>
          </p:cNvPicPr>
          <p:nvPr>
            <p:ph idx="1"/>
          </p:nvPr>
        </p:nvPicPr>
        <p:blipFill>
          <a:blip r:embed="rId3" cstate="email">
            <a:extLst>
              <a:ext uri="{28A0092B-C50C-407E-A947-70E740481C1C}">
                <a14:useLocalDpi xmlns:a14="http://schemas.microsoft.com/office/drawing/2010/main"/>
              </a:ext>
            </a:extLst>
          </a:blip>
          <a:srcRect/>
          <a:stretch>
            <a:fillRect/>
          </a:stretch>
        </p:blipFill>
        <p:spPr/>
      </p:pic>
      <p:pic>
        <p:nvPicPr>
          <p:cNvPr id="66563" name="Picture 4"/>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5628111" y="5902045"/>
            <a:ext cx="3302000" cy="406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457200" y="4291762"/>
            <a:ext cx="2145248" cy="17043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10341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200" dirty="0"/>
              <a:t>Nonimmigrant Canadian man with leprosy</a:t>
            </a:r>
            <a:br>
              <a:rPr lang="en-US" sz="3200" dirty="0"/>
            </a:br>
            <a:r>
              <a:rPr lang="en-US" sz="3200" dirty="0"/>
              <a:t>Annual visits to Florida</a:t>
            </a:r>
          </a:p>
        </p:txBody>
      </p:sp>
      <p:sp>
        <p:nvSpPr>
          <p:cNvPr id="3" name="Content Placeholder 2"/>
          <p:cNvSpPr>
            <a:spLocks noGrp="1"/>
          </p:cNvSpPr>
          <p:nvPr>
            <p:ph idx="1"/>
          </p:nvPr>
        </p:nvSpPr>
        <p:spPr/>
        <p:txBody>
          <a:bodyPr/>
          <a:lstStyle/>
          <a:p>
            <a:pPr marL="0" indent="0">
              <a:buNone/>
            </a:pPr>
            <a:r>
              <a:rPr lang="en-US" dirty="0"/>
              <a:t> </a:t>
            </a:r>
          </a:p>
        </p:txBody>
      </p:sp>
      <p:pic>
        <p:nvPicPr>
          <p:cNvPr id="4" name="Picture 3"/>
          <p:cNvPicPr>
            <a:picLocks noChangeAspect="1"/>
          </p:cNvPicPr>
          <p:nvPr/>
        </p:nvPicPr>
        <p:blipFill>
          <a:blip r:embed="rId3"/>
          <a:stretch>
            <a:fillRect/>
          </a:stretch>
        </p:blipFill>
        <p:spPr>
          <a:xfrm>
            <a:off x="208845" y="1732239"/>
            <a:ext cx="6762044" cy="3725675"/>
          </a:xfrm>
          <a:prstGeom prst="rect">
            <a:avLst/>
          </a:prstGeom>
        </p:spPr>
      </p:pic>
      <p:sp>
        <p:nvSpPr>
          <p:cNvPr id="5" name="Rectangle 4"/>
          <p:cNvSpPr/>
          <p:nvPr/>
        </p:nvSpPr>
        <p:spPr>
          <a:xfrm>
            <a:off x="750711" y="5662394"/>
            <a:ext cx="4572000" cy="646331"/>
          </a:xfrm>
          <a:prstGeom prst="rect">
            <a:avLst/>
          </a:prstGeom>
        </p:spPr>
        <p:txBody>
          <a:bodyPr>
            <a:spAutoFit/>
          </a:bodyPr>
          <a:lstStyle/>
          <a:p>
            <a:r>
              <a:rPr lang="en-US" dirty="0"/>
              <a:t>The </a:t>
            </a:r>
            <a:r>
              <a:rPr lang="en-US" b="1" i="1" dirty="0"/>
              <a:t>M. </a:t>
            </a:r>
            <a:r>
              <a:rPr lang="en-US" b="1" i="1" dirty="0" err="1"/>
              <a:t>leprae</a:t>
            </a:r>
            <a:r>
              <a:rPr lang="en-US" b="1" i="1" dirty="0"/>
              <a:t> </a:t>
            </a:r>
            <a:r>
              <a:rPr lang="en-US" dirty="0"/>
              <a:t>isolate was identified as armadillo-associated genotype 3I-2-v1.</a:t>
            </a:r>
          </a:p>
        </p:txBody>
      </p:sp>
      <p:sp>
        <p:nvSpPr>
          <p:cNvPr id="6" name="Rectangle 5"/>
          <p:cNvSpPr/>
          <p:nvPr/>
        </p:nvSpPr>
        <p:spPr>
          <a:xfrm>
            <a:off x="5621922" y="6384330"/>
            <a:ext cx="3064878" cy="276999"/>
          </a:xfrm>
          <a:prstGeom prst="rect">
            <a:avLst/>
          </a:prstGeom>
        </p:spPr>
        <p:txBody>
          <a:bodyPr wrap="none">
            <a:spAutoFit/>
          </a:bodyPr>
          <a:lstStyle/>
          <a:p>
            <a:r>
              <a:rPr lang="en-US" sz="1200" dirty="0"/>
              <a:t>DOI: https://</a:t>
            </a:r>
            <a:r>
              <a:rPr lang="en-US" sz="1200" dirty="0" err="1"/>
              <a:t>doi.org</a:t>
            </a:r>
            <a:r>
              <a:rPr lang="en-US" sz="1200" dirty="0"/>
              <a:t>/10.3201/eid2401.170547</a:t>
            </a:r>
          </a:p>
        </p:txBody>
      </p:sp>
    </p:spTree>
    <p:extLst>
      <p:ext uri="{BB962C8B-B14F-4D97-AF65-F5344CB8AC3E}">
        <p14:creationId xmlns:p14="http://schemas.microsoft.com/office/powerpoint/2010/main" val="2386008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t>Red squirrels in the UK</a:t>
            </a:r>
            <a:r>
              <a:rPr lang="mr-IN" b="1" dirty="0"/>
              <a:t>…</a:t>
            </a:r>
            <a:r>
              <a:rPr lang="en-CA" b="1" dirty="0"/>
              <a:t> </a:t>
            </a:r>
            <a:endParaRPr lang="en-US" b="1" dirty="0"/>
          </a:p>
        </p:txBody>
      </p:sp>
      <p:sp>
        <p:nvSpPr>
          <p:cNvPr id="3" name="Content Placeholder 2"/>
          <p:cNvSpPr>
            <a:spLocks noGrp="1"/>
          </p:cNvSpPr>
          <p:nvPr>
            <p:ph idx="1"/>
          </p:nvPr>
        </p:nvSpPr>
        <p:spPr/>
        <p:txBody>
          <a:bodyPr/>
          <a:lstStyle/>
          <a:p>
            <a:r>
              <a:rPr lang="en-US" dirty="0"/>
              <a:t> </a:t>
            </a:r>
          </a:p>
        </p:txBody>
      </p:sp>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57200" y="1728029"/>
            <a:ext cx="3894667" cy="231163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572000" y="3426456"/>
            <a:ext cx="3733800" cy="2237744"/>
          </a:xfrm>
          <a:prstGeom prst="rect">
            <a:avLst/>
          </a:prstGeom>
        </p:spPr>
      </p:pic>
      <p:sp>
        <p:nvSpPr>
          <p:cNvPr id="6" name="Rectangle 5"/>
          <p:cNvSpPr/>
          <p:nvPr/>
        </p:nvSpPr>
        <p:spPr>
          <a:xfrm>
            <a:off x="5154703" y="5939393"/>
            <a:ext cx="3135089" cy="307777"/>
          </a:xfrm>
          <a:prstGeom prst="rect">
            <a:avLst/>
          </a:prstGeom>
        </p:spPr>
        <p:txBody>
          <a:bodyPr wrap="none">
            <a:spAutoFit/>
          </a:bodyPr>
          <a:lstStyle/>
          <a:p>
            <a:r>
              <a:rPr lang="sk-SK" sz="1400" dirty="0" err="1">
                <a:solidFill>
                  <a:srgbClr val="000000"/>
                </a:solidFill>
                <a:latin typeface="arial" charset="0"/>
              </a:rPr>
              <a:t>Vet</a:t>
            </a:r>
            <a:r>
              <a:rPr lang="sk-SK" sz="1400" dirty="0">
                <a:solidFill>
                  <a:srgbClr val="000000"/>
                </a:solidFill>
                <a:latin typeface="arial" charset="0"/>
              </a:rPr>
              <a:t> </a:t>
            </a:r>
            <a:r>
              <a:rPr lang="sk-SK" sz="1400" dirty="0" err="1">
                <a:solidFill>
                  <a:srgbClr val="000000"/>
                </a:solidFill>
                <a:latin typeface="arial" charset="0"/>
              </a:rPr>
              <a:t>Rec</a:t>
            </a:r>
            <a:r>
              <a:rPr lang="sk-SK" sz="1400" dirty="0">
                <a:solidFill>
                  <a:srgbClr val="000000"/>
                </a:solidFill>
                <a:latin typeface="arial" charset="0"/>
              </a:rPr>
              <a:t>. 2014 </a:t>
            </a:r>
            <a:r>
              <a:rPr lang="sk-SK" sz="1400" dirty="0" err="1">
                <a:solidFill>
                  <a:srgbClr val="000000"/>
                </a:solidFill>
                <a:latin typeface="arial" charset="0"/>
              </a:rPr>
              <a:t>Sep</a:t>
            </a:r>
            <a:r>
              <a:rPr lang="sk-SK" sz="1400" dirty="0">
                <a:solidFill>
                  <a:srgbClr val="000000"/>
                </a:solidFill>
                <a:latin typeface="arial" charset="0"/>
              </a:rPr>
              <a:t> 20;175(11):285-6.</a:t>
            </a:r>
            <a:endParaRPr lang="en-US" sz="1400" dirty="0"/>
          </a:p>
        </p:txBody>
      </p:sp>
    </p:spTree>
    <p:extLst>
      <p:ext uri="{BB962C8B-B14F-4D97-AF65-F5344CB8AC3E}">
        <p14:creationId xmlns:p14="http://schemas.microsoft.com/office/powerpoint/2010/main" val="18666092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Chimpanzees in West Africa</a:t>
            </a:r>
          </a:p>
        </p:txBody>
      </p:sp>
      <p:sp>
        <p:nvSpPr>
          <p:cNvPr id="3" name="Content Placeholder 2"/>
          <p:cNvSpPr>
            <a:spLocks noGrp="1"/>
          </p:cNvSpPr>
          <p:nvPr>
            <p:ph idx="1"/>
          </p:nvPr>
        </p:nvSpPr>
        <p:spPr/>
        <p:txBody>
          <a:bodyPr/>
          <a:lstStyle/>
          <a:p>
            <a:pPr marL="0" indent="0">
              <a:buNone/>
            </a:pPr>
            <a:r>
              <a:rPr lang="en-US" dirty="0"/>
              <a:t> </a:t>
            </a:r>
          </a:p>
        </p:txBody>
      </p:sp>
      <p:sp>
        <p:nvSpPr>
          <p:cNvPr id="4" name="Content Placeholder 2"/>
          <p:cNvSpPr txBox="1">
            <a:spLocks/>
          </p:cNvSpPr>
          <p:nvPr/>
        </p:nvSpPr>
        <p:spPr>
          <a:xfrm>
            <a:off x="218661" y="2108200"/>
            <a:ext cx="8229600"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a:t> </a:t>
            </a:r>
          </a:p>
        </p:txBody>
      </p:sp>
      <p:pic>
        <p:nvPicPr>
          <p:cNvPr id="5" name="Picture 4" descr="https://www.sciencemag.org/sites/default/files/styles/inline__450w__no_aspect/public/chimp_1280p_0.jpg?itok=erg15iC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4562" y="1925638"/>
            <a:ext cx="5580637" cy="31375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7284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rtlCol="0">
            <a:normAutofit/>
          </a:bodyPr>
          <a:lstStyle/>
          <a:p>
            <a:pPr algn="l" eaLnBrk="1" fontAlgn="auto" hangingPunct="1">
              <a:spcAft>
                <a:spcPts val="0"/>
              </a:spcAft>
              <a:defRPr/>
            </a:pPr>
            <a:r>
              <a:rPr lang="en-US" b="1" dirty="0">
                <a:ea typeface="+mj-ea"/>
                <a:cs typeface="+mj-cs"/>
              </a:rPr>
              <a:t>Clinical Assessment </a:t>
            </a:r>
          </a:p>
        </p:txBody>
      </p:sp>
      <p:sp>
        <p:nvSpPr>
          <p:cNvPr id="114691" name="Rectangle 3"/>
          <p:cNvSpPr>
            <a:spLocks noGrp="1" noChangeArrowheads="1"/>
          </p:cNvSpPr>
          <p:nvPr>
            <p:ph idx="1"/>
          </p:nvPr>
        </p:nvSpPr>
        <p:spPr/>
        <p:txBody>
          <a:bodyPr rtlCol="0">
            <a:normAutofit/>
          </a:bodyPr>
          <a:lstStyle/>
          <a:p>
            <a:pPr marL="0" indent="0" eaLnBrk="1" fontAlgn="auto" hangingPunct="1">
              <a:spcAft>
                <a:spcPts val="0"/>
              </a:spcAft>
              <a:buFont typeface="Arial" pitchFamily="34" charset="0"/>
              <a:buNone/>
              <a:defRPr/>
            </a:pPr>
            <a:r>
              <a:rPr lang="en-US" sz="4000" dirty="0">
                <a:solidFill>
                  <a:srgbClr val="000000"/>
                </a:solidFill>
                <a:ea typeface="+mn-ea"/>
                <a:cs typeface="+mn-cs"/>
              </a:rPr>
              <a:t>4 questions to address:</a:t>
            </a:r>
          </a:p>
          <a:p>
            <a:pPr marL="742950" indent="-742950" eaLnBrk="1" fontAlgn="auto" hangingPunct="1">
              <a:spcAft>
                <a:spcPts val="0"/>
              </a:spcAft>
              <a:buFont typeface="Arial" pitchFamily="34" charset="0"/>
              <a:buAutoNum type="arabicPeriod"/>
              <a:defRPr/>
            </a:pPr>
            <a:r>
              <a:rPr lang="en-US" sz="3600" b="1" dirty="0">
                <a:solidFill>
                  <a:srgbClr val="000000"/>
                </a:solidFill>
              </a:rPr>
              <a:t>Is it leprosy?</a:t>
            </a:r>
          </a:p>
          <a:p>
            <a:pPr marL="742950" indent="-742950" eaLnBrk="1" fontAlgn="auto" hangingPunct="1">
              <a:spcAft>
                <a:spcPts val="0"/>
              </a:spcAft>
              <a:buFont typeface="Arial" pitchFamily="34" charset="0"/>
              <a:buAutoNum type="arabicPeriod"/>
              <a:defRPr/>
            </a:pPr>
            <a:r>
              <a:rPr lang="en-US" sz="3600" b="1" dirty="0">
                <a:solidFill>
                  <a:srgbClr val="000000"/>
                </a:solidFill>
              </a:rPr>
              <a:t>What is the classification?</a:t>
            </a:r>
          </a:p>
          <a:p>
            <a:pPr marL="742950" indent="-742950" eaLnBrk="1" fontAlgn="auto" hangingPunct="1">
              <a:spcAft>
                <a:spcPts val="0"/>
              </a:spcAft>
              <a:buFont typeface="Arial" pitchFamily="34" charset="0"/>
              <a:buAutoNum type="arabicPeriod"/>
              <a:defRPr/>
            </a:pPr>
            <a:r>
              <a:rPr lang="en-US" sz="3600" b="1" dirty="0">
                <a:solidFill>
                  <a:srgbClr val="000000"/>
                </a:solidFill>
              </a:rPr>
              <a:t>Is there any nerve impairment?</a:t>
            </a:r>
          </a:p>
          <a:p>
            <a:pPr marL="742950" indent="-742950" eaLnBrk="1" fontAlgn="auto" hangingPunct="1">
              <a:spcAft>
                <a:spcPts val="0"/>
              </a:spcAft>
              <a:buFont typeface="Arial" pitchFamily="34" charset="0"/>
              <a:buAutoNum type="arabicPeriod"/>
              <a:defRPr/>
            </a:pPr>
            <a:r>
              <a:rPr lang="en-US" sz="3600" b="1" dirty="0">
                <a:solidFill>
                  <a:srgbClr val="000000"/>
                </a:solidFill>
              </a:rPr>
              <a:t>Is there need for steroids?</a:t>
            </a:r>
          </a:p>
        </p:txBody>
      </p:sp>
    </p:spTree>
    <p:extLst>
      <p:ext uri="{BB962C8B-B14F-4D97-AF65-F5344CB8AC3E}">
        <p14:creationId xmlns:p14="http://schemas.microsoft.com/office/powerpoint/2010/main" val="41225273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p:txBody>
          <a:bodyPr/>
          <a:lstStyle/>
          <a:p>
            <a:pPr algn="l" eaLnBrk="1" hangingPunct="1"/>
            <a:r>
              <a:rPr lang="en-US" b="1" dirty="0">
                <a:latin typeface="Calibri" charset="0"/>
              </a:rPr>
              <a:t>Clinical Assessment</a:t>
            </a:r>
          </a:p>
        </p:txBody>
      </p:sp>
      <p:sp>
        <p:nvSpPr>
          <p:cNvPr id="57346" name="Rectangle 3"/>
          <p:cNvSpPr>
            <a:spLocks noGrp="1" noChangeArrowheads="1"/>
          </p:cNvSpPr>
          <p:nvPr>
            <p:ph idx="1"/>
          </p:nvPr>
        </p:nvSpPr>
        <p:spPr/>
        <p:txBody>
          <a:bodyPr>
            <a:normAutofit fontScale="85000" lnSpcReduction="20000"/>
          </a:bodyPr>
          <a:lstStyle/>
          <a:p>
            <a:pPr marL="609600" indent="-609600" eaLnBrk="1" hangingPunct="1">
              <a:buFontTx/>
              <a:buAutoNum type="arabicPeriod"/>
              <a:defRPr/>
            </a:pPr>
            <a:r>
              <a:rPr lang="en-US" dirty="0">
                <a:latin typeface="Calibri" charset="0"/>
              </a:rPr>
              <a:t>Skin</a:t>
            </a:r>
          </a:p>
          <a:p>
            <a:pPr marL="990600" lvl="1" indent="-533400">
              <a:buFontTx/>
              <a:buChar char="•"/>
              <a:defRPr/>
            </a:pPr>
            <a:r>
              <a:rPr lang="en-US" dirty="0">
                <a:latin typeface="Calibri" charset="0"/>
              </a:rPr>
              <a:t>Look for patches or thickened skin </a:t>
            </a:r>
          </a:p>
          <a:p>
            <a:pPr marL="990600" lvl="1" indent="-533400">
              <a:buFontTx/>
              <a:buChar char="•"/>
              <a:defRPr/>
            </a:pPr>
            <a:r>
              <a:rPr lang="en-US" dirty="0">
                <a:latin typeface="Calibri" charset="0"/>
              </a:rPr>
              <a:t>Check sensation in patches</a:t>
            </a:r>
          </a:p>
          <a:p>
            <a:pPr marL="990600" lvl="1" indent="-533400" eaLnBrk="1" hangingPunct="1">
              <a:buFontTx/>
              <a:buChar char="•"/>
              <a:defRPr/>
            </a:pPr>
            <a:r>
              <a:rPr lang="en-US" dirty="0">
                <a:latin typeface="Calibri" charset="0"/>
              </a:rPr>
              <a:t>Count skin patches</a:t>
            </a:r>
          </a:p>
          <a:p>
            <a:pPr marL="609600" indent="-609600" eaLnBrk="1" hangingPunct="1">
              <a:buFontTx/>
              <a:buAutoNum type="arabicPeriod"/>
              <a:defRPr/>
            </a:pPr>
            <a:endParaRPr lang="en-US" dirty="0">
              <a:latin typeface="Calibri" charset="0"/>
            </a:endParaRPr>
          </a:p>
          <a:p>
            <a:pPr marL="609600" indent="-609600" eaLnBrk="1" hangingPunct="1">
              <a:buFontTx/>
              <a:buAutoNum type="arabicPeriod"/>
              <a:defRPr/>
            </a:pPr>
            <a:r>
              <a:rPr lang="en-US" dirty="0">
                <a:latin typeface="Calibri" charset="0"/>
              </a:rPr>
              <a:t>Nerves</a:t>
            </a:r>
          </a:p>
          <a:p>
            <a:pPr marL="990600" lvl="1" indent="-533400" eaLnBrk="1" hangingPunct="1">
              <a:buFontTx/>
              <a:buChar char="•"/>
              <a:defRPr/>
            </a:pPr>
            <a:r>
              <a:rPr lang="en-US" dirty="0">
                <a:latin typeface="Calibri" charset="0"/>
              </a:rPr>
              <a:t>Examine superficial nerves</a:t>
            </a:r>
          </a:p>
          <a:p>
            <a:pPr marL="990600" lvl="1" indent="-533400" eaLnBrk="1" hangingPunct="1">
              <a:buFontTx/>
              <a:buChar char="•"/>
              <a:defRPr/>
            </a:pPr>
            <a:r>
              <a:rPr lang="en-US" dirty="0">
                <a:latin typeface="Calibri" charset="0"/>
              </a:rPr>
              <a:t>Check sensation in face, hands and feet</a:t>
            </a:r>
          </a:p>
          <a:p>
            <a:pPr marL="990600" lvl="1" indent="-533400" eaLnBrk="1" hangingPunct="1">
              <a:buFontTx/>
              <a:buChar char="•"/>
              <a:defRPr/>
            </a:pPr>
            <a:r>
              <a:rPr lang="en-US" dirty="0">
                <a:latin typeface="Calibri" charset="0"/>
              </a:rPr>
              <a:t>Check strength of face, hands and feet</a:t>
            </a:r>
          </a:p>
          <a:p>
            <a:pPr marL="609600" indent="-609600" eaLnBrk="1" hangingPunct="1">
              <a:buFontTx/>
              <a:buAutoNum type="arabicPeriod"/>
              <a:defRPr/>
            </a:pPr>
            <a:endParaRPr lang="en-US" dirty="0">
              <a:latin typeface="Calibri" charset="0"/>
            </a:endParaRPr>
          </a:p>
          <a:p>
            <a:pPr marL="609600" indent="-609600" eaLnBrk="1" hangingPunct="1">
              <a:buFontTx/>
              <a:buAutoNum type="arabicPeriod"/>
              <a:defRPr/>
            </a:pPr>
            <a:r>
              <a:rPr lang="en-US" dirty="0">
                <a:latin typeface="Calibri" charset="0"/>
              </a:rPr>
              <a:t>Skin slits and biopsy</a:t>
            </a:r>
          </a:p>
          <a:p>
            <a:pPr marL="609600" indent="-609600" eaLnBrk="1" hangingPunct="1">
              <a:buFontTx/>
              <a:buAutoNum type="arabicPeriod"/>
              <a:defRPr/>
            </a:pPr>
            <a:endParaRPr lang="en-US" dirty="0">
              <a:latin typeface="Calibri" charset="0"/>
            </a:endParaRPr>
          </a:p>
        </p:txBody>
      </p:sp>
    </p:spTree>
    <p:extLst>
      <p:ext uri="{BB962C8B-B14F-4D97-AF65-F5344CB8AC3E}">
        <p14:creationId xmlns:p14="http://schemas.microsoft.com/office/powerpoint/2010/main" val="33318011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p:txBody>
          <a:bodyPr rtlCol="0">
            <a:normAutofit fontScale="90000"/>
          </a:bodyPr>
          <a:lstStyle/>
          <a:p>
            <a:pPr algn="l" eaLnBrk="1" fontAlgn="auto" hangingPunct="1">
              <a:spcAft>
                <a:spcPts val="0"/>
              </a:spcAft>
              <a:defRPr/>
            </a:pPr>
            <a:r>
              <a:rPr lang="en-US" sz="4000" b="1" dirty="0">
                <a:latin typeface="Calibri" charset="0"/>
              </a:rPr>
              <a:t>Leprosy Assessment</a:t>
            </a:r>
            <a:br>
              <a:rPr lang="en-US" sz="4000" b="1" dirty="0">
                <a:latin typeface="Calibri" charset="0"/>
              </a:rPr>
            </a:br>
            <a:r>
              <a:rPr lang="en-US" sz="4000" b="1" dirty="0"/>
              <a:t>Skin patch with loss of sensation</a:t>
            </a:r>
          </a:p>
        </p:txBody>
      </p:sp>
      <p:sp>
        <p:nvSpPr>
          <p:cNvPr id="71682" name="Rectangle 3"/>
          <p:cNvSpPr>
            <a:spLocks noGrp="1" noChangeArrowheads="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latin typeface="Calibri" charset="0"/>
              </a:rPr>
              <a:t> </a:t>
            </a:r>
          </a:p>
        </p:txBody>
      </p:sp>
      <p:pic>
        <p:nvPicPr>
          <p:cNvPr id="202756" name="Picture 4"/>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49542" t="14378" r="14532" b="11507"/>
          <a:stretch/>
        </p:blipFill>
        <p:spPr bwMode="auto">
          <a:xfrm rot="5400000">
            <a:off x="2792511" y="1281055"/>
            <a:ext cx="3558976" cy="516425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9616279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p:cNvSpPr>
            <a:spLocks noGrp="1"/>
          </p:cNvSpPr>
          <p:nvPr>
            <p:ph type="title"/>
          </p:nvPr>
        </p:nvSpPr>
        <p:spPr/>
        <p:txBody>
          <a:bodyPr>
            <a:normAutofit fontScale="90000"/>
          </a:bodyPr>
          <a:lstStyle/>
          <a:p>
            <a:pPr algn="l"/>
            <a:r>
              <a:rPr lang="en-US" sz="3600" b="1" dirty="0">
                <a:latin typeface="Calibri" charset="0"/>
              </a:rPr>
              <a:t>Also look for characteristic features of lepromatous leprosy</a:t>
            </a:r>
          </a:p>
        </p:txBody>
      </p:sp>
      <p:sp>
        <p:nvSpPr>
          <p:cNvPr id="72706" name="Content Placeholder 2"/>
          <p:cNvSpPr>
            <a:spLocks noGrp="1"/>
          </p:cNvSpPr>
          <p:nvPr>
            <p:ph idx="1"/>
          </p:nvPr>
        </p:nvSpPr>
        <p:spPr/>
        <p:txBody>
          <a:bodyPr/>
          <a:lstStyle/>
          <a:p>
            <a:pPr marL="0" indent="0">
              <a:buFont typeface="Arial" charset="0"/>
              <a:buNone/>
            </a:pPr>
            <a:r>
              <a:rPr lang="en-US">
                <a:latin typeface="Calibri" charset="0"/>
              </a:rPr>
              <a:t> </a:t>
            </a:r>
          </a:p>
        </p:txBody>
      </p:sp>
      <p:pic>
        <p:nvPicPr>
          <p:cNvPr id="72707" name="Picture 3" descr="Screen Shot 2014-08-01 at 12.43.06 AM.pn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474532" y="1943731"/>
            <a:ext cx="6194936" cy="36521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p:nvPr/>
        </p:nvSpPr>
        <p:spPr>
          <a:xfrm>
            <a:off x="7376965" y="5939393"/>
            <a:ext cx="1508618" cy="369332"/>
          </a:xfrm>
          <a:prstGeom prst="rect">
            <a:avLst/>
          </a:prstGeom>
          <a:noFill/>
        </p:spPr>
        <p:txBody>
          <a:bodyPr wrap="none" rtlCol="0">
            <a:spAutoFit/>
          </a:bodyPr>
          <a:lstStyle/>
          <a:p>
            <a:pPr algn="r"/>
            <a:r>
              <a:rPr lang="en-US"/>
              <a:t>Gorgas course</a:t>
            </a:r>
            <a:endParaRPr lang="en-US" dirty="0"/>
          </a:p>
        </p:txBody>
      </p:sp>
    </p:spTree>
    <p:extLst>
      <p:ext uri="{BB962C8B-B14F-4D97-AF65-F5344CB8AC3E}">
        <p14:creationId xmlns:p14="http://schemas.microsoft.com/office/powerpoint/2010/main" val="8458556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latin typeface="Calibri" charset="0"/>
              </a:rPr>
              <a:t>Lepromatous leprosy</a:t>
            </a:r>
            <a:endParaRPr lang="en-US" b="1" dirty="0"/>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3128" y="1460023"/>
            <a:ext cx="3359426" cy="4481474"/>
          </a:xfrm>
          <a:prstGeom prst="rect">
            <a:avLst/>
          </a:prstGeom>
        </p:spPr>
      </p:pic>
      <p:pic>
        <p:nvPicPr>
          <p:cNvPr id="5" name="Pictur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76907" y="1474057"/>
            <a:ext cx="3309299" cy="4414604"/>
          </a:xfrm>
          <a:prstGeom prst="rect">
            <a:avLst/>
          </a:prstGeom>
        </p:spPr>
      </p:pic>
      <p:sp>
        <p:nvSpPr>
          <p:cNvPr id="6" name="Rectangle 5"/>
          <p:cNvSpPr/>
          <p:nvPr/>
        </p:nvSpPr>
        <p:spPr>
          <a:xfrm>
            <a:off x="6331556" y="6014804"/>
            <a:ext cx="2629596" cy="369332"/>
          </a:xfrm>
          <a:prstGeom prst="rect">
            <a:avLst/>
          </a:prstGeom>
        </p:spPr>
        <p:txBody>
          <a:bodyPr wrap="none">
            <a:spAutoFit/>
          </a:bodyPr>
          <a:lstStyle/>
          <a:p>
            <a:r>
              <a:rPr lang="is-IS" dirty="0"/>
              <a:t>JAMA. 2017;317(1):81-82. </a:t>
            </a:r>
            <a:endParaRPr lang="en-US" dirty="0"/>
          </a:p>
        </p:txBody>
      </p:sp>
    </p:spTree>
    <p:extLst>
      <p:ext uri="{BB962C8B-B14F-4D97-AF65-F5344CB8AC3E}">
        <p14:creationId xmlns:p14="http://schemas.microsoft.com/office/powerpoint/2010/main" val="14670625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p:txBody>
          <a:bodyPr rtlCol="0">
            <a:noAutofit/>
          </a:bodyPr>
          <a:lstStyle/>
          <a:p>
            <a:pPr algn="l" eaLnBrk="1" fontAlgn="auto" hangingPunct="1">
              <a:spcAft>
                <a:spcPts val="0"/>
              </a:spcAft>
              <a:defRPr/>
            </a:pPr>
            <a:r>
              <a:rPr lang="en-US" sz="3600" b="1" dirty="0">
                <a:latin typeface="Calibri" charset="0"/>
              </a:rPr>
              <a:t>Leprosy Assessment</a:t>
            </a:r>
            <a:br>
              <a:rPr lang="en-US" sz="3600" b="1" dirty="0">
                <a:latin typeface="Calibri" charset="0"/>
              </a:rPr>
            </a:br>
            <a:r>
              <a:rPr lang="en-US" sz="3600" b="1" dirty="0"/>
              <a:t>Examine nerves</a:t>
            </a:r>
          </a:p>
        </p:txBody>
      </p:sp>
      <p:sp>
        <p:nvSpPr>
          <p:cNvPr id="73730" name="Rectangle 3"/>
          <p:cNvSpPr>
            <a:spLocks noGrp="1" noChangeArrowheads="1"/>
          </p:cNvSpPr>
          <p:nvPr>
            <p:ph idx="1"/>
          </p:nvPr>
        </p:nvSpPr>
        <p:spPr/>
        <p:txBody>
          <a:bodyPr/>
          <a:lstStyle/>
          <a:p>
            <a:pPr marL="0" indent="0" eaLnBrk="1" hangingPunct="1">
              <a:buFont typeface="Arial" charset="0"/>
              <a:buNone/>
            </a:pPr>
            <a:r>
              <a:rPr lang="en-US">
                <a:latin typeface="Calibri" charset="0"/>
              </a:rPr>
              <a:t> </a:t>
            </a:r>
          </a:p>
        </p:txBody>
      </p:sp>
      <p:pic>
        <p:nvPicPr>
          <p:cNvPr id="73731" name="Picture 5"/>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9750" y="1628775"/>
            <a:ext cx="3265488" cy="4365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Oval 1"/>
          <p:cNvSpPr/>
          <p:nvPr/>
        </p:nvSpPr>
        <p:spPr>
          <a:xfrm>
            <a:off x="900113" y="3500438"/>
            <a:ext cx="576262" cy="433387"/>
          </a:xfrm>
          <a:prstGeom prst="ellipse">
            <a:avLst/>
          </a:prstGeom>
          <a:no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8" name="Oval 7"/>
          <p:cNvSpPr/>
          <p:nvPr/>
        </p:nvSpPr>
        <p:spPr>
          <a:xfrm>
            <a:off x="3203575" y="4652963"/>
            <a:ext cx="576263" cy="431800"/>
          </a:xfrm>
          <a:prstGeom prst="ellipse">
            <a:avLst/>
          </a:prstGeom>
          <a:no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73736" name="Rectangle 2"/>
          <p:cNvSpPr>
            <a:spLocks noChangeArrowheads="1"/>
          </p:cNvSpPr>
          <p:nvPr/>
        </p:nvSpPr>
        <p:spPr bwMode="auto">
          <a:xfrm>
            <a:off x="4806950" y="817563"/>
            <a:ext cx="2581046"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en-US" dirty="0">
                <a:latin typeface="Calibri" charset="0"/>
              </a:rPr>
              <a:t>Thickened</a:t>
            </a:r>
          </a:p>
          <a:p>
            <a:r>
              <a:rPr lang="en-US" dirty="0">
                <a:latin typeface="Calibri" charset="0"/>
              </a:rPr>
              <a:t>Tender</a:t>
            </a:r>
          </a:p>
          <a:p>
            <a:r>
              <a:rPr lang="en-US" dirty="0">
                <a:latin typeface="Calibri" charset="0"/>
              </a:rPr>
              <a:t>Functional deficit</a:t>
            </a:r>
          </a:p>
        </p:txBody>
      </p:sp>
      <p:pic>
        <p:nvPicPr>
          <p:cNvPr id="3" name="Picture 2">
            <a:extLst>
              <a:ext uri="{FF2B5EF4-FFF2-40B4-BE49-F238E27FC236}">
                <a16:creationId xmlns:a16="http://schemas.microsoft.com/office/drawing/2014/main" id="{191C1323-F3E3-D977-E7C5-EB44161438B0}"/>
              </a:ext>
            </a:extLst>
          </p:cNvPr>
          <p:cNvPicPr>
            <a:picLocks noChangeAspect="1"/>
          </p:cNvPicPr>
          <p:nvPr/>
        </p:nvPicPr>
        <p:blipFill>
          <a:blip r:embed="rId3"/>
          <a:stretch>
            <a:fillRect/>
          </a:stretch>
        </p:blipFill>
        <p:spPr>
          <a:xfrm>
            <a:off x="4284663" y="2266124"/>
            <a:ext cx="2300013" cy="3548592"/>
          </a:xfrm>
          <a:prstGeom prst="rect">
            <a:avLst/>
          </a:prstGeom>
        </p:spPr>
      </p:pic>
      <p:pic>
        <p:nvPicPr>
          <p:cNvPr id="4" name="Picture 3">
            <a:extLst>
              <a:ext uri="{FF2B5EF4-FFF2-40B4-BE49-F238E27FC236}">
                <a16:creationId xmlns:a16="http://schemas.microsoft.com/office/drawing/2014/main" id="{06811412-495C-090D-BFEE-2692F683661C}"/>
              </a:ext>
            </a:extLst>
          </p:cNvPr>
          <p:cNvPicPr>
            <a:picLocks noChangeAspect="1"/>
          </p:cNvPicPr>
          <p:nvPr/>
        </p:nvPicPr>
        <p:blipFill>
          <a:blip r:embed="rId4"/>
          <a:stretch>
            <a:fillRect/>
          </a:stretch>
        </p:blipFill>
        <p:spPr>
          <a:xfrm>
            <a:off x="6626499" y="2585118"/>
            <a:ext cx="2300013" cy="3455319"/>
          </a:xfrm>
          <a:prstGeom prst="rect">
            <a:avLst/>
          </a:prstGeom>
        </p:spPr>
      </p:pic>
    </p:spTree>
    <p:extLst>
      <p:ext uri="{BB962C8B-B14F-4D97-AF65-F5344CB8AC3E}">
        <p14:creationId xmlns:p14="http://schemas.microsoft.com/office/powerpoint/2010/main" val="13941580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title"/>
          </p:nvPr>
        </p:nvSpPr>
        <p:spPr/>
        <p:txBody>
          <a:bodyPr/>
          <a:lstStyle/>
          <a:p>
            <a:pPr algn="l" eaLnBrk="1" hangingPunct="1"/>
            <a:r>
              <a:rPr lang="en-US" b="1" dirty="0">
                <a:latin typeface="Calibri" charset="0"/>
              </a:rPr>
              <a:t>Testing for muscle strength</a:t>
            </a:r>
          </a:p>
        </p:txBody>
      </p:sp>
      <p:sp>
        <p:nvSpPr>
          <p:cNvPr id="76802" name="Rectangle 3"/>
          <p:cNvSpPr>
            <a:spLocks noGrp="1" noChangeArrowheads="1"/>
          </p:cNvSpPr>
          <p:nvPr>
            <p:ph idx="1"/>
          </p:nvPr>
        </p:nvSpPr>
        <p:spPr/>
        <p:txBody>
          <a:bodyPr/>
          <a:lstStyle/>
          <a:p>
            <a:pPr marL="0" indent="0" eaLnBrk="1" hangingPunct="1">
              <a:buNone/>
            </a:pPr>
            <a:r>
              <a:rPr lang="en-US" dirty="0">
                <a:latin typeface="Calibri" charset="0"/>
              </a:rPr>
              <a:t> </a:t>
            </a:r>
          </a:p>
        </p:txBody>
      </p:sp>
      <p:pic>
        <p:nvPicPr>
          <p:cNvPr id="249860" name="Picture 4"/>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23850" y="2636838"/>
            <a:ext cx="2943225" cy="27447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249861" name="Picture 5"/>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348038" y="4221163"/>
            <a:ext cx="2295525" cy="20701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249862" name="Picture 6"/>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276600" y="1773238"/>
            <a:ext cx="2330450" cy="2241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249863" name="Picture 7"/>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867400" y="2924175"/>
            <a:ext cx="2295525" cy="20796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5735780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p:txBody>
          <a:bodyPr/>
          <a:lstStyle/>
          <a:p>
            <a:pPr algn="l" eaLnBrk="1" hangingPunct="1"/>
            <a:r>
              <a:rPr lang="en-US" b="1" dirty="0">
                <a:latin typeface="Calibri" charset="0"/>
              </a:rPr>
              <a:t>Testing for sensory deficits</a:t>
            </a:r>
          </a:p>
        </p:txBody>
      </p:sp>
      <p:sp>
        <p:nvSpPr>
          <p:cNvPr id="75778" name="Rectangle 3"/>
          <p:cNvSpPr>
            <a:spLocks noGrp="1" noChangeArrowheads="1"/>
          </p:cNvSpPr>
          <p:nvPr>
            <p:ph idx="1"/>
          </p:nvPr>
        </p:nvSpPr>
        <p:spPr/>
        <p:txBody>
          <a:bodyPr/>
          <a:lstStyle/>
          <a:p>
            <a:pPr marL="0" indent="0" eaLnBrk="1" hangingPunct="1">
              <a:buNone/>
            </a:pPr>
            <a:r>
              <a:rPr lang="en-US" dirty="0">
                <a:latin typeface="Calibri" charset="0"/>
              </a:rPr>
              <a:t> </a:t>
            </a:r>
          </a:p>
        </p:txBody>
      </p:sp>
      <p:pic>
        <p:nvPicPr>
          <p:cNvPr id="259076" name="Picture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124075" y="1773238"/>
            <a:ext cx="4824413" cy="43576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9459905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a:t>Examine the eyes </a:t>
            </a:r>
          </a:p>
        </p:txBody>
      </p:sp>
      <p:sp>
        <p:nvSpPr>
          <p:cNvPr id="3" name="Content Placeholder 2"/>
          <p:cNvSpPr>
            <a:spLocks noGrp="1"/>
          </p:cNvSpPr>
          <p:nvPr>
            <p:ph idx="1"/>
          </p:nvPr>
        </p:nvSpPr>
        <p:spPr/>
        <p:txBody>
          <a:bodyPr/>
          <a:lstStyle/>
          <a:p>
            <a:pPr marL="0" indent="0">
              <a:buNone/>
            </a:pPr>
            <a:r>
              <a:rPr lang="en-US" dirty="0"/>
              <a:t> </a:t>
            </a:r>
          </a:p>
        </p:txBody>
      </p:sp>
      <p:pic>
        <p:nvPicPr>
          <p:cNvPr id="4" name="Picture 3"/>
          <p:cNvPicPr>
            <a:picLocks noChangeAspect="1"/>
          </p:cNvPicPr>
          <p:nvPr/>
        </p:nvPicPr>
        <p:blipFill>
          <a:blip r:embed="rId2"/>
          <a:stretch>
            <a:fillRect/>
          </a:stretch>
        </p:blipFill>
        <p:spPr>
          <a:xfrm>
            <a:off x="624310" y="2782530"/>
            <a:ext cx="4108925" cy="2684498"/>
          </a:xfrm>
          <a:prstGeom prst="rect">
            <a:avLst/>
          </a:prstGeom>
        </p:spPr>
      </p:pic>
      <p:pic>
        <p:nvPicPr>
          <p:cNvPr id="5" name="Picture 4"/>
          <p:cNvPicPr>
            <a:picLocks noChangeAspect="1"/>
          </p:cNvPicPr>
          <p:nvPr/>
        </p:nvPicPr>
        <p:blipFill>
          <a:blip r:embed="rId3"/>
          <a:stretch>
            <a:fillRect/>
          </a:stretch>
        </p:blipFill>
        <p:spPr>
          <a:xfrm>
            <a:off x="4876800" y="2782530"/>
            <a:ext cx="4108926" cy="2684498"/>
          </a:xfrm>
          <a:prstGeom prst="rect">
            <a:avLst/>
          </a:prstGeom>
        </p:spPr>
      </p:pic>
    </p:spTree>
    <p:extLst>
      <p:ext uri="{BB962C8B-B14F-4D97-AF65-F5344CB8AC3E}">
        <p14:creationId xmlns:p14="http://schemas.microsoft.com/office/powerpoint/2010/main" val="37228025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a:t>Documentation</a:t>
            </a:r>
            <a:endParaRPr lang="en-US" dirty="0"/>
          </a:p>
        </p:txBody>
      </p:sp>
      <p:sp>
        <p:nvSpPr>
          <p:cNvPr id="3" name="Content Placeholder 2"/>
          <p:cNvSpPr>
            <a:spLocks noGrp="1"/>
          </p:cNvSpPr>
          <p:nvPr>
            <p:ph idx="1"/>
          </p:nvPr>
        </p:nvSpPr>
        <p:spPr/>
        <p:txBody>
          <a:bodyPr/>
          <a:lstStyle/>
          <a:p>
            <a:r>
              <a:rPr lang="en-US" dirty="0"/>
              <a:t>US NHDP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2133392"/>
            <a:ext cx="2521787" cy="3459577"/>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8986" y="2133392"/>
            <a:ext cx="2748713" cy="3602929"/>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26483" y="2133392"/>
            <a:ext cx="2561534" cy="3309191"/>
          </a:xfrm>
          <a:prstGeom prst="rect">
            <a:avLst/>
          </a:prstGeom>
        </p:spPr>
      </p:pic>
    </p:spTree>
    <p:extLst>
      <p:ext uri="{BB962C8B-B14F-4D97-AF65-F5344CB8AC3E}">
        <p14:creationId xmlns:p14="http://schemas.microsoft.com/office/powerpoint/2010/main" val="21110852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itle 1"/>
          <p:cNvSpPr>
            <a:spLocks noGrp="1"/>
          </p:cNvSpPr>
          <p:nvPr>
            <p:ph type="title"/>
          </p:nvPr>
        </p:nvSpPr>
        <p:spPr/>
        <p:txBody>
          <a:bodyPr/>
          <a:lstStyle/>
          <a:p>
            <a:pPr algn="l"/>
            <a:r>
              <a:rPr lang="en-US" b="1" dirty="0">
                <a:latin typeface="Calibri" charset="0"/>
              </a:rPr>
              <a:t>Contact tracing and prophylaxis </a:t>
            </a:r>
          </a:p>
        </p:txBody>
      </p:sp>
      <p:sp>
        <p:nvSpPr>
          <p:cNvPr id="101378" name="Content Placeholder 2"/>
          <p:cNvSpPr>
            <a:spLocks noGrp="1"/>
          </p:cNvSpPr>
          <p:nvPr>
            <p:ph idx="1"/>
          </p:nvPr>
        </p:nvSpPr>
        <p:spPr>
          <a:xfrm>
            <a:off x="317683" y="1600200"/>
            <a:ext cx="8495130" cy="4525963"/>
          </a:xfrm>
        </p:spPr>
        <p:txBody>
          <a:bodyPr>
            <a:normAutofit/>
          </a:bodyPr>
          <a:lstStyle/>
          <a:p>
            <a:r>
              <a:rPr lang="en-US" sz="2800" dirty="0">
                <a:latin typeface="Calibri" charset="0"/>
              </a:rPr>
              <a:t>Active case finding </a:t>
            </a:r>
          </a:p>
          <a:p>
            <a:r>
              <a:rPr lang="en-US" sz="2800" dirty="0">
                <a:latin typeface="Calibri" charset="0"/>
              </a:rPr>
              <a:t>Single dose Rifampin 600 mg x 1 </a:t>
            </a:r>
          </a:p>
          <a:p>
            <a:pPr lvl="1"/>
            <a:r>
              <a:rPr lang="en-US" sz="2400" b="1" dirty="0">
                <a:latin typeface="Calibri" charset="0"/>
              </a:rPr>
              <a:t>57% effective </a:t>
            </a:r>
          </a:p>
        </p:txBody>
      </p:sp>
      <p:sp>
        <p:nvSpPr>
          <p:cNvPr id="3" name="Rectangle 2">
            <a:extLst>
              <a:ext uri="{FF2B5EF4-FFF2-40B4-BE49-F238E27FC236}">
                <a16:creationId xmlns:a16="http://schemas.microsoft.com/office/drawing/2014/main" id="{6AADE8D0-1C06-891E-C17D-361A4B28CD63}"/>
              </a:ext>
            </a:extLst>
          </p:cNvPr>
          <p:cNvSpPr/>
          <p:nvPr/>
        </p:nvSpPr>
        <p:spPr>
          <a:xfrm>
            <a:off x="6519741" y="5941497"/>
            <a:ext cx="2454518" cy="369332"/>
          </a:xfrm>
          <a:prstGeom prst="rect">
            <a:avLst/>
          </a:prstGeom>
        </p:spPr>
        <p:txBody>
          <a:bodyPr wrap="none">
            <a:spAutoFit/>
          </a:bodyPr>
          <a:lstStyle/>
          <a:p>
            <a:pPr>
              <a:defRPr/>
            </a:pPr>
            <a:r>
              <a:rPr lang="en-US" dirty="0"/>
              <a:t>BMJ 2008; 336: 761-764 </a:t>
            </a:r>
          </a:p>
        </p:txBody>
      </p:sp>
      <p:grpSp>
        <p:nvGrpSpPr>
          <p:cNvPr id="16" name="Group 15">
            <a:extLst>
              <a:ext uri="{FF2B5EF4-FFF2-40B4-BE49-F238E27FC236}">
                <a16:creationId xmlns:a16="http://schemas.microsoft.com/office/drawing/2014/main" id="{000B4C42-7290-1973-EAB6-47C024613252}"/>
              </a:ext>
            </a:extLst>
          </p:cNvPr>
          <p:cNvGrpSpPr/>
          <p:nvPr/>
        </p:nvGrpSpPr>
        <p:grpSpPr>
          <a:xfrm>
            <a:off x="5499531" y="3755282"/>
            <a:ext cx="5006968" cy="2463214"/>
            <a:chOff x="1763713" y="1700213"/>
            <a:chExt cx="6995676" cy="4050286"/>
          </a:xfrm>
        </p:grpSpPr>
        <p:sp>
          <p:nvSpPr>
            <p:cNvPr id="4" name="TextBox 3">
              <a:extLst>
                <a:ext uri="{FF2B5EF4-FFF2-40B4-BE49-F238E27FC236}">
                  <a16:creationId xmlns:a16="http://schemas.microsoft.com/office/drawing/2014/main" id="{6BE1B37F-EE49-FDD5-2E8B-659C035DBBA3}"/>
                </a:ext>
              </a:extLst>
            </p:cNvPr>
            <p:cNvSpPr txBox="1">
              <a:spLocks noChangeArrowheads="1"/>
            </p:cNvSpPr>
            <p:nvPr/>
          </p:nvSpPr>
          <p:spPr bwMode="auto">
            <a:xfrm>
              <a:off x="3276599" y="2205039"/>
              <a:ext cx="2402117" cy="506081"/>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b="1" dirty="0"/>
                <a:t>   20,000 contacts</a:t>
              </a:r>
            </a:p>
          </p:txBody>
        </p:sp>
        <p:sp>
          <p:nvSpPr>
            <p:cNvPr id="5" name="TextBox 4">
              <a:extLst>
                <a:ext uri="{FF2B5EF4-FFF2-40B4-BE49-F238E27FC236}">
                  <a16:creationId xmlns:a16="http://schemas.microsoft.com/office/drawing/2014/main" id="{5825443C-D09A-9671-311B-14A4BC6E3B5B}"/>
                </a:ext>
              </a:extLst>
            </p:cNvPr>
            <p:cNvSpPr txBox="1">
              <a:spLocks noChangeArrowheads="1"/>
            </p:cNvSpPr>
            <p:nvPr/>
          </p:nvSpPr>
          <p:spPr bwMode="auto">
            <a:xfrm>
              <a:off x="2051050" y="1700213"/>
              <a:ext cx="6708339" cy="5060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t>1,000 patients newly diagnosed w leprosy 			</a:t>
              </a:r>
            </a:p>
          </p:txBody>
        </p:sp>
        <p:sp>
          <p:nvSpPr>
            <p:cNvPr id="6" name="TextBox 5">
              <a:extLst>
                <a:ext uri="{FF2B5EF4-FFF2-40B4-BE49-F238E27FC236}">
                  <a16:creationId xmlns:a16="http://schemas.microsoft.com/office/drawing/2014/main" id="{705B1456-9C9F-DFAE-4739-A6283F532D12}"/>
                </a:ext>
              </a:extLst>
            </p:cNvPr>
            <p:cNvSpPr txBox="1">
              <a:spLocks noChangeArrowheads="1"/>
            </p:cNvSpPr>
            <p:nvPr/>
          </p:nvSpPr>
          <p:spPr bwMode="auto">
            <a:xfrm>
              <a:off x="2124076" y="3500438"/>
              <a:ext cx="1223963" cy="12145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050" dirty="0"/>
                <a:t>30/10,000 </a:t>
              </a:r>
            </a:p>
            <a:p>
              <a:pPr algn="ctr" eaLnBrk="1" hangingPunct="1"/>
              <a:r>
                <a:rPr lang="en-US" sz="1050" b="1" dirty="0"/>
                <a:t>0.3%</a:t>
              </a:r>
              <a:r>
                <a:rPr lang="en-US" sz="1050" dirty="0"/>
                <a:t>			</a:t>
              </a:r>
            </a:p>
          </p:txBody>
        </p:sp>
        <p:sp>
          <p:nvSpPr>
            <p:cNvPr id="7" name="TextBox 6">
              <a:extLst>
                <a:ext uri="{FF2B5EF4-FFF2-40B4-BE49-F238E27FC236}">
                  <a16:creationId xmlns:a16="http://schemas.microsoft.com/office/drawing/2014/main" id="{E907B038-AB5A-B27F-0B43-DA7E875806C0}"/>
                </a:ext>
              </a:extLst>
            </p:cNvPr>
            <p:cNvSpPr txBox="1">
              <a:spLocks noChangeArrowheads="1"/>
            </p:cNvSpPr>
            <p:nvPr/>
          </p:nvSpPr>
          <p:spPr bwMode="auto">
            <a:xfrm>
              <a:off x="1763713" y="2997202"/>
              <a:ext cx="1368426" cy="430168"/>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100" b="1" dirty="0"/>
                <a:t>RIFAMPIN</a:t>
              </a:r>
              <a:endParaRPr lang="en-US" sz="1050" b="1" dirty="0"/>
            </a:p>
          </p:txBody>
        </p:sp>
        <p:sp>
          <p:nvSpPr>
            <p:cNvPr id="8" name="TextBox 7">
              <a:extLst>
                <a:ext uri="{FF2B5EF4-FFF2-40B4-BE49-F238E27FC236}">
                  <a16:creationId xmlns:a16="http://schemas.microsoft.com/office/drawing/2014/main" id="{000E02A5-D2E3-ACD0-35EE-2251BF7DB6E5}"/>
                </a:ext>
              </a:extLst>
            </p:cNvPr>
            <p:cNvSpPr txBox="1">
              <a:spLocks noChangeArrowheads="1"/>
            </p:cNvSpPr>
            <p:nvPr/>
          </p:nvSpPr>
          <p:spPr bwMode="auto">
            <a:xfrm>
              <a:off x="4773143" y="3500438"/>
              <a:ext cx="1097901" cy="6832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050" dirty="0"/>
                <a:t>60/10,000</a:t>
              </a:r>
            </a:p>
            <a:p>
              <a:pPr algn="ctr" eaLnBrk="1" hangingPunct="1"/>
              <a:r>
                <a:rPr lang="en-US" sz="1050" b="1" dirty="0"/>
                <a:t>0.6%</a:t>
              </a:r>
            </a:p>
          </p:txBody>
        </p:sp>
        <p:sp>
          <p:nvSpPr>
            <p:cNvPr id="9" name="TextBox 8">
              <a:extLst>
                <a:ext uri="{FF2B5EF4-FFF2-40B4-BE49-F238E27FC236}">
                  <a16:creationId xmlns:a16="http://schemas.microsoft.com/office/drawing/2014/main" id="{C67E32FB-1291-B1BB-BE73-68AA87551751}"/>
                </a:ext>
              </a:extLst>
            </p:cNvPr>
            <p:cNvSpPr txBox="1">
              <a:spLocks noChangeArrowheads="1"/>
            </p:cNvSpPr>
            <p:nvPr/>
          </p:nvSpPr>
          <p:spPr bwMode="auto">
            <a:xfrm>
              <a:off x="5445679" y="2997202"/>
              <a:ext cx="1225562" cy="430168"/>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100" b="1" dirty="0"/>
                <a:t>PLACEBO</a:t>
              </a:r>
            </a:p>
          </p:txBody>
        </p:sp>
        <p:sp>
          <p:nvSpPr>
            <p:cNvPr id="10" name="TextBox 9">
              <a:extLst>
                <a:ext uri="{FF2B5EF4-FFF2-40B4-BE49-F238E27FC236}">
                  <a16:creationId xmlns:a16="http://schemas.microsoft.com/office/drawing/2014/main" id="{0DD68FD3-AD72-24C8-C0ED-B63A25707E2F}"/>
                </a:ext>
              </a:extLst>
            </p:cNvPr>
            <p:cNvSpPr txBox="1">
              <a:spLocks noChangeArrowheads="1"/>
            </p:cNvSpPr>
            <p:nvPr/>
          </p:nvSpPr>
          <p:spPr bwMode="auto">
            <a:xfrm>
              <a:off x="2013745" y="4535907"/>
              <a:ext cx="1225551" cy="12145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050" dirty="0"/>
                <a:t>30/10,000 </a:t>
              </a:r>
            </a:p>
            <a:p>
              <a:pPr algn="ctr" eaLnBrk="1" hangingPunct="1"/>
              <a:r>
                <a:rPr lang="en-US" sz="1050" b="1" dirty="0"/>
                <a:t>0.3%</a:t>
              </a:r>
              <a:r>
                <a:rPr lang="en-US" sz="1050" dirty="0"/>
                <a:t>			</a:t>
              </a:r>
            </a:p>
          </p:txBody>
        </p:sp>
        <p:sp>
          <p:nvSpPr>
            <p:cNvPr id="11" name="TextBox 10">
              <a:extLst>
                <a:ext uri="{FF2B5EF4-FFF2-40B4-BE49-F238E27FC236}">
                  <a16:creationId xmlns:a16="http://schemas.microsoft.com/office/drawing/2014/main" id="{76E1AE90-20AB-139B-82FC-AB005A40B533}"/>
                </a:ext>
              </a:extLst>
            </p:cNvPr>
            <p:cNvSpPr txBox="1">
              <a:spLocks noChangeArrowheads="1"/>
            </p:cNvSpPr>
            <p:nvPr/>
          </p:nvSpPr>
          <p:spPr bwMode="auto">
            <a:xfrm>
              <a:off x="4647082" y="4456936"/>
              <a:ext cx="1223962" cy="12145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050" dirty="0"/>
                <a:t>30/10,000 </a:t>
              </a:r>
            </a:p>
            <a:p>
              <a:pPr algn="ctr" eaLnBrk="1" hangingPunct="1"/>
              <a:r>
                <a:rPr lang="en-US" sz="1050" b="1" dirty="0"/>
                <a:t>0.3%</a:t>
              </a:r>
              <a:r>
                <a:rPr lang="en-US" sz="1050" dirty="0"/>
                <a:t>			</a:t>
              </a:r>
            </a:p>
          </p:txBody>
        </p:sp>
        <p:cxnSp>
          <p:nvCxnSpPr>
            <p:cNvPr id="12" name="Straight Arrow Connector 11">
              <a:extLst>
                <a:ext uri="{FF2B5EF4-FFF2-40B4-BE49-F238E27FC236}">
                  <a16:creationId xmlns:a16="http://schemas.microsoft.com/office/drawing/2014/main" id="{158A14AD-5794-7905-2D2F-03E69DB03D1F}"/>
                </a:ext>
              </a:extLst>
            </p:cNvPr>
            <p:cNvCxnSpPr>
              <a:endCxn id="6" idx="0"/>
            </p:cNvCxnSpPr>
            <p:nvPr/>
          </p:nvCxnSpPr>
          <p:spPr>
            <a:xfrm flipH="1">
              <a:off x="2736058" y="2708275"/>
              <a:ext cx="1620044" cy="79216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C65023D1-FC9B-69F6-72B5-7693ADCB9ADB}"/>
                </a:ext>
              </a:extLst>
            </p:cNvPr>
            <p:cNvCxnSpPr>
              <a:endCxn id="8" idx="0"/>
            </p:cNvCxnSpPr>
            <p:nvPr/>
          </p:nvCxnSpPr>
          <p:spPr>
            <a:xfrm>
              <a:off x="4427540" y="2708275"/>
              <a:ext cx="894554" cy="79216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F45AFA01-B390-80D6-C609-0158320623C7}"/>
                </a:ext>
              </a:extLst>
            </p:cNvPr>
            <p:cNvCxnSpPr>
              <a:endCxn id="10" idx="0"/>
            </p:cNvCxnSpPr>
            <p:nvPr/>
          </p:nvCxnSpPr>
          <p:spPr>
            <a:xfrm>
              <a:off x="2590010" y="4177130"/>
              <a:ext cx="36511" cy="35877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A23BFA31-BA07-991D-831E-391FDE562D85}"/>
                </a:ext>
              </a:extLst>
            </p:cNvPr>
            <p:cNvCxnSpPr/>
            <p:nvPr/>
          </p:nvCxnSpPr>
          <p:spPr>
            <a:xfrm>
              <a:off x="5285581" y="4035040"/>
              <a:ext cx="36513" cy="35877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pic>
        <p:nvPicPr>
          <p:cNvPr id="1026" name="Picture 2" descr="Bangladesh country profile - BBC News">
            <a:extLst>
              <a:ext uri="{FF2B5EF4-FFF2-40B4-BE49-F238E27FC236}">
                <a16:creationId xmlns:a16="http://schemas.microsoft.com/office/drawing/2014/main" id="{879F0C52-A7FA-2869-7C8C-4B7F5BDF76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0489" y="3863181"/>
            <a:ext cx="3783741" cy="21283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86156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a:t>Contact Tracing and Prophylaxis</a:t>
            </a:r>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t>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5389" y="1532875"/>
            <a:ext cx="3546611" cy="4660611"/>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t="24050" b="33334"/>
          <a:stretch/>
        </p:blipFill>
        <p:spPr>
          <a:xfrm>
            <a:off x="5140189" y="3471539"/>
            <a:ext cx="2289859" cy="1282700"/>
          </a:xfrm>
          <a:prstGeom prst="rect">
            <a:avLst/>
          </a:prstGeom>
        </p:spPr>
      </p:pic>
    </p:spTree>
    <p:extLst>
      <p:ext uri="{BB962C8B-B14F-4D97-AF65-F5344CB8AC3E}">
        <p14:creationId xmlns:p14="http://schemas.microsoft.com/office/powerpoint/2010/main" val="137497399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itle 1"/>
          <p:cNvSpPr>
            <a:spLocks noGrp="1"/>
          </p:cNvSpPr>
          <p:nvPr>
            <p:ph type="title"/>
          </p:nvPr>
        </p:nvSpPr>
        <p:spPr/>
        <p:txBody>
          <a:bodyPr/>
          <a:lstStyle/>
          <a:p>
            <a:pPr algn="l"/>
            <a:r>
              <a:rPr lang="en-US" b="1" dirty="0">
                <a:latin typeface="Calibri" charset="0"/>
              </a:rPr>
              <a:t>Contact tracing and prophylaxis </a:t>
            </a:r>
          </a:p>
        </p:txBody>
      </p:sp>
      <p:sp>
        <p:nvSpPr>
          <p:cNvPr id="101378" name="Content Placeholder 2"/>
          <p:cNvSpPr>
            <a:spLocks noGrp="1"/>
          </p:cNvSpPr>
          <p:nvPr>
            <p:ph idx="1"/>
          </p:nvPr>
        </p:nvSpPr>
        <p:spPr>
          <a:xfrm>
            <a:off x="457200" y="1600200"/>
            <a:ext cx="8495130" cy="4525963"/>
          </a:xfrm>
        </p:spPr>
        <p:txBody>
          <a:bodyPr>
            <a:normAutofit/>
          </a:bodyPr>
          <a:lstStyle/>
          <a:p>
            <a:r>
              <a:rPr lang="en-US" sz="2800" dirty="0">
                <a:latin typeface="Calibri" charset="0"/>
              </a:rPr>
              <a:t>Active case finding</a:t>
            </a:r>
          </a:p>
          <a:p>
            <a:r>
              <a:rPr lang="en-US" sz="2800" dirty="0">
                <a:latin typeface="Calibri" charset="0"/>
              </a:rPr>
              <a:t>Single dose Rifapentine 600mg x 1 </a:t>
            </a:r>
          </a:p>
          <a:p>
            <a:pPr lvl="1"/>
            <a:r>
              <a:rPr lang="en-US" sz="2400" b="1" dirty="0">
                <a:latin typeface="Calibri" charset="0"/>
              </a:rPr>
              <a:t>92% effective </a:t>
            </a:r>
          </a:p>
          <a:p>
            <a:r>
              <a:rPr lang="en-US" sz="2000" dirty="0">
                <a:solidFill>
                  <a:schemeClr val="bg1"/>
                </a:solidFill>
                <a:latin typeface="+mj-lt"/>
              </a:rPr>
              <a:t>4 years:	</a:t>
            </a:r>
            <a:r>
              <a:rPr lang="en-US" sz="2000" dirty="0">
                <a:latin typeface="+mj-lt"/>
              </a:rPr>
              <a:t>	</a:t>
            </a:r>
            <a:r>
              <a:rPr lang="en-CA" sz="2000" b="0" i="0" dirty="0">
                <a:solidFill>
                  <a:srgbClr val="333333"/>
                </a:solidFill>
                <a:effectLst/>
                <a:latin typeface="+mj-lt"/>
              </a:rPr>
              <a:t>0.05% rifapentine		(1 new case / 2,004 contacts)</a:t>
            </a:r>
          </a:p>
          <a:p>
            <a:pPr marL="0" indent="0">
              <a:buNone/>
            </a:pPr>
            <a:r>
              <a:rPr lang="en-CA" sz="2000" dirty="0">
                <a:solidFill>
                  <a:srgbClr val="333333"/>
                </a:solidFill>
                <a:latin typeface="+mj-lt"/>
              </a:rPr>
              <a:t>				</a:t>
            </a:r>
            <a:r>
              <a:rPr lang="en-CA" sz="2000" b="0" i="0" dirty="0">
                <a:solidFill>
                  <a:srgbClr val="333333"/>
                </a:solidFill>
                <a:effectLst/>
                <a:latin typeface="+mj-lt"/>
              </a:rPr>
              <a:t>0.19% rifampin		(5 new cases / 2,609 contacts) </a:t>
            </a:r>
          </a:p>
          <a:p>
            <a:pPr marL="0" indent="0">
              <a:buNone/>
            </a:pPr>
            <a:r>
              <a:rPr lang="en-CA" sz="2000" dirty="0">
                <a:solidFill>
                  <a:srgbClr val="333333"/>
                </a:solidFill>
                <a:latin typeface="+mj-lt"/>
              </a:rPr>
              <a:t>				</a:t>
            </a:r>
            <a:r>
              <a:rPr lang="en-CA" sz="2000" b="0" i="0" dirty="0">
                <a:solidFill>
                  <a:srgbClr val="333333"/>
                </a:solidFill>
                <a:effectLst/>
                <a:latin typeface="+mj-lt"/>
              </a:rPr>
              <a:t>0.63% control		(18 new cases / 2,837 contacts)</a:t>
            </a:r>
            <a:endParaRPr lang="en-US" sz="2000" dirty="0">
              <a:latin typeface="+mj-lt"/>
            </a:endParaRPr>
          </a:p>
        </p:txBody>
      </p:sp>
      <p:sp>
        <p:nvSpPr>
          <p:cNvPr id="3" name="Rectangle 2">
            <a:extLst>
              <a:ext uri="{FF2B5EF4-FFF2-40B4-BE49-F238E27FC236}">
                <a16:creationId xmlns:a16="http://schemas.microsoft.com/office/drawing/2014/main" id="{6AADE8D0-1C06-891E-C17D-361A4B28CD63}"/>
              </a:ext>
            </a:extLst>
          </p:cNvPr>
          <p:cNvSpPr/>
          <p:nvPr/>
        </p:nvSpPr>
        <p:spPr>
          <a:xfrm>
            <a:off x="5374827" y="5939393"/>
            <a:ext cx="3769173" cy="369332"/>
          </a:xfrm>
          <a:prstGeom prst="rect">
            <a:avLst/>
          </a:prstGeom>
        </p:spPr>
        <p:txBody>
          <a:bodyPr wrap="none">
            <a:spAutoFit/>
          </a:bodyPr>
          <a:lstStyle/>
          <a:p>
            <a:pPr>
              <a:defRPr/>
            </a:pPr>
            <a:r>
              <a:rPr lang="en-CA" b="0" i="1" dirty="0">
                <a:solidFill>
                  <a:srgbClr val="000000"/>
                </a:solidFill>
                <a:effectLst/>
                <a:latin typeface="ff-scala-sans-pro"/>
              </a:rPr>
              <a:t>N </a:t>
            </a:r>
            <a:r>
              <a:rPr lang="en-CA" b="0" i="1" dirty="0" err="1">
                <a:solidFill>
                  <a:srgbClr val="000000"/>
                </a:solidFill>
                <a:effectLst/>
                <a:latin typeface="ff-scala-sans-pro"/>
              </a:rPr>
              <a:t>Engl</a:t>
            </a:r>
            <a:r>
              <a:rPr lang="en-CA" b="0" i="1" dirty="0">
                <a:solidFill>
                  <a:srgbClr val="000000"/>
                </a:solidFill>
                <a:effectLst/>
                <a:latin typeface="ff-scala-sans-pro"/>
              </a:rPr>
              <a:t> J Med</a:t>
            </a:r>
            <a:r>
              <a:rPr lang="en-CA" b="0" i="0" dirty="0">
                <a:solidFill>
                  <a:srgbClr val="000000"/>
                </a:solidFill>
                <a:effectLst/>
                <a:latin typeface="ff-scala-sans-pro"/>
              </a:rPr>
              <a:t> 2023 May 18; 388:1843. </a:t>
            </a:r>
            <a:endParaRPr lang="en-US" dirty="0"/>
          </a:p>
        </p:txBody>
      </p:sp>
      <p:pic>
        <p:nvPicPr>
          <p:cNvPr id="4" name="Picture 3">
            <a:extLst>
              <a:ext uri="{FF2B5EF4-FFF2-40B4-BE49-F238E27FC236}">
                <a16:creationId xmlns:a16="http://schemas.microsoft.com/office/drawing/2014/main" id="{32EE448C-B1B7-EFD6-9637-893F5779C5B1}"/>
              </a:ext>
            </a:extLst>
          </p:cNvPr>
          <p:cNvPicPr>
            <a:picLocks noChangeAspect="1"/>
          </p:cNvPicPr>
          <p:nvPr/>
        </p:nvPicPr>
        <p:blipFill>
          <a:blip r:embed="rId3"/>
          <a:stretch>
            <a:fillRect/>
          </a:stretch>
        </p:blipFill>
        <p:spPr>
          <a:xfrm>
            <a:off x="803724" y="4181475"/>
            <a:ext cx="2965450" cy="2127250"/>
          </a:xfrm>
          <a:prstGeom prst="rect">
            <a:avLst/>
          </a:prstGeom>
        </p:spPr>
      </p:pic>
    </p:spTree>
    <p:extLst>
      <p:ext uri="{BB962C8B-B14F-4D97-AF65-F5344CB8AC3E}">
        <p14:creationId xmlns:p14="http://schemas.microsoft.com/office/powerpoint/2010/main" val="357315711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noFill/>
          </a:ln>
        </p:spPr>
        <p:txBody>
          <a:bodyPr>
            <a:normAutofit/>
          </a:bodyPr>
          <a:lstStyle/>
          <a:p>
            <a:pPr algn="l"/>
            <a:r>
              <a:rPr lang="en-US" b="1" dirty="0"/>
              <a:t>You see this rash..</a:t>
            </a:r>
          </a:p>
        </p:txBody>
      </p:sp>
      <p:sp>
        <p:nvSpPr>
          <p:cNvPr id="3" name="Content Placeholder 2"/>
          <p:cNvSpPr>
            <a:spLocks noGrp="1"/>
          </p:cNvSpPr>
          <p:nvPr>
            <p:ph idx="1"/>
          </p:nvPr>
        </p:nvSpPr>
        <p:spPr>
          <a:xfrm>
            <a:off x="457199" y="2166674"/>
            <a:ext cx="4240533" cy="3196951"/>
          </a:xfrm>
        </p:spPr>
        <p:txBody>
          <a:bodyPr>
            <a:normAutofit lnSpcReduction="10000"/>
          </a:bodyPr>
          <a:lstStyle/>
          <a:p>
            <a:pPr marL="0" indent="0">
              <a:buNone/>
            </a:pPr>
            <a:r>
              <a:rPr lang="en-US" b="1" dirty="0"/>
              <a:t>The next step is:</a:t>
            </a:r>
          </a:p>
          <a:p>
            <a:pPr marL="971550" lvl="1" indent="-514350">
              <a:buFont typeface="+mj-lt"/>
              <a:buAutoNum type="alphaUcPeriod"/>
            </a:pPr>
            <a:r>
              <a:rPr lang="en-US" dirty="0"/>
              <a:t>Check sensation </a:t>
            </a:r>
          </a:p>
          <a:p>
            <a:pPr marL="971550" lvl="1" indent="-514350">
              <a:buFont typeface="+mj-lt"/>
              <a:buAutoNum type="alphaUcPeriod"/>
            </a:pPr>
            <a:r>
              <a:rPr lang="en-US" dirty="0"/>
              <a:t>Skin biopsy</a:t>
            </a:r>
          </a:p>
          <a:p>
            <a:pPr marL="971550" lvl="1" indent="-514350">
              <a:buFont typeface="+mj-lt"/>
              <a:buAutoNum type="alphaUcPeriod"/>
            </a:pPr>
            <a:r>
              <a:rPr lang="en-US" dirty="0"/>
              <a:t>Its probably ringworm – give a trial of topical antifungal therapy</a:t>
            </a:r>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64004" y="2496661"/>
            <a:ext cx="3822796" cy="2868446"/>
          </a:xfrm>
          <a:prstGeom prst="rect">
            <a:avLst/>
          </a:prstGeom>
        </p:spPr>
      </p:pic>
    </p:spTree>
    <p:extLst>
      <p:ext uri="{BB962C8B-B14F-4D97-AF65-F5344CB8AC3E}">
        <p14:creationId xmlns:p14="http://schemas.microsoft.com/office/powerpoint/2010/main" val="14612662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noFill/>
          </a:ln>
        </p:spPr>
        <p:txBody>
          <a:bodyPr>
            <a:normAutofit/>
          </a:bodyPr>
          <a:lstStyle/>
          <a:p>
            <a:pPr algn="l"/>
            <a:r>
              <a:rPr lang="en-US" b="1" dirty="0"/>
              <a:t>The rash has reduced sensation..</a:t>
            </a:r>
          </a:p>
        </p:txBody>
      </p:sp>
      <p:sp>
        <p:nvSpPr>
          <p:cNvPr id="3" name="Content Placeholder 2"/>
          <p:cNvSpPr>
            <a:spLocks noGrp="1"/>
          </p:cNvSpPr>
          <p:nvPr>
            <p:ph idx="1"/>
          </p:nvPr>
        </p:nvSpPr>
        <p:spPr>
          <a:xfrm>
            <a:off x="457199" y="2166674"/>
            <a:ext cx="4240533" cy="3196951"/>
          </a:xfrm>
        </p:spPr>
        <p:txBody>
          <a:bodyPr>
            <a:normAutofit lnSpcReduction="10000"/>
          </a:bodyPr>
          <a:lstStyle/>
          <a:p>
            <a:pPr marL="0" indent="0">
              <a:buNone/>
            </a:pPr>
            <a:r>
              <a:rPr lang="en-US" b="1" dirty="0"/>
              <a:t>The next step is:</a:t>
            </a:r>
          </a:p>
          <a:p>
            <a:pPr marL="971550" lvl="1" indent="-514350">
              <a:buFont typeface="+mj-lt"/>
              <a:buAutoNum type="alphaUcPeriod"/>
            </a:pPr>
            <a:r>
              <a:rPr lang="en-US" dirty="0"/>
              <a:t>Skin biopsy</a:t>
            </a:r>
          </a:p>
          <a:p>
            <a:pPr marL="971550" lvl="1" indent="-514350">
              <a:buFont typeface="+mj-lt"/>
              <a:buAutoNum type="alphaUcPeriod"/>
            </a:pPr>
            <a:r>
              <a:rPr lang="en-US" dirty="0"/>
              <a:t>Its Hansen’s – start treatment </a:t>
            </a:r>
          </a:p>
          <a:p>
            <a:pPr marL="971550" lvl="1" indent="-514350">
              <a:buFont typeface="+mj-lt"/>
              <a:buAutoNum type="alphaUcPeriod"/>
            </a:pPr>
            <a:r>
              <a:rPr lang="en-US" dirty="0"/>
              <a:t>Get blood tests first to confirm the diagnosis</a:t>
            </a:r>
          </a:p>
          <a:p>
            <a:pPr marL="971550" lvl="1" indent="-514350">
              <a:buFont typeface="+mj-lt"/>
              <a:buAutoNum type="alphaUcPeriod"/>
            </a:pPr>
            <a:endParaRPr lang="en-US" dirty="0"/>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64004" y="2496661"/>
            <a:ext cx="3822796" cy="2868446"/>
          </a:xfrm>
          <a:prstGeom prst="rect">
            <a:avLst/>
          </a:prstGeom>
        </p:spPr>
      </p:pic>
    </p:spTree>
    <p:extLst>
      <p:ext uri="{BB962C8B-B14F-4D97-AF65-F5344CB8AC3E}">
        <p14:creationId xmlns:p14="http://schemas.microsoft.com/office/powerpoint/2010/main" val="235854263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noFill/>
          </a:ln>
        </p:spPr>
        <p:txBody>
          <a:bodyPr>
            <a:normAutofit fontScale="90000"/>
          </a:bodyPr>
          <a:lstStyle/>
          <a:p>
            <a:pPr algn="l"/>
            <a:r>
              <a:rPr lang="en-US" b="1" dirty="0"/>
              <a:t>One month later she returns with  weakness in foot  dorsiflexion</a:t>
            </a:r>
            <a:r>
              <a:rPr lang="mr-IN" b="1" dirty="0"/>
              <a:t>…</a:t>
            </a:r>
            <a:endParaRPr lang="en-US" b="1" dirty="0"/>
          </a:p>
        </p:txBody>
      </p:sp>
      <p:sp>
        <p:nvSpPr>
          <p:cNvPr id="3" name="Content Placeholder 2"/>
          <p:cNvSpPr>
            <a:spLocks noGrp="1"/>
          </p:cNvSpPr>
          <p:nvPr>
            <p:ph idx="1"/>
          </p:nvPr>
        </p:nvSpPr>
        <p:spPr>
          <a:xfrm>
            <a:off x="457199" y="2166674"/>
            <a:ext cx="4240533" cy="3196951"/>
          </a:xfrm>
        </p:spPr>
        <p:txBody>
          <a:bodyPr>
            <a:normAutofit lnSpcReduction="10000"/>
          </a:bodyPr>
          <a:lstStyle/>
          <a:p>
            <a:pPr marL="0" indent="0">
              <a:buNone/>
            </a:pPr>
            <a:r>
              <a:rPr lang="en-US" b="1" dirty="0"/>
              <a:t>The next step is:</a:t>
            </a:r>
          </a:p>
          <a:p>
            <a:pPr marL="971550" lvl="1" indent="-514350">
              <a:buFont typeface="+mj-lt"/>
              <a:buAutoNum type="alphaUcPeriod"/>
            </a:pPr>
            <a:r>
              <a:rPr lang="en-US" dirty="0"/>
              <a:t>It is a side effect, stop the treatment</a:t>
            </a:r>
          </a:p>
          <a:p>
            <a:pPr marL="971550" lvl="1" indent="-514350">
              <a:buFont typeface="+mj-lt"/>
              <a:buAutoNum type="alphaUcPeriod"/>
            </a:pPr>
            <a:r>
              <a:rPr lang="en-US" dirty="0"/>
              <a:t>Continue treatment but add steroids </a:t>
            </a:r>
          </a:p>
          <a:p>
            <a:pPr marL="971550" lvl="1" indent="-514350">
              <a:buFont typeface="+mj-lt"/>
              <a:buAutoNum type="alphaUcPeriod"/>
            </a:pPr>
            <a:r>
              <a:rPr lang="en-US" dirty="0"/>
              <a:t>Get a biopsy of peroneal nerve </a:t>
            </a:r>
          </a:p>
          <a:p>
            <a:pPr marL="971550" lvl="1" indent="-514350">
              <a:buFont typeface="+mj-lt"/>
              <a:buAutoNum type="alphaUcPeriod"/>
            </a:pPr>
            <a:endParaRPr lang="en-US" dirty="0"/>
          </a:p>
          <a:p>
            <a:pPr marL="971550" lvl="1" indent="-514350">
              <a:buFont typeface="+mj-lt"/>
              <a:buAutoNum type="alphaUcPeriod"/>
            </a:pPr>
            <a:endParaRPr lang="en-US" dirty="0"/>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64004" y="2496661"/>
            <a:ext cx="3822796" cy="2868446"/>
          </a:xfrm>
          <a:prstGeom prst="rect">
            <a:avLst/>
          </a:prstGeom>
        </p:spPr>
      </p:pic>
    </p:spTree>
    <p:extLst>
      <p:ext uri="{BB962C8B-B14F-4D97-AF65-F5344CB8AC3E}">
        <p14:creationId xmlns:p14="http://schemas.microsoft.com/office/powerpoint/2010/main" val="19958049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a:t>Could this be leprosy?</a:t>
            </a:r>
          </a:p>
        </p:txBody>
      </p:sp>
      <p:sp>
        <p:nvSpPr>
          <p:cNvPr id="3" name="Content Placeholder 2"/>
          <p:cNvSpPr>
            <a:spLocks noGrp="1"/>
          </p:cNvSpPr>
          <p:nvPr>
            <p:ph idx="1"/>
          </p:nvPr>
        </p:nvSpPr>
        <p:spPr/>
        <p:txBody>
          <a:bodyPr/>
          <a:lstStyle/>
          <a:p>
            <a:pPr marL="0" indent="0">
              <a:buNone/>
            </a:pPr>
            <a:r>
              <a:rPr lang="en-US" b="1" dirty="0"/>
              <a:t>How would you diagnose it?</a:t>
            </a:r>
          </a:p>
          <a:p>
            <a:pPr marL="514350" indent="-514350">
              <a:buFont typeface="+mj-lt"/>
              <a:buAutoNum type="alphaUcPeriod"/>
            </a:pPr>
            <a:r>
              <a:rPr lang="en-US" sz="2800" dirty="0"/>
              <a:t>Blood test (for antibodies)</a:t>
            </a:r>
          </a:p>
          <a:p>
            <a:pPr marL="514350" indent="-514350">
              <a:buFont typeface="+mj-lt"/>
              <a:buAutoNum type="alphaUcPeriod"/>
            </a:pPr>
            <a:r>
              <a:rPr lang="en-US" sz="2800" dirty="0"/>
              <a:t>Skin test (</a:t>
            </a:r>
            <a:r>
              <a:rPr lang="en-US" sz="2800" dirty="0" err="1"/>
              <a:t>lepromanin</a:t>
            </a:r>
            <a:r>
              <a:rPr lang="en-US" sz="2800" dirty="0"/>
              <a:t> skin test)</a:t>
            </a:r>
          </a:p>
          <a:p>
            <a:pPr marL="514350" indent="-514350">
              <a:buFont typeface="+mj-lt"/>
              <a:buAutoNum type="alphaUcPeriod"/>
            </a:pPr>
            <a:r>
              <a:rPr lang="en-US" sz="2800" dirty="0"/>
              <a:t>Skin slit smears (from the ears)</a:t>
            </a:r>
          </a:p>
          <a:p>
            <a:pPr marL="514350" indent="-514350">
              <a:buFont typeface="+mj-lt"/>
              <a:buAutoNum type="alphaUcPeriod"/>
            </a:pPr>
            <a:r>
              <a:rPr lang="en-US" sz="2800" dirty="0"/>
              <a:t>Skin biopsy of the ulcer edge (foot)</a:t>
            </a:r>
          </a:p>
        </p:txBody>
      </p:sp>
      <p:pic>
        <p:nvPicPr>
          <p:cNvPr id="4" name="Picture 3" descr="Screen Shot 2016-05-04 at 5.56.56 AM.pn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891582" y="1657349"/>
            <a:ext cx="2093983" cy="3570330"/>
          </a:xfrm>
          <a:prstGeom prst="rect">
            <a:avLst/>
          </a:prstGeom>
        </p:spPr>
      </p:pic>
      <p:sp>
        <p:nvSpPr>
          <p:cNvPr id="5" name="TextBox 4"/>
          <p:cNvSpPr txBox="1"/>
          <p:nvPr/>
        </p:nvSpPr>
        <p:spPr>
          <a:xfrm>
            <a:off x="7668565" y="5992838"/>
            <a:ext cx="1376723" cy="369332"/>
          </a:xfrm>
          <a:prstGeom prst="rect">
            <a:avLst/>
          </a:prstGeom>
          <a:noFill/>
        </p:spPr>
        <p:txBody>
          <a:bodyPr wrap="none" rtlCol="0">
            <a:spAutoFit/>
          </a:bodyPr>
          <a:lstStyle/>
          <a:p>
            <a:pPr algn="r"/>
            <a:r>
              <a:rPr lang="en-US"/>
              <a:t>Gorgas, </a:t>
            </a:r>
            <a:r>
              <a:rPr lang="en-US" dirty="0"/>
              <a:t>Peru</a:t>
            </a:r>
          </a:p>
        </p:txBody>
      </p:sp>
      <p:pic>
        <p:nvPicPr>
          <p:cNvPr id="6" name="Picture 5" descr="Screen Shot 2016-05-04 at 5.59.20 AM.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126853" y="4510801"/>
            <a:ext cx="1242947" cy="1733365"/>
          </a:xfrm>
          <a:prstGeom prst="rect">
            <a:avLst/>
          </a:prstGeom>
        </p:spPr>
      </p:pic>
    </p:spTree>
    <p:extLst>
      <p:ext uri="{BB962C8B-B14F-4D97-AF65-F5344CB8AC3E}">
        <p14:creationId xmlns:p14="http://schemas.microsoft.com/office/powerpoint/2010/main" val="396015973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a:t>Could this be leprosy?</a:t>
            </a:r>
          </a:p>
        </p:txBody>
      </p:sp>
      <p:sp>
        <p:nvSpPr>
          <p:cNvPr id="3" name="Content Placeholder 2"/>
          <p:cNvSpPr>
            <a:spLocks noGrp="1"/>
          </p:cNvSpPr>
          <p:nvPr>
            <p:ph idx="1"/>
          </p:nvPr>
        </p:nvSpPr>
        <p:spPr/>
        <p:txBody>
          <a:bodyPr/>
          <a:lstStyle/>
          <a:p>
            <a:r>
              <a:rPr lang="en-US" dirty="0"/>
              <a:t>Skin slit smears were positive (5+)</a:t>
            </a:r>
          </a:p>
        </p:txBody>
      </p:sp>
      <p:pic>
        <p:nvPicPr>
          <p:cNvPr id="4" name="Picture 3" descr="Screen Shot 2016-05-04 at 5.56.56 AM.pn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955929" y="1708178"/>
            <a:ext cx="1898222" cy="3236549"/>
          </a:xfrm>
          <a:prstGeom prst="rect">
            <a:avLst/>
          </a:prstGeom>
        </p:spPr>
      </p:pic>
      <p:pic>
        <p:nvPicPr>
          <p:cNvPr id="5" name="Picture 4" descr="Screen Shot 2016-05-04 at 5.59.20 AM.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848875" y="3135404"/>
            <a:ext cx="1921084" cy="2679068"/>
          </a:xfrm>
          <a:prstGeom prst="rect">
            <a:avLst/>
          </a:prstGeom>
        </p:spPr>
      </p:pic>
      <p:pic>
        <p:nvPicPr>
          <p:cNvPr id="6" name="Picture 5" descr="Screen Shot 2016-05-04 at 6.00.54 AM.png"/>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947289" y="3135404"/>
            <a:ext cx="2831310" cy="1809323"/>
          </a:xfrm>
          <a:prstGeom prst="rect">
            <a:avLst/>
          </a:prstGeom>
        </p:spPr>
      </p:pic>
      <p:sp>
        <p:nvSpPr>
          <p:cNvPr id="9" name="TextBox 8"/>
          <p:cNvSpPr txBox="1"/>
          <p:nvPr/>
        </p:nvSpPr>
        <p:spPr>
          <a:xfrm>
            <a:off x="6772095" y="5882244"/>
            <a:ext cx="2128083" cy="369332"/>
          </a:xfrm>
          <a:prstGeom prst="rect">
            <a:avLst/>
          </a:prstGeom>
          <a:noFill/>
        </p:spPr>
        <p:txBody>
          <a:bodyPr wrap="none" rtlCol="0">
            <a:spAutoFit/>
          </a:bodyPr>
          <a:lstStyle/>
          <a:p>
            <a:pPr algn="r"/>
            <a:r>
              <a:rPr lang="en-US" dirty="0"/>
              <a:t>Gorgas, Iquitos, Peru</a:t>
            </a:r>
          </a:p>
        </p:txBody>
      </p:sp>
    </p:spTree>
    <p:extLst>
      <p:ext uri="{BB962C8B-B14F-4D97-AF65-F5344CB8AC3E}">
        <p14:creationId xmlns:p14="http://schemas.microsoft.com/office/powerpoint/2010/main" val="121966480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A15FE-AE26-AD0F-9523-742C13CF59C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4A23579-921E-B559-2E5F-D1C964D57CCA}"/>
              </a:ext>
            </a:extLst>
          </p:cNvPr>
          <p:cNvSpPr>
            <a:spLocks noGrp="1"/>
          </p:cNvSpPr>
          <p:nvPr>
            <p:ph idx="1"/>
          </p:nvPr>
        </p:nvSpPr>
        <p:spPr/>
        <p:txBody>
          <a:bodyPr/>
          <a:lstStyle/>
          <a:p>
            <a:r>
              <a:rPr lang="en-US" dirty="0"/>
              <a:t> </a:t>
            </a:r>
          </a:p>
        </p:txBody>
      </p:sp>
      <p:pic>
        <p:nvPicPr>
          <p:cNvPr id="1028" name="Picture 4">
            <a:extLst>
              <a:ext uri="{FF2B5EF4-FFF2-40B4-BE49-F238E27FC236}">
                <a16:creationId xmlns:a16="http://schemas.microsoft.com/office/drawing/2014/main" id="{AF9FBA83-ED69-283E-76D4-868D19DC82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600" y="1300163"/>
            <a:ext cx="8178800" cy="4826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670E9C7-FB39-283B-91C1-B6830B46F925}"/>
              </a:ext>
            </a:extLst>
          </p:cNvPr>
          <p:cNvSpPr txBox="1"/>
          <p:nvPr/>
        </p:nvSpPr>
        <p:spPr>
          <a:xfrm>
            <a:off x="431800" y="6308725"/>
            <a:ext cx="8229600" cy="369332"/>
          </a:xfrm>
          <a:prstGeom prst="rect">
            <a:avLst/>
          </a:prstGeom>
          <a:noFill/>
        </p:spPr>
        <p:txBody>
          <a:bodyPr wrap="square">
            <a:spAutoFit/>
          </a:bodyPr>
          <a:lstStyle/>
          <a:p>
            <a:r>
              <a:rPr lang="en-CA" b="0" i="0" dirty="0">
                <a:solidFill>
                  <a:srgbClr val="333333"/>
                </a:solidFill>
                <a:effectLst/>
                <a:latin typeface="Cambria" panose="02040503050406030204" pitchFamily="18" charset="0"/>
              </a:rPr>
              <a:t>A 72-year-old female with multibacillary Hansen’s disease (nodular lepromatous) </a:t>
            </a:r>
            <a:endParaRPr lang="en-US" dirty="0"/>
          </a:p>
        </p:txBody>
      </p:sp>
    </p:spTree>
    <p:extLst>
      <p:ext uri="{BB962C8B-B14F-4D97-AF65-F5344CB8AC3E}">
        <p14:creationId xmlns:p14="http://schemas.microsoft.com/office/powerpoint/2010/main" val="22425691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normAutofit fontScale="90000"/>
          </a:bodyPr>
          <a:lstStyle/>
          <a:p>
            <a:pPr algn="l" eaLnBrk="1" hangingPunct="1">
              <a:defRPr/>
            </a:pPr>
            <a:r>
              <a:rPr lang="en-US" b="1" dirty="0">
                <a:latin typeface="Calibri" charset="0"/>
              </a:rPr>
              <a:t>Leprosy</a:t>
            </a:r>
            <a:br>
              <a:rPr lang="en-US" b="1" dirty="0">
                <a:latin typeface="Calibri" charset="0"/>
              </a:rPr>
            </a:br>
            <a:r>
              <a:rPr lang="en-US" b="1" dirty="0">
                <a:latin typeface="Calibri" charset="0"/>
              </a:rPr>
              <a:t>Take home points</a:t>
            </a:r>
          </a:p>
        </p:txBody>
      </p:sp>
      <p:sp>
        <p:nvSpPr>
          <p:cNvPr id="3" name="Content Placeholder 2"/>
          <p:cNvSpPr>
            <a:spLocks noGrp="1"/>
          </p:cNvSpPr>
          <p:nvPr>
            <p:ph idx="1"/>
          </p:nvPr>
        </p:nvSpPr>
        <p:spPr/>
        <p:txBody>
          <a:bodyPr rtlCol="0">
            <a:normAutofit fontScale="92500" lnSpcReduction="10000"/>
          </a:bodyPr>
          <a:lstStyle/>
          <a:p>
            <a:pPr eaLnBrk="1" fontAlgn="auto" hangingPunct="1">
              <a:spcAft>
                <a:spcPts val="0"/>
              </a:spcAft>
              <a:buFont typeface="Arial" pitchFamily="34" charset="0"/>
              <a:buChar char="•"/>
              <a:defRPr/>
            </a:pPr>
            <a:r>
              <a:rPr lang="en-US" dirty="0">
                <a:ea typeface="+mn-ea"/>
                <a:cs typeface="+mn-cs"/>
              </a:rPr>
              <a:t>What are the 3 cardinal signs of leprosy?</a:t>
            </a:r>
          </a:p>
          <a:p>
            <a:pPr eaLnBrk="1" fontAlgn="auto" hangingPunct="1">
              <a:spcAft>
                <a:spcPts val="0"/>
              </a:spcAft>
              <a:buFont typeface="Arial" pitchFamily="34" charset="0"/>
              <a:buChar char="•"/>
              <a:defRPr/>
            </a:pPr>
            <a:endParaRPr lang="en-US" dirty="0">
              <a:ea typeface="+mn-ea"/>
              <a:cs typeface="+mn-cs"/>
            </a:endParaRPr>
          </a:p>
          <a:p>
            <a:pPr eaLnBrk="1" fontAlgn="auto" hangingPunct="1">
              <a:spcAft>
                <a:spcPts val="0"/>
              </a:spcAft>
              <a:buFont typeface="Arial" pitchFamily="34" charset="0"/>
              <a:buChar char="•"/>
              <a:defRPr/>
            </a:pPr>
            <a:r>
              <a:rPr lang="en-US" dirty="0">
                <a:ea typeface="+mn-ea"/>
                <a:cs typeface="+mn-cs"/>
              </a:rPr>
              <a:t>What is the difference between </a:t>
            </a:r>
          </a:p>
          <a:p>
            <a:pPr lvl="1" eaLnBrk="1" fontAlgn="auto" hangingPunct="1">
              <a:spcAft>
                <a:spcPts val="0"/>
              </a:spcAft>
              <a:buFont typeface="Arial" pitchFamily="34" charset="0"/>
              <a:buChar char="–"/>
              <a:defRPr/>
            </a:pPr>
            <a:r>
              <a:rPr lang="en-US" dirty="0" err="1">
                <a:ea typeface="+mn-ea"/>
              </a:rPr>
              <a:t>Tuberculoid</a:t>
            </a:r>
            <a:r>
              <a:rPr lang="en-US" dirty="0">
                <a:ea typeface="+mn-ea"/>
              </a:rPr>
              <a:t>, Borderline, and </a:t>
            </a:r>
            <a:r>
              <a:rPr lang="en-US" dirty="0" err="1">
                <a:ea typeface="+mn-ea"/>
              </a:rPr>
              <a:t>Lepromatous</a:t>
            </a:r>
            <a:r>
              <a:rPr lang="en-US" dirty="0">
                <a:ea typeface="+mn-ea"/>
              </a:rPr>
              <a:t>?</a:t>
            </a:r>
          </a:p>
          <a:p>
            <a:pPr marL="0" indent="0" eaLnBrk="1" fontAlgn="auto" hangingPunct="1">
              <a:spcAft>
                <a:spcPts val="0"/>
              </a:spcAft>
              <a:buFont typeface="Arial" charset="0"/>
              <a:buNone/>
              <a:defRPr/>
            </a:pPr>
            <a:endParaRPr lang="en-US" dirty="0">
              <a:ea typeface="+mn-ea"/>
              <a:cs typeface="+mn-cs"/>
            </a:endParaRPr>
          </a:p>
          <a:p>
            <a:pPr eaLnBrk="1" fontAlgn="auto" hangingPunct="1">
              <a:spcAft>
                <a:spcPts val="0"/>
              </a:spcAft>
              <a:buFont typeface="Arial" pitchFamily="34" charset="0"/>
              <a:buChar char="•"/>
              <a:defRPr/>
            </a:pPr>
            <a:r>
              <a:rPr lang="en-US" dirty="0">
                <a:ea typeface="+mn-ea"/>
                <a:cs typeface="+mn-cs"/>
              </a:rPr>
              <a:t>What is a type 1 reaction?</a:t>
            </a:r>
          </a:p>
          <a:p>
            <a:pPr eaLnBrk="1" fontAlgn="auto" hangingPunct="1">
              <a:spcAft>
                <a:spcPts val="0"/>
              </a:spcAft>
              <a:buFont typeface="Arial" pitchFamily="34" charset="0"/>
              <a:buChar char="•"/>
              <a:defRPr/>
            </a:pPr>
            <a:r>
              <a:rPr lang="en-US" dirty="0">
                <a:ea typeface="+mn-ea"/>
                <a:cs typeface="+mn-cs"/>
              </a:rPr>
              <a:t>What is a type 2 reaction?</a:t>
            </a:r>
          </a:p>
          <a:p>
            <a:pPr eaLnBrk="1" fontAlgn="auto" hangingPunct="1">
              <a:spcAft>
                <a:spcPts val="0"/>
              </a:spcAft>
              <a:buFont typeface="Arial" pitchFamily="34" charset="0"/>
              <a:buChar char="•"/>
              <a:defRPr/>
            </a:pPr>
            <a:endParaRPr lang="en-US" dirty="0">
              <a:ea typeface="+mn-ea"/>
              <a:cs typeface="+mn-cs"/>
            </a:endParaRPr>
          </a:p>
          <a:p>
            <a:pPr eaLnBrk="1" fontAlgn="auto" hangingPunct="1">
              <a:spcAft>
                <a:spcPts val="0"/>
              </a:spcAft>
              <a:buFont typeface="Arial" pitchFamily="34" charset="0"/>
              <a:buChar char="•"/>
              <a:defRPr/>
            </a:pPr>
            <a:r>
              <a:rPr lang="en-US" dirty="0"/>
              <a:t>What is the treatment for leprosy?</a:t>
            </a:r>
          </a:p>
        </p:txBody>
      </p:sp>
    </p:spTree>
    <p:extLst>
      <p:ext uri="{BB962C8B-B14F-4D97-AF65-F5344CB8AC3E}">
        <p14:creationId xmlns:p14="http://schemas.microsoft.com/office/powerpoint/2010/main" val="146557927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t>References </a:t>
            </a:r>
            <a:br>
              <a:rPr lang="en-US" b="1" dirty="0"/>
            </a:br>
            <a:r>
              <a:rPr lang="en-US" b="1" dirty="0"/>
              <a:t>Excellent resources</a:t>
            </a:r>
            <a:r>
              <a:rPr lang="mr-IN" b="1" dirty="0"/>
              <a:t>…</a:t>
            </a:r>
            <a:r>
              <a:rPr lang="en-CA" b="1" dirty="0"/>
              <a:t>. </a:t>
            </a:r>
            <a:endParaRPr lang="en-US" b="1" dirty="0"/>
          </a:p>
        </p:txBody>
      </p:sp>
      <p:sp>
        <p:nvSpPr>
          <p:cNvPr id="3" name="Content Placeholder 2"/>
          <p:cNvSpPr>
            <a:spLocks noGrp="1"/>
          </p:cNvSpPr>
          <p:nvPr>
            <p:ph idx="1"/>
          </p:nvPr>
        </p:nvSpPr>
        <p:spPr/>
        <p:txBody>
          <a:bodyPr/>
          <a:lstStyle/>
          <a:p>
            <a:pPr marL="0" indent="0">
              <a:buNone/>
            </a:pPr>
            <a:r>
              <a:rPr lang="en-US" dirty="0"/>
              <a:t> </a:t>
            </a:r>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215869" y="1902521"/>
            <a:ext cx="2062047" cy="334681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645192" y="1902521"/>
            <a:ext cx="1918899" cy="2720279"/>
          </a:xfrm>
          <a:prstGeom prst="rect">
            <a:avLst/>
          </a:prstGeom>
        </p:spPr>
      </p:pic>
      <p:sp>
        <p:nvSpPr>
          <p:cNvPr id="6" name="TextBox 5"/>
          <p:cNvSpPr txBox="1"/>
          <p:nvPr/>
        </p:nvSpPr>
        <p:spPr>
          <a:xfrm>
            <a:off x="1215869" y="5382916"/>
            <a:ext cx="4782784" cy="923330"/>
          </a:xfrm>
          <a:prstGeom prst="rect">
            <a:avLst/>
          </a:prstGeom>
          <a:noFill/>
        </p:spPr>
        <p:txBody>
          <a:bodyPr wrap="none" rtlCol="0">
            <a:spAutoFit/>
          </a:bodyPr>
          <a:lstStyle/>
          <a:p>
            <a:r>
              <a:rPr lang="en-US" dirty="0"/>
              <a:t>SASAKAWA Atlas </a:t>
            </a:r>
            <a:r>
              <a:rPr lang="mr-IN" dirty="0"/>
              <a:t>–</a:t>
            </a:r>
            <a:r>
              <a:rPr lang="en-US" dirty="0"/>
              <a:t> 2019 </a:t>
            </a:r>
          </a:p>
          <a:p>
            <a:r>
              <a:rPr lang="en-US" dirty="0"/>
              <a:t>https://www.smhf.or.jp/data01/atlas_english.pdf</a:t>
            </a:r>
          </a:p>
          <a:p>
            <a:endParaRPr lang="en-US" dirty="0"/>
          </a:p>
        </p:txBody>
      </p:sp>
      <p:sp>
        <p:nvSpPr>
          <p:cNvPr id="7" name="TextBox 6"/>
          <p:cNvSpPr txBox="1"/>
          <p:nvPr/>
        </p:nvSpPr>
        <p:spPr>
          <a:xfrm>
            <a:off x="3962400" y="4893733"/>
            <a:ext cx="4217693" cy="646331"/>
          </a:xfrm>
          <a:prstGeom prst="rect">
            <a:avLst/>
          </a:prstGeom>
          <a:noFill/>
        </p:spPr>
        <p:txBody>
          <a:bodyPr wrap="none" rtlCol="0">
            <a:spAutoFit/>
          </a:bodyPr>
          <a:lstStyle/>
          <a:p>
            <a:r>
              <a:rPr lang="en-US" dirty="0"/>
              <a:t>WHO guidelines </a:t>
            </a:r>
            <a:r>
              <a:rPr lang="mr-IN" dirty="0"/>
              <a:t>–</a:t>
            </a:r>
            <a:r>
              <a:rPr lang="en-US" dirty="0"/>
              <a:t> 2018</a:t>
            </a:r>
          </a:p>
          <a:p>
            <a:r>
              <a:rPr lang="en-US" dirty="0"/>
              <a:t>WHO </a:t>
            </a:r>
            <a:r>
              <a:rPr lang="en-CA" dirty="0"/>
              <a:t>website </a:t>
            </a:r>
            <a:r>
              <a:rPr lang="mr-IN" dirty="0"/>
              <a:t>–</a:t>
            </a:r>
            <a:r>
              <a:rPr lang="en-CA" dirty="0"/>
              <a:t> leprosy section, guidelines </a:t>
            </a:r>
            <a:endParaRPr lang="en-US" dirty="0"/>
          </a:p>
        </p:txBody>
      </p:sp>
    </p:spTree>
    <p:extLst>
      <p:ext uri="{BB962C8B-B14F-4D97-AF65-F5344CB8AC3E}">
        <p14:creationId xmlns:p14="http://schemas.microsoft.com/office/powerpoint/2010/main" val="54993855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fontAlgn="base"/>
            <a:r>
              <a:rPr lang="en-US" b="1" dirty="0"/>
              <a:t>Recognizing neglected skin diseases: </a:t>
            </a:r>
            <a:r>
              <a:rPr lang="en-US" sz="4000" b="1" dirty="0"/>
              <a:t>WHO pictorial training guide</a:t>
            </a:r>
            <a:endParaRPr lang="en-US" sz="4000" dirty="0"/>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t> </a:t>
            </a:r>
          </a:p>
        </p:txBody>
      </p:sp>
      <p:sp>
        <p:nvSpPr>
          <p:cNvPr id="4" name="Rectangle 3"/>
          <p:cNvSpPr/>
          <p:nvPr/>
        </p:nvSpPr>
        <p:spPr>
          <a:xfrm>
            <a:off x="6818845" y="5939393"/>
            <a:ext cx="2325155" cy="369332"/>
          </a:xfrm>
          <a:prstGeom prst="rect">
            <a:avLst/>
          </a:prstGeom>
        </p:spPr>
        <p:txBody>
          <a:bodyPr wrap="square">
            <a:spAutoFit/>
          </a:bodyPr>
          <a:lstStyle/>
          <a:p>
            <a:r>
              <a:rPr lang="en-US" dirty="0">
                <a:solidFill>
                  <a:srgbClr val="002060"/>
                </a:solidFill>
              </a:rPr>
              <a:t>https://</a:t>
            </a:r>
            <a:r>
              <a:rPr lang="en-US" dirty="0" err="1">
                <a:solidFill>
                  <a:srgbClr val="002060"/>
                </a:solidFill>
              </a:rPr>
              <a:t>www.who.int</a:t>
            </a:r>
            <a:endParaRPr lang="en-US" dirty="0">
              <a:solidFill>
                <a:srgbClr val="00206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924230" y="1883331"/>
            <a:ext cx="3180739" cy="3873500"/>
          </a:xfrm>
          <a:prstGeom prst="rect">
            <a:avLst/>
          </a:prstGeom>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13354" y="1970953"/>
            <a:ext cx="2668031" cy="3331029"/>
          </a:xfrm>
          <a:prstGeom prst="rect">
            <a:avLst/>
          </a:prstGeom>
        </p:spPr>
      </p:pic>
    </p:spTree>
    <p:extLst>
      <p:ext uri="{BB962C8B-B14F-4D97-AF65-F5344CB8AC3E}">
        <p14:creationId xmlns:p14="http://schemas.microsoft.com/office/powerpoint/2010/main" val="113571594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83622-F217-A6C6-9C4B-3DE6C7AA27E8}"/>
              </a:ext>
            </a:extLst>
          </p:cNvPr>
          <p:cNvSpPr>
            <a:spLocks noGrp="1"/>
          </p:cNvSpPr>
          <p:nvPr>
            <p:ph type="title"/>
          </p:nvPr>
        </p:nvSpPr>
        <p:spPr/>
        <p:txBody>
          <a:bodyPr>
            <a:normAutofit fontScale="90000"/>
          </a:bodyPr>
          <a:lstStyle/>
          <a:p>
            <a:pPr algn="l"/>
            <a:r>
              <a:rPr lang="en-US" dirty="0"/>
              <a:t>Excellent online courses</a:t>
            </a:r>
            <a:br>
              <a:rPr lang="en-US" dirty="0"/>
            </a:br>
            <a:r>
              <a:rPr lang="en-US" dirty="0"/>
              <a:t>PPT slides, followed by MCQs</a:t>
            </a:r>
          </a:p>
        </p:txBody>
      </p:sp>
      <p:pic>
        <p:nvPicPr>
          <p:cNvPr id="5" name="Content Placeholder 4">
            <a:extLst>
              <a:ext uri="{FF2B5EF4-FFF2-40B4-BE49-F238E27FC236}">
                <a16:creationId xmlns:a16="http://schemas.microsoft.com/office/drawing/2014/main" id="{53631001-B47D-4806-3B13-E73D3BCE36FB}"/>
              </a:ext>
            </a:extLst>
          </p:cNvPr>
          <p:cNvPicPr>
            <a:picLocks noGrp="1" noChangeAspect="1"/>
          </p:cNvPicPr>
          <p:nvPr>
            <p:ph idx="1"/>
          </p:nvPr>
        </p:nvPicPr>
        <p:blipFill>
          <a:blip r:embed="rId2"/>
          <a:stretch>
            <a:fillRect/>
          </a:stretch>
        </p:blipFill>
        <p:spPr>
          <a:xfrm>
            <a:off x="673331" y="1600200"/>
            <a:ext cx="7797337" cy="4525963"/>
          </a:xfrm>
        </p:spPr>
      </p:pic>
    </p:spTree>
    <p:extLst>
      <p:ext uri="{BB962C8B-B14F-4D97-AF65-F5344CB8AC3E}">
        <p14:creationId xmlns:p14="http://schemas.microsoft.com/office/powerpoint/2010/main" val="259365756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endParaRPr lang="en-US" b="1" dirty="0"/>
          </a:p>
        </p:txBody>
      </p:sp>
      <p:sp>
        <p:nvSpPr>
          <p:cNvPr id="3" name="Content Placeholder 2"/>
          <p:cNvSpPr>
            <a:spLocks noGrp="1"/>
          </p:cNvSpPr>
          <p:nvPr>
            <p:ph idx="1"/>
          </p:nvPr>
        </p:nvSpPr>
        <p:spPr>
          <a:xfrm>
            <a:off x="457200" y="1600200"/>
            <a:ext cx="4936388" cy="4525963"/>
          </a:xfrm>
        </p:spPr>
        <p:txBody>
          <a:bodyPr>
            <a:normAutofit/>
          </a:bodyPr>
          <a:lstStyle/>
          <a:p>
            <a:pPr marL="0" indent="0">
              <a:buNone/>
            </a:pPr>
            <a:endParaRPr lang="en-US" dirty="0"/>
          </a:p>
          <a:p>
            <a:pPr marL="0" indent="0">
              <a:buNone/>
            </a:pPr>
            <a:r>
              <a:rPr lang="en-US" i="1" dirty="0"/>
              <a:t>We can endure losing fingers and toes, eyes and nose, but what we cannot endure is to be rejected by those nearest and dearest</a:t>
            </a:r>
          </a:p>
          <a:p>
            <a:endParaRPr lang="en-US" dirty="0"/>
          </a:p>
        </p:txBody>
      </p:sp>
      <p:pic>
        <p:nvPicPr>
          <p:cNvPr id="4" name="Picture 4" descr="Leprosy Patient Holding Flower - &lt;span styl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705645" y="1727200"/>
            <a:ext cx="3111783" cy="4051826"/>
          </a:xfrm>
          <a:prstGeom prst="rect">
            <a:avLst/>
          </a:prstGeom>
          <a:noFill/>
          <a:extLst>
            <a:ext uri="{909E8E84-426E-40dd-AFC4-6F175D3DCCD1}">
              <a14:hiddenFill xmlns="" xmlns:a14="http://schemas.microsoft.com/office/drawing/2010/main">
                <a:solidFill>
                  <a:srgbClr val="FFFFFF"/>
                </a:solidFill>
              </a14:hiddenFill>
            </a:ext>
          </a:extLst>
        </p:spPr>
      </p:pic>
      <p:sp>
        <p:nvSpPr>
          <p:cNvPr id="5" name="Rectangle 4"/>
          <p:cNvSpPr/>
          <p:nvPr/>
        </p:nvSpPr>
        <p:spPr>
          <a:xfrm>
            <a:off x="5885838" y="5941497"/>
            <a:ext cx="3066493" cy="369332"/>
          </a:xfrm>
          <a:prstGeom prst="rect">
            <a:avLst/>
          </a:prstGeom>
        </p:spPr>
        <p:txBody>
          <a:bodyPr wrap="square">
            <a:spAutoFit/>
          </a:bodyPr>
          <a:lstStyle/>
          <a:p>
            <a:r>
              <a:rPr lang="en-US" dirty="0"/>
              <a:t> </a:t>
            </a:r>
            <a:r>
              <a:rPr lang="en-US" dirty="0" err="1"/>
              <a:t>Lepr.Rev</a:t>
            </a:r>
            <a:r>
              <a:rPr lang="en-US" dirty="0"/>
              <a:t>. 2005; 76:119-26. </a:t>
            </a:r>
          </a:p>
        </p:txBody>
      </p:sp>
    </p:spTree>
    <p:extLst>
      <p:ext uri="{BB962C8B-B14F-4D97-AF65-F5344CB8AC3E}">
        <p14:creationId xmlns:p14="http://schemas.microsoft.com/office/powerpoint/2010/main" val="363320046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a:extLst>
              <a:ext uri="{FF2B5EF4-FFF2-40B4-BE49-F238E27FC236}">
                <a16:creationId xmlns:a16="http://schemas.microsoft.com/office/drawing/2014/main" id="{6B9B858B-629C-217F-4243-0B61C1A65C5C}"/>
              </a:ext>
            </a:extLst>
          </p:cNvPr>
          <p:cNvSpPr>
            <a:spLocks noGrp="1"/>
          </p:cNvSpPr>
          <p:nvPr>
            <p:ph type="title"/>
          </p:nvPr>
        </p:nvSpPr>
        <p:spPr/>
        <p:txBody>
          <a:bodyPr/>
          <a:lstStyle/>
          <a:p>
            <a:r>
              <a:rPr lang="en-US" altLang="en-US"/>
              <a:t>Case</a:t>
            </a:r>
            <a:r>
              <a:rPr lang="mr-IN" altLang="en-US">
                <a:ea typeface="Mangal" panose="02040503050203030202" pitchFamily="18" charset="0"/>
              </a:rPr>
              <a:t>…</a:t>
            </a:r>
            <a:r>
              <a:rPr lang="en-CA" altLang="en-US"/>
              <a:t> </a:t>
            </a:r>
            <a:endParaRPr lang="en-US" altLang="en-US"/>
          </a:p>
        </p:txBody>
      </p:sp>
      <p:sp>
        <p:nvSpPr>
          <p:cNvPr id="17410" name="Content Placeholder 2">
            <a:extLst>
              <a:ext uri="{FF2B5EF4-FFF2-40B4-BE49-F238E27FC236}">
                <a16:creationId xmlns:a16="http://schemas.microsoft.com/office/drawing/2014/main" id="{40D176B1-4781-384A-8B57-8198AE00F36E}"/>
              </a:ext>
            </a:extLst>
          </p:cNvPr>
          <p:cNvSpPr>
            <a:spLocks noGrp="1"/>
          </p:cNvSpPr>
          <p:nvPr>
            <p:ph idx="1"/>
          </p:nvPr>
        </p:nvSpPr>
        <p:spPr/>
        <p:txBody>
          <a:bodyPr/>
          <a:lstStyle/>
          <a:p>
            <a:r>
              <a:rPr lang="en-US" altLang="en-US"/>
              <a:t>33M born in Mogadishu</a:t>
            </a:r>
          </a:p>
          <a:p>
            <a:pPr lvl="1"/>
            <a:r>
              <a:rPr lang="en-US" altLang="en-US"/>
              <a:t>2008 </a:t>
            </a:r>
            <a:r>
              <a:rPr lang="en-US" altLang="en-US">
                <a:sym typeface="Wingdings" pitchFamily="2" charset="2"/>
              </a:rPr>
              <a:t> Dadaab, 2009  Kakuma, 2019  Nairobi</a:t>
            </a:r>
          </a:p>
          <a:p>
            <a:pPr lvl="1"/>
            <a:r>
              <a:rPr lang="en-US" altLang="en-US">
                <a:sym typeface="Wingdings" pitchFamily="2" charset="2"/>
              </a:rPr>
              <a:t>May 2021  Canada  </a:t>
            </a:r>
            <a:r>
              <a:rPr lang="en-US" altLang="en-US"/>
              <a:t> </a:t>
            </a:r>
          </a:p>
        </p:txBody>
      </p:sp>
      <p:pic>
        <p:nvPicPr>
          <p:cNvPr id="17411" name="Picture 2" descr="omalia-map - NGARA">
            <a:extLst>
              <a:ext uri="{FF2B5EF4-FFF2-40B4-BE49-F238E27FC236}">
                <a16:creationId xmlns:a16="http://schemas.microsoft.com/office/drawing/2014/main" id="{A4D4B7D7-31AD-F1DC-DB4D-A5AF27B69F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6344" y="3612356"/>
            <a:ext cx="3061097" cy="216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Picture 8" descr="https://www.aljazeera.com/wp-content/uploads/2021/04/KENYA-SOMALIA_REFUGEE-CAMPS-1000x562-2.jpg?w=770&amp;resize=770%2C433">
            <a:extLst>
              <a:ext uri="{FF2B5EF4-FFF2-40B4-BE49-F238E27FC236}">
                <a16:creationId xmlns:a16="http://schemas.microsoft.com/office/drawing/2014/main" id="{A3A940E7-610B-B431-44E5-9F272BBC15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50556" y="3612356"/>
            <a:ext cx="3771900" cy="2120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10" descr="ising to leadership: How second-generation Somali-Americans are coming  into their">
            <a:extLst>
              <a:ext uri="{FF2B5EF4-FFF2-40B4-BE49-F238E27FC236}">
                <a16:creationId xmlns:a16="http://schemas.microsoft.com/office/drawing/2014/main" id="{95ED1A8A-211E-D535-C3CC-8544FCEE62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33214" r="15894" b="26891"/>
          <a:stretch>
            <a:fillRect/>
          </a:stretch>
        </p:blipFill>
        <p:spPr bwMode="auto">
          <a:xfrm>
            <a:off x="7555706" y="966788"/>
            <a:ext cx="1444229" cy="1322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4" name="TextBox 3">
            <a:extLst>
              <a:ext uri="{FF2B5EF4-FFF2-40B4-BE49-F238E27FC236}">
                <a16:creationId xmlns:a16="http://schemas.microsoft.com/office/drawing/2014/main" id="{A6A20045-3CB8-6867-4CEB-58B6F3845CCB}"/>
              </a:ext>
            </a:extLst>
          </p:cNvPr>
          <p:cNvSpPr txBox="1">
            <a:spLocks noChangeArrowheads="1"/>
          </p:cNvSpPr>
          <p:nvPr/>
        </p:nvSpPr>
        <p:spPr bwMode="auto">
          <a:xfrm>
            <a:off x="7299723" y="2289572"/>
            <a:ext cx="1888659"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350"/>
              <a:t>Not actually the patient </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7B335-9F21-8B22-96BB-D09DCB346FA7}"/>
              </a:ext>
            </a:extLst>
          </p:cNvPr>
          <p:cNvSpPr>
            <a:spLocks noGrp="1"/>
          </p:cNvSpPr>
          <p:nvPr>
            <p:ph type="title"/>
          </p:nvPr>
        </p:nvSpPr>
        <p:spPr/>
        <p:txBody>
          <a:bodyPr>
            <a:normAutofit fontScale="90000"/>
          </a:bodyPr>
          <a:lstStyle/>
          <a:p>
            <a:pPr>
              <a:defRPr/>
            </a:pPr>
            <a:r>
              <a:rPr lang="en-US" dirty="0"/>
              <a:t>Kenya has demanded that UNHCR close Dadaab and </a:t>
            </a:r>
            <a:r>
              <a:rPr lang="en-US" dirty="0" err="1"/>
              <a:t>Kakuma</a:t>
            </a:r>
            <a:r>
              <a:rPr lang="en-US" dirty="0"/>
              <a:t> camps </a:t>
            </a:r>
            <a:r>
              <a:rPr lang="mr-IN" dirty="0"/>
              <a:t>–</a:t>
            </a:r>
            <a:r>
              <a:rPr lang="en-US" dirty="0"/>
              <a:t> home to 400,000 people</a:t>
            </a:r>
          </a:p>
        </p:txBody>
      </p:sp>
      <p:sp>
        <p:nvSpPr>
          <p:cNvPr id="19458" name="Content Placeholder 2">
            <a:extLst>
              <a:ext uri="{FF2B5EF4-FFF2-40B4-BE49-F238E27FC236}">
                <a16:creationId xmlns:a16="http://schemas.microsoft.com/office/drawing/2014/main" id="{C3F575ED-817E-CAB1-A290-0F65A2D3FCBD}"/>
              </a:ext>
            </a:extLst>
          </p:cNvPr>
          <p:cNvSpPr>
            <a:spLocks noGrp="1"/>
          </p:cNvSpPr>
          <p:nvPr>
            <p:ph idx="1"/>
          </p:nvPr>
        </p:nvSpPr>
        <p:spPr/>
        <p:txBody>
          <a:bodyPr/>
          <a:lstStyle/>
          <a:p>
            <a:pPr marL="0" indent="0">
              <a:buNone/>
            </a:pPr>
            <a:r>
              <a:rPr lang="en-US" altLang="en-US" dirty="0"/>
              <a:t>  </a:t>
            </a:r>
          </a:p>
        </p:txBody>
      </p:sp>
      <p:pic>
        <p:nvPicPr>
          <p:cNvPr id="19459" name="Picture 2" descr="enya Plans End of 210,000 Strong Refugee Camp Near Somalia - Bloomberg">
            <a:extLst>
              <a:ext uri="{FF2B5EF4-FFF2-40B4-BE49-F238E27FC236}">
                <a16:creationId xmlns:a16="http://schemas.microsoft.com/office/drawing/2014/main" id="{1F212E66-CCE8-71E9-616E-DD2FAA710F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7032" y="2125267"/>
            <a:ext cx="6018610" cy="3821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0" name="Picture 4" descr="adaab – NetHope">
            <a:extLst>
              <a:ext uri="{FF2B5EF4-FFF2-40B4-BE49-F238E27FC236}">
                <a16:creationId xmlns:a16="http://schemas.microsoft.com/office/drawing/2014/main" id="{17AD2FED-A31F-C5AE-FAC1-0F5B57A0D8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8360" y="2226469"/>
            <a:ext cx="2951559" cy="2951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80C7A0C4-C0B9-3203-0DE4-2A33E4E8493B}"/>
              </a:ext>
            </a:extLst>
          </p:cNvPr>
          <p:cNvSpPr>
            <a:spLocks noGrp="1"/>
          </p:cNvSpPr>
          <p:nvPr>
            <p:ph type="title"/>
          </p:nvPr>
        </p:nvSpPr>
        <p:spPr/>
        <p:txBody>
          <a:bodyPr/>
          <a:lstStyle/>
          <a:p>
            <a:r>
              <a:rPr lang="en-US" altLang="en-US"/>
              <a:t>33M, refugee from Somalia </a:t>
            </a:r>
          </a:p>
        </p:txBody>
      </p:sp>
      <p:sp>
        <p:nvSpPr>
          <p:cNvPr id="21506" name="Content Placeholder 2">
            <a:extLst>
              <a:ext uri="{FF2B5EF4-FFF2-40B4-BE49-F238E27FC236}">
                <a16:creationId xmlns:a16="http://schemas.microsoft.com/office/drawing/2014/main" id="{425A871C-E72C-744C-181C-A7E07FA4B015}"/>
              </a:ext>
            </a:extLst>
          </p:cNvPr>
          <p:cNvSpPr>
            <a:spLocks noGrp="1"/>
          </p:cNvSpPr>
          <p:nvPr>
            <p:ph idx="1"/>
          </p:nvPr>
        </p:nvSpPr>
        <p:spPr/>
        <p:txBody>
          <a:bodyPr/>
          <a:lstStyle/>
          <a:p>
            <a:r>
              <a:rPr lang="en-US" altLang="en-US"/>
              <a:t>May 17 - </a:t>
            </a:r>
            <a:r>
              <a:rPr lang="en-US" altLang="en-US">
                <a:sym typeface="Wingdings" pitchFamily="2" charset="2"/>
              </a:rPr>
              <a:t> arrived to Vancouver </a:t>
            </a:r>
          </a:p>
          <a:p>
            <a:r>
              <a:rPr lang="en-US" altLang="en-US">
                <a:sym typeface="Wingdings" pitchFamily="2" charset="2"/>
              </a:rPr>
              <a:t>May 21 </a:t>
            </a:r>
            <a:r>
              <a:rPr lang="mr-IN" altLang="en-US">
                <a:ea typeface="Mangal" panose="02040503050203030202" pitchFamily="18" charset="0"/>
                <a:sym typeface="Wingdings" pitchFamily="2" charset="2"/>
              </a:rPr>
              <a:t>–</a:t>
            </a:r>
            <a:r>
              <a:rPr lang="en-US" altLang="en-US">
                <a:sym typeface="Wingdings" pitchFamily="2" charset="2"/>
              </a:rPr>
              <a:t> to ER</a:t>
            </a:r>
          </a:p>
          <a:p>
            <a:pPr lvl="1"/>
            <a:r>
              <a:rPr lang="en-US" altLang="en-US" b="1">
                <a:sym typeface="Wingdings" pitchFamily="2" charset="2"/>
              </a:rPr>
              <a:t>Epistaxis</a:t>
            </a:r>
            <a:endParaRPr lang="en-US" altLang="en-US">
              <a:sym typeface="Wingdings" pitchFamily="2" charset="2"/>
            </a:endParaRPr>
          </a:p>
          <a:p>
            <a:pPr lvl="1"/>
            <a:r>
              <a:rPr lang="en-US" altLang="en-US" b="1">
                <a:sym typeface="Wingdings" pitchFamily="2" charset="2"/>
              </a:rPr>
              <a:t>Dysuria</a:t>
            </a:r>
            <a:endParaRPr lang="en-US" altLang="en-US">
              <a:sym typeface="Wingdings" pitchFamily="2" charset="2"/>
            </a:endParaRPr>
          </a:p>
          <a:p>
            <a:pPr lvl="1"/>
            <a:endParaRPr lang="en-US" altLang="en-US">
              <a:sym typeface="Wingdings" pitchFamily="2" charset="2"/>
            </a:endParaRPr>
          </a:p>
          <a:p>
            <a:pPr lvl="1"/>
            <a:endParaRPr lang="en-US" altLang="en-US">
              <a:sym typeface="Wingdings" pitchFamily="2" charset="2"/>
            </a:endParaRPr>
          </a:p>
          <a:p>
            <a:pPr lvl="1"/>
            <a:endParaRPr lang="en-US" altLang="en-US"/>
          </a:p>
          <a:p>
            <a:endParaRPr lang="en-US" altLang="en-US"/>
          </a:p>
          <a:p>
            <a:pPr lvl="1"/>
            <a:endParaRPr lang="en-US" altLang="en-US"/>
          </a:p>
          <a:p>
            <a:endParaRPr lang="en-US" alt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a:extLst>
              <a:ext uri="{FF2B5EF4-FFF2-40B4-BE49-F238E27FC236}">
                <a16:creationId xmlns:a16="http://schemas.microsoft.com/office/drawing/2014/main" id="{486C19AA-6629-0C1F-695D-FF2B38710D66}"/>
              </a:ext>
            </a:extLst>
          </p:cNvPr>
          <p:cNvSpPr>
            <a:spLocks noGrp="1"/>
          </p:cNvSpPr>
          <p:nvPr>
            <p:ph type="title"/>
          </p:nvPr>
        </p:nvSpPr>
        <p:spPr/>
        <p:txBody>
          <a:bodyPr/>
          <a:lstStyle/>
          <a:p>
            <a:r>
              <a:rPr lang="en-US" altLang="en-US"/>
              <a:t>33M, refugee from Somalia </a:t>
            </a:r>
          </a:p>
        </p:txBody>
      </p:sp>
      <p:sp>
        <p:nvSpPr>
          <p:cNvPr id="3" name="Content Placeholder 2">
            <a:extLst>
              <a:ext uri="{FF2B5EF4-FFF2-40B4-BE49-F238E27FC236}">
                <a16:creationId xmlns:a16="http://schemas.microsoft.com/office/drawing/2014/main" id="{057685C4-D1AD-C031-7F77-542BEEDA3D28}"/>
              </a:ext>
            </a:extLst>
          </p:cNvPr>
          <p:cNvSpPr>
            <a:spLocks noGrp="1"/>
          </p:cNvSpPr>
          <p:nvPr>
            <p:ph idx="1"/>
          </p:nvPr>
        </p:nvSpPr>
        <p:spPr/>
        <p:txBody>
          <a:bodyPr>
            <a:normAutofit fontScale="62500" lnSpcReduction="20000"/>
          </a:bodyPr>
          <a:lstStyle/>
          <a:p>
            <a:pPr>
              <a:buFont typeface="Arial" charset="0"/>
              <a:buChar char="•"/>
              <a:defRPr/>
            </a:pPr>
            <a:r>
              <a:rPr lang="en-US" dirty="0"/>
              <a:t>May 17 - </a:t>
            </a:r>
            <a:r>
              <a:rPr lang="en-US" dirty="0">
                <a:sym typeface="Wingdings"/>
              </a:rPr>
              <a:t> arrived to Vancouver </a:t>
            </a:r>
          </a:p>
          <a:p>
            <a:pPr>
              <a:buFont typeface="Arial" charset="0"/>
              <a:buChar char="•"/>
              <a:defRPr/>
            </a:pPr>
            <a:endParaRPr lang="en-US" dirty="0">
              <a:sym typeface="Wingdings"/>
            </a:endParaRPr>
          </a:p>
          <a:p>
            <a:pPr>
              <a:buFont typeface="Arial" charset="0"/>
              <a:buChar char="•"/>
              <a:defRPr/>
            </a:pPr>
            <a:r>
              <a:rPr lang="en-US" dirty="0">
                <a:sym typeface="Wingdings"/>
              </a:rPr>
              <a:t>May 21 </a:t>
            </a:r>
            <a:r>
              <a:rPr lang="mr-IN" dirty="0">
                <a:sym typeface="Wingdings"/>
              </a:rPr>
              <a:t>–</a:t>
            </a:r>
            <a:r>
              <a:rPr lang="en-US" dirty="0">
                <a:sym typeface="Wingdings"/>
              </a:rPr>
              <a:t> to ER</a:t>
            </a:r>
          </a:p>
          <a:p>
            <a:pPr lvl="1">
              <a:buFont typeface="Arial" charset="0"/>
              <a:buChar char="•"/>
              <a:defRPr/>
            </a:pPr>
            <a:r>
              <a:rPr lang="en-US" b="1" dirty="0">
                <a:sym typeface="Wingdings"/>
              </a:rPr>
              <a:t>Epistaxis</a:t>
            </a:r>
            <a:endParaRPr lang="en-US" dirty="0">
              <a:sym typeface="Wingdings"/>
            </a:endParaRPr>
          </a:p>
          <a:p>
            <a:pPr lvl="1">
              <a:buFont typeface="Arial" charset="0"/>
              <a:buChar char="•"/>
              <a:defRPr/>
            </a:pPr>
            <a:r>
              <a:rPr lang="en-US" b="1" dirty="0">
                <a:sym typeface="Wingdings"/>
              </a:rPr>
              <a:t>Dysuria</a:t>
            </a:r>
            <a:endParaRPr lang="en-US" dirty="0">
              <a:sym typeface="Wingdings"/>
            </a:endParaRPr>
          </a:p>
          <a:p>
            <a:pPr lvl="1">
              <a:buFont typeface="Arial" charset="0"/>
              <a:buChar char="•"/>
              <a:defRPr/>
            </a:pPr>
            <a:endParaRPr lang="en-US" b="1" dirty="0"/>
          </a:p>
          <a:p>
            <a:pPr>
              <a:buFont typeface="Arial" charset="0"/>
              <a:buChar char="•"/>
              <a:defRPr/>
            </a:pPr>
            <a:r>
              <a:rPr lang="en-US" dirty="0">
                <a:solidFill>
                  <a:schemeClr val="bg1"/>
                </a:solidFill>
                <a:sym typeface="Wingdings"/>
              </a:rPr>
              <a:t>May 27 </a:t>
            </a:r>
            <a:r>
              <a:rPr lang="mr-IN" dirty="0">
                <a:solidFill>
                  <a:schemeClr val="bg1"/>
                </a:solidFill>
                <a:sym typeface="Wingdings"/>
              </a:rPr>
              <a:t>–</a:t>
            </a:r>
            <a:r>
              <a:rPr lang="en-US" dirty="0">
                <a:solidFill>
                  <a:schemeClr val="bg1"/>
                </a:solidFill>
                <a:sym typeface="Wingdings"/>
              </a:rPr>
              <a:t> seen in Trop Med clinic </a:t>
            </a:r>
          </a:p>
          <a:p>
            <a:pPr lvl="1">
              <a:buFont typeface="Arial" charset="0"/>
              <a:buChar char="•"/>
              <a:defRPr/>
            </a:pPr>
            <a:r>
              <a:rPr lang="en-US" b="1" dirty="0">
                <a:solidFill>
                  <a:schemeClr val="bg1"/>
                </a:solidFill>
              </a:rPr>
              <a:t>R. Ulnar nerve palsy </a:t>
            </a:r>
            <a:r>
              <a:rPr lang="en-US" dirty="0">
                <a:solidFill>
                  <a:schemeClr val="bg1"/>
                </a:solidFill>
              </a:rPr>
              <a:t>x ≥ 3 months</a:t>
            </a:r>
          </a:p>
          <a:p>
            <a:pPr lvl="1">
              <a:buFont typeface="Arial" charset="0"/>
              <a:buChar char="•"/>
              <a:defRPr/>
            </a:pPr>
            <a:r>
              <a:rPr lang="en-US" b="1" dirty="0">
                <a:solidFill>
                  <a:schemeClr val="bg1"/>
                </a:solidFill>
              </a:rPr>
              <a:t>Inguinal adenopathy </a:t>
            </a:r>
          </a:p>
          <a:p>
            <a:pPr marL="342900" lvl="1" indent="0">
              <a:buNone/>
              <a:defRPr/>
            </a:pPr>
            <a:r>
              <a:rPr lang="en-US" b="1" dirty="0">
                <a:solidFill>
                  <a:schemeClr val="bg1"/>
                </a:solidFill>
                <a:sym typeface="Wingdings"/>
              </a:rPr>
              <a:t>	</a:t>
            </a:r>
            <a:r>
              <a:rPr lang="en-US" dirty="0">
                <a:solidFill>
                  <a:schemeClr val="bg1"/>
                </a:solidFill>
                <a:sym typeface="Wingdings"/>
              </a:rPr>
              <a:t> Doxycycline </a:t>
            </a:r>
          </a:p>
          <a:p>
            <a:pPr lvl="1">
              <a:buFont typeface="Arial" charset="0"/>
              <a:buChar char="•"/>
              <a:defRPr/>
            </a:pPr>
            <a:endParaRPr lang="en-US" dirty="0">
              <a:solidFill>
                <a:schemeClr val="bg1"/>
              </a:solidFill>
            </a:endParaRPr>
          </a:p>
          <a:p>
            <a:pPr>
              <a:buFont typeface="Arial" charset="0"/>
              <a:buChar char="•"/>
              <a:defRPr/>
            </a:pPr>
            <a:r>
              <a:rPr lang="en-US" dirty="0">
                <a:solidFill>
                  <a:schemeClr val="bg1"/>
                </a:solidFill>
              </a:rPr>
              <a:t> May 28 - TB skin test </a:t>
            </a:r>
          </a:p>
          <a:p>
            <a:pPr lvl="1">
              <a:buFont typeface="Arial" charset="0"/>
              <a:buChar char="•"/>
              <a:defRPr/>
            </a:pPr>
            <a:endParaRPr lang="en-US" dirty="0">
              <a:solidFill>
                <a:schemeClr val="bg1"/>
              </a:solidFill>
            </a:endParaRPr>
          </a:p>
          <a:p>
            <a:pPr>
              <a:buFont typeface="Arial" charset="0"/>
              <a:buChar char="•"/>
              <a:defRPr/>
            </a:pPr>
            <a:r>
              <a:rPr lang="en-US" dirty="0">
                <a:solidFill>
                  <a:schemeClr val="bg1"/>
                </a:solidFill>
              </a:rPr>
              <a:t>June 4 </a:t>
            </a:r>
            <a:r>
              <a:rPr lang="mr-IN" dirty="0">
                <a:solidFill>
                  <a:schemeClr val="bg1"/>
                </a:solidFill>
              </a:rPr>
              <a:t>–</a:t>
            </a:r>
            <a:r>
              <a:rPr lang="en-US" dirty="0">
                <a:solidFill>
                  <a:schemeClr val="bg1"/>
                </a:solidFill>
              </a:rPr>
              <a:t> back to clinic </a:t>
            </a:r>
          </a:p>
          <a:p>
            <a:pPr lvl="1">
              <a:buFont typeface="Arial" charset="0"/>
              <a:buChar char="•"/>
              <a:defRPr/>
            </a:pPr>
            <a:r>
              <a:rPr lang="en-US" b="1" dirty="0">
                <a:solidFill>
                  <a:schemeClr val="bg1"/>
                </a:solidFill>
              </a:rPr>
              <a:t>Fever and painful nodules</a:t>
            </a:r>
          </a:p>
          <a:p>
            <a:pPr lvl="1">
              <a:buFont typeface="Arial" charset="0"/>
              <a:buChar char="•"/>
              <a:defRPr/>
            </a:pPr>
            <a:endParaRPr lang="en-US" dirty="0"/>
          </a:p>
          <a:p>
            <a:pPr lvl="1">
              <a:buFont typeface="Arial" charset="0"/>
              <a:buChar char="•"/>
              <a:defRPr/>
            </a:pPr>
            <a:endParaRPr lang="en-US" dirty="0"/>
          </a:p>
          <a:p>
            <a:pPr>
              <a:buFont typeface="Arial" charset="0"/>
              <a:buChar char="•"/>
              <a:defRPr/>
            </a:pPr>
            <a:endParaRPr lang="en-US" dirty="0"/>
          </a:p>
          <a:p>
            <a:pPr lvl="1">
              <a:buFont typeface="Arial" charset="0"/>
              <a:buChar char="•"/>
              <a:defRPr/>
            </a:pPr>
            <a:endParaRPr lang="en-US" dirty="0"/>
          </a:p>
          <a:p>
            <a:pPr>
              <a:buFont typeface="Arial" charset="0"/>
              <a:buChar char="•"/>
              <a:defRPr/>
            </a:pPr>
            <a:endParaRPr lang="en-US" dirty="0"/>
          </a:p>
        </p:txBody>
      </p:sp>
      <p:pic>
        <p:nvPicPr>
          <p:cNvPr id="23555" name="Picture 10" descr="ising to leadership: How second-generation Somali-Americans are coming  into their">
            <a:extLst>
              <a:ext uri="{FF2B5EF4-FFF2-40B4-BE49-F238E27FC236}">
                <a16:creationId xmlns:a16="http://schemas.microsoft.com/office/drawing/2014/main" id="{B8B359C2-6A54-0799-F75A-448C869670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3214" r="15894" b="26891"/>
          <a:stretch>
            <a:fillRect/>
          </a:stretch>
        </p:blipFill>
        <p:spPr bwMode="auto">
          <a:xfrm>
            <a:off x="7392591" y="1131094"/>
            <a:ext cx="1444228" cy="1322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TextBox 5">
            <a:extLst>
              <a:ext uri="{FF2B5EF4-FFF2-40B4-BE49-F238E27FC236}">
                <a16:creationId xmlns:a16="http://schemas.microsoft.com/office/drawing/2014/main" id="{BEB6E2E1-7CA2-0FCB-1F32-90FE631D1A29}"/>
              </a:ext>
            </a:extLst>
          </p:cNvPr>
          <p:cNvSpPr txBox="1">
            <a:spLocks noChangeArrowheads="1"/>
          </p:cNvSpPr>
          <p:nvPr/>
        </p:nvSpPr>
        <p:spPr bwMode="auto">
          <a:xfrm>
            <a:off x="7136607" y="2453878"/>
            <a:ext cx="1888659"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350"/>
              <a:t>Not actually the patient </a:t>
            </a:r>
          </a:p>
        </p:txBody>
      </p:sp>
      <p:pic>
        <p:nvPicPr>
          <p:cNvPr id="23557" name="Picture 2" descr="ancouver General Hospital | Department of Emergency Medicine">
            <a:extLst>
              <a:ext uri="{FF2B5EF4-FFF2-40B4-BE49-F238E27FC236}">
                <a16:creationId xmlns:a16="http://schemas.microsoft.com/office/drawing/2014/main" id="{548687C4-B2F7-4987-7627-098DE7FD4C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0504" y="3058716"/>
            <a:ext cx="2906315" cy="2178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a:extLst>
              <a:ext uri="{FF2B5EF4-FFF2-40B4-BE49-F238E27FC236}">
                <a16:creationId xmlns:a16="http://schemas.microsoft.com/office/drawing/2014/main" id="{9F3DD98E-C579-2C90-FC35-2F05A59F0975}"/>
              </a:ext>
            </a:extLst>
          </p:cNvPr>
          <p:cNvSpPr>
            <a:spLocks noGrp="1"/>
          </p:cNvSpPr>
          <p:nvPr>
            <p:ph type="title"/>
          </p:nvPr>
        </p:nvSpPr>
        <p:spPr/>
        <p:txBody>
          <a:bodyPr/>
          <a:lstStyle/>
          <a:p>
            <a:r>
              <a:rPr lang="en-US" altLang="en-US"/>
              <a:t>33M, refugee from Somalia </a:t>
            </a:r>
          </a:p>
        </p:txBody>
      </p:sp>
      <p:sp>
        <p:nvSpPr>
          <p:cNvPr id="3" name="Content Placeholder 2">
            <a:extLst>
              <a:ext uri="{FF2B5EF4-FFF2-40B4-BE49-F238E27FC236}">
                <a16:creationId xmlns:a16="http://schemas.microsoft.com/office/drawing/2014/main" id="{24476785-1AC2-F74B-793B-3DA391DFB0C7}"/>
              </a:ext>
            </a:extLst>
          </p:cNvPr>
          <p:cNvSpPr>
            <a:spLocks noGrp="1"/>
          </p:cNvSpPr>
          <p:nvPr>
            <p:ph idx="1"/>
          </p:nvPr>
        </p:nvSpPr>
        <p:spPr/>
        <p:txBody>
          <a:bodyPr>
            <a:normAutofit fontScale="62500" lnSpcReduction="20000"/>
          </a:bodyPr>
          <a:lstStyle/>
          <a:p>
            <a:pPr>
              <a:buFont typeface="Arial" charset="0"/>
              <a:buChar char="•"/>
              <a:defRPr/>
            </a:pPr>
            <a:r>
              <a:rPr lang="en-US" dirty="0"/>
              <a:t>May 17 - </a:t>
            </a:r>
            <a:r>
              <a:rPr lang="en-US" dirty="0">
                <a:sym typeface="Wingdings"/>
              </a:rPr>
              <a:t> arrived to Vancouver </a:t>
            </a:r>
          </a:p>
          <a:p>
            <a:pPr>
              <a:buFont typeface="Arial" charset="0"/>
              <a:buChar char="•"/>
              <a:defRPr/>
            </a:pPr>
            <a:endParaRPr lang="en-US" dirty="0">
              <a:sym typeface="Wingdings"/>
            </a:endParaRPr>
          </a:p>
          <a:p>
            <a:pPr>
              <a:buFont typeface="Arial" charset="0"/>
              <a:buChar char="•"/>
              <a:defRPr/>
            </a:pPr>
            <a:r>
              <a:rPr lang="en-US" dirty="0">
                <a:sym typeface="Wingdings"/>
              </a:rPr>
              <a:t>May 21 </a:t>
            </a:r>
            <a:r>
              <a:rPr lang="mr-IN" dirty="0">
                <a:sym typeface="Wingdings"/>
              </a:rPr>
              <a:t>–</a:t>
            </a:r>
            <a:r>
              <a:rPr lang="en-US" dirty="0">
                <a:sym typeface="Wingdings"/>
              </a:rPr>
              <a:t> to ER</a:t>
            </a:r>
          </a:p>
          <a:p>
            <a:pPr lvl="1">
              <a:buFont typeface="Arial" charset="0"/>
              <a:buChar char="•"/>
              <a:defRPr/>
            </a:pPr>
            <a:r>
              <a:rPr lang="en-US" b="1" dirty="0">
                <a:sym typeface="Wingdings"/>
              </a:rPr>
              <a:t>Epistaxis</a:t>
            </a:r>
            <a:r>
              <a:rPr lang="en-US" dirty="0">
                <a:sym typeface="Wingdings"/>
              </a:rPr>
              <a:t>, mild</a:t>
            </a:r>
          </a:p>
          <a:p>
            <a:pPr lvl="1">
              <a:buFont typeface="Arial" charset="0"/>
              <a:buChar char="•"/>
              <a:defRPr/>
            </a:pPr>
            <a:r>
              <a:rPr lang="en-US" b="1" dirty="0">
                <a:sym typeface="Wingdings"/>
              </a:rPr>
              <a:t>Dysuria</a:t>
            </a:r>
            <a:r>
              <a:rPr lang="en-US" dirty="0">
                <a:sym typeface="Wingdings"/>
              </a:rPr>
              <a:t> x 3 months </a:t>
            </a:r>
          </a:p>
          <a:p>
            <a:pPr lvl="1">
              <a:buFont typeface="Arial" charset="0"/>
              <a:buChar char="•"/>
              <a:defRPr/>
            </a:pPr>
            <a:endParaRPr lang="en-US" b="1" dirty="0"/>
          </a:p>
          <a:p>
            <a:pPr>
              <a:buFont typeface="Arial" charset="0"/>
              <a:buChar char="•"/>
              <a:defRPr/>
            </a:pPr>
            <a:r>
              <a:rPr lang="en-US" dirty="0">
                <a:solidFill>
                  <a:schemeClr val="bg1"/>
                </a:solidFill>
                <a:sym typeface="Wingdings"/>
              </a:rPr>
              <a:t>May 27 </a:t>
            </a:r>
            <a:r>
              <a:rPr lang="mr-IN" dirty="0">
                <a:solidFill>
                  <a:schemeClr val="bg1"/>
                </a:solidFill>
                <a:sym typeface="Wingdings"/>
              </a:rPr>
              <a:t>–</a:t>
            </a:r>
            <a:r>
              <a:rPr lang="en-US" dirty="0">
                <a:solidFill>
                  <a:schemeClr val="bg1"/>
                </a:solidFill>
                <a:sym typeface="Wingdings"/>
              </a:rPr>
              <a:t> seen in Trop Med clinic </a:t>
            </a:r>
          </a:p>
          <a:p>
            <a:pPr lvl="1">
              <a:buFont typeface="Arial" charset="0"/>
              <a:buChar char="•"/>
              <a:defRPr/>
            </a:pPr>
            <a:r>
              <a:rPr lang="en-US" b="1" dirty="0">
                <a:solidFill>
                  <a:schemeClr val="bg1"/>
                </a:solidFill>
              </a:rPr>
              <a:t>R. Ulnar nerve palsy </a:t>
            </a:r>
            <a:r>
              <a:rPr lang="en-US" dirty="0">
                <a:solidFill>
                  <a:schemeClr val="bg1"/>
                </a:solidFill>
              </a:rPr>
              <a:t>x ≥ 3 months</a:t>
            </a:r>
          </a:p>
          <a:p>
            <a:pPr lvl="1">
              <a:buFont typeface="Arial" charset="0"/>
              <a:buChar char="•"/>
              <a:defRPr/>
            </a:pPr>
            <a:r>
              <a:rPr lang="en-US" b="1" dirty="0">
                <a:solidFill>
                  <a:schemeClr val="bg1"/>
                </a:solidFill>
              </a:rPr>
              <a:t>Inguinal adenopathy </a:t>
            </a:r>
          </a:p>
          <a:p>
            <a:pPr marL="342900" lvl="1" indent="0">
              <a:buNone/>
              <a:defRPr/>
            </a:pPr>
            <a:r>
              <a:rPr lang="en-US" b="1" dirty="0">
                <a:solidFill>
                  <a:schemeClr val="bg1"/>
                </a:solidFill>
                <a:sym typeface="Wingdings"/>
              </a:rPr>
              <a:t>	</a:t>
            </a:r>
            <a:r>
              <a:rPr lang="en-US" dirty="0">
                <a:solidFill>
                  <a:schemeClr val="bg1"/>
                </a:solidFill>
                <a:sym typeface="Wingdings"/>
              </a:rPr>
              <a:t> Doxycycline </a:t>
            </a:r>
          </a:p>
          <a:p>
            <a:pPr lvl="1">
              <a:buFont typeface="Arial" charset="0"/>
              <a:buChar char="•"/>
              <a:defRPr/>
            </a:pPr>
            <a:endParaRPr lang="en-US" dirty="0">
              <a:solidFill>
                <a:schemeClr val="bg1"/>
              </a:solidFill>
            </a:endParaRPr>
          </a:p>
          <a:p>
            <a:pPr>
              <a:buFont typeface="Arial" charset="0"/>
              <a:buChar char="•"/>
              <a:defRPr/>
            </a:pPr>
            <a:r>
              <a:rPr lang="en-US" dirty="0">
                <a:solidFill>
                  <a:schemeClr val="bg1"/>
                </a:solidFill>
              </a:rPr>
              <a:t> May 28 - TB skin test </a:t>
            </a:r>
          </a:p>
          <a:p>
            <a:pPr lvl="1">
              <a:buFont typeface="Arial" charset="0"/>
              <a:buChar char="•"/>
              <a:defRPr/>
            </a:pPr>
            <a:endParaRPr lang="en-US" dirty="0">
              <a:solidFill>
                <a:schemeClr val="bg1"/>
              </a:solidFill>
            </a:endParaRPr>
          </a:p>
          <a:p>
            <a:pPr>
              <a:buFont typeface="Arial" charset="0"/>
              <a:buChar char="•"/>
              <a:defRPr/>
            </a:pPr>
            <a:r>
              <a:rPr lang="en-US" dirty="0">
                <a:solidFill>
                  <a:schemeClr val="bg1"/>
                </a:solidFill>
              </a:rPr>
              <a:t>June 4 </a:t>
            </a:r>
            <a:r>
              <a:rPr lang="mr-IN" dirty="0">
                <a:solidFill>
                  <a:schemeClr val="bg1"/>
                </a:solidFill>
              </a:rPr>
              <a:t>–</a:t>
            </a:r>
            <a:r>
              <a:rPr lang="en-US" dirty="0">
                <a:solidFill>
                  <a:schemeClr val="bg1"/>
                </a:solidFill>
              </a:rPr>
              <a:t> back to clinic </a:t>
            </a:r>
          </a:p>
          <a:p>
            <a:pPr lvl="1">
              <a:buFont typeface="Arial" charset="0"/>
              <a:buChar char="•"/>
              <a:defRPr/>
            </a:pPr>
            <a:r>
              <a:rPr lang="en-US" b="1" dirty="0">
                <a:solidFill>
                  <a:schemeClr val="bg1"/>
                </a:solidFill>
              </a:rPr>
              <a:t>Fever and painful nodules</a:t>
            </a:r>
          </a:p>
          <a:p>
            <a:pPr lvl="1">
              <a:buFont typeface="Arial" charset="0"/>
              <a:buChar char="•"/>
              <a:defRPr/>
            </a:pPr>
            <a:endParaRPr lang="en-US" dirty="0"/>
          </a:p>
          <a:p>
            <a:pPr lvl="1">
              <a:buFont typeface="Arial" charset="0"/>
              <a:buChar char="•"/>
              <a:defRPr/>
            </a:pPr>
            <a:endParaRPr lang="en-US" dirty="0"/>
          </a:p>
          <a:p>
            <a:pPr>
              <a:buFont typeface="Arial" charset="0"/>
              <a:buChar char="•"/>
              <a:defRPr/>
            </a:pPr>
            <a:endParaRPr lang="en-US" dirty="0"/>
          </a:p>
          <a:p>
            <a:pPr lvl="1">
              <a:buFont typeface="Arial" charset="0"/>
              <a:buChar char="•"/>
              <a:defRPr/>
            </a:pPr>
            <a:endParaRPr lang="en-US" dirty="0"/>
          </a:p>
          <a:p>
            <a:pPr>
              <a:buFont typeface="Arial" charset="0"/>
              <a:buChar char="•"/>
              <a:defRPr/>
            </a:pPr>
            <a:endParaRPr lang="en-US" dirty="0"/>
          </a:p>
        </p:txBody>
      </p:sp>
      <p:pic>
        <p:nvPicPr>
          <p:cNvPr id="24579" name="Picture 10" descr="ising to leadership: How second-generation Somali-Americans are coming  into their">
            <a:extLst>
              <a:ext uri="{FF2B5EF4-FFF2-40B4-BE49-F238E27FC236}">
                <a16:creationId xmlns:a16="http://schemas.microsoft.com/office/drawing/2014/main" id="{C51F40C2-6DDD-C92C-175B-7F4B6C1758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3214" r="15894" b="26891"/>
          <a:stretch>
            <a:fillRect/>
          </a:stretch>
        </p:blipFill>
        <p:spPr bwMode="auto">
          <a:xfrm>
            <a:off x="7392591" y="1131094"/>
            <a:ext cx="1444228" cy="1322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0" name="TextBox 5">
            <a:extLst>
              <a:ext uri="{FF2B5EF4-FFF2-40B4-BE49-F238E27FC236}">
                <a16:creationId xmlns:a16="http://schemas.microsoft.com/office/drawing/2014/main" id="{49143D1C-C5D8-40A1-DDCF-502C33D28B23}"/>
              </a:ext>
            </a:extLst>
          </p:cNvPr>
          <p:cNvSpPr txBox="1">
            <a:spLocks noChangeArrowheads="1"/>
          </p:cNvSpPr>
          <p:nvPr/>
        </p:nvSpPr>
        <p:spPr bwMode="auto">
          <a:xfrm>
            <a:off x="7136607" y="2453878"/>
            <a:ext cx="1888659"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350"/>
              <a:t>Not actually the patient </a:t>
            </a:r>
          </a:p>
        </p:txBody>
      </p:sp>
      <p:pic>
        <p:nvPicPr>
          <p:cNvPr id="24581" name="Picture 2" descr="ancouver General Hospital | Department of Emergency Medicine">
            <a:extLst>
              <a:ext uri="{FF2B5EF4-FFF2-40B4-BE49-F238E27FC236}">
                <a16:creationId xmlns:a16="http://schemas.microsoft.com/office/drawing/2014/main" id="{26D963A5-7364-204C-B618-82A4422A20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0504" y="3058716"/>
            <a:ext cx="2906315" cy="2178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AF126CB3-7EBC-2231-CD08-CCCE7AC28CA9}"/>
              </a:ext>
            </a:extLst>
          </p:cNvPr>
          <p:cNvSpPr>
            <a:spLocks noGrp="1"/>
          </p:cNvSpPr>
          <p:nvPr>
            <p:ph type="title"/>
          </p:nvPr>
        </p:nvSpPr>
        <p:spPr/>
        <p:txBody>
          <a:bodyPr/>
          <a:lstStyle/>
          <a:p>
            <a:r>
              <a:rPr lang="en-US" altLang="en-US"/>
              <a:t>33M, refugee from Somalia </a:t>
            </a:r>
          </a:p>
        </p:txBody>
      </p:sp>
      <p:sp>
        <p:nvSpPr>
          <p:cNvPr id="3" name="Content Placeholder 2">
            <a:extLst>
              <a:ext uri="{FF2B5EF4-FFF2-40B4-BE49-F238E27FC236}">
                <a16:creationId xmlns:a16="http://schemas.microsoft.com/office/drawing/2014/main" id="{BFC48785-6228-2A54-A73E-E5CC52C93245}"/>
              </a:ext>
            </a:extLst>
          </p:cNvPr>
          <p:cNvSpPr>
            <a:spLocks noGrp="1"/>
          </p:cNvSpPr>
          <p:nvPr>
            <p:ph idx="1"/>
          </p:nvPr>
        </p:nvSpPr>
        <p:spPr/>
        <p:txBody>
          <a:bodyPr>
            <a:normAutofit fontScale="62500" lnSpcReduction="20000"/>
          </a:bodyPr>
          <a:lstStyle/>
          <a:p>
            <a:pPr>
              <a:buFont typeface="Arial" charset="0"/>
              <a:buChar char="•"/>
              <a:defRPr/>
            </a:pPr>
            <a:r>
              <a:rPr lang="en-US" dirty="0"/>
              <a:t>May 17 - </a:t>
            </a:r>
            <a:r>
              <a:rPr lang="en-US" dirty="0">
                <a:sym typeface="Wingdings"/>
              </a:rPr>
              <a:t> arrived to Vancouver </a:t>
            </a:r>
          </a:p>
          <a:p>
            <a:pPr>
              <a:buFont typeface="Arial" charset="0"/>
              <a:buChar char="•"/>
              <a:defRPr/>
            </a:pPr>
            <a:endParaRPr lang="en-US" dirty="0">
              <a:sym typeface="Wingdings"/>
            </a:endParaRPr>
          </a:p>
          <a:p>
            <a:pPr>
              <a:buFont typeface="Arial" charset="0"/>
              <a:buChar char="•"/>
              <a:defRPr/>
            </a:pPr>
            <a:r>
              <a:rPr lang="en-US" dirty="0">
                <a:sym typeface="Wingdings"/>
              </a:rPr>
              <a:t>May 21 </a:t>
            </a:r>
            <a:r>
              <a:rPr lang="mr-IN" dirty="0">
                <a:sym typeface="Wingdings"/>
              </a:rPr>
              <a:t>–</a:t>
            </a:r>
            <a:r>
              <a:rPr lang="en-US" dirty="0">
                <a:sym typeface="Wingdings"/>
              </a:rPr>
              <a:t> to ER</a:t>
            </a:r>
          </a:p>
          <a:p>
            <a:pPr lvl="1">
              <a:buFont typeface="Arial" charset="0"/>
              <a:buChar char="•"/>
              <a:defRPr/>
            </a:pPr>
            <a:r>
              <a:rPr lang="en-US" b="1" dirty="0">
                <a:sym typeface="Wingdings"/>
              </a:rPr>
              <a:t>Epistaxis  </a:t>
            </a:r>
            <a:r>
              <a:rPr lang="en-US" dirty="0" err="1">
                <a:sym typeface="Wingdings"/>
              </a:rPr>
              <a:t>polysporin</a:t>
            </a:r>
            <a:r>
              <a:rPr lang="en-US" dirty="0">
                <a:sym typeface="Wingdings"/>
              </a:rPr>
              <a:t>/</a:t>
            </a:r>
            <a:r>
              <a:rPr lang="en-US" dirty="0" err="1">
                <a:sym typeface="Wingdings"/>
              </a:rPr>
              <a:t>vaseline</a:t>
            </a:r>
            <a:r>
              <a:rPr lang="en-US" dirty="0">
                <a:sym typeface="Wingdings"/>
              </a:rPr>
              <a:t> </a:t>
            </a:r>
          </a:p>
          <a:p>
            <a:pPr lvl="1">
              <a:buFont typeface="Arial" charset="0"/>
              <a:buChar char="•"/>
              <a:defRPr/>
            </a:pPr>
            <a:r>
              <a:rPr lang="en-US" b="1" dirty="0">
                <a:sym typeface="Wingdings"/>
              </a:rPr>
              <a:t>Dysuria  </a:t>
            </a:r>
            <a:r>
              <a:rPr lang="en-US" dirty="0">
                <a:sym typeface="Wingdings"/>
              </a:rPr>
              <a:t>ceftriaxone/</a:t>
            </a:r>
            <a:r>
              <a:rPr lang="en-US" dirty="0" err="1">
                <a:sym typeface="Wingdings"/>
              </a:rPr>
              <a:t>azithro</a:t>
            </a:r>
            <a:r>
              <a:rPr lang="en-US" dirty="0">
                <a:sym typeface="Wingdings"/>
              </a:rPr>
              <a:t> </a:t>
            </a:r>
            <a:r>
              <a:rPr lang="en-CA" dirty="0">
                <a:sym typeface="Wingdings"/>
              </a:rPr>
              <a:t>and referred to Trop Med </a:t>
            </a:r>
            <a:endParaRPr lang="en-US" dirty="0">
              <a:sym typeface="Wingdings"/>
            </a:endParaRPr>
          </a:p>
          <a:p>
            <a:pPr lvl="1">
              <a:buFont typeface="Arial" charset="0"/>
              <a:buChar char="•"/>
              <a:defRPr/>
            </a:pPr>
            <a:endParaRPr lang="en-US" b="1" dirty="0"/>
          </a:p>
          <a:p>
            <a:pPr>
              <a:buFont typeface="Arial" charset="0"/>
              <a:buChar char="•"/>
              <a:defRPr/>
            </a:pPr>
            <a:r>
              <a:rPr lang="en-US" dirty="0">
                <a:solidFill>
                  <a:schemeClr val="bg1"/>
                </a:solidFill>
                <a:sym typeface="Wingdings"/>
              </a:rPr>
              <a:t>May 27 </a:t>
            </a:r>
            <a:r>
              <a:rPr lang="mr-IN" dirty="0">
                <a:solidFill>
                  <a:schemeClr val="bg1"/>
                </a:solidFill>
                <a:sym typeface="Wingdings"/>
              </a:rPr>
              <a:t>–</a:t>
            </a:r>
            <a:r>
              <a:rPr lang="en-US" dirty="0">
                <a:solidFill>
                  <a:schemeClr val="bg1"/>
                </a:solidFill>
                <a:sym typeface="Wingdings"/>
              </a:rPr>
              <a:t> seen in Trop Med clinic </a:t>
            </a:r>
          </a:p>
          <a:p>
            <a:pPr lvl="1">
              <a:buFont typeface="Arial" charset="0"/>
              <a:buChar char="•"/>
              <a:defRPr/>
            </a:pPr>
            <a:r>
              <a:rPr lang="en-US" b="1" dirty="0">
                <a:solidFill>
                  <a:schemeClr val="bg1"/>
                </a:solidFill>
              </a:rPr>
              <a:t>R. Ulnar nerve palsy </a:t>
            </a:r>
            <a:r>
              <a:rPr lang="en-US" dirty="0">
                <a:solidFill>
                  <a:schemeClr val="bg1"/>
                </a:solidFill>
              </a:rPr>
              <a:t>x ≥ 3 months</a:t>
            </a:r>
          </a:p>
          <a:p>
            <a:pPr lvl="1">
              <a:buFont typeface="Arial" charset="0"/>
              <a:buChar char="•"/>
              <a:defRPr/>
            </a:pPr>
            <a:r>
              <a:rPr lang="en-US" b="1" dirty="0">
                <a:solidFill>
                  <a:schemeClr val="bg1"/>
                </a:solidFill>
              </a:rPr>
              <a:t>Inguinal adenopathy </a:t>
            </a:r>
          </a:p>
          <a:p>
            <a:pPr marL="342900" lvl="1" indent="0">
              <a:buNone/>
              <a:defRPr/>
            </a:pPr>
            <a:r>
              <a:rPr lang="en-US" b="1" dirty="0">
                <a:solidFill>
                  <a:schemeClr val="bg1"/>
                </a:solidFill>
                <a:sym typeface="Wingdings"/>
              </a:rPr>
              <a:t>	</a:t>
            </a:r>
            <a:r>
              <a:rPr lang="en-US" dirty="0">
                <a:solidFill>
                  <a:schemeClr val="bg1"/>
                </a:solidFill>
                <a:sym typeface="Wingdings"/>
              </a:rPr>
              <a:t> Doxycycline </a:t>
            </a:r>
          </a:p>
          <a:p>
            <a:pPr lvl="1">
              <a:buFont typeface="Arial" charset="0"/>
              <a:buChar char="•"/>
              <a:defRPr/>
            </a:pPr>
            <a:endParaRPr lang="en-US" dirty="0">
              <a:solidFill>
                <a:schemeClr val="bg1"/>
              </a:solidFill>
            </a:endParaRPr>
          </a:p>
          <a:p>
            <a:pPr>
              <a:buFont typeface="Arial" charset="0"/>
              <a:buChar char="•"/>
              <a:defRPr/>
            </a:pPr>
            <a:r>
              <a:rPr lang="en-US" dirty="0">
                <a:solidFill>
                  <a:schemeClr val="bg1"/>
                </a:solidFill>
              </a:rPr>
              <a:t> May 28 - TB skin test </a:t>
            </a:r>
          </a:p>
          <a:p>
            <a:pPr lvl="1">
              <a:buFont typeface="Arial" charset="0"/>
              <a:buChar char="•"/>
              <a:defRPr/>
            </a:pPr>
            <a:endParaRPr lang="en-US" dirty="0">
              <a:solidFill>
                <a:schemeClr val="bg1"/>
              </a:solidFill>
            </a:endParaRPr>
          </a:p>
          <a:p>
            <a:pPr>
              <a:buFont typeface="Arial" charset="0"/>
              <a:buChar char="•"/>
              <a:defRPr/>
            </a:pPr>
            <a:r>
              <a:rPr lang="en-US" dirty="0">
                <a:solidFill>
                  <a:schemeClr val="bg1"/>
                </a:solidFill>
              </a:rPr>
              <a:t>June 4 </a:t>
            </a:r>
            <a:r>
              <a:rPr lang="mr-IN" dirty="0">
                <a:solidFill>
                  <a:schemeClr val="bg1"/>
                </a:solidFill>
              </a:rPr>
              <a:t>–</a:t>
            </a:r>
            <a:r>
              <a:rPr lang="en-US" dirty="0">
                <a:solidFill>
                  <a:schemeClr val="bg1"/>
                </a:solidFill>
              </a:rPr>
              <a:t> back to clinic </a:t>
            </a:r>
          </a:p>
          <a:p>
            <a:pPr lvl="1">
              <a:buFont typeface="Arial" charset="0"/>
              <a:buChar char="•"/>
              <a:defRPr/>
            </a:pPr>
            <a:r>
              <a:rPr lang="en-US" b="1" dirty="0">
                <a:solidFill>
                  <a:schemeClr val="bg1"/>
                </a:solidFill>
              </a:rPr>
              <a:t>Fever and painful nodules</a:t>
            </a:r>
          </a:p>
          <a:p>
            <a:pPr lvl="1">
              <a:buFont typeface="Arial" charset="0"/>
              <a:buChar char="•"/>
              <a:defRPr/>
            </a:pPr>
            <a:endParaRPr lang="en-US" dirty="0"/>
          </a:p>
          <a:p>
            <a:pPr lvl="1">
              <a:buFont typeface="Arial" charset="0"/>
              <a:buChar char="•"/>
              <a:defRPr/>
            </a:pPr>
            <a:endParaRPr lang="en-US" dirty="0"/>
          </a:p>
          <a:p>
            <a:pPr>
              <a:buFont typeface="Arial" charset="0"/>
              <a:buChar char="•"/>
              <a:defRPr/>
            </a:pPr>
            <a:endParaRPr lang="en-US" dirty="0"/>
          </a:p>
          <a:p>
            <a:pPr lvl="1">
              <a:buFont typeface="Arial" charset="0"/>
              <a:buChar char="•"/>
              <a:defRPr/>
            </a:pPr>
            <a:endParaRPr lang="en-US" dirty="0"/>
          </a:p>
          <a:p>
            <a:pPr>
              <a:buFont typeface="Arial" charset="0"/>
              <a:buChar char="•"/>
              <a:defRPr/>
            </a:pPr>
            <a:endParaRPr lang="en-US" dirty="0"/>
          </a:p>
        </p:txBody>
      </p:sp>
      <p:pic>
        <p:nvPicPr>
          <p:cNvPr id="25603" name="Picture 10" descr="ising to leadership: How second-generation Somali-Americans are coming  into their">
            <a:extLst>
              <a:ext uri="{FF2B5EF4-FFF2-40B4-BE49-F238E27FC236}">
                <a16:creationId xmlns:a16="http://schemas.microsoft.com/office/drawing/2014/main" id="{9D26CDC0-2434-FEF2-F1A3-7C3269ABCF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3214" r="15894" b="26891"/>
          <a:stretch>
            <a:fillRect/>
          </a:stretch>
        </p:blipFill>
        <p:spPr bwMode="auto">
          <a:xfrm>
            <a:off x="7392591" y="1131094"/>
            <a:ext cx="1444228" cy="1322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4" name="TextBox 5">
            <a:extLst>
              <a:ext uri="{FF2B5EF4-FFF2-40B4-BE49-F238E27FC236}">
                <a16:creationId xmlns:a16="http://schemas.microsoft.com/office/drawing/2014/main" id="{49E51498-633D-A23B-0DD5-430F6420B66D}"/>
              </a:ext>
            </a:extLst>
          </p:cNvPr>
          <p:cNvSpPr txBox="1">
            <a:spLocks noChangeArrowheads="1"/>
          </p:cNvSpPr>
          <p:nvPr/>
        </p:nvSpPr>
        <p:spPr bwMode="auto">
          <a:xfrm>
            <a:off x="7136607" y="2453878"/>
            <a:ext cx="1888659"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350"/>
              <a:t>Not actually the patient </a:t>
            </a:r>
          </a:p>
        </p:txBody>
      </p:sp>
      <p:pic>
        <p:nvPicPr>
          <p:cNvPr id="25605" name="Picture 2" descr="ancouver General Hospital | Department of Emergency Medicine">
            <a:extLst>
              <a:ext uri="{FF2B5EF4-FFF2-40B4-BE49-F238E27FC236}">
                <a16:creationId xmlns:a16="http://schemas.microsoft.com/office/drawing/2014/main" id="{E277E3E0-2062-9078-00B3-864058E0A2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0504" y="3548062"/>
            <a:ext cx="2906315" cy="2178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a:extLst>
              <a:ext uri="{FF2B5EF4-FFF2-40B4-BE49-F238E27FC236}">
                <a16:creationId xmlns:a16="http://schemas.microsoft.com/office/drawing/2014/main" id="{68B1D61E-88D8-B4C0-E4C4-C6CC43D221BA}"/>
              </a:ext>
            </a:extLst>
          </p:cNvPr>
          <p:cNvSpPr>
            <a:spLocks noGrp="1"/>
          </p:cNvSpPr>
          <p:nvPr>
            <p:ph type="title"/>
          </p:nvPr>
        </p:nvSpPr>
        <p:spPr/>
        <p:txBody>
          <a:bodyPr/>
          <a:lstStyle/>
          <a:p>
            <a:r>
              <a:rPr lang="en-US" altLang="en-US"/>
              <a:t>33M, refugee from Somalia </a:t>
            </a:r>
          </a:p>
        </p:txBody>
      </p:sp>
      <p:sp>
        <p:nvSpPr>
          <p:cNvPr id="3" name="Content Placeholder 2">
            <a:extLst>
              <a:ext uri="{FF2B5EF4-FFF2-40B4-BE49-F238E27FC236}">
                <a16:creationId xmlns:a16="http://schemas.microsoft.com/office/drawing/2014/main" id="{773A62E2-AAE7-A924-77D6-35B9998A285C}"/>
              </a:ext>
            </a:extLst>
          </p:cNvPr>
          <p:cNvSpPr>
            <a:spLocks noGrp="1"/>
          </p:cNvSpPr>
          <p:nvPr>
            <p:ph idx="1"/>
          </p:nvPr>
        </p:nvSpPr>
        <p:spPr/>
        <p:txBody>
          <a:bodyPr>
            <a:normAutofit fontScale="62500" lnSpcReduction="20000"/>
          </a:bodyPr>
          <a:lstStyle/>
          <a:p>
            <a:pPr>
              <a:buFont typeface="Arial" charset="0"/>
              <a:buChar char="•"/>
              <a:defRPr/>
            </a:pPr>
            <a:r>
              <a:rPr lang="en-US" dirty="0"/>
              <a:t>May 17 - </a:t>
            </a:r>
            <a:r>
              <a:rPr lang="en-US" dirty="0">
                <a:sym typeface="Wingdings"/>
              </a:rPr>
              <a:t> arrived to Vancouver </a:t>
            </a:r>
          </a:p>
          <a:p>
            <a:pPr>
              <a:buFont typeface="Arial" charset="0"/>
              <a:buChar char="•"/>
              <a:defRPr/>
            </a:pPr>
            <a:endParaRPr lang="en-US" dirty="0">
              <a:sym typeface="Wingdings"/>
            </a:endParaRPr>
          </a:p>
          <a:p>
            <a:pPr>
              <a:buFont typeface="Arial" charset="0"/>
              <a:buChar char="•"/>
              <a:defRPr/>
            </a:pPr>
            <a:r>
              <a:rPr lang="en-US" dirty="0">
                <a:sym typeface="Wingdings"/>
              </a:rPr>
              <a:t>May 21 </a:t>
            </a:r>
            <a:r>
              <a:rPr lang="mr-IN" dirty="0">
                <a:sym typeface="Wingdings"/>
              </a:rPr>
              <a:t>–</a:t>
            </a:r>
            <a:r>
              <a:rPr lang="en-US" dirty="0">
                <a:sym typeface="Wingdings"/>
              </a:rPr>
              <a:t> to ER</a:t>
            </a:r>
          </a:p>
          <a:p>
            <a:pPr lvl="1">
              <a:buFont typeface="Arial" charset="0"/>
              <a:buChar char="•"/>
              <a:defRPr/>
            </a:pPr>
            <a:r>
              <a:rPr lang="en-US" b="1" dirty="0">
                <a:sym typeface="Wingdings"/>
              </a:rPr>
              <a:t>Epistaxis</a:t>
            </a:r>
            <a:r>
              <a:rPr lang="en-US" dirty="0">
                <a:sym typeface="Wingdings"/>
              </a:rPr>
              <a:t>, mild</a:t>
            </a:r>
          </a:p>
          <a:p>
            <a:pPr lvl="1">
              <a:buFont typeface="Arial" charset="0"/>
              <a:buChar char="•"/>
              <a:defRPr/>
            </a:pPr>
            <a:r>
              <a:rPr lang="en-US" b="1" dirty="0">
                <a:sym typeface="Wingdings"/>
              </a:rPr>
              <a:t>Dysuria</a:t>
            </a:r>
            <a:r>
              <a:rPr lang="en-US" dirty="0">
                <a:sym typeface="Wingdings"/>
              </a:rPr>
              <a:t> x 3 months </a:t>
            </a:r>
          </a:p>
          <a:p>
            <a:pPr lvl="1">
              <a:buFont typeface="Arial" charset="0"/>
              <a:buChar char="•"/>
              <a:defRPr/>
            </a:pPr>
            <a:endParaRPr lang="en-US" b="1" dirty="0"/>
          </a:p>
          <a:p>
            <a:pPr>
              <a:buFont typeface="Arial" charset="0"/>
              <a:buChar char="•"/>
              <a:defRPr/>
            </a:pPr>
            <a:r>
              <a:rPr lang="en-US" dirty="0">
                <a:sym typeface="Wingdings"/>
              </a:rPr>
              <a:t>May 27 </a:t>
            </a:r>
            <a:r>
              <a:rPr lang="mr-IN" dirty="0">
                <a:sym typeface="Wingdings"/>
              </a:rPr>
              <a:t>–</a:t>
            </a:r>
            <a:r>
              <a:rPr lang="en-US" dirty="0">
                <a:sym typeface="Wingdings"/>
              </a:rPr>
              <a:t> seen in Trop Med clinic </a:t>
            </a:r>
          </a:p>
          <a:p>
            <a:pPr lvl="1">
              <a:buFont typeface="Arial" charset="0"/>
              <a:buChar char="•"/>
              <a:defRPr/>
            </a:pPr>
            <a:r>
              <a:rPr lang="en-US" b="1" dirty="0">
                <a:solidFill>
                  <a:schemeClr val="bg1"/>
                </a:solidFill>
              </a:rPr>
              <a:t>R. Ulnar nerve palsy </a:t>
            </a:r>
            <a:r>
              <a:rPr lang="en-US" dirty="0">
                <a:solidFill>
                  <a:schemeClr val="bg1"/>
                </a:solidFill>
              </a:rPr>
              <a:t>x ≥ 3 months</a:t>
            </a:r>
          </a:p>
          <a:p>
            <a:pPr lvl="1">
              <a:buFont typeface="Arial" charset="0"/>
              <a:buChar char="•"/>
              <a:defRPr/>
            </a:pPr>
            <a:r>
              <a:rPr lang="en-US" b="1" dirty="0">
                <a:solidFill>
                  <a:schemeClr val="bg1"/>
                </a:solidFill>
              </a:rPr>
              <a:t>Inguinal adenopathy </a:t>
            </a:r>
          </a:p>
          <a:p>
            <a:pPr marL="342900" lvl="1" indent="0">
              <a:buNone/>
              <a:defRPr/>
            </a:pPr>
            <a:r>
              <a:rPr lang="en-US" b="1" dirty="0">
                <a:solidFill>
                  <a:schemeClr val="bg1"/>
                </a:solidFill>
                <a:sym typeface="Wingdings"/>
              </a:rPr>
              <a:t>	</a:t>
            </a:r>
            <a:r>
              <a:rPr lang="en-US" dirty="0">
                <a:solidFill>
                  <a:schemeClr val="bg1"/>
                </a:solidFill>
                <a:sym typeface="Wingdings"/>
              </a:rPr>
              <a:t> Doxycycline </a:t>
            </a:r>
          </a:p>
          <a:p>
            <a:pPr lvl="1">
              <a:buFont typeface="Arial" charset="0"/>
              <a:buChar char="•"/>
              <a:defRPr/>
            </a:pPr>
            <a:endParaRPr lang="en-US" dirty="0">
              <a:solidFill>
                <a:schemeClr val="bg1"/>
              </a:solidFill>
            </a:endParaRPr>
          </a:p>
          <a:p>
            <a:pPr>
              <a:buFont typeface="Arial" charset="0"/>
              <a:buChar char="•"/>
              <a:defRPr/>
            </a:pPr>
            <a:r>
              <a:rPr lang="en-US" dirty="0">
                <a:solidFill>
                  <a:schemeClr val="bg1"/>
                </a:solidFill>
              </a:rPr>
              <a:t> May 28 - TB skin test </a:t>
            </a:r>
          </a:p>
          <a:p>
            <a:pPr lvl="1">
              <a:buFont typeface="Arial" charset="0"/>
              <a:buChar char="•"/>
              <a:defRPr/>
            </a:pPr>
            <a:endParaRPr lang="en-US" dirty="0">
              <a:solidFill>
                <a:schemeClr val="bg1"/>
              </a:solidFill>
            </a:endParaRPr>
          </a:p>
          <a:p>
            <a:pPr>
              <a:buFont typeface="Arial" charset="0"/>
              <a:buChar char="•"/>
              <a:defRPr/>
            </a:pPr>
            <a:r>
              <a:rPr lang="en-US" dirty="0">
                <a:solidFill>
                  <a:schemeClr val="bg1"/>
                </a:solidFill>
              </a:rPr>
              <a:t>June 4 </a:t>
            </a:r>
            <a:r>
              <a:rPr lang="mr-IN" dirty="0">
                <a:solidFill>
                  <a:schemeClr val="bg1"/>
                </a:solidFill>
              </a:rPr>
              <a:t>–</a:t>
            </a:r>
            <a:r>
              <a:rPr lang="en-US" dirty="0">
                <a:solidFill>
                  <a:schemeClr val="bg1"/>
                </a:solidFill>
              </a:rPr>
              <a:t> back to clinic </a:t>
            </a:r>
          </a:p>
          <a:p>
            <a:pPr lvl="1">
              <a:buFont typeface="Arial" charset="0"/>
              <a:buChar char="•"/>
              <a:defRPr/>
            </a:pPr>
            <a:r>
              <a:rPr lang="en-US" b="1" dirty="0">
                <a:solidFill>
                  <a:schemeClr val="bg1"/>
                </a:solidFill>
              </a:rPr>
              <a:t>Fever and painful nodules</a:t>
            </a:r>
          </a:p>
          <a:p>
            <a:pPr lvl="1">
              <a:buFont typeface="Arial" charset="0"/>
              <a:buChar char="•"/>
              <a:defRPr/>
            </a:pPr>
            <a:endParaRPr lang="en-US" dirty="0"/>
          </a:p>
          <a:p>
            <a:pPr lvl="1">
              <a:buFont typeface="Arial" charset="0"/>
              <a:buChar char="•"/>
              <a:defRPr/>
            </a:pPr>
            <a:endParaRPr lang="en-US" dirty="0"/>
          </a:p>
          <a:p>
            <a:pPr>
              <a:buFont typeface="Arial" charset="0"/>
              <a:buChar char="•"/>
              <a:defRPr/>
            </a:pPr>
            <a:endParaRPr lang="en-US" dirty="0"/>
          </a:p>
          <a:p>
            <a:pPr lvl="1">
              <a:buFont typeface="Arial" charset="0"/>
              <a:buChar char="•"/>
              <a:defRPr/>
            </a:pPr>
            <a:endParaRPr lang="en-US" dirty="0"/>
          </a:p>
          <a:p>
            <a:pPr>
              <a:buFont typeface="Arial" charset="0"/>
              <a:buChar char="•"/>
              <a:defRPr/>
            </a:pPr>
            <a:endParaRPr lang="en-US" dirty="0"/>
          </a:p>
        </p:txBody>
      </p:sp>
      <p:sp>
        <p:nvSpPr>
          <p:cNvPr id="26627" name="TextBox 4">
            <a:extLst>
              <a:ext uri="{FF2B5EF4-FFF2-40B4-BE49-F238E27FC236}">
                <a16:creationId xmlns:a16="http://schemas.microsoft.com/office/drawing/2014/main" id="{F2BDEEF9-8BA6-E952-8322-F7564A3D83FC}"/>
              </a:ext>
            </a:extLst>
          </p:cNvPr>
          <p:cNvSpPr txBox="1">
            <a:spLocks noChangeArrowheads="1"/>
          </p:cNvSpPr>
          <p:nvPr/>
        </p:nvSpPr>
        <p:spPr bwMode="auto">
          <a:xfrm>
            <a:off x="4267200" y="2903935"/>
            <a:ext cx="3349828" cy="1962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pPr>
            <a:r>
              <a:rPr lang="en-US" altLang="en-US" sz="1350">
                <a:sym typeface="Wingdings" pitchFamily="2" charset="2"/>
              </a:rPr>
              <a:t>Urinalysis	- bland (no WBC, no RBC)</a:t>
            </a:r>
          </a:p>
          <a:p>
            <a:pPr>
              <a:lnSpc>
                <a:spcPct val="100000"/>
              </a:lnSpc>
              <a:spcBef>
                <a:spcPct val="0"/>
              </a:spcBef>
            </a:pPr>
            <a:r>
              <a:rPr lang="en-US" altLang="en-US" sz="1350">
                <a:sym typeface="Wingdings" pitchFamily="2" charset="2"/>
              </a:rPr>
              <a:t>Urine G/C pcr	- negative </a:t>
            </a:r>
          </a:p>
          <a:p>
            <a:pPr>
              <a:lnSpc>
                <a:spcPct val="100000"/>
              </a:lnSpc>
              <a:spcBef>
                <a:spcPct val="0"/>
              </a:spcBef>
            </a:pPr>
            <a:r>
              <a:rPr lang="en-US" altLang="en-US" sz="1350">
                <a:sym typeface="Wingdings" pitchFamily="2" charset="2"/>
              </a:rPr>
              <a:t>Urine schisto	- negative </a:t>
            </a:r>
          </a:p>
          <a:p>
            <a:pPr>
              <a:lnSpc>
                <a:spcPct val="100000"/>
              </a:lnSpc>
              <a:spcBef>
                <a:spcPct val="0"/>
              </a:spcBef>
            </a:pPr>
            <a:r>
              <a:rPr lang="en-US" altLang="en-US" sz="1350">
                <a:sym typeface="Wingdings" pitchFamily="2" charset="2"/>
              </a:rPr>
              <a:t>HIV 		- negative </a:t>
            </a:r>
          </a:p>
          <a:p>
            <a:pPr>
              <a:lnSpc>
                <a:spcPct val="100000"/>
              </a:lnSpc>
              <a:spcBef>
                <a:spcPct val="0"/>
              </a:spcBef>
            </a:pPr>
            <a:r>
              <a:rPr lang="en-US" altLang="en-US" sz="1350">
                <a:sym typeface="Wingdings" pitchFamily="2" charset="2"/>
              </a:rPr>
              <a:t>Syphilis	- negative </a:t>
            </a:r>
          </a:p>
          <a:p>
            <a:pPr>
              <a:lnSpc>
                <a:spcPct val="100000"/>
              </a:lnSpc>
              <a:spcBef>
                <a:spcPct val="0"/>
              </a:spcBef>
            </a:pPr>
            <a:endParaRPr lang="en-US" altLang="en-US" sz="1350">
              <a:sym typeface="Wingdings" pitchFamily="2" charset="2"/>
            </a:endParaRPr>
          </a:p>
          <a:p>
            <a:pPr>
              <a:lnSpc>
                <a:spcPct val="100000"/>
              </a:lnSpc>
              <a:spcBef>
                <a:spcPct val="0"/>
              </a:spcBef>
            </a:pPr>
            <a:r>
              <a:rPr lang="en-US" altLang="en-US" sz="1350">
                <a:sym typeface="Wingdings" pitchFamily="2" charset="2"/>
              </a:rPr>
              <a:t>WBC 9.5, Hb 114, Plt, 480</a:t>
            </a:r>
          </a:p>
          <a:p>
            <a:pPr>
              <a:lnSpc>
                <a:spcPct val="100000"/>
              </a:lnSpc>
              <a:spcBef>
                <a:spcPct val="0"/>
              </a:spcBef>
            </a:pPr>
            <a:r>
              <a:rPr lang="en-US" altLang="en-US" sz="1350">
                <a:sym typeface="Wingdings" pitchFamily="2" charset="2"/>
              </a:rPr>
              <a:t>Creatinine 50</a:t>
            </a:r>
          </a:p>
          <a:p>
            <a:pPr>
              <a:lnSpc>
                <a:spcPct val="100000"/>
              </a:lnSpc>
              <a:spcBef>
                <a:spcPct val="0"/>
              </a:spcBef>
            </a:pPr>
            <a:endParaRPr lang="en-US" altLang="en-US" sz="135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a:extLst>
              <a:ext uri="{FF2B5EF4-FFF2-40B4-BE49-F238E27FC236}">
                <a16:creationId xmlns:a16="http://schemas.microsoft.com/office/drawing/2014/main" id="{6543DF57-86FA-CFA9-5D2B-4F35DE28AC41}"/>
              </a:ext>
            </a:extLst>
          </p:cNvPr>
          <p:cNvSpPr>
            <a:spLocks noGrp="1"/>
          </p:cNvSpPr>
          <p:nvPr>
            <p:ph type="title"/>
          </p:nvPr>
        </p:nvSpPr>
        <p:spPr/>
        <p:txBody>
          <a:bodyPr/>
          <a:lstStyle/>
          <a:p>
            <a:r>
              <a:rPr lang="en-US" altLang="en-US"/>
              <a:t>33M, refugee from Somalia </a:t>
            </a:r>
          </a:p>
        </p:txBody>
      </p:sp>
      <p:sp>
        <p:nvSpPr>
          <p:cNvPr id="3" name="Content Placeholder 2">
            <a:extLst>
              <a:ext uri="{FF2B5EF4-FFF2-40B4-BE49-F238E27FC236}">
                <a16:creationId xmlns:a16="http://schemas.microsoft.com/office/drawing/2014/main" id="{97C8BB48-253B-BD27-3B37-5BE229CAC41B}"/>
              </a:ext>
            </a:extLst>
          </p:cNvPr>
          <p:cNvSpPr>
            <a:spLocks noGrp="1"/>
          </p:cNvSpPr>
          <p:nvPr>
            <p:ph idx="1"/>
          </p:nvPr>
        </p:nvSpPr>
        <p:spPr/>
        <p:txBody>
          <a:bodyPr>
            <a:normAutofit fontScale="62500" lnSpcReduction="20000"/>
          </a:bodyPr>
          <a:lstStyle/>
          <a:p>
            <a:pPr>
              <a:buFont typeface="Arial" charset="0"/>
              <a:buChar char="•"/>
              <a:defRPr/>
            </a:pPr>
            <a:r>
              <a:rPr lang="en-US" dirty="0"/>
              <a:t>May 17 - </a:t>
            </a:r>
            <a:r>
              <a:rPr lang="en-US" dirty="0">
                <a:sym typeface="Wingdings"/>
              </a:rPr>
              <a:t> arrived to Vancouver </a:t>
            </a:r>
          </a:p>
          <a:p>
            <a:pPr>
              <a:buFont typeface="Arial" charset="0"/>
              <a:buChar char="•"/>
              <a:defRPr/>
            </a:pPr>
            <a:endParaRPr lang="en-US" dirty="0">
              <a:sym typeface="Wingdings"/>
            </a:endParaRPr>
          </a:p>
          <a:p>
            <a:pPr>
              <a:buFont typeface="Arial" charset="0"/>
              <a:buChar char="•"/>
              <a:defRPr/>
            </a:pPr>
            <a:r>
              <a:rPr lang="en-US" dirty="0">
                <a:sym typeface="Wingdings"/>
              </a:rPr>
              <a:t>May 21 </a:t>
            </a:r>
            <a:r>
              <a:rPr lang="mr-IN" dirty="0">
                <a:sym typeface="Wingdings"/>
              </a:rPr>
              <a:t>–</a:t>
            </a:r>
            <a:r>
              <a:rPr lang="en-US" dirty="0">
                <a:sym typeface="Wingdings"/>
              </a:rPr>
              <a:t> to ER</a:t>
            </a:r>
          </a:p>
          <a:p>
            <a:pPr lvl="1">
              <a:buFont typeface="Arial" charset="0"/>
              <a:buChar char="•"/>
              <a:defRPr/>
            </a:pPr>
            <a:r>
              <a:rPr lang="en-US" b="1" dirty="0">
                <a:sym typeface="Wingdings"/>
              </a:rPr>
              <a:t>Epistaxis</a:t>
            </a:r>
            <a:r>
              <a:rPr lang="en-US" dirty="0">
                <a:sym typeface="Wingdings"/>
              </a:rPr>
              <a:t>, mild</a:t>
            </a:r>
          </a:p>
          <a:p>
            <a:pPr lvl="1">
              <a:buFont typeface="Arial" charset="0"/>
              <a:buChar char="•"/>
              <a:defRPr/>
            </a:pPr>
            <a:r>
              <a:rPr lang="en-US" b="1" dirty="0">
                <a:sym typeface="Wingdings"/>
              </a:rPr>
              <a:t>Dysuria</a:t>
            </a:r>
            <a:r>
              <a:rPr lang="en-US" dirty="0">
                <a:sym typeface="Wingdings"/>
              </a:rPr>
              <a:t> x 3 months </a:t>
            </a:r>
          </a:p>
          <a:p>
            <a:pPr lvl="1">
              <a:buFont typeface="Arial" charset="0"/>
              <a:buChar char="•"/>
              <a:defRPr/>
            </a:pPr>
            <a:endParaRPr lang="en-US" b="1" dirty="0"/>
          </a:p>
          <a:p>
            <a:pPr>
              <a:buFont typeface="Arial" charset="0"/>
              <a:buChar char="•"/>
              <a:defRPr/>
            </a:pPr>
            <a:r>
              <a:rPr lang="en-US" dirty="0">
                <a:sym typeface="Wingdings"/>
              </a:rPr>
              <a:t>May 27 </a:t>
            </a:r>
            <a:r>
              <a:rPr lang="mr-IN" dirty="0">
                <a:sym typeface="Wingdings"/>
              </a:rPr>
              <a:t>–</a:t>
            </a:r>
            <a:r>
              <a:rPr lang="en-US" dirty="0">
                <a:sym typeface="Wingdings"/>
              </a:rPr>
              <a:t> seen in Trop Med clinic </a:t>
            </a:r>
          </a:p>
          <a:p>
            <a:pPr lvl="1">
              <a:buFont typeface="Arial" charset="0"/>
              <a:buChar char="•"/>
              <a:defRPr/>
            </a:pPr>
            <a:r>
              <a:rPr lang="en-US" b="1" dirty="0">
                <a:solidFill>
                  <a:schemeClr val="bg1"/>
                </a:solidFill>
              </a:rPr>
              <a:t>R. Ulnar nerve palsy </a:t>
            </a:r>
            <a:r>
              <a:rPr lang="en-US" dirty="0">
                <a:solidFill>
                  <a:schemeClr val="bg1"/>
                </a:solidFill>
              </a:rPr>
              <a:t>x ≥ 3 months</a:t>
            </a:r>
          </a:p>
          <a:p>
            <a:pPr lvl="1">
              <a:buFont typeface="Arial" charset="0"/>
              <a:buChar char="•"/>
              <a:defRPr/>
            </a:pPr>
            <a:r>
              <a:rPr lang="en-US" b="1" dirty="0"/>
              <a:t>Inguinal adenopathy </a:t>
            </a:r>
          </a:p>
          <a:p>
            <a:pPr marL="342900" lvl="1" indent="0">
              <a:buNone/>
              <a:defRPr/>
            </a:pPr>
            <a:r>
              <a:rPr lang="en-US" b="1" dirty="0">
                <a:sym typeface="Wingdings"/>
              </a:rPr>
              <a:t>	</a:t>
            </a:r>
            <a:r>
              <a:rPr lang="en-US" dirty="0">
                <a:sym typeface="Wingdings"/>
              </a:rPr>
              <a:t> Doxycycline </a:t>
            </a:r>
          </a:p>
          <a:p>
            <a:pPr lvl="1">
              <a:buFont typeface="Arial" charset="0"/>
              <a:buChar char="•"/>
              <a:defRPr/>
            </a:pPr>
            <a:endParaRPr lang="en-US" dirty="0"/>
          </a:p>
          <a:p>
            <a:pPr>
              <a:buFont typeface="Arial" charset="0"/>
              <a:buChar char="•"/>
              <a:defRPr/>
            </a:pPr>
            <a:r>
              <a:rPr lang="en-US" dirty="0">
                <a:solidFill>
                  <a:schemeClr val="bg1"/>
                </a:solidFill>
              </a:rPr>
              <a:t> May 28 - TB skin test </a:t>
            </a:r>
          </a:p>
          <a:p>
            <a:pPr lvl="1">
              <a:buFont typeface="Arial" charset="0"/>
              <a:buChar char="•"/>
              <a:defRPr/>
            </a:pPr>
            <a:endParaRPr lang="en-US" dirty="0">
              <a:solidFill>
                <a:schemeClr val="bg1"/>
              </a:solidFill>
            </a:endParaRPr>
          </a:p>
          <a:p>
            <a:pPr>
              <a:buFont typeface="Arial" charset="0"/>
              <a:buChar char="•"/>
              <a:defRPr/>
            </a:pPr>
            <a:r>
              <a:rPr lang="en-US" dirty="0">
                <a:solidFill>
                  <a:schemeClr val="bg1"/>
                </a:solidFill>
              </a:rPr>
              <a:t>June 4 </a:t>
            </a:r>
            <a:r>
              <a:rPr lang="mr-IN" dirty="0">
                <a:solidFill>
                  <a:schemeClr val="bg1"/>
                </a:solidFill>
              </a:rPr>
              <a:t>–</a:t>
            </a:r>
            <a:r>
              <a:rPr lang="en-US" dirty="0">
                <a:solidFill>
                  <a:schemeClr val="bg1"/>
                </a:solidFill>
              </a:rPr>
              <a:t> back to clinic </a:t>
            </a:r>
          </a:p>
          <a:p>
            <a:pPr lvl="1">
              <a:buFont typeface="Arial" charset="0"/>
              <a:buChar char="•"/>
              <a:defRPr/>
            </a:pPr>
            <a:r>
              <a:rPr lang="en-US" b="1" dirty="0">
                <a:solidFill>
                  <a:schemeClr val="bg1"/>
                </a:solidFill>
              </a:rPr>
              <a:t>Fever and painful nodules</a:t>
            </a:r>
          </a:p>
          <a:p>
            <a:pPr lvl="1">
              <a:buFont typeface="Arial" charset="0"/>
              <a:buChar char="•"/>
              <a:defRPr/>
            </a:pPr>
            <a:endParaRPr lang="en-US" dirty="0"/>
          </a:p>
          <a:p>
            <a:pPr lvl="1">
              <a:buFont typeface="Arial" charset="0"/>
              <a:buChar char="•"/>
              <a:defRPr/>
            </a:pPr>
            <a:endParaRPr lang="en-US" dirty="0"/>
          </a:p>
          <a:p>
            <a:pPr>
              <a:buFont typeface="Arial" charset="0"/>
              <a:buChar char="•"/>
              <a:defRPr/>
            </a:pPr>
            <a:endParaRPr lang="en-US" dirty="0"/>
          </a:p>
          <a:p>
            <a:pPr lvl="1">
              <a:buFont typeface="Arial" charset="0"/>
              <a:buChar char="•"/>
              <a:defRPr/>
            </a:pPr>
            <a:endParaRPr lang="en-US" dirty="0"/>
          </a:p>
          <a:p>
            <a:pPr>
              <a:buFont typeface="Arial" charset="0"/>
              <a:buChar char="•"/>
              <a:defRPr/>
            </a:pPr>
            <a:endParaRPr lang="en-US" dirty="0"/>
          </a:p>
        </p:txBody>
      </p:sp>
      <p:sp>
        <p:nvSpPr>
          <p:cNvPr id="27651" name="TextBox 4">
            <a:extLst>
              <a:ext uri="{FF2B5EF4-FFF2-40B4-BE49-F238E27FC236}">
                <a16:creationId xmlns:a16="http://schemas.microsoft.com/office/drawing/2014/main" id="{D88A7D95-74C6-D776-8DF0-D256FC13030D}"/>
              </a:ext>
            </a:extLst>
          </p:cNvPr>
          <p:cNvSpPr txBox="1">
            <a:spLocks noChangeArrowheads="1"/>
          </p:cNvSpPr>
          <p:nvPr/>
        </p:nvSpPr>
        <p:spPr bwMode="auto">
          <a:xfrm>
            <a:off x="4267200" y="2903935"/>
            <a:ext cx="3349828" cy="1962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pPr>
            <a:r>
              <a:rPr lang="en-US" altLang="en-US" sz="1350">
                <a:sym typeface="Wingdings" pitchFamily="2" charset="2"/>
              </a:rPr>
              <a:t>Urinalysis	- bland (no WBC, no RBC)</a:t>
            </a:r>
          </a:p>
          <a:p>
            <a:pPr>
              <a:lnSpc>
                <a:spcPct val="100000"/>
              </a:lnSpc>
              <a:spcBef>
                <a:spcPct val="0"/>
              </a:spcBef>
            </a:pPr>
            <a:r>
              <a:rPr lang="en-US" altLang="en-US" sz="1350">
                <a:sym typeface="Wingdings" pitchFamily="2" charset="2"/>
              </a:rPr>
              <a:t>Urine G/C pcr	- negative </a:t>
            </a:r>
          </a:p>
          <a:p>
            <a:pPr>
              <a:lnSpc>
                <a:spcPct val="100000"/>
              </a:lnSpc>
              <a:spcBef>
                <a:spcPct val="0"/>
              </a:spcBef>
            </a:pPr>
            <a:r>
              <a:rPr lang="en-US" altLang="en-US" sz="1350">
                <a:sym typeface="Wingdings" pitchFamily="2" charset="2"/>
              </a:rPr>
              <a:t>Urine schisto	- negative </a:t>
            </a:r>
          </a:p>
          <a:p>
            <a:pPr>
              <a:lnSpc>
                <a:spcPct val="100000"/>
              </a:lnSpc>
              <a:spcBef>
                <a:spcPct val="0"/>
              </a:spcBef>
            </a:pPr>
            <a:r>
              <a:rPr lang="en-US" altLang="en-US" sz="1350">
                <a:sym typeface="Wingdings" pitchFamily="2" charset="2"/>
              </a:rPr>
              <a:t>HIV 		- negative </a:t>
            </a:r>
          </a:p>
          <a:p>
            <a:pPr>
              <a:lnSpc>
                <a:spcPct val="100000"/>
              </a:lnSpc>
              <a:spcBef>
                <a:spcPct val="0"/>
              </a:spcBef>
            </a:pPr>
            <a:r>
              <a:rPr lang="en-US" altLang="en-US" sz="1350">
                <a:sym typeface="Wingdings" pitchFamily="2" charset="2"/>
              </a:rPr>
              <a:t>Syphilis	- negative </a:t>
            </a:r>
          </a:p>
          <a:p>
            <a:pPr>
              <a:lnSpc>
                <a:spcPct val="100000"/>
              </a:lnSpc>
              <a:spcBef>
                <a:spcPct val="0"/>
              </a:spcBef>
            </a:pPr>
            <a:endParaRPr lang="en-US" altLang="en-US" sz="1350">
              <a:sym typeface="Wingdings" pitchFamily="2" charset="2"/>
            </a:endParaRPr>
          </a:p>
          <a:p>
            <a:pPr>
              <a:lnSpc>
                <a:spcPct val="100000"/>
              </a:lnSpc>
              <a:spcBef>
                <a:spcPct val="0"/>
              </a:spcBef>
            </a:pPr>
            <a:r>
              <a:rPr lang="en-US" altLang="en-US" sz="1350">
                <a:sym typeface="Wingdings" pitchFamily="2" charset="2"/>
              </a:rPr>
              <a:t>WBC 9.5, Hb 114, Plt, 480</a:t>
            </a:r>
          </a:p>
          <a:p>
            <a:pPr>
              <a:lnSpc>
                <a:spcPct val="100000"/>
              </a:lnSpc>
              <a:spcBef>
                <a:spcPct val="0"/>
              </a:spcBef>
            </a:pPr>
            <a:r>
              <a:rPr lang="en-US" altLang="en-US" sz="1350">
                <a:sym typeface="Wingdings" pitchFamily="2" charset="2"/>
              </a:rPr>
              <a:t>Creatinine 50</a:t>
            </a:r>
          </a:p>
          <a:p>
            <a:pPr>
              <a:lnSpc>
                <a:spcPct val="100000"/>
              </a:lnSpc>
              <a:spcBef>
                <a:spcPct val="0"/>
              </a:spcBef>
            </a:pPr>
            <a:endParaRPr lang="en-US" altLang="en-US" sz="135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a:extLst>
              <a:ext uri="{FF2B5EF4-FFF2-40B4-BE49-F238E27FC236}">
                <a16:creationId xmlns:a16="http://schemas.microsoft.com/office/drawing/2014/main" id="{F164B03D-97FF-6FAA-6F9D-9605956C9834}"/>
              </a:ext>
            </a:extLst>
          </p:cNvPr>
          <p:cNvSpPr>
            <a:spLocks noGrp="1"/>
          </p:cNvSpPr>
          <p:nvPr>
            <p:ph type="title"/>
          </p:nvPr>
        </p:nvSpPr>
        <p:spPr/>
        <p:txBody>
          <a:bodyPr/>
          <a:lstStyle/>
          <a:p>
            <a:r>
              <a:rPr lang="en-US" altLang="en-US"/>
              <a:t>33M, refugee from Somalia </a:t>
            </a:r>
          </a:p>
        </p:txBody>
      </p:sp>
      <p:sp>
        <p:nvSpPr>
          <p:cNvPr id="3" name="Content Placeholder 2">
            <a:extLst>
              <a:ext uri="{FF2B5EF4-FFF2-40B4-BE49-F238E27FC236}">
                <a16:creationId xmlns:a16="http://schemas.microsoft.com/office/drawing/2014/main" id="{763016CF-B56C-83B2-4404-CCEEB21DFD17}"/>
              </a:ext>
            </a:extLst>
          </p:cNvPr>
          <p:cNvSpPr>
            <a:spLocks noGrp="1"/>
          </p:cNvSpPr>
          <p:nvPr>
            <p:ph idx="1"/>
          </p:nvPr>
        </p:nvSpPr>
        <p:spPr/>
        <p:txBody>
          <a:bodyPr>
            <a:normAutofit fontScale="62500" lnSpcReduction="20000"/>
          </a:bodyPr>
          <a:lstStyle/>
          <a:p>
            <a:pPr>
              <a:buFont typeface="Arial" charset="0"/>
              <a:buChar char="•"/>
              <a:defRPr/>
            </a:pPr>
            <a:r>
              <a:rPr lang="en-US" dirty="0"/>
              <a:t>May 17 - </a:t>
            </a:r>
            <a:r>
              <a:rPr lang="en-US" dirty="0">
                <a:sym typeface="Wingdings"/>
              </a:rPr>
              <a:t> arrived to Vancouver </a:t>
            </a:r>
          </a:p>
          <a:p>
            <a:pPr>
              <a:buFont typeface="Arial" charset="0"/>
              <a:buChar char="•"/>
              <a:defRPr/>
            </a:pPr>
            <a:endParaRPr lang="en-US" dirty="0">
              <a:sym typeface="Wingdings"/>
            </a:endParaRPr>
          </a:p>
          <a:p>
            <a:pPr>
              <a:buFont typeface="Arial" charset="0"/>
              <a:buChar char="•"/>
              <a:defRPr/>
            </a:pPr>
            <a:r>
              <a:rPr lang="en-US" dirty="0">
                <a:sym typeface="Wingdings"/>
              </a:rPr>
              <a:t>May 21 </a:t>
            </a:r>
            <a:r>
              <a:rPr lang="mr-IN" dirty="0">
                <a:sym typeface="Wingdings"/>
              </a:rPr>
              <a:t>–</a:t>
            </a:r>
            <a:r>
              <a:rPr lang="en-US" dirty="0">
                <a:sym typeface="Wingdings"/>
              </a:rPr>
              <a:t> to ER</a:t>
            </a:r>
          </a:p>
          <a:p>
            <a:pPr lvl="1">
              <a:buFont typeface="Arial" charset="0"/>
              <a:buChar char="•"/>
              <a:defRPr/>
            </a:pPr>
            <a:r>
              <a:rPr lang="en-US" b="1" dirty="0">
                <a:sym typeface="Wingdings"/>
              </a:rPr>
              <a:t>Epistaxis</a:t>
            </a:r>
            <a:r>
              <a:rPr lang="en-US" dirty="0">
                <a:sym typeface="Wingdings"/>
              </a:rPr>
              <a:t>, mild</a:t>
            </a:r>
          </a:p>
          <a:p>
            <a:pPr lvl="1">
              <a:buFont typeface="Arial" charset="0"/>
              <a:buChar char="•"/>
              <a:defRPr/>
            </a:pPr>
            <a:r>
              <a:rPr lang="en-US" b="1" dirty="0">
                <a:sym typeface="Wingdings"/>
              </a:rPr>
              <a:t>Dysuria</a:t>
            </a:r>
            <a:r>
              <a:rPr lang="en-US" dirty="0">
                <a:sym typeface="Wingdings"/>
              </a:rPr>
              <a:t> x 3 months </a:t>
            </a:r>
          </a:p>
          <a:p>
            <a:pPr lvl="1">
              <a:buFont typeface="Arial" charset="0"/>
              <a:buChar char="•"/>
              <a:defRPr/>
            </a:pPr>
            <a:endParaRPr lang="en-US" b="1" dirty="0"/>
          </a:p>
          <a:p>
            <a:pPr>
              <a:buFont typeface="Arial" charset="0"/>
              <a:buChar char="•"/>
              <a:defRPr/>
            </a:pPr>
            <a:r>
              <a:rPr lang="en-US" dirty="0">
                <a:sym typeface="Wingdings"/>
              </a:rPr>
              <a:t>May 27 </a:t>
            </a:r>
            <a:r>
              <a:rPr lang="mr-IN" dirty="0">
                <a:sym typeface="Wingdings"/>
              </a:rPr>
              <a:t>–</a:t>
            </a:r>
            <a:r>
              <a:rPr lang="en-US" dirty="0">
                <a:sym typeface="Wingdings"/>
              </a:rPr>
              <a:t> seen in Trop Med clinic </a:t>
            </a:r>
          </a:p>
          <a:p>
            <a:pPr lvl="1">
              <a:buFont typeface="Arial" charset="0"/>
              <a:buChar char="•"/>
              <a:defRPr/>
            </a:pPr>
            <a:r>
              <a:rPr lang="en-US" b="1" dirty="0"/>
              <a:t>R. Ulnar nerve palsy </a:t>
            </a:r>
            <a:r>
              <a:rPr lang="en-US" dirty="0"/>
              <a:t>x ≥ 3 months</a:t>
            </a:r>
          </a:p>
          <a:p>
            <a:pPr lvl="1">
              <a:buFont typeface="Arial" charset="0"/>
              <a:buChar char="•"/>
              <a:defRPr/>
            </a:pPr>
            <a:r>
              <a:rPr lang="en-US" b="1" dirty="0"/>
              <a:t>Inguinal adenopathy </a:t>
            </a:r>
          </a:p>
          <a:p>
            <a:pPr marL="342900" lvl="1" indent="0">
              <a:buNone/>
              <a:defRPr/>
            </a:pPr>
            <a:r>
              <a:rPr lang="en-US" b="1" dirty="0">
                <a:sym typeface="Wingdings"/>
              </a:rPr>
              <a:t>	</a:t>
            </a:r>
            <a:r>
              <a:rPr lang="en-US" dirty="0">
                <a:sym typeface="Wingdings"/>
              </a:rPr>
              <a:t> Doxycycline </a:t>
            </a:r>
          </a:p>
          <a:p>
            <a:pPr lvl="1">
              <a:buFont typeface="Arial" charset="0"/>
              <a:buChar char="•"/>
              <a:defRPr/>
            </a:pPr>
            <a:endParaRPr lang="en-US" dirty="0"/>
          </a:p>
          <a:p>
            <a:pPr>
              <a:buFont typeface="Arial" charset="0"/>
              <a:buChar char="•"/>
              <a:defRPr/>
            </a:pPr>
            <a:r>
              <a:rPr lang="en-US" dirty="0">
                <a:solidFill>
                  <a:schemeClr val="bg1"/>
                </a:solidFill>
              </a:rPr>
              <a:t> May 28 - TB skin test </a:t>
            </a:r>
          </a:p>
          <a:p>
            <a:pPr lvl="1">
              <a:buFont typeface="Arial" charset="0"/>
              <a:buChar char="•"/>
              <a:defRPr/>
            </a:pPr>
            <a:endParaRPr lang="en-US" dirty="0">
              <a:solidFill>
                <a:schemeClr val="bg1"/>
              </a:solidFill>
            </a:endParaRPr>
          </a:p>
          <a:p>
            <a:pPr>
              <a:buFont typeface="Arial" charset="0"/>
              <a:buChar char="•"/>
              <a:defRPr/>
            </a:pPr>
            <a:r>
              <a:rPr lang="en-US" dirty="0">
                <a:solidFill>
                  <a:schemeClr val="bg1"/>
                </a:solidFill>
              </a:rPr>
              <a:t>June 4 </a:t>
            </a:r>
            <a:r>
              <a:rPr lang="mr-IN" dirty="0">
                <a:solidFill>
                  <a:schemeClr val="bg1"/>
                </a:solidFill>
              </a:rPr>
              <a:t>–</a:t>
            </a:r>
            <a:r>
              <a:rPr lang="en-US" dirty="0">
                <a:solidFill>
                  <a:schemeClr val="bg1"/>
                </a:solidFill>
              </a:rPr>
              <a:t> back to clinic </a:t>
            </a:r>
          </a:p>
          <a:p>
            <a:pPr lvl="1">
              <a:buFont typeface="Arial" charset="0"/>
              <a:buChar char="•"/>
              <a:defRPr/>
            </a:pPr>
            <a:r>
              <a:rPr lang="en-US" b="1" dirty="0">
                <a:solidFill>
                  <a:schemeClr val="bg1"/>
                </a:solidFill>
              </a:rPr>
              <a:t>Fever and painful nodules</a:t>
            </a:r>
          </a:p>
          <a:p>
            <a:pPr lvl="1">
              <a:buFont typeface="Arial" charset="0"/>
              <a:buChar char="•"/>
              <a:defRPr/>
            </a:pPr>
            <a:endParaRPr lang="en-US" dirty="0"/>
          </a:p>
          <a:p>
            <a:pPr lvl="1">
              <a:buFont typeface="Arial" charset="0"/>
              <a:buChar char="•"/>
              <a:defRPr/>
            </a:pPr>
            <a:endParaRPr lang="en-US" dirty="0"/>
          </a:p>
          <a:p>
            <a:pPr>
              <a:buFont typeface="Arial" charset="0"/>
              <a:buChar char="•"/>
              <a:defRPr/>
            </a:pPr>
            <a:endParaRPr lang="en-US" dirty="0"/>
          </a:p>
          <a:p>
            <a:pPr lvl="1">
              <a:buFont typeface="Arial" charset="0"/>
              <a:buChar char="•"/>
              <a:defRPr/>
            </a:pPr>
            <a:endParaRPr lang="en-US" dirty="0"/>
          </a:p>
          <a:p>
            <a:pPr>
              <a:buFont typeface="Arial" charset="0"/>
              <a:buChar char="•"/>
              <a:defRPr/>
            </a:pPr>
            <a:endParaRPr lang="en-US" dirty="0"/>
          </a:p>
        </p:txBody>
      </p:sp>
      <p:pic>
        <p:nvPicPr>
          <p:cNvPr id="28675" name="Picture 3">
            <a:extLst>
              <a:ext uri="{FF2B5EF4-FFF2-40B4-BE49-F238E27FC236}">
                <a16:creationId xmlns:a16="http://schemas.microsoft.com/office/drawing/2014/main" id="{3EC473A6-C4A0-8AB5-75CF-77ED1F7FE4AF}"/>
              </a:ext>
            </a:extLst>
          </p:cNvPr>
          <p:cNvPicPr>
            <a:picLocks noChangeAspect="1"/>
          </p:cNvPicPr>
          <p:nvPr/>
        </p:nvPicPr>
        <p:blipFill>
          <a:blip r:embed="rId2">
            <a:extLst>
              <a:ext uri="{28A0092B-C50C-407E-A947-70E740481C1C}">
                <a14:useLocalDpi xmlns:a14="http://schemas.microsoft.com/office/drawing/2010/main" val="0"/>
              </a:ext>
            </a:extLst>
          </a:blip>
          <a:srcRect l="26064" r="17715"/>
          <a:stretch>
            <a:fillRect/>
          </a:stretch>
        </p:blipFill>
        <p:spPr bwMode="auto">
          <a:xfrm rot="5400000">
            <a:off x="5670948" y="2822973"/>
            <a:ext cx="2134790" cy="2787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a:extLst>
              <a:ext uri="{FF2B5EF4-FFF2-40B4-BE49-F238E27FC236}">
                <a16:creationId xmlns:a16="http://schemas.microsoft.com/office/drawing/2014/main" id="{E1EA5244-56CD-C798-6BDF-72C51DB35672}"/>
              </a:ext>
            </a:extLst>
          </p:cNvPr>
          <p:cNvSpPr>
            <a:spLocks noGrp="1"/>
          </p:cNvSpPr>
          <p:nvPr>
            <p:ph type="title"/>
          </p:nvPr>
        </p:nvSpPr>
        <p:spPr/>
        <p:txBody>
          <a:bodyPr/>
          <a:lstStyle/>
          <a:p>
            <a:r>
              <a:rPr lang="en-US" altLang="en-US"/>
              <a:t>33M, refugee from Somalia </a:t>
            </a:r>
          </a:p>
        </p:txBody>
      </p:sp>
      <p:sp>
        <p:nvSpPr>
          <p:cNvPr id="3" name="Content Placeholder 2">
            <a:extLst>
              <a:ext uri="{FF2B5EF4-FFF2-40B4-BE49-F238E27FC236}">
                <a16:creationId xmlns:a16="http://schemas.microsoft.com/office/drawing/2014/main" id="{138E18AF-0B3E-557B-BC01-B0FF5B52ED97}"/>
              </a:ext>
            </a:extLst>
          </p:cNvPr>
          <p:cNvSpPr>
            <a:spLocks noGrp="1"/>
          </p:cNvSpPr>
          <p:nvPr>
            <p:ph idx="1"/>
          </p:nvPr>
        </p:nvSpPr>
        <p:spPr/>
        <p:txBody>
          <a:bodyPr>
            <a:normAutofit fontScale="62500" lnSpcReduction="20000"/>
          </a:bodyPr>
          <a:lstStyle/>
          <a:p>
            <a:pPr>
              <a:buFont typeface="Arial" charset="0"/>
              <a:buChar char="•"/>
              <a:defRPr/>
            </a:pPr>
            <a:r>
              <a:rPr lang="en-US" dirty="0"/>
              <a:t>May 17 - </a:t>
            </a:r>
            <a:r>
              <a:rPr lang="en-US" dirty="0">
                <a:sym typeface="Wingdings"/>
              </a:rPr>
              <a:t> arrived to Vancouver </a:t>
            </a:r>
          </a:p>
          <a:p>
            <a:pPr>
              <a:buFont typeface="Arial" charset="0"/>
              <a:buChar char="•"/>
              <a:defRPr/>
            </a:pPr>
            <a:endParaRPr lang="en-US" dirty="0">
              <a:sym typeface="Wingdings"/>
            </a:endParaRPr>
          </a:p>
          <a:p>
            <a:pPr>
              <a:buFont typeface="Arial" charset="0"/>
              <a:buChar char="•"/>
              <a:defRPr/>
            </a:pPr>
            <a:r>
              <a:rPr lang="en-US" dirty="0">
                <a:sym typeface="Wingdings"/>
              </a:rPr>
              <a:t>May 21 </a:t>
            </a:r>
            <a:r>
              <a:rPr lang="mr-IN" dirty="0">
                <a:sym typeface="Wingdings"/>
              </a:rPr>
              <a:t>–</a:t>
            </a:r>
            <a:r>
              <a:rPr lang="en-US" dirty="0">
                <a:sym typeface="Wingdings"/>
              </a:rPr>
              <a:t> to ER</a:t>
            </a:r>
          </a:p>
          <a:p>
            <a:pPr lvl="1">
              <a:buFont typeface="Arial" charset="0"/>
              <a:buChar char="•"/>
              <a:defRPr/>
            </a:pPr>
            <a:r>
              <a:rPr lang="en-US" b="1" dirty="0">
                <a:sym typeface="Wingdings"/>
              </a:rPr>
              <a:t>Epistaxis</a:t>
            </a:r>
            <a:r>
              <a:rPr lang="en-US" dirty="0">
                <a:sym typeface="Wingdings"/>
              </a:rPr>
              <a:t>, mild</a:t>
            </a:r>
          </a:p>
          <a:p>
            <a:pPr lvl="1">
              <a:buFont typeface="Arial" charset="0"/>
              <a:buChar char="•"/>
              <a:defRPr/>
            </a:pPr>
            <a:r>
              <a:rPr lang="en-US" b="1" dirty="0">
                <a:sym typeface="Wingdings"/>
              </a:rPr>
              <a:t>Dysuria</a:t>
            </a:r>
            <a:r>
              <a:rPr lang="en-US" dirty="0">
                <a:sym typeface="Wingdings"/>
              </a:rPr>
              <a:t> x 3 months </a:t>
            </a:r>
          </a:p>
          <a:p>
            <a:pPr lvl="1">
              <a:buFont typeface="Arial" charset="0"/>
              <a:buChar char="•"/>
              <a:defRPr/>
            </a:pPr>
            <a:endParaRPr lang="en-US" b="1" dirty="0"/>
          </a:p>
          <a:p>
            <a:pPr>
              <a:buFont typeface="Arial" charset="0"/>
              <a:buChar char="•"/>
              <a:defRPr/>
            </a:pPr>
            <a:r>
              <a:rPr lang="en-US" dirty="0">
                <a:sym typeface="Wingdings"/>
              </a:rPr>
              <a:t>May 27 </a:t>
            </a:r>
            <a:r>
              <a:rPr lang="mr-IN" dirty="0">
                <a:sym typeface="Wingdings"/>
              </a:rPr>
              <a:t>–</a:t>
            </a:r>
            <a:r>
              <a:rPr lang="en-US" dirty="0">
                <a:sym typeface="Wingdings"/>
              </a:rPr>
              <a:t> seen in Trop Med clinic </a:t>
            </a:r>
          </a:p>
          <a:p>
            <a:pPr lvl="1">
              <a:buFont typeface="Arial" charset="0"/>
              <a:buChar char="•"/>
              <a:defRPr/>
            </a:pPr>
            <a:r>
              <a:rPr lang="en-US" b="1" dirty="0"/>
              <a:t>R. Ulnar nerve palsy </a:t>
            </a:r>
            <a:r>
              <a:rPr lang="en-US" dirty="0"/>
              <a:t>x ≥ 3 months</a:t>
            </a:r>
          </a:p>
          <a:p>
            <a:pPr lvl="1">
              <a:buFont typeface="Arial" charset="0"/>
              <a:buChar char="•"/>
              <a:defRPr/>
            </a:pPr>
            <a:r>
              <a:rPr lang="en-US" b="1" dirty="0"/>
              <a:t>Inguinal adenopathy </a:t>
            </a:r>
          </a:p>
          <a:p>
            <a:pPr marL="342900" lvl="1" indent="0">
              <a:buNone/>
              <a:defRPr/>
            </a:pPr>
            <a:r>
              <a:rPr lang="en-US" b="1" dirty="0">
                <a:sym typeface="Wingdings"/>
              </a:rPr>
              <a:t>	</a:t>
            </a:r>
            <a:r>
              <a:rPr lang="en-US" dirty="0">
                <a:sym typeface="Wingdings"/>
              </a:rPr>
              <a:t> Doxycycline </a:t>
            </a:r>
          </a:p>
          <a:p>
            <a:pPr lvl="1">
              <a:buFont typeface="Arial" charset="0"/>
              <a:buChar char="•"/>
              <a:defRPr/>
            </a:pPr>
            <a:endParaRPr lang="en-US" dirty="0"/>
          </a:p>
          <a:p>
            <a:pPr lvl="1">
              <a:buFont typeface="Arial" charset="0"/>
              <a:buChar char="•"/>
              <a:defRPr/>
            </a:pPr>
            <a:r>
              <a:rPr lang="en-US" dirty="0">
                <a:solidFill>
                  <a:schemeClr val="bg1"/>
                </a:solidFill>
              </a:rPr>
              <a:t> May 28 - TB skin test </a:t>
            </a:r>
          </a:p>
          <a:p>
            <a:pPr lvl="1">
              <a:buFont typeface="Arial" charset="0"/>
              <a:buChar char="•"/>
              <a:defRPr/>
            </a:pPr>
            <a:endParaRPr lang="en-US" dirty="0"/>
          </a:p>
          <a:p>
            <a:pPr>
              <a:buFont typeface="Arial" charset="0"/>
              <a:buChar char="•"/>
              <a:defRPr/>
            </a:pPr>
            <a:r>
              <a:rPr lang="en-US" dirty="0">
                <a:solidFill>
                  <a:schemeClr val="bg1"/>
                </a:solidFill>
              </a:rPr>
              <a:t>June 4 </a:t>
            </a:r>
            <a:r>
              <a:rPr lang="mr-IN" dirty="0">
                <a:solidFill>
                  <a:schemeClr val="bg1"/>
                </a:solidFill>
              </a:rPr>
              <a:t>–</a:t>
            </a:r>
            <a:r>
              <a:rPr lang="en-US" dirty="0">
                <a:solidFill>
                  <a:schemeClr val="bg1"/>
                </a:solidFill>
              </a:rPr>
              <a:t> back to clinic </a:t>
            </a:r>
          </a:p>
          <a:p>
            <a:pPr lvl="1">
              <a:buFont typeface="Arial" charset="0"/>
              <a:buChar char="•"/>
              <a:defRPr/>
            </a:pPr>
            <a:r>
              <a:rPr lang="en-US" b="1" dirty="0">
                <a:solidFill>
                  <a:schemeClr val="bg1"/>
                </a:solidFill>
              </a:rPr>
              <a:t>Fever and painful nodules</a:t>
            </a:r>
          </a:p>
          <a:p>
            <a:pPr lvl="1">
              <a:buFont typeface="Arial" charset="0"/>
              <a:buChar char="•"/>
              <a:defRPr/>
            </a:pPr>
            <a:endParaRPr lang="en-US" dirty="0"/>
          </a:p>
          <a:p>
            <a:pPr lvl="1">
              <a:buFont typeface="Arial" charset="0"/>
              <a:buChar char="•"/>
              <a:defRPr/>
            </a:pPr>
            <a:endParaRPr lang="en-US" dirty="0"/>
          </a:p>
          <a:p>
            <a:pPr>
              <a:buFont typeface="Arial" charset="0"/>
              <a:buChar char="•"/>
              <a:defRPr/>
            </a:pPr>
            <a:endParaRPr lang="en-US" dirty="0"/>
          </a:p>
          <a:p>
            <a:pPr lvl="1">
              <a:buFont typeface="Arial" charset="0"/>
              <a:buChar char="•"/>
              <a:defRPr/>
            </a:pPr>
            <a:endParaRPr lang="en-US" dirty="0"/>
          </a:p>
          <a:p>
            <a:pPr>
              <a:buFont typeface="Arial" charset="0"/>
              <a:buChar char="•"/>
              <a:defRPr/>
            </a:pPr>
            <a:endParaRPr lang="en-US" dirty="0"/>
          </a:p>
        </p:txBody>
      </p:sp>
      <p:pic>
        <p:nvPicPr>
          <p:cNvPr id="29699" name="Picture 3">
            <a:extLst>
              <a:ext uri="{FF2B5EF4-FFF2-40B4-BE49-F238E27FC236}">
                <a16:creationId xmlns:a16="http://schemas.microsoft.com/office/drawing/2014/main" id="{7A5AF5C6-9A84-557F-4799-174BDCB7852A}"/>
              </a:ext>
            </a:extLst>
          </p:cNvPr>
          <p:cNvPicPr>
            <a:picLocks noChangeAspect="1"/>
          </p:cNvPicPr>
          <p:nvPr/>
        </p:nvPicPr>
        <p:blipFill>
          <a:blip r:embed="rId2">
            <a:extLst>
              <a:ext uri="{28A0092B-C50C-407E-A947-70E740481C1C}">
                <a14:useLocalDpi xmlns:a14="http://schemas.microsoft.com/office/drawing/2010/main" val="0"/>
              </a:ext>
            </a:extLst>
          </a:blip>
          <a:srcRect l="26064" r="17715"/>
          <a:stretch>
            <a:fillRect/>
          </a:stretch>
        </p:blipFill>
        <p:spPr bwMode="auto">
          <a:xfrm rot="5400000">
            <a:off x="5670948" y="2822973"/>
            <a:ext cx="2134790" cy="2787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0" name="TextBox 4">
            <a:extLst>
              <a:ext uri="{FF2B5EF4-FFF2-40B4-BE49-F238E27FC236}">
                <a16:creationId xmlns:a16="http://schemas.microsoft.com/office/drawing/2014/main" id="{65F56F76-47B0-2D2C-077B-A96982CF2671}"/>
              </a:ext>
            </a:extLst>
          </p:cNvPr>
          <p:cNvSpPr txBox="1">
            <a:spLocks noChangeArrowheads="1"/>
          </p:cNvSpPr>
          <p:nvPr/>
        </p:nvSpPr>
        <p:spPr bwMode="auto">
          <a:xfrm>
            <a:off x="1828800" y="4520803"/>
            <a:ext cx="346011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pPr>
            <a:r>
              <a:rPr lang="en-US" altLang="en-US" sz="1350">
                <a:sym typeface="Wingdings" pitchFamily="2" charset="2"/>
              </a:rPr>
              <a:t>No rash; wounds back of hands </a:t>
            </a:r>
          </a:p>
          <a:p>
            <a:pPr>
              <a:lnSpc>
                <a:spcPct val="100000"/>
              </a:lnSpc>
              <a:spcBef>
                <a:spcPct val="0"/>
              </a:spcBef>
            </a:pPr>
            <a:r>
              <a:rPr lang="en-US" altLang="en-US" sz="1350">
                <a:sym typeface="Wingdings" pitchFamily="2" charset="2"/>
              </a:rPr>
              <a:t>Ulnar nerves easily palpable </a:t>
            </a:r>
            <a:r>
              <a:rPr lang="mr-IN" altLang="en-US" sz="1350">
                <a:ea typeface="Mangal" panose="02040503050203030202" pitchFamily="18" charset="0"/>
                <a:sym typeface="Wingdings" pitchFamily="2" charset="2"/>
              </a:rPr>
              <a:t>–</a:t>
            </a:r>
            <a:r>
              <a:rPr lang="en-US" altLang="en-US" sz="1350">
                <a:sym typeface="Wingdings" pitchFamily="2" charset="2"/>
              </a:rPr>
              <a:t> not-tender</a:t>
            </a:r>
          </a:p>
          <a:p>
            <a:pPr>
              <a:lnSpc>
                <a:spcPct val="100000"/>
              </a:lnSpc>
              <a:spcBef>
                <a:spcPct val="0"/>
              </a:spcBef>
            </a:pPr>
            <a:r>
              <a:rPr lang="en-US" altLang="en-US" sz="1350">
                <a:sym typeface="Wingdings" pitchFamily="2" charset="2"/>
              </a:rPr>
              <a:t>Decrease sensation over 4</a:t>
            </a:r>
            <a:r>
              <a:rPr lang="en-US" altLang="en-US" sz="1350" baseline="30000">
                <a:sym typeface="Wingdings" pitchFamily="2" charset="2"/>
              </a:rPr>
              <a:t>th</a:t>
            </a:r>
            <a:r>
              <a:rPr lang="en-US" altLang="en-US" sz="1350">
                <a:sym typeface="Wingdings" pitchFamily="2" charset="2"/>
              </a:rPr>
              <a:t> and 5</a:t>
            </a:r>
            <a:r>
              <a:rPr lang="en-US" altLang="en-US" sz="1350" baseline="30000">
                <a:sym typeface="Wingdings" pitchFamily="2" charset="2"/>
              </a:rPr>
              <a:t>th</a:t>
            </a:r>
            <a:r>
              <a:rPr lang="en-US" altLang="en-US" sz="1350">
                <a:sym typeface="Wingdings" pitchFamily="2" charset="2"/>
              </a:rPr>
              <a:t> fingers</a:t>
            </a:r>
          </a:p>
          <a:p>
            <a:pPr>
              <a:lnSpc>
                <a:spcPct val="100000"/>
              </a:lnSpc>
              <a:spcBef>
                <a:spcPct val="0"/>
              </a:spcBef>
            </a:pPr>
            <a:r>
              <a:rPr lang="en-US" altLang="en-US" sz="1350">
                <a:solidFill>
                  <a:schemeClr val="bg1"/>
                </a:solidFill>
                <a:sym typeface="Wingdings" pitchFamily="2" charset="2"/>
              </a:rPr>
              <a:t>For follow-up next week</a:t>
            </a:r>
            <a:r>
              <a:rPr lang="mr-IN" altLang="en-US" sz="1350">
                <a:solidFill>
                  <a:schemeClr val="bg1"/>
                </a:solidFill>
                <a:ea typeface="Mangal" panose="02040503050203030202" pitchFamily="18" charset="0"/>
                <a:sym typeface="Wingdings" pitchFamily="2" charset="2"/>
              </a:rPr>
              <a:t>…</a:t>
            </a:r>
            <a:r>
              <a:rPr lang="en-CA" altLang="en-US" sz="1350">
                <a:solidFill>
                  <a:schemeClr val="bg1"/>
                </a:solidFill>
                <a:sym typeface="Wingdings" pitchFamily="2" charset="2"/>
              </a:rPr>
              <a:t> </a:t>
            </a:r>
            <a:endParaRPr lang="en-US" altLang="en-US" sz="1350">
              <a:solidFill>
                <a:schemeClr val="bg1"/>
              </a:solidFill>
              <a:sym typeface="Wingdings" pitchFamily="2" charset="2"/>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a:extLst>
              <a:ext uri="{FF2B5EF4-FFF2-40B4-BE49-F238E27FC236}">
                <a16:creationId xmlns:a16="http://schemas.microsoft.com/office/drawing/2014/main" id="{5197F651-4304-3011-258F-B417B1F56A40}"/>
              </a:ext>
            </a:extLst>
          </p:cNvPr>
          <p:cNvSpPr>
            <a:spLocks noGrp="1"/>
          </p:cNvSpPr>
          <p:nvPr>
            <p:ph type="title"/>
          </p:nvPr>
        </p:nvSpPr>
        <p:spPr/>
        <p:txBody>
          <a:bodyPr/>
          <a:lstStyle/>
          <a:p>
            <a:r>
              <a:rPr lang="en-US" altLang="en-US"/>
              <a:t>33M, refugee from Somalia </a:t>
            </a:r>
          </a:p>
        </p:txBody>
      </p:sp>
      <p:sp>
        <p:nvSpPr>
          <p:cNvPr id="3" name="Content Placeholder 2">
            <a:extLst>
              <a:ext uri="{FF2B5EF4-FFF2-40B4-BE49-F238E27FC236}">
                <a16:creationId xmlns:a16="http://schemas.microsoft.com/office/drawing/2014/main" id="{F113343F-3D8B-BE2A-3A0E-BA8498680CCE}"/>
              </a:ext>
            </a:extLst>
          </p:cNvPr>
          <p:cNvSpPr>
            <a:spLocks noGrp="1"/>
          </p:cNvSpPr>
          <p:nvPr>
            <p:ph idx="1"/>
          </p:nvPr>
        </p:nvSpPr>
        <p:spPr/>
        <p:txBody>
          <a:bodyPr>
            <a:normAutofit fontScale="62500" lnSpcReduction="20000"/>
          </a:bodyPr>
          <a:lstStyle/>
          <a:p>
            <a:pPr>
              <a:buFont typeface="Arial" charset="0"/>
              <a:buChar char="•"/>
              <a:defRPr/>
            </a:pPr>
            <a:r>
              <a:rPr lang="en-US" dirty="0"/>
              <a:t>May 17 - </a:t>
            </a:r>
            <a:r>
              <a:rPr lang="en-US" dirty="0">
                <a:sym typeface="Wingdings"/>
              </a:rPr>
              <a:t> arrived to Vancouver </a:t>
            </a:r>
          </a:p>
          <a:p>
            <a:pPr>
              <a:buFont typeface="Arial" charset="0"/>
              <a:buChar char="•"/>
              <a:defRPr/>
            </a:pPr>
            <a:endParaRPr lang="en-US" dirty="0">
              <a:sym typeface="Wingdings"/>
            </a:endParaRPr>
          </a:p>
          <a:p>
            <a:pPr>
              <a:buFont typeface="Arial" charset="0"/>
              <a:buChar char="•"/>
              <a:defRPr/>
            </a:pPr>
            <a:r>
              <a:rPr lang="en-US" dirty="0">
                <a:sym typeface="Wingdings"/>
              </a:rPr>
              <a:t>May 21 </a:t>
            </a:r>
            <a:r>
              <a:rPr lang="mr-IN" dirty="0">
                <a:sym typeface="Wingdings"/>
              </a:rPr>
              <a:t>–</a:t>
            </a:r>
            <a:r>
              <a:rPr lang="en-US" dirty="0">
                <a:sym typeface="Wingdings"/>
              </a:rPr>
              <a:t> to ER</a:t>
            </a:r>
          </a:p>
          <a:p>
            <a:pPr lvl="1">
              <a:buFont typeface="Arial" charset="0"/>
              <a:buChar char="•"/>
              <a:defRPr/>
            </a:pPr>
            <a:r>
              <a:rPr lang="en-US" b="1" dirty="0">
                <a:sym typeface="Wingdings"/>
              </a:rPr>
              <a:t>Epistaxis</a:t>
            </a:r>
            <a:r>
              <a:rPr lang="en-US" dirty="0">
                <a:sym typeface="Wingdings"/>
              </a:rPr>
              <a:t>, mild</a:t>
            </a:r>
          </a:p>
          <a:p>
            <a:pPr lvl="1">
              <a:buFont typeface="Arial" charset="0"/>
              <a:buChar char="•"/>
              <a:defRPr/>
            </a:pPr>
            <a:r>
              <a:rPr lang="en-US" b="1" dirty="0">
                <a:sym typeface="Wingdings"/>
              </a:rPr>
              <a:t>Dysuria</a:t>
            </a:r>
            <a:r>
              <a:rPr lang="en-US" dirty="0">
                <a:sym typeface="Wingdings"/>
              </a:rPr>
              <a:t> x 3 months </a:t>
            </a:r>
          </a:p>
          <a:p>
            <a:pPr lvl="1">
              <a:buFont typeface="Arial" charset="0"/>
              <a:buChar char="•"/>
              <a:defRPr/>
            </a:pPr>
            <a:endParaRPr lang="en-US" b="1" dirty="0"/>
          </a:p>
          <a:p>
            <a:pPr>
              <a:buFont typeface="Arial" charset="0"/>
              <a:buChar char="•"/>
              <a:defRPr/>
            </a:pPr>
            <a:r>
              <a:rPr lang="en-US" dirty="0">
                <a:sym typeface="Wingdings"/>
              </a:rPr>
              <a:t>May 27 </a:t>
            </a:r>
            <a:r>
              <a:rPr lang="mr-IN" dirty="0">
                <a:sym typeface="Wingdings"/>
              </a:rPr>
              <a:t>–</a:t>
            </a:r>
            <a:r>
              <a:rPr lang="en-US" dirty="0">
                <a:sym typeface="Wingdings"/>
              </a:rPr>
              <a:t> seen in Trop Med clinic </a:t>
            </a:r>
          </a:p>
          <a:p>
            <a:pPr lvl="1">
              <a:buFont typeface="Arial" charset="0"/>
              <a:buChar char="•"/>
              <a:defRPr/>
            </a:pPr>
            <a:r>
              <a:rPr lang="en-US" b="1" dirty="0"/>
              <a:t>R. Ulnar nerve palsy </a:t>
            </a:r>
            <a:r>
              <a:rPr lang="en-US" dirty="0"/>
              <a:t>x ≥ 3 months</a:t>
            </a:r>
          </a:p>
          <a:p>
            <a:pPr lvl="1">
              <a:buFont typeface="Arial" charset="0"/>
              <a:buChar char="•"/>
              <a:defRPr/>
            </a:pPr>
            <a:r>
              <a:rPr lang="en-US" b="1" dirty="0"/>
              <a:t>Inguinal adenopathy </a:t>
            </a:r>
          </a:p>
          <a:p>
            <a:pPr marL="342900" lvl="1" indent="0">
              <a:buNone/>
              <a:defRPr/>
            </a:pPr>
            <a:r>
              <a:rPr lang="en-US" b="1" dirty="0">
                <a:sym typeface="Wingdings"/>
              </a:rPr>
              <a:t>	</a:t>
            </a:r>
            <a:r>
              <a:rPr lang="en-US" dirty="0">
                <a:sym typeface="Wingdings"/>
              </a:rPr>
              <a:t> Doxycycline </a:t>
            </a:r>
          </a:p>
          <a:p>
            <a:pPr lvl="1">
              <a:buFont typeface="Arial" charset="0"/>
              <a:buChar char="•"/>
              <a:defRPr/>
            </a:pPr>
            <a:endParaRPr lang="en-US" dirty="0"/>
          </a:p>
          <a:p>
            <a:pPr lvl="1">
              <a:buFont typeface="Arial" charset="0"/>
              <a:buChar char="•"/>
              <a:defRPr/>
            </a:pPr>
            <a:r>
              <a:rPr lang="en-US" dirty="0">
                <a:solidFill>
                  <a:schemeClr val="bg1"/>
                </a:solidFill>
              </a:rPr>
              <a:t> May 28 - TB skin test </a:t>
            </a:r>
          </a:p>
          <a:p>
            <a:pPr lvl="1">
              <a:buFont typeface="Arial" charset="0"/>
              <a:buChar char="•"/>
              <a:defRPr/>
            </a:pPr>
            <a:endParaRPr lang="en-US" dirty="0"/>
          </a:p>
          <a:p>
            <a:pPr>
              <a:buFont typeface="Arial" charset="0"/>
              <a:buChar char="•"/>
              <a:defRPr/>
            </a:pPr>
            <a:r>
              <a:rPr lang="en-US" dirty="0">
                <a:solidFill>
                  <a:schemeClr val="bg1"/>
                </a:solidFill>
              </a:rPr>
              <a:t>June 4 </a:t>
            </a:r>
            <a:r>
              <a:rPr lang="mr-IN" dirty="0">
                <a:solidFill>
                  <a:schemeClr val="bg1"/>
                </a:solidFill>
              </a:rPr>
              <a:t>–</a:t>
            </a:r>
            <a:r>
              <a:rPr lang="en-US" dirty="0">
                <a:solidFill>
                  <a:schemeClr val="bg1"/>
                </a:solidFill>
              </a:rPr>
              <a:t> back to clinic </a:t>
            </a:r>
          </a:p>
          <a:p>
            <a:pPr lvl="1">
              <a:buFont typeface="Arial" charset="0"/>
              <a:buChar char="•"/>
              <a:defRPr/>
            </a:pPr>
            <a:r>
              <a:rPr lang="en-US" b="1" dirty="0">
                <a:solidFill>
                  <a:schemeClr val="bg1"/>
                </a:solidFill>
              </a:rPr>
              <a:t>Fever and painful nodules</a:t>
            </a:r>
          </a:p>
          <a:p>
            <a:pPr lvl="1">
              <a:buFont typeface="Arial" charset="0"/>
              <a:buChar char="•"/>
              <a:defRPr/>
            </a:pPr>
            <a:endParaRPr lang="en-US" dirty="0"/>
          </a:p>
          <a:p>
            <a:pPr lvl="1">
              <a:buFont typeface="Arial" charset="0"/>
              <a:buChar char="•"/>
              <a:defRPr/>
            </a:pPr>
            <a:endParaRPr lang="en-US" dirty="0"/>
          </a:p>
          <a:p>
            <a:pPr>
              <a:buFont typeface="Arial" charset="0"/>
              <a:buChar char="•"/>
              <a:defRPr/>
            </a:pPr>
            <a:endParaRPr lang="en-US" dirty="0"/>
          </a:p>
          <a:p>
            <a:pPr lvl="1">
              <a:buFont typeface="Arial" charset="0"/>
              <a:buChar char="•"/>
              <a:defRPr/>
            </a:pPr>
            <a:endParaRPr lang="en-US" dirty="0"/>
          </a:p>
          <a:p>
            <a:pPr>
              <a:buFont typeface="Arial" charset="0"/>
              <a:buChar char="•"/>
              <a:defRPr/>
            </a:pPr>
            <a:endParaRPr lang="en-US" dirty="0"/>
          </a:p>
        </p:txBody>
      </p:sp>
      <p:pic>
        <p:nvPicPr>
          <p:cNvPr id="30723" name="Picture 3">
            <a:extLst>
              <a:ext uri="{FF2B5EF4-FFF2-40B4-BE49-F238E27FC236}">
                <a16:creationId xmlns:a16="http://schemas.microsoft.com/office/drawing/2014/main" id="{C71AA447-CBD4-CF6D-418B-D89C3C3DDB65}"/>
              </a:ext>
            </a:extLst>
          </p:cNvPr>
          <p:cNvPicPr>
            <a:picLocks noChangeAspect="1"/>
          </p:cNvPicPr>
          <p:nvPr/>
        </p:nvPicPr>
        <p:blipFill>
          <a:blip r:embed="rId2">
            <a:extLst>
              <a:ext uri="{28A0092B-C50C-407E-A947-70E740481C1C}">
                <a14:useLocalDpi xmlns:a14="http://schemas.microsoft.com/office/drawing/2010/main" val="0"/>
              </a:ext>
            </a:extLst>
          </a:blip>
          <a:srcRect l="26064" r="17715"/>
          <a:stretch>
            <a:fillRect/>
          </a:stretch>
        </p:blipFill>
        <p:spPr bwMode="auto">
          <a:xfrm rot="5400000">
            <a:off x="5670948" y="2822973"/>
            <a:ext cx="2134790" cy="2787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TextBox 4">
            <a:extLst>
              <a:ext uri="{FF2B5EF4-FFF2-40B4-BE49-F238E27FC236}">
                <a16:creationId xmlns:a16="http://schemas.microsoft.com/office/drawing/2014/main" id="{7125E66C-1A41-C795-D931-F5D1261D788F}"/>
              </a:ext>
            </a:extLst>
          </p:cNvPr>
          <p:cNvSpPr txBox="1">
            <a:spLocks noChangeArrowheads="1"/>
          </p:cNvSpPr>
          <p:nvPr/>
        </p:nvSpPr>
        <p:spPr bwMode="auto">
          <a:xfrm>
            <a:off x="1828800" y="4520803"/>
            <a:ext cx="346011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pPr>
            <a:r>
              <a:rPr lang="en-US" altLang="en-US" sz="1350">
                <a:sym typeface="Wingdings" pitchFamily="2" charset="2"/>
              </a:rPr>
              <a:t>No rash; wounds back of hands </a:t>
            </a:r>
          </a:p>
          <a:p>
            <a:pPr>
              <a:lnSpc>
                <a:spcPct val="100000"/>
              </a:lnSpc>
              <a:spcBef>
                <a:spcPct val="0"/>
              </a:spcBef>
            </a:pPr>
            <a:r>
              <a:rPr lang="en-US" altLang="en-US" sz="1350">
                <a:sym typeface="Wingdings" pitchFamily="2" charset="2"/>
              </a:rPr>
              <a:t>Ulnar nerves easily palpable </a:t>
            </a:r>
            <a:r>
              <a:rPr lang="mr-IN" altLang="en-US" sz="1350">
                <a:ea typeface="Mangal" panose="02040503050203030202" pitchFamily="18" charset="0"/>
                <a:sym typeface="Wingdings" pitchFamily="2" charset="2"/>
              </a:rPr>
              <a:t>–</a:t>
            </a:r>
            <a:r>
              <a:rPr lang="en-US" altLang="en-US" sz="1350">
                <a:sym typeface="Wingdings" pitchFamily="2" charset="2"/>
              </a:rPr>
              <a:t> not-tender</a:t>
            </a:r>
          </a:p>
          <a:p>
            <a:pPr>
              <a:lnSpc>
                <a:spcPct val="100000"/>
              </a:lnSpc>
              <a:spcBef>
                <a:spcPct val="0"/>
              </a:spcBef>
            </a:pPr>
            <a:r>
              <a:rPr lang="en-US" altLang="en-US" sz="1350">
                <a:sym typeface="Wingdings" pitchFamily="2" charset="2"/>
              </a:rPr>
              <a:t>Decrease sensation over 4</a:t>
            </a:r>
            <a:r>
              <a:rPr lang="en-US" altLang="en-US" sz="1350" baseline="30000">
                <a:sym typeface="Wingdings" pitchFamily="2" charset="2"/>
              </a:rPr>
              <a:t>th</a:t>
            </a:r>
            <a:r>
              <a:rPr lang="en-US" altLang="en-US" sz="1350">
                <a:sym typeface="Wingdings" pitchFamily="2" charset="2"/>
              </a:rPr>
              <a:t> and 5</a:t>
            </a:r>
            <a:r>
              <a:rPr lang="en-US" altLang="en-US" sz="1350" baseline="30000">
                <a:sym typeface="Wingdings" pitchFamily="2" charset="2"/>
              </a:rPr>
              <a:t>th</a:t>
            </a:r>
            <a:r>
              <a:rPr lang="en-US" altLang="en-US" sz="1350">
                <a:sym typeface="Wingdings" pitchFamily="2" charset="2"/>
              </a:rPr>
              <a:t> fingers</a:t>
            </a:r>
          </a:p>
          <a:p>
            <a:pPr>
              <a:lnSpc>
                <a:spcPct val="100000"/>
              </a:lnSpc>
              <a:spcBef>
                <a:spcPct val="0"/>
              </a:spcBef>
            </a:pPr>
            <a:r>
              <a:rPr lang="en-US" altLang="en-US" sz="1350">
                <a:sym typeface="Wingdings" pitchFamily="2" charset="2"/>
              </a:rPr>
              <a:t>For follow-up next week</a:t>
            </a:r>
            <a:r>
              <a:rPr lang="mr-IN" altLang="en-US" sz="1350">
                <a:ea typeface="Mangal" panose="02040503050203030202" pitchFamily="18" charset="0"/>
                <a:sym typeface="Wingdings" pitchFamily="2" charset="2"/>
              </a:rPr>
              <a:t>…</a:t>
            </a:r>
            <a:r>
              <a:rPr lang="en-CA" altLang="en-US" sz="1350">
                <a:sym typeface="Wingdings" pitchFamily="2" charset="2"/>
              </a:rPr>
              <a:t> </a:t>
            </a:r>
            <a:endParaRPr lang="en-US" altLang="en-US" sz="1350">
              <a:sym typeface="Wingdings" pitchFamily="2" charset="2"/>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a:extLst>
              <a:ext uri="{FF2B5EF4-FFF2-40B4-BE49-F238E27FC236}">
                <a16:creationId xmlns:a16="http://schemas.microsoft.com/office/drawing/2014/main" id="{CABFA0C9-115E-EBB7-47C4-44D32FE74D4A}"/>
              </a:ext>
            </a:extLst>
          </p:cNvPr>
          <p:cNvSpPr>
            <a:spLocks noGrp="1"/>
          </p:cNvSpPr>
          <p:nvPr>
            <p:ph type="title"/>
          </p:nvPr>
        </p:nvSpPr>
        <p:spPr/>
        <p:txBody>
          <a:bodyPr/>
          <a:lstStyle/>
          <a:p>
            <a:r>
              <a:rPr lang="en-US" altLang="en-US"/>
              <a:t>33M, refugee from Somalia </a:t>
            </a:r>
          </a:p>
        </p:txBody>
      </p:sp>
      <p:sp>
        <p:nvSpPr>
          <p:cNvPr id="3" name="Content Placeholder 2">
            <a:extLst>
              <a:ext uri="{FF2B5EF4-FFF2-40B4-BE49-F238E27FC236}">
                <a16:creationId xmlns:a16="http://schemas.microsoft.com/office/drawing/2014/main" id="{1075890F-F9F4-319E-0D8F-AA9A6B9A4CA0}"/>
              </a:ext>
            </a:extLst>
          </p:cNvPr>
          <p:cNvSpPr>
            <a:spLocks noGrp="1"/>
          </p:cNvSpPr>
          <p:nvPr>
            <p:ph idx="1"/>
          </p:nvPr>
        </p:nvSpPr>
        <p:spPr/>
        <p:txBody>
          <a:bodyPr>
            <a:normAutofit fontScale="62500" lnSpcReduction="20000"/>
          </a:bodyPr>
          <a:lstStyle/>
          <a:p>
            <a:pPr>
              <a:buFont typeface="Arial" charset="0"/>
              <a:buChar char="•"/>
              <a:defRPr/>
            </a:pPr>
            <a:r>
              <a:rPr lang="en-US" dirty="0"/>
              <a:t>May 17 - </a:t>
            </a:r>
            <a:r>
              <a:rPr lang="en-US" dirty="0">
                <a:sym typeface="Wingdings"/>
              </a:rPr>
              <a:t> arrived to Vancouver </a:t>
            </a:r>
          </a:p>
          <a:p>
            <a:pPr>
              <a:buFont typeface="Arial" charset="0"/>
              <a:buChar char="•"/>
              <a:defRPr/>
            </a:pPr>
            <a:endParaRPr lang="en-US" dirty="0">
              <a:sym typeface="Wingdings"/>
            </a:endParaRPr>
          </a:p>
          <a:p>
            <a:pPr>
              <a:buFont typeface="Arial" charset="0"/>
              <a:buChar char="•"/>
              <a:defRPr/>
            </a:pPr>
            <a:r>
              <a:rPr lang="en-US" dirty="0">
                <a:sym typeface="Wingdings"/>
              </a:rPr>
              <a:t>May 21 </a:t>
            </a:r>
            <a:r>
              <a:rPr lang="mr-IN" dirty="0">
                <a:sym typeface="Wingdings"/>
              </a:rPr>
              <a:t>–</a:t>
            </a:r>
            <a:r>
              <a:rPr lang="en-US" dirty="0">
                <a:sym typeface="Wingdings"/>
              </a:rPr>
              <a:t> to ER</a:t>
            </a:r>
          </a:p>
          <a:p>
            <a:pPr lvl="1">
              <a:buFont typeface="Arial" charset="0"/>
              <a:buChar char="•"/>
              <a:defRPr/>
            </a:pPr>
            <a:r>
              <a:rPr lang="en-US" b="1" dirty="0">
                <a:sym typeface="Wingdings"/>
              </a:rPr>
              <a:t>Epistaxis</a:t>
            </a:r>
            <a:r>
              <a:rPr lang="en-US" dirty="0">
                <a:sym typeface="Wingdings"/>
              </a:rPr>
              <a:t>, mild</a:t>
            </a:r>
          </a:p>
          <a:p>
            <a:pPr lvl="1">
              <a:buFont typeface="Arial" charset="0"/>
              <a:buChar char="•"/>
              <a:defRPr/>
            </a:pPr>
            <a:r>
              <a:rPr lang="en-US" b="1" dirty="0">
                <a:sym typeface="Wingdings"/>
              </a:rPr>
              <a:t>Dysuria</a:t>
            </a:r>
            <a:r>
              <a:rPr lang="en-US" dirty="0">
                <a:sym typeface="Wingdings"/>
              </a:rPr>
              <a:t> x 3 months </a:t>
            </a:r>
          </a:p>
          <a:p>
            <a:pPr lvl="1">
              <a:buFont typeface="Arial" charset="0"/>
              <a:buChar char="•"/>
              <a:defRPr/>
            </a:pPr>
            <a:endParaRPr lang="en-US" b="1" dirty="0"/>
          </a:p>
          <a:p>
            <a:pPr>
              <a:buFont typeface="Arial" charset="0"/>
              <a:buChar char="•"/>
              <a:defRPr/>
            </a:pPr>
            <a:r>
              <a:rPr lang="en-US" dirty="0">
                <a:sym typeface="Wingdings"/>
              </a:rPr>
              <a:t>May 27 </a:t>
            </a:r>
            <a:r>
              <a:rPr lang="mr-IN" dirty="0">
                <a:sym typeface="Wingdings"/>
              </a:rPr>
              <a:t>–</a:t>
            </a:r>
            <a:r>
              <a:rPr lang="en-US" dirty="0">
                <a:sym typeface="Wingdings"/>
              </a:rPr>
              <a:t> seen in Trop Med clinic </a:t>
            </a:r>
          </a:p>
          <a:p>
            <a:pPr lvl="1">
              <a:buFont typeface="Arial" charset="0"/>
              <a:buChar char="•"/>
              <a:defRPr/>
            </a:pPr>
            <a:r>
              <a:rPr lang="en-US" b="1" dirty="0"/>
              <a:t>R. Ulnar nerve palsy </a:t>
            </a:r>
            <a:r>
              <a:rPr lang="en-US" dirty="0"/>
              <a:t>x ≥ 3 months</a:t>
            </a:r>
          </a:p>
          <a:p>
            <a:pPr lvl="1">
              <a:buFont typeface="Arial" charset="0"/>
              <a:buChar char="•"/>
              <a:defRPr/>
            </a:pPr>
            <a:r>
              <a:rPr lang="en-US" b="1" dirty="0"/>
              <a:t>Inguinal adenopathy </a:t>
            </a:r>
          </a:p>
          <a:p>
            <a:pPr marL="342900" lvl="1" indent="0">
              <a:buNone/>
              <a:defRPr/>
            </a:pPr>
            <a:r>
              <a:rPr lang="en-US" b="1" dirty="0">
                <a:sym typeface="Wingdings"/>
              </a:rPr>
              <a:t>	</a:t>
            </a:r>
            <a:r>
              <a:rPr lang="en-US" dirty="0">
                <a:sym typeface="Wingdings"/>
              </a:rPr>
              <a:t> Doxycycline </a:t>
            </a:r>
          </a:p>
          <a:p>
            <a:pPr lvl="1">
              <a:buFont typeface="Arial" charset="0"/>
              <a:buChar char="•"/>
              <a:defRPr/>
            </a:pPr>
            <a:endParaRPr lang="en-US" dirty="0"/>
          </a:p>
          <a:p>
            <a:pPr>
              <a:buFont typeface="Arial" charset="0"/>
              <a:buChar char="•"/>
              <a:defRPr/>
            </a:pPr>
            <a:r>
              <a:rPr lang="en-US" dirty="0"/>
              <a:t>May 28 - TB skin test (routine)</a:t>
            </a:r>
          </a:p>
          <a:p>
            <a:pPr lvl="1">
              <a:buFont typeface="Arial" charset="0"/>
              <a:buChar char="•"/>
              <a:defRPr/>
            </a:pPr>
            <a:endParaRPr lang="en-US" dirty="0">
              <a:solidFill>
                <a:schemeClr val="bg1"/>
              </a:solidFill>
            </a:endParaRPr>
          </a:p>
          <a:p>
            <a:pPr>
              <a:buFont typeface="Arial" charset="0"/>
              <a:buChar char="•"/>
              <a:defRPr/>
            </a:pPr>
            <a:r>
              <a:rPr lang="en-US" dirty="0">
                <a:solidFill>
                  <a:schemeClr val="bg1"/>
                </a:solidFill>
              </a:rPr>
              <a:t>June 4 </a:t>
            </a:r>
            <a:r>
              <a:rPr lang="mr-IN" dirty="0">
                <a:solidFill>
                  <a:schemeClr val="bg1"/>
                </a:solidFill>
              </a:rPr>
              <a:t>–</a:t>
            </a:r>
            <a:r>
              <a:rPr lang="en-US" dirty="0">
                <a:solidFill>
                  <a:schemeClr val="bg1"/>
                </a:solidFill>
              </a:rPr>
              <a:t> back to clinic </a:t>
            </a:r>
          </a:p>
          <a:p>
            <a:pPr lvl="1">
              <a:buFont typeface="Arial" charset="0"/>
              <a:buChar char="•"/>
              <a:defRPr/>
            </a:pPr>
            <a:r>
              <a:rPr lang="en-US" b="1" dirty="0">
                <a:solidFill>
                  <a:schemeClr val="bg1"/>
                </a:solidFill>
              </a:rPr>
              <a:t>Fever and painful nodules</a:t>
            </a:r>
          </a:p>
          <a:p>
            <a:pPr lvl="1">
              <a:buFont typeface="Arial" charset="0"/>
              <a:buChar char="•"/>
              <a:defRPr/>
            </a:pPr>
            <a:endParaRPr lang="en-US" dirty="0"/>
          </a:p>
          <a:p>
            <a:pPr lvl="1">
              <a:buFont typeface="Arial" charset="0"/>
              <a:buChar char="•"/>
              <a:defRPr/>
            </a:pPr>
            <a:endParaRPr lang="en-US" dirty="0"/>
          </a:p>
          <a:p>
            <a:pPr>
              <a:buFont typeface="Arial" charset="0"/>
              <a:buChar char="•"/>
              <a:defRPr/>
            </a:pPr>
            <a:endParaRPr lang="en-US" dirty="0"/>
          </a:p>
          <a:p>
            <a:pPr lvl="1">
              <a:buFont typeface="Arial" charset="0"/>
              <a:buChar char="•"/>
              <a:defRPr/>
            </a:pPr>
            <a:endParaRPr lang="en-US" dirty="0"/>
          </a:p>
          <a:p>
            <a:pPr>
              <a:buFont typeface="Arial" charset="0"/>
              <a:buChar char="•"/>
              <a:defRPr/>
            </a:pPr>
            <a:endParaRPr lang="en-US" dirty="0"/>
          </a:p>
        </p:txBody>
      </p:sp>
      <p:pic>
        <p:nvPicPr>
          <p:cNvPr id="31747" name="Picture 3">
            <a:extLst>
              <a:ext uri="{FF2B5EF4-FFF2-40B4-BE49-F238E27FC236}">
                <a16:creationId xmlns:a16="http://schemas.microsoft.com/office/drawing/2014/main" id="{2D96896B-932D-FAD4-991A-2C7A447387FF}"/>
              </a:ext>
            </a:extLst>
          </p:cNvPr>
          <p:cNvPicPr>
            <a:picLocks noChangeAspect="1"/>
          </p:cNvPicPr>
          <p:nvPr/>
        </p:nvPicPr>
        <p:blipFill>
          <a:blip r:embed="rId2">
            <a:extLst>
              <a:ext uri="{28A0092B-C50C-407E-A947-70E740481C1C}">
                <a14:useLocalDpi xmlns:a14="http://schemas.microsoft.com/office/drawing/2010/main" val="0"/>
              </a:ext>
            </a:extLst>
          </a:blip>
          <a:srcRect l="26064" r="17715"/>
          <a:stretch>
            <a:fillRect/>
          </a:stretch>
        </p:blipFill>
        <p:spPr bwMode="auto">
          <a:xfrm rot="5400000">
            <a:off x="5670948" y="2822973"/>
            <a:ext cx="2134790" cy="2787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a:extLst>
              <a:ext uri="{FF2B5EF4-FFF2-40B4-BE49-F238E27FC236}">
                <a16:creationId xmlns:a16="http://schemas.microsoft.com/office/drawing/2014/main" id="{06C18A0C-2227-A566-2F3A-AED28F43FC2B}"/>
              </a:ext>
            </a:extLst>
          </p:cNvPr>
          <p:cNvSpPr>
            <a:spLocks noGrp="1"/>
          </p:cNvSpPr>
          <p:nvPr>
            <p:ph type="title"/>
          </p:nvPr>
        </p:nvSpPr>
        <p:spPr/>
        <p:txBody>
          <a:bodyPr/>
          <a:lstStyle/>
          <a:p>
            <a:r>
              <a:rPr lang="en-US" altLang="en-US"/>
              <a:t>33M, refugee from Somalia </a:t>
            </a:r>
          </a:p>
        </p:txBody>
      </p:sp>
      <p:sp>
        <p:nvSpPr>
          <p:cNvPr id="3" name="Content Placeholder 2">
            <a:extLst>
              <a:ext uri="{FF2B5EF4-FFF2-40B4-BE49-F238E27FC236}">
                <a16:creationId xmlns:a16="http://schemas.microsoft.com/office/drawing/2014/main" id="{5B7AE008-457F-4EDF-64B8-58B6409E1273}"/>
              </a:ext>
            </a:extLst>
          </p:cNvPr>
          <p:cNvSpPr>
            <a:spLocks noGrp="1"/>
          </p:cNvSpPr>
          <p:nvPr>
            <p:ph idx="1"/>
          </p:nvPr>
        </p:nvSpPr>
        <p:spPr/>
        <p:txBody>
          <a:bodyPr>
            <a:normAutofit fontScale="62500" lnSpcReduction="20000"/>
          </a:bodyPr>
          <a:lstStyle/>
          <a:p>
            <a:pPr>
              <a:buFont typeface="Arial" charset="0"/>
              <a:buChar char="•"/>
              <a:defRPr/>
            </a:pPr>
            <a:r>
              <a:rPr lang="en-US" dirty="0"/>
              <a:t>May 17 - </a:t>
            </a:r>
            <a:r>
              <a:rPr lang="en-US" dirty="0">
                <a:sym typeface="Wingdings"/>
              </a:rPr>
              <a:t> arrived to Vancouver </a:t>
            </a:r>
          </a:p>
          <a:p>
            <a:pPr>
              <a:buFont typeface="Arial" charset="0"/>
              <a:buChar char="•"/>
              <a:defRPr/>
            </a:pPr>
            <a:endParaRPr lang="en-US" dirty="0">
              <a:sym typeface="Wingdings"/>
            </a:endParaRPr>
          </a:p>
          <a:p>
            <a:pPr>
              <a:buFont typeface="Arial" charset="0"/>
              <a:buChar char="•"/>
              <a:defRPr/>
            </a:pPr>
            <a:r>
              <a:rPr lang="en-US" dirty="0">
                <a:sym typeface="Wingdings"/>
              </a:rPr>
              <a:t>May 21 </a:t>
            </a:r>
            <a:r>
              <a:rPr lang="mr-IN" dirty="0">
                <a:sym typeface="Wingdings"/>
              </a:rPr>
              <a:t>–</a:t>
            </a:r>
            <a:r>
              <a:rPr lang="en-US" dirty="0">
                <a:sym typeface="Wingdings"/>
              </a:rPr>
              <a:t> to ER</a:t>
            </a:r>
          </a:p>
          <a:p>
            <a:pPr lvl="1">
              <a:buFont typeface="Arial" charset="0"/>
              <a:buChar char="•"/>
              <a:defRPr/>
            </a:pPr>
            <a:r>
              <a:rPr lang="en-US" b="1" dirty="0">
                <a:sym typeface="Wingdings"/>
              </a:rPr>
              <a:t>Epistaxis</a:t>
            </a:r>
            <a:r>
              <a:rPr lang="en-US" dirty="0">
                <a:sym typeface="Wingdings"/>
              </a:rPr>
              <a:t>, mild</a:t>
            </a:r>
          </a:p>
          <a:p>
            <a:pPr lvl="1">
              <a:buFont typeface="Arial" charset="0"/>
              <a:buChar char="•"/>
              <a:defRPr/>
            </a:pPr>
            <a:r>
              <a:rPr lang="en-US" b="1" dirty="0">
                <a:sym typeface="Wingdings"/>
              </a:rPr>
              <a:t>Dysuria</a:t>
            </a:r>
            <a:r>
              <a:rPr lang="en-US" dirty="0">
                <a:sym typeface="Wingdings"/>
              </a:rPr>
              <a:t> x 3 months </a:t>
            </a:r>
          </a:p>
          <a:p>
            <a:pPr lvl="1">
              <a:buFont typeface="Arial" charset="0"/>
              <a:buChar char="•"/>
              <a:defRPr/>
            </a:pPr>
            <a:endParaRPr lang="en-US" b="1" dirty="0"/>
          </a:p>
          <a:p>
            <a:pPr>
              <a:buFont typeface="Arial" charset="0"/>
              <a:buChar char="•"/>
              <a:defRPr/>
            </a:pPr>
            <a:r>
              <a:rPr lang="en-US" dirty="0">
                <a:sym typeface="Wingdings"/>
              </a:rPr>
              <a:t>May 27 </a:t>
            </a:r>
            <a:r>
              <a:rPr lang="mr-IN" dirty="0">
                <a:sym typeface="Wingdings"/>
              </a:rPr>
              <a:t>–</a:t>
            </a:r>
            <a:r>
              <a:rPr lang="en-US" dirty="0">
                <a:sym typeface="Wingdings"/>
              </a:rPr>
              <a:t> seen in Trop Med clinic </a:t>
            </a:r>
          </a:p>
          <a:p>
            <a:pPr lvl="1">
              <a:buFont typeface="Arial" charset="0"/>
              <a:buChar char="•"/>
              <a:defRPr/>
            </a:pPr>
            <a:r>
              <a:rPr lang="en-US" b="1" dirty="0"/>
              <a:t>R. Ulnar nerve palsy </a:t>
            </a:r>
            <a:r>
              <a:rPr lang="en-US" dirty="0"/>
              <a:t>x ≥ 3 months</a:t>
            </a:r>
          </a:p>
          <a:p>
            <a:pPr lvl="1">
              <a:buFont typeface="Arial" charset="0"/>
              <a:buChar char="•"/>
              <a:defRPr/>
            </a:pPr>
            <a:r>
              <a:rPr lang="en-US" b="1" dirty="0"/>
              <a:t>Inguinal adenopathy </a:t>
            </a:r>
          </a:p>
          <a:p>
            <a:pPr marL="342900" lvl="1" indent="0">
              <a:buNone/>
              <a:defRPr/>
            </a:pPr>
            <a:r>
              <a:rPr lang="en-US" b="1" dirty="0">
                <a:sym typeface="Wingdings"/>
              </a:rPr>
              <a:t>	</a:t>
            </a:r>
            <a:r>
              <a:rPr lang="en-US" dirty="0">
                <a:sym typeface="Wingdings"/>
              </a:rPr>
              <a:t> Doxycycline </a:t>
            </a:r>
          </a:p>
          <a:p>
            <a:pPr lvl="1">
              <a:buFont typeface="Arial" charset="0"/>
              <a:buChar char="•"/>
              <a:defRPr/>
            </a:pPr>
            <a:endParaRPr lang="en-US" dirty="0"/>
          </a:p>
          <a:p>
            <a:pPr>
              <a:buFont typeface="Arial" charset="0"/>
              <a:buChar char="•"/>
              <a:defRPr/>
            </a:pPr>
            <a:r>
              <a:rPr lang="en-US" dirty="0"/>
              <a:t>May 28 - TB skin test (routine)</a:t>
            </a:r>
          </a:p>
          <a:p>
            <a:pPr lvl="1">
              <a:buFont typeface="Arial" charset="0"/>
              <a:buChar char="•"/>
              <a:defRPr/>
            </a:pPr>
            <a:endParaRPr lang="en-US" dirty="0"/>
          </a:p>
          <a:p>
            <a:pPr>
              <a:buFont typeface="Arial" charset="0"/>
              <a:buChar char="•"/>
              <a:defRPr/>
            </a:pPr>
            <a:r>
              <a:rPr lang="en-US" dirty="0"/>
              <a:t>June 4 </a:t>
            </a:r>
            <a:r>
              <a:rPr lang="mr-IN" dirty="0"/>
              <a:t>–</a:t>
            </a:r>
            <a:r>
              <a:rPr lang="en-US" dirty="0"/>
              <a:t> back to clinic </a:t>
            </a:r>
          </a:p>
          <a:p>
            <a:pPr lvl="1">
              <a:buFont typeface="Arial" charset="0"/>
              <a:buChar char="•"/>
              <a:defRPr/>
            </a:pPr>
            <a:r>
              <a:rPr lang="en-US" b="1" dirty="0"/>
              <a:t>Fever and painful nodules</a:t>
            </a:r>
          </a:p>
          <a:p>
            <a:pPr lvl="1">
              <a:buFont typeface="Arial" charset="0"/>
              <a:buChar char="•"/>
              <a:defRPr/>
            </a:pPr>
            <a:endParaRPr lang="en-US" dirty="0"/>
          </a:p>
          <a:p>
            <a:pPr lvl="1">
              <a:buFont typeface="Arial" charset="0"/>
              <a:buChar char="•"/>
              <a:defRPr/>
            </a:pPr>
            <a:endParaRPr lang="en-US" dirty="0"/>
          </a:p>
          <a:p>
            <a:pPr>
              <a:buFont typeface="Arial" charset="0"/>
              <a:buChar char="•"/>
              <a:defRPr/>
            </a:pPr>
            <a:endParaRPr lang="en-US" dirty="0"/>
          </a:p>
          <a:p>
            <a:pPr lvl="1">
              <a:buFont typeface="Arial" charset="0"/>
              <a:buChar char="•"/>
              <a:defRPr/>
            </a:pPr>
            <a:endParaRPr lang="en-US" dirty="0"/>
          </a:p>
          <a:p>
            <a:pPr>
              <a:buFont typeface="Arial" charset="0"/>
              <a:buChar char="•"/>
              <a:defRPr/>
            </a:pPr>
            <a:endParaRPr lang="en-US" dirty="0"/>
          </a:p>
        </p:txBody>
      </p:sp>
      <p:pic>
        <p:nvPicPr>
          <p:cNvPr id="32771" name="Picture 3">
            <a:extLst>
              <a:ext uri="{FF2B5EF4-FFF2-40B4-BE49-F238E27FC236}">
                <a16:creationId xmlns:a16="http://schemas.microsoft.com/office/drawing/2014/main" id="{ABA3EA14-8BC2-806F-B649-0DE4A6DCD089}"/>
              </a:ext>
            </a:extLst>
          </p:cNvPr>
          <p:cNvPicPr>
            <a:picLocks noChangeAspect="1"/>
          </p:cNvPicPr>
          <p:nvPr/>
        </p:nvPicPr>
        <p:blipFill>
          <a:blip r:embed="rId2">
            <a:extLst>
              <a:ext uri="{28A0092B-C50C-407E-A947-70E740481C1C}">
                <a14:useLocalDpi xmlns:a14="http://schemas.microsoft.com/office/drawing/2010/main" val="0"/>
              </a:ext>
            </a:extLst>
          </a:blip>
          <a:srcRect l="26064" r="17715"/>
          <a:stretch>
            <a:fillRect/>
          </a:stretch>
        </p:blipFill>
        <p:spPr bwMode="auto">
          <a:xfrm rot="5400000">
            <a:off x="5670948" y="2822973"/>
            <a:ext cx="2134790" cy="2787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a:extLst>
              <a:ext uri="{FF2B5EF4-FFF2-40B4-BE49-F238E27FC236}">
                <a16:creationId xmlns:a16="http://schemas.microsoft.com/office/drawing/2014/main" id="{1C200A32-F7AF-E0DA-2C56-B1526DACC598}"/>
              </a:ext>
            </a:extLst>
          </p:cNvPr>
          <p:cNvSpPr>
            <a:spLocks noGrp="1"/>
          </p:cNvSpPr>
          <p:nvPr>
            <p:ph type="title"/>
          </p:nvPr>
        </p:nvSpPr>
        <p:spPr/>
        <p:txBody>
          <a:bodyPr/>
          <a:lstStyle/>
          <a:p>
            <a:r>
              <a:rPr lang="en-US" altLang="en-US"/>
              <a:t>33M, refugee from Somalia </a:t>
            </a:r>
          </a:p>
        </p:txBody>
      </p:sp>
      <p:sp>
        <p:nvSpPr>
          <p:cNvPr id="33794" name="Content Placeholder 2">
            <a:extLst>
              <a:ext uri="{FF2B5EF4-FFF2-40B4-BE49-F238E27FC236}">
                <a16:creationId xmlns:a16="http://schemas.microsoft.com/office/drawing/2014/main" id="{ED406ED7-4638-6682-66C1-09DFB3556754}"/>
              </a:ext>
            </a:extLst>
          </p:cNvPr>
          <p:cNvSpPr>
            <a:spLocks noGrp="1"/>
          </p:cNvSpPr>
          <p:nvPr>
            <p:ph idx="1"/>
          </p:nvPr>
        </p:nvSpPr>
        <p:spPr>
          <a:xfrm>
            <a:off x="628651" y="2226469"/>
            <a:ext cx="5194697" cy="3263504"/>
          </a:xfrm>
        </p:spPr>
        <p:txBody>
          <a:bodyPr>
            <a:normAutofit/>
          </a:bodyPr>
          <a:lstStyle/>
          <a:p>
            <a:r>
              <a:rPr lang="en-US" altLang="en-US" sz="2400" dirty="0"/>
              <a:t>June 4 </a:t>
            </a:r>
            <a:r>
              <a:rPr lang="mr-IN" altLang="en-US" sz="2400" dirty="0">
                <a:ea typeface="Mangal" panose="02040503050203030202" pitchFamily="18" charset="0"/>
              </a:rPr>
              <a:t>–</a:t>
            </a:r>
            <a:r>
              <a:rPr lang="en-US" altLang="en-US" sz="2400" dirty="0"/>
              <a:t>  </a:t>
            </a:r>
            <a:r>
              <a:rPr lang="en-US" altLang="en-US" sz="2400" b="1" dirty="0"/>
              <a:t>fever</a:t>
            </a:r>
            <a:r>
              <a:rPr lang="en-US" altLang="en-US" sz="2400" dirty="0"/>
              <a:t> (39</a:t>
            </a:r>
            <a:r>
              <a:rPr lang="en-US" altLang="en-US" sz="2400" b="1" baseline="30000" dirty="0"/>
              <a:t>+</a:t>
            </a:r>
            <a:r>
              <a:rPr lang="en-US" altLang="en-US" sz="2400" dirty="0"/>
              <a:t>) </a:t>
            </a:r>
            <a:r>
              <a:rPr lang="en-US" altLang="en-US" sz="2400" b="1" dirty="0"/>
              <a:t>multiple painful lumps/nodules </a:t>
            </a:r>
          </a:p>
          <a:p>
            <a:pPr lvl="1"/>
            <a:r>
              <a:rPr lang="en-US" altLang="en-US" sz="2000" dirty="0"/>
              <a:t>No skin lesions (except wounds on hands)</a:t>
            </a:r>
          </a:p>
          <a:p>
            <a:pPr lvl="1"/>
            <a:r>
              <a:rPr lang="en-US" altLang="en-US" sz="2000" dirty="0"/>
              <a:t>No painful/tender peripheral nerves </a:t>
            </a:r>
          </a:p>
          <a:p>
            <a:pPr lvl="1"/>
            <a:endParaRPr lang="en-US" altLang="en-US" dirty="0"/>
          </a:p>
          <a:p>
            <a:endParaRPr lang="en-US" altLang="en-US" dirty="0"/>
          </a:p>
        </p:txBody>
      </p:sp>
      <p:pic>
        <p:nvPicPr>
          <p:cNvPr id="33795" name="Picture 3">
            <a:extLst>
              <a:ext uri="{FF2B5EF4-FFF2-40B4-BE49-F238E27FC236}">
                <a16:creationId xmlns:a16="http://schemas.microsoft.com/office/drawing/2014/main" id="{386BF61C-ADA5-4408-828F-CC1E4D4FD26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5910858" y="2659261"/>
            <a:ext cx="3464719" cy="2599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3">
            <a:extLst>
              <a:ext uri="{FF2B5EF4-FFF2-40B4-BE49-F238E27FC236}">
                <a16:creationId xmlns:a16="http://schemas.microsoft.com/office/drawing/2014/main" id="{D57CB024-B230-05E3-DD0C-22975FE6295A}"/>
              </a:ext>
            </a:extLst>
          </p:cNvPr>
          <p:cNvPicPr>
            <a:picLocks noChangeAspect="1"/>
          </p:cNvPicPr>
          <p:nvPr/>
        </p:nvPicPr>
        <p:blipFill>
          <a:blip r:embed="rId3">
            <a:extLst>
              <a:ext uri="{28A0092B-C50C-407E-A947-70E740481C1C}">
                <a14:useLocalDpi xmlns:a14="http://schemas.microsoft.com/office/drawing/2010/main" val="0"/>
              </a:ext>
            </a:extLst>
          </a:blip>
          <a:srcRect l="26064" r="17715"/>
          <a:stretch>
            <a:fillRect/>
          </a:stretch>
        </p:blipFill>
        <p:spPr bwMode="auto">
          <a:xfrm rot="5400000">
            <a:off x="4383356" y="4288544"/>
            <a:ext cx="1474773" cy="192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a:extLst>
              <a:ext uri="{FF2B5EF4-FFF2-40B4-BE49-F238E27FC236}">
                <a16:creationId xmlns:a16="http://schemas.microsoft.com/office/drawing/2014/main" id="{DA1EBCB6-4E4E-1ADD-EE3D-AAFF46BB9643}"/>
              </a:ext>
            </a:extLst>
          </p:cNvPr>
          <p:cNvSpPr>
            <a:spLocks noGrp="1"/>
          </p:cNvSpPr>
          <p:nvPr>
            <p:ph type="title"/>
          </p:nvPr>
        </p:nvSpPr>
        <p:spPr/>
        <p:txBody>
          <a:bodyPr/>
          <a:lstStyle/>
          <a:p>
            <a:r>
              <a:rPr lang="en-US" altLang="en-US"/>
              <a:t>Skin slit smear and skin biopsy</a:t>
            </a:r>
            <a:r>
              <a:rPr lang="mr-IN" altLang="en-US">
                <a:ea typeface="Mangal" panose="02040503050203030202" pitchFamily="18" charset="0"/>
              </a:rPr>
              <a:t>…</a:t>
            </a:r>
            <a:r>
              <a:rPr lang="en-CA" altLang="en-US"/>
              <a:t> </a:t>
            </a:r>
            <a:endParaRPr lang="en-US" altLang="en-US"/>
          </a:p>
        </p:txBody>
      </p:sp>
      <p:sp>
        <p:nvSpPr>
          <p:cNvPr id="34818" name="Content Placeholder 2">
            <a:extLst>
              <a:ext uri="{FF2B5EF4-FFF2-40B4-BE49-F238E27FC236}">
                <a16:creationId xmlns:a16="http://schemas.microsoft.com/office/drawing/2014/main" id="{E6E1DFC2-95FE-3423-BAAA-90D3C77A0A92}"/>
              </a:ext>
            </a:extLst>
          </p:cNvPr>
          <p:cNvSpPr>
            <a:spLocks noGrp="1"/>
          </p:cNvSpPr>
          <p:nvPr>
            <p:ph idx="1"/>
          </p:nvPr>
        </p:nvSpPr>
        <p:spPr/>
        <p:txBody>
          <a:bodyPr/>
          <a:lstStyle/>
          <a:p>
            <a:pPr marL="0" indent="0">
              <a:buNone/>
            </a:pPr>
            <a:r>
              <a:rPr lang="en-US" altLang="en-US"/>
              <a:t> </a:t>
            </a:r>
          </a:p>
        </p:txBody>
      </p:sp>
      <p:pic>
        <p:nvPicPr>
          <p:cNvPr id="34819" name="Picture 3">
            <a:extLst>
              <a:ext uri="{FF2B5EF4-FFF2-40B4-BE49-F238E27FC236}">
                <a16:creationId xmlns:a16="http://schemas.microsoft.com/office/drawing/2014/main" id="{B951E33A-294D-380A-04DF-C622DE10DAC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76350" y="2352676"/>
            <a:ext cx="2313385" cy="3137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a:extLst>
              <a:ext uri="{FF2B5EF4-FFF2-40B4-BE49-F238E27FC236}">
                <a16:creationId xmlns:a16="http://schemas.microsoft.com/office/drawing/2014/main" id="{533D31BC-866F-75E5-953E-1F42853A13D2}"/>
              </a:ext>
            </a:extLst>
          </p:cNvPr>
          <p:cNvSpPr>
            <a:spLocks noGrp="1"/>
          </p:cNvSpPr>
          <p:nvPr>
            <p:ph type="title"/>
          </p:nvPr>
        </p:nvSpPr>
        <p:spPr/>
        <p:txBody>
          <a:bodyPr/>
          <a:lstStyle/>
          <a:p>
            <a:r>
              <a:rPr lang="en-US" altLang="en-US"/>
              <a:t>Skin slit smear and skin biopsy</a:t>
            </a:r>
            <a:r>
              <a:rPr lang="mr-IN" altLang="en-US">
                <a:ea typeface="Mangal" panose="02040503050203030202" pitchFamily="18" charset="0"/>
              </a:rPr>
              <a:t>…</a:t>
            </a:r>
            <a:r>
              <a:rPr lang="en-CA" altLang="en-US"/>
              <a:t> </a:t>
            </a:r>
            <a:endParaRPr lang="en-US" altLang="en-US"/>
          </a:p>
        </p:txBody>
      </p:sp>
      <p:sp>
        <p:nvSpPr>
          <p:cNvPr id="36866" name="Content Placeholder 2">
            <a:extLst>
              <a:ext uri="{FF2B5EF4-FFF2-40B4-BE49-F238E27FC236}">
                <a16:creationId xmlns:a16="http://schemas.microsoft.com/office/drawing/2014/main" id="{5C7E3B44-FF7E-0931-C163-C197768C18F6}"/>
              </a:ext>
            </a:extLst>
          </p:cNvPr>
          <p:cNvSpPr>
            <a:spLocks noGrp="1"/>
          </p:cNvSpPr>
          <p:nvPr>
            <p:ph idx="1"/>
          </p:nvPr>
        </p:nvSpPr>
        <p:spPr/>
        <p:txBody>
          <a:bodyPr/>
          <a:lstStyle/>
          <a:p>
            <a:pPr marL="0" indent="0">
              <a:buNone/>
            </a:pPr>
            <a:r>
              <a:rPr lang="en-US" altLang="en-US"/>
              <a:t> </a:t>
            </a:r>
          </a:p>
        </p:txBody>
      </p:sp>
      <p:pic>
        <p:nvPicPr>
          <p:cNvPr id="36867" name="Picture 3">
            <a:extLst>
              <a:ext uri="{FF2B5EF4-FFF2-40B4-BE49-F238E27FC236}">
                <a16:creationId xmlns:a16="http://schemas.microsoft.com/office/drawing/2014/main" id="{CEAB24D8-11DC-B82A-D04F-A7662DA87CE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76350" y="2352676"/>
            <a:ext cx="2313385" cy="3137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8" name="Picture 4">
            <a:extLst>
              <a:ext uri="{FF2B5EF4-FFF2-40B4-BE49-F238E27FC236}">
                <a16:creationId xmlns:a16="http://schemas.microsoft.com/office/drawing/2014/main" id="{76AE4BE4-65EF-A18A-8218-65D9D294C51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143376" y="2352675"/>
            <a:ext cx="3412331" cy="2558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9" name="TextBox 5">
            <a:extLst>
              <a:ext uri="{FF2B5EF4-FFF2-40B4-BE49-F238E27FC236}">
                <a16:creationId xmlns:a16="http://schemas.microsoft.com/office/drawing/2014/main" id="{B60FE474-2E44-B1C2-DEF5-0222178794B3}"/>
              </a:ext>
            </a:extLst>
          </p:cNvPr>
          <p:cNvSpPr txBox="1">
            <a:spLocks noChangeArrowheads="1"/>
          </p:cNvSpPr>
          <p:nvPr/>
        </p:nvSpPr>
        <p:spPr bwMode="auto">
          <a:xfrm>
            <a:off x="4143375" y="5012531"/>
            <a:ext cx="2111925"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350"/>
              <a:t>Auramine-rhodamine stain </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a:extLst>
              <a:ext uri="{FF2B5EF4-FFF2-40B4-BE49-F238E27FC236}">
                <a16:creationId xmlns:a16="http://schemas.microsoft.com/office/drawing/2014/main" id="{4595A0DB-ECAB-CCA4-18E5-EEB83B493DE6}"/>
              </a:ext>
            </a:extLst>
          </p:cNvPr>
          <p:cNvSpPr>
            <a:spLocks noGrp="1"/>
          </p:cNvSpPr>
          <p:nvPr>
            <p:ph type="title"/>
          </p:nvPr>
        </p:nvSpPr>
        <p:spPr/>
        <p:txBody>
          <a:bodyPr/>
          <a:lstStyle/>
          <a:p>
            <a:r>
              <a:rPr lang="en-US" altLang="en-US"/>
              <a:t>Skin slit smear and skin biopsy</a:t>
            </a:r>
            <a:r>
              <a:rPr lang="mr-IN" altLang="en-US">
                <a:ea typeface="Mangal" panose="02040503050203030202" pitchFamily="18" charset="0"/>
              </a:rPr>
              <a:t>…</a:t>
            </a:r>
            <a:r>
              <a:rPr lang="en-CA" altLang="en-US"/>
              <a:t> </a:t>
            </a:r>
            <a:endParaRPr lang="en-US" altLang="en-US"/>
          </a:p>
        </p:txBody>
      </p:sp>
      <p:sp>
        <p:nvSpPr>
          <p:cNvPr id="38914" name="Content Placeholder 2">
            <a:extLst>
              <a:ext uri="{FF2B5EF4-FFF2-40B4-BE49-F238E27FC236}">
                <a16:creationId xmlns:a16="http://schemas.microsoft.com/office/drawing/2014/main" id="{541ED098-2BF4-4FC1-FFC1-01D38E8DC235}"/>
              </a:ext>
            </a:extLst>
          </p:cNvPr>
          <p:cNvSpPr>
            <a:spLocks noGrp="1"/>
          </p:cNvSpPr>
          <p:nvPr>
            <p:ph idx="1"/>
          </p:nvPr>
        </p:nvSpPr>
        <p:spPr>
          <a:xfrm>
            <a:off x="628650" y="2226469"/>
            <a:ext cx="4825604" cy="3263504"/>
          </a:xfrm>
        </p:spPr>
        <p:txBody>
          <a:bodyPr>
            <a:normAutofit fontScale="77500" lnSpcReduction="20000"/>
          </a:bodyPr>
          <a:lstStyle/>
          <a:p>
            <a:r>
              <a:rPr lang="en-US" altLang="en-US"/>
              <a:t> Biopsy:</a:t>
            </a:r>
          </a:p>
          <a:p>
            <a:pPr lvl="1"/>
            <a:r>
              <a:rPr lang="en-US" altLang="en-US"/>
              <a:t>lymphohistiocytic infiltrate</a:t>
            </a:r>
          </a:p>
          <a:p>
            <a:pPr lvl="1"/>
            <a:r>
              <a:rPr lang="en-US" altLang="en-US"/>
              <a:t>admixed neutrophils</a:t>
            </a:r>
          </a:p>
          <a:p>
            <a:pPr lvl="1"/>
            <a:r>
              <a:rPr lang="en-US" altLang="en-US"/>
              <a:t>focal small aggregates of foamy histiocytes, </a:t>
            </a:r>
          </a:p>
          <a:p>
            <a:pPr lvl="1"/>
            <a:r>
              <a:rPr lang="en-US" altLang="en-US"/>
              <a:t>numerous acid fast bacilli present</a:t>
            </a:r>
          </a:p>
          <a:p>
            <a:pPr lvl="1"/>
            <a:r>
              <a:rPr lang="en-US" altLang="en-US"/>
              <a:t>well-formed granulomas not present.  </a:t>
            </a:r>
            <a:br>
              <a:rPr lang="en-US" altLang="en-US"/>
            </a:br>
            <a:endParaRPr lang="en-US" altLang="en-US"/>
          </a:p>
          <a:p>
            <a:endParaRPr lang="en-US" altLang="en-US"/>
          </a:p>
        </p:txBody>
      </p:sp>
      <p:pic>
        <p:nvPicPr>
          <p:cNvPr id="38915" name="Picture 4">
            <a:extLst>
              <a:ext uri="{FF2B5EF4-FFF2-40B4-BE49-F238E27FC236}">
                <a16:creationId xmlns:a16="http://schemas.microsoft.com/office/drawing/2014/main" id="{69BB5F45-6E93-BB65-431B-FEDF8FD8D85E}"/>
              </a:ext>
            </a:extLst>
          </p:cNvPr>
          <p:cNvPicPr>
            <a:picLocks noChangeAspect="1"/>
          </p:cNvPicPr>
          <p:nvPr/>
        </p:nvPicPr>
        <p:blipFill>
          <a:blip r:embed="rId3">
            <a:extLst>
              <a:ext uri="{28A0092B-C50C-407E-A947-70E740481C1C}">
                <a14:useLocalDpi xmlns:a14="http://schemas.microsoft.com/office/drawing/2010/main" val="0"/>
              </a:ext>
            </a:extLst>
          </a:blip>
          <a:srcRect r="17857" b="8662"/>
          <a:stretch>
            <a:fillRect/>
          </a:stretch>
        </p:blipFill>
        <p:spPr bwMode="auto">
          <a:xfrm>
            <a:off x="5970985" y="2656285"/>
            <a:ext cx="2802731" cy="2337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6" name="TextBox 5">
            <a:extLst>
              <a:ext uri="{FF2B5EF4-FFF2-40B4-BE49-F238E27FC236}">
                <a16:creationId xmlns:a16="http://schemas.microsoft.com/office/drawing/2014/main" id="{621330C7-FD57-FCB1-43AD-9EC03F75C8AB}"/>
              </a:ext>
            </a:extLst>
          </p:cNvPr>
          <p:cNvSpPr txBox="1">
            <a:spLocks noChangeArrowheads="1"/>
          </p:cNvSpPr>
          <p:nvPr/>
        </p:nvSpPr>
        <p:spPr bwMode="auto">
          <a:xfrm>
            <a:off x="5970985" y="5104210"/>
            <a:ext cx="2111925"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350"/>
              <a:t>Auramine-rhodamine stain </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a:extLst>
              <a:ext uri="{FF2B5EF4-FFF2-40B4-BE49-F238E27FC236}">
                <a16:creationId xmlns:a16="http://schemas.microsoft.com/office/drawing/2014/main" id="{9F3E3F2D-0D7D-FE78-A16A-6ED110D96B2A}"/>
              </a:ext>
            </a:extLst>
          </p:cNvPr>
          <p:cNvSpPr>
            <a:spLocks noGrp="1"/>
          </p:cNvSpPr>
          <p:nvPr>
            <p:ph type="title"/>
          </p:nvPr>
        </p:nvSpPr>
        <p:spPr/>
        <p:txBody>
          <a:bodyPr>
            <a:normAutofit fontScale="90000"/>
          </a:bodyPr>
          <a:lstStyle/>
          <a:p>
            <a:r>
              <a:rPr lang="en-US" altLang="en-US"/>
              <a:t>What about the doxycycline and the TST? </a:t>
            </a:r>
          </a:p>
        </p:txBody>
      </p:sp>
      <p:sp>
        <p:nvSpPr>
          <p:cNvPr id="40962" name="Content Placeholder 2">
            <a:extLst>
              <a:ext uri="{FF2B5EF4-FFF2-40B4-BE49-F238E27FC236}">
                <a16:creationId xmlns:a16="http://schemas.microsoft.com/office/drawing/2014/main" id="{75C49303-8812-E113-304C-412F290C1E24}"/>
              </a:ext>
            </a:extLst>
          </p:cNvPr>
          <p:cNvSpPr>
            <a:spLocks noGrp="1"/>
          </p:cNvSpPr>
          <p:nvPr>
            <p:ph idx="1"/>
          </p:nvPr>
        </p:nvSpPr>
        <p:spPr/>
        <p:txBody>
          <a:bodyPr/>
          <a:lstStyle/>
          <a:p>
            <a:r>
              <a:rPr lang="en-US" altLang="en-US"/>
              <a:t>Type 1 reactions </a:t>
            </a:r>
          </a:p>
          <a:p>
            <a:pPr lvl="1"/>
            <a:r>
              <a:rPr lang="en-US" altLang="en-US"/>
              <a:t>Upgrading of CMI </a:t>
            </a:r>
          </a:p>
          <a:p>
            <a:pPr lvl="1"/>
            <a:endParaRPr lang="en-US" altLang="en-US"/>
          </a:p>
          <a:p>
            <a:pPr lvl="1"/>
            <a:endParaRPr lang="en-US" altLang="en-US"/>
          </a:p>
          <a:p>
            <a:r>
              <a:rPr lang="en-US" altLang="en-US"/>
              <a:t>Type 2 reactions </a:t>
            </a:r>
          </a:p>
          <a:p>
            <a:pPr lvl="1"/>
            <a:r>
              <a:rPr lang="en-US" altLang="en-US"/>
              <a:t>Immune complex–mediated</a:t>
            </a:r>
          </a:p>
        </p:txBody>
      </p:sp>
      <p:pic>
        <p:nvPicPr>
          <p:cNvPr id="40963" name="Picture 2" descr="on&amp;#39;t let the TB test hold up an urgent placement in Assisted Liv">
            <a:extLst>
              <a:ext uri="{FF2B5EF4-FFF2-40B4-BE49-F238E27FC236}">
                <a16:creationId xmlns:a16="http://schemas.microsoft.com/office/drawing/2014/main" id="{6719E058-6551-82B6-603B-84666A4190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9078" y="2076450"/>
            <a:ext cx="2737247" cy="1539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4" name="Picture 4" descr="hy doxycycline&amp;#39;s failure in CJD clinical trials is no surprise">
            <a:extLst>
              <a:ext uri="{FF2B5EF4-FFF2-40B4-BE49-F238E27FC236}">
                <a16:creationId xmlns:a16="http://schemas.microsoft.com/office/drawing/2014/main" id="{07636815-C2E8-F25F-71B6-5323C07DB6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9079" y="3717132"/>
            <a:ext cx="2750344" cy="1635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a:extLst>
              <a:ext uri="{FF2B5EF4-FFF2-40B4-BE49-F238E27FC236}">
                <a16:creationId xmlns:a16="http://schemas.microsoft.com/office/drawing/2014/main" id="{D817248D-17CC-8F38-E7B8-B777B514CB05}"/>
              </a:ext>
            </a:extLst>
          </p:cNvPr>
          <p:cNvSpPr>
            <a:spLocks noGrp="1"/>
          </p:cNvSpPr>
          <p:nvPr>
            <p:ph type="title"/>
          </p:nvPr>
        </p:nvSpPr>
        <p:spPr/>
        <p:txBody>
          <a:bodyPr/>
          <a:lstStyle/>
          <a:p>
            <a:r>
              <a:rPr lang="en-US" altLang="en-US"/>
              <a:t>Treatment regimen 	</a:t>
            </a:r>
          </a:p>
        </p:txBody>
      </p:sp>
      <p:sp>
        <p:nvSpPr>
          <p:cNvPr id="43010" name="Content Placeholder 2">
            <a:extLst>
              <a:ext uri="{FF2B5EF4-FFF2-40B4-BE49-F238E27FC236}">
                <a16:creationId xmlns:a16="http://schemas.microsoft.com/office/drawing/2014/main" id="{38610A3D-7E7B-24C6-8BFB-2D0B26A0A91E}"/>
              </a:ext>
            </a:extLst>
          </p:cNvPr>
          <p:cNvSpPr>
            <a:spLocks noGrp="1"/>
          </p:cNvSpPr>
          <p:nvPr>
            <p:ph idx="1"/>
          </p:nvPr>
        </p:nvSpPr>
        <p:spPr/>
        <p:txBody>
          <a:bodyPr>
            <a:normAutofit lnSpcReduction="10000"/>
          </a:bodyPr>
          <a:lstStyle/>
          <a:p>
            <a:r>
              <a:rPr lang="en-US" altLang="en-US"/>
              <a:t>Admitted to hospital </a:t>
            </a:r>
          </a:p>
          <a:p>
            <a:r>
              <a:rPr lang="en-US" altLang="en-US"/>
              <a:t>Prednisone 40</a:t>
            </a:r>
          </a:p>
          <a:p>
            <a:pPr lvl="1"/>
            <a:r>
              <a:rPr lang="en-US" altLang="en-US"/>
              <a:t>Much better the next day </a:t>
            </a:r>
          </a:p>
          <a:p>
            <a:pPr lvl="1"/>
            <a:r>
              <a:rPr lang="en-US" altLang="en-US"/>
              <a:t>Dysuria much improved as well </a:t>
            </a:r>
          </a:p>
          <a:p>
            <a:endParaRPr lang="en-US" altLang="en-US"/>
          </a:p>
          <a:p>
            <a:r>
              <a:rPr lang="en-US" altLang="en-US"/>
              <a:t>Rifampin 600 </a:t>
            </a:r>
          </a:p>
          <a:p>
            <a:r>
              <a:rPr lang="en-US" altLang="en-US"/>
              <a:t>Moxifloxacin 400 </a:t>
            </a:r>
          </a:p>
          <a:p>
            <a:r>
              <a:rPr lang="en-US" altLang="en-US"/>
              <a:t>Minocycline 100 </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a:extLst>
              <a:ext uri="{FF2B5EF4-FFF2-40B4-BE49-F238E27FC236}">
                <a16:creationId xmlns:a16="http://schemas.microsoft.com/office/drawing/2014/main" id="{FFDDC45A-62C0-D1BF-EAF7-CC340A0566DF}"/>
              </a:ext>
            </a:extLst>
          </p:cNvPr>
          <p:cNvSpPr>
            <a:spLocks noGrp="1"/>
          </p:cNvSpPr>
          <p:nvPr>
            <p:ph type="title"/>
          </p:nvPr>
        </p:nvSpPr>
        <p:spPr/>
        <p:txBody>
          <a:bodyPr/>
          <a:lstStyle/>
          <a:p>
            <a:r>
              <a:rPr lang="en-US" altLang="en-US"/>
              <a:t>Clinical course </a:t>
            </a:r>
          </a:p>
        </p:txBody>
      </p:sp>
      <p:sp>
        <p:nvSpPr>
          <p:cNvPr id="45058" name="Content Placeholder 2">
            <a:extLst>
              <a:ext uri="{FF2B5EF4-FFF2-40B4-BE49-F238E27FC236}">
                <a16:creationId xmlns:a16="http://schemas.microsoft.com/office/drawing/2014/main" id="{916A44FE-3BE6-F2A6-0F34-04F846C9B7BA}"/>
              </a:ext>
            </a:extLst>
          </p:cNvPr>
          <p:cNvSpPr>
            <a:spLocks noGrp="1"/>
          </p:cNvSpPr>
          <p:nvPr>
            <p:ph idx="1"/>
          </p:nvPr>
        </p:nvSpPr>
        <p:spPr/>
        <p:txBody>
          <a:bodyPr/>
          <a:lstStyle/>
          <a:p>
            <a:r>
              <a:rPr lang="en-US" altLang="en-US"/>
              <a:t> </a:t>
            </a:r>
          </a:p>
        </p:txBody>
      </p:sp>
      <p:pic>
        <p:nvPicPr>
          <p:cNvPr id="45059" name="Picture 4">
            <a:extLst>
              <a:ext uri="{FF2B5EF4-FFF2-40B4-BE49-F238E27FC236}">
                <a16:creationId xmlns:a16="http://schemas.microsoft.com/office/drawing/2014/main" id="{C7EEB77B-A264-AD8C-B5B1-04286D15F43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07344" y="2226469"/>
            <a:ext cx="2700338" cy="3601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0" name="Picture 5">
            <a:extLst>
              <a:ext uri="{FF2B5EF4-FFF2-40B4-BE49-F238E27FC236}">
                <a16:creationId xmlns:a16="http://schemas.microsoft.com/office/drawing/2014/main" id="{F4537E07-5D26-7438-DAC3-89936D00A56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95863" y="2139554"/>
            <a:ext cx="2831306" cy="3774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a:extLst>
              <a:ext uri="{FF2B5EF4-FFF2-40B4-BE49-F238E27FC236}">
                <a16:creationId xmlns:a16="http://schemas.microsoft.com/office/drawing/2014/main" id="{4A2F8B00-83F5-6015-A5B3-5096EFB9425C}"/>
              </a:ext>
            </a:extLst>
          </p:cNvPr>
          <p:cNvSpPr>
            <a:spLocks noGrp="1"/>
          </p:cNvSpPr>
          <p:nvPr>
            <p:ph type="title"/>
          </p:nvPr>
        </p:nvSpPr>
        <p:spPr/>
        <p:txBody>
          <a:bodyPr/>
          <a:lstStyle/>
          <a:p>
            <a:r>
              <a:rPr lang="en-US" altLang="en-US"/>
              <a:t>Clinical course </a:t>
            </a:r>
          </a:p>
        </p:txBody>
      </p:sp>
      <p:sp>
        <p:nvSpPr>
          <p:cNvPr id="46082" name="Content Placeholder 2">
            <a:extLst>
              <a:ext uri="{FF2B5EF4-FFF2-40B4-BE49-F238E27FC236}">
                <a16:creationId xmlns:a16="http://schemas.microsoft.com/office/drawing/2014/main" id="{CAB83BAA-80CD-CB50-73D0-762992680F16}"/>
              </a:ext>
            </a:extLst>
          </p:cNvPr>
          <p:cNvSpPr>
            <a:spLocks noGrp="1"/>
          </p:cNvSpPr>
          <p:nvPr>
            <p:ph idx="1"/>
          </p:nvPr>
        </p:nvSpPr>
        <p:spPr/>
        <p:txBody>
          <a:bodyPr/>
          <a:lstStyle/>
          <a:p>
            <a:r>
              <a:rPr lang="en-US" altLang="en-US"/>
              <a:t> </a:t>
            </a:r>
          </a:p>
        </p:txBody>
      </p:sp>
      <p:pic>
        <p:nvPicPr>
          <p:cNvPr id="46083" name="Picture 4">
            <a:extLst>
              <a:ext uri="{FF2B5EF4-FFF2-40B4-BE49-F238E27FC236}">
                <a16:creationId xmlns:a16="http://schemas.microsoft.com/office/drawing/2014/main" id="{A2F013F0-1943-E259-6359-8E93AF781CA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5194698" y="1772842"/>
            <a:ext cx="3273028" cy="4363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4" name="Picture 5">
            <a:extLst>
              <a:ext uri="{FF2B5EF4-FFF2-40B4-BE49-F238E27FC236}">
                <a16:creationId xmlns:a16="http://schemas.microsoft.com/office/drawing/2014/main" id="{D2B6E6AD-23FE-052B-A661-622F1A6B9A4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12082" y="2318148"/>
            <a:ext cx="2455069" cy="3273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a:extLst>
              <a:ext uri="{FF2B5EF4-FFF2-40B4-BE49-F238E27FC236}">
                <a16:creationId xmlns:a16="http://schemas.microsoft.com/office/drawing/2014/main" id="{78D737FD-4F3A-E3CB-B4F0-2B930E60D717}"/>
              </a:ext>
            </a:extLst>
          </p:cNvPr>
          <p:cNvSpPr>
            <a:spLocks noGrp="1"/>
          </p:cNvSpPr>
          <p:nvPr>
            <p:ph type="title"/>
          </p:nvPr>
        </p:nvSpPr>
        <p:spPr/>
        <p:txBody>
          <a:bodyPr/>
          <a:lstStyle/>
          <a:p>
            <a:r>
              <a:rPr lang="en-US" altLang="en-US"/>
              <a:t>Clinical course </a:t>
            </a:r>
          </a:p>
        </p:txBody>
      </p:sp>
      <p:sp>
        <p:nvSpPr>
          <p:cNvPr id="3" name="Content Placeholder 2">
            <a:extLst>
              <a:ext uri="{FF2B5EF4-FFF2-40B4-BE49-F238E27FC236}">
                <a16:creationId xmlns:a16="http://schemas.microsoft.com/office/drawing/2014/main" id="{8716AF96-C56A-9CDD-93B5-CD25E10E6BD8}"/>
              </a:ext>
            </a:extLst>
          </p:cNvPr>
          <p:cNvSpPr>
            <a:spLocks noGrp="1"/>
          </p:cNvSpPr>
          <p:nvPr>
            <p:ph idx="1"/>
          </p:nvPr>
        </p:nvSpPr>
        <p:spPr/>
        <p:txBody>
          <a:bodyPr>
            <a:normAutofit fontScale="92500" lnSpcReduction="20000"/>
          </a:bodyPr>
          <a:lstStyle/>
          <a:p>
            <a:pPr>
              <a:buFont typeface="Arial" charset="0"/>
              <a:buChar char="•"/>
              <a:defRPr/>
            </a:pPr>
            <a:r>
              <a:rPr lang="en-US" dirty="0"/>
              <a:t>Prednisone slowly tapered </a:t>
            </a:r>
          </a:p>
          <a:p>
            <a:pPr lvl="1">
              <a:buFont typeface="Arial" charset="0"/>
              <a:buChar char="•"/>
              <a:defRPr/>
            </a:pPr>
            <a:r>
              <a:rPr lang="en-US" dirty="0"/>
              <a:t>June		40mg OD </a:t>
            </a:r>
          </a:p>
          <a:p>
            <a:pPr lvl="1">
              <a:buFont typeface="Arial" charset="0"/>
              <a:buChar char="•"/>
              <a:defRPr/>
            </a:pPr>
            <a:r>
              <a:rPr lang="en-US" dirty="0"/>
              <a:t>July 		30mg OD </a:t>
            </a:r>
          </a:p>
          <a:p>
            <a:pPr lvl="1">
              <a:buFont typeface="Arial" charset="0"/>
              <a:buChar char="•"/>
              <a:defRPr/>
            </a:pPr>
            <a:endParaRPr lang="en-US" dirty="0"/>
          </a:p>
          <a:p>
            <a:pPr>
              <a:buFont typeface="Arial" charset="0"/>
              <a:buChar char="•"/>
              <a:defRPr/>
            </a:pPr>
            <a:r>
              <a:rPr lang="en-US" dirty="0"/>
              <a:t>Doing well, nodules gone, nerve function stable / unchanged </a:t>
            </a:r>
          </a:p>
          <a:p>
            <a:pPr>
              <a:buFont typeface="Arial" charset="0"/>
              <a:buChar char="•"/>
              <a:defRPr/>
            </a:pPr>
            <a:endParaRPr lang="en-US" dirty="0"/>
          </a:p>
          <a:p>
            <a:pPr lvl="1">
              <a:buFont typeface="Arial" charset="0"/>
              <a:buChar char="•"/>
              <a:defRPr/>
            </a:pPr>
            <a:r>
              <a:rPr lang="en-US" dirty="0">
                <a:solidFill>
                  <a:schemeClr val="bg1"/>
                </a:solidFill>
              </a:rPr>
              <a:t>July 	missed 2 doses of prednisone </a:t>
            </a:r>
            <a:r>
              <a:rPr lang="en-US" dirty="0">
                <a:solidFill>
                  <a:schemeClr val="bg1"/>
                </a:solidFill>
                <a:sym typeface="Wingdings"/>
              </a:rPr>
              <a:t> </a:t>
            </a:r>
            <a:r>
              <a:rPr lang="en-US" dirty="0">
                <a:solidFill>
                  <a:schemeClr val="bg1"/>
                </a:solidFill>
              </a:rPr>
              <a:t> </a:t>
            </a:r>
            <a:r>
              <a:rPr lang="en-US" b="1" dirty="0">
                <a:solidFill>
                  <a:schemeClr val="bg1"/>
                </a:solidFill>
              </a:rPr>
              <a:t>RELAPSE </a:t>
            </a:r>
          </a:p>
          <a:p>
            <a:pPr marL="342900" lvl="1" indent="0">
              <a:buNone/>
              <a:defRPr/>
            </a:pPr>
            <a:r>
              <a:rPr lang="en-US" b="1" dirty="0">
                <a:solidFill>
                  <a:schemeClr val="bg1"/>
                </a:solidFill>
              </a:rPr>
              <a:t>					- fever and painful nodules returned </a:t>
            </a:r>
          </a:p>
          <a:p>
            <a:pPr marL="342900" lvl="1" indent="0">
              <a:buNone/>
              <a:defRPr/>
            </a:pPr>
            <a:r>
              <a:rPr lang="en-US" b="1" dirty="0">
                <a:solidFill>
                  <a:schemeClr val="bg1"/>
                </a:solidFill>
              </a:rPr>
              <a:t>					- </a:t>
            </a:r>
            <a:r>
              <a:rPr lang="en-US" dirty="0">
                <a:solidFill>
                  <a:schemeClr val="bg1"/>
                </a:solidFill>
              </a:rPr>
              <a:t>no change in strength </a:t>
            </a:r>
          </a:p>
          <a:p>
            <a:pPr marL="342900" lvl="1" indent="0">
              <a:buNone/>
              <a:defRPr/>
            </a:pPr>
            <a:r>
              <a:rPr lang="en-US" dirty="0">
                <a:solidFill>
                  <a:schemeClr val="bg1"/>
                </a:solidFill>
              </a:rPr>
              <a:t>					- no tender nerves or new skin lesions </a:t>
            </a:r>
          </a:p>
          <a:p>
            <a:pPr lvl="1">
              <a:buFont typeface="Arial" charset="0"/>
              <a:buChar char="•"/>
              <a:defRPr/>
            </a:pPr>
            <a:endParaRPr lang="en-US" b="1"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a:extLst>
              <a:ext uri="{FF2B5EF4-FFF2-40B4-BE49-F238E27FC236}">
                <a16:creationId xmlns:a16="http://schemas.microsoft.com/office/drawing/2014/main" id="{CD975F49-5B5B-BA22-B4B2-D3BE4413054D}"/>
              </a:ext>
            </a:extLst>
          </p:cNvPr>
          <p:cNvSpPr>
            <a:spLocks noGrp="1"/>
          </p:cNvSpPr>
          <p:nvPr>
            <p:ph type="title"/>
          </p:nvPr>
        </p:nvSpPr>
        <p:spPr/>
        <p:txBody>
          <a:bodyPr/>
          <a:lstStyle/>
          <a:p>
            <a:r>
              <a:rPr lang="en-US" altLang="en-US"/>
              <a:t>Clinical course </a:t>
            </a:r>
          </a:p>
        </p:txBody>
      </p:sp>
      <p:sp>
        <p:nvSpPr>
          <p:cNvPr id="3" name="Content Placeholder 2">
            <a:extLst>
              <a:ext uri="{FF2B5EF4-FFF2-40B4-BE49-F238E27FC236}">
                <a16:creationId xmlns:a16="http://schemas.microsoft.com/office/drawing/2014/main" id="{FFE3F74F-DA60-95B2-8135-F64C6679AA1C}"/>
              </a:ext>
            </a:extLst>
          </p:cNvPr>
          <p:cNvSpPr>
            <a:spLocks noGrp="1"/>
          </p:cNvSpPr>
          <p:nvPr>
            <p:ph idx="1"/>
          </p:nvPr>
        </p:nvSpPr>
        <p:spPr/>
        <p:txBody>
          <a:bodyPr>
            <a:normAutofit fontScale="92500" lnSpcReduction="20000"/>
          </a:bodyPr>
          <a:lstStyle/>
          <a:p>
            <a:pPr>
              <a:buFont typeface="Arial" charset="0"/>
              <a:buChar char="•"/>
              <a:defRPr/>
            </a:pPr>
            <a:r>
              <a:rPr lang="en-US" dirty="0"/>
              <a:t>Prednisone slowly tapered </a:t>
            </a:r>
          </a:p>
          <a:p>
            <a:pPr lvl="1">
              <a:buFont typeface="Arial" charset="0"/>
              <a:buChar char="•"/>
              <a:defRPr/>
            </a:pPr>
            <a:r>
              <a:rPr lang="en-US" dirty="0"/>
              <a:t>June		40mg OD </a:t>
            </a:r>
          </a:p>
          <a:p>
            <a:pPr lvl="1">
              <a:buFont typeface="Arial" charset="0"/>
              <a:buChar char="•"/>
              <a:defRPr/>
            </a:pPr>
            <a:r>
              <a:rPr lang="en-US" dirty="0"/>
              <a:t>July 		30mg OD </a:t>
            </a:r>
          </a:p>
          <a:p>
            <a:pPr lvl="1">
              <a:buFont typeface="Arial" charset="0"/>
              <a:buChar char="•"/>
              <a:defRPr/>
            </a:pPr>
            <a:endParaRPr lang="en-US" dirty="0"/>
          </a:p>
          <a:p>
            <a:pPr>
              <a:buFont typeface="Arial" charset="0"/>
              <a:buChar char="•"/>
              <a:defRPr/>
            </a:pPr>
            <a:r>
              <a:rPr lang="en-US" dirty="0"/>
              <a:t>Doing well, nodules gone, nerve function stable / unchanged </a:t>
            </a:r>
          </a:p>
          <a:p>
            <a:pPr>
              <a:buFont typeface="Arial" charset="0"/>
              <a:buChar char="•"/>
              <a:defRPr/>
            </a:pPr>
            <a:endParaRPr lang="en-US" dirty="0"/>
          </a:p>
          <a:p>
            <a:pPr lvl="1">
              <a:buFont typeface="Arial" charset="0"/>
              <a:buChar char="•"/>
              <a:defRPr/>
            </a:pPr>
            <a:r>
              <a:rPr lang="en-US" dirty="0"/>
              <a:t>July 	missed 2 doses of prednisone </a:t>
            </a:r>
            <a:r>
              <a:rPr lang="en-US" dirty="0">
                <a:sym typeface="Wingdings"/>
              </a:rPr>
              <a:t> </a:t>
            </a:r>
            <a:r>
              <a:rPr lang="en-US" dirty="0"/>
              <a:t> </a:t>
            </a:r>
            <a:r>
              <a:rPr lang="en-US" b="1" dirty="0"/>
              <a:t>RELAPSE </a:t>
            </a:r>
          </a:p>
          <a:p>
            <a:pPr marL="342900" lvl="1" indent="0">
              <a:buNone/>
              <a:defRPr/>
            </a:pPr>
            <a:r>
              <a:rPr lang="en-US" b="1" dirty="0"/>
              <a:t>					- fever and painful nodules returned </a:t>
            </a:r>
          </a:p>
          <a:p>
            <a:pPr marL="342900" lvl="1" indent="0">
              <a:buNone/>
              <a:defRPr/>
            </a:pPr>
            <a:r>
              <a:rPr lang="en-US" b="1" dirty="0"/>
              <a:t>					- </a:t>
            </a:r>
            <a:r>
              <a:rPr lang="en-US" dirty="0"/>
              <a:t>no change in strength </a:t>
            </a:r>
          </a:p>
          <a:p>
            <a:pPr marL="342900" lvl="1" indent="0">
              <a:buNone/>
              <a:defRPr/>
            </a:pPr>
            <a:r>
              <a:rPr lang="en-US" dirty="0"/>
              <a:t>					- no tender nerves or new skin lesions </a:t>
            </a:r>
          </a:p>
          <a:p>
            <a:pPr lvl="1">
              <a:buFont typeface="Arial" charset="0"/>
              <a:buChar char="•"/>
              <a:defRPr/>
            </a:pPr>
            <a:endParaRPr lang="en-US" b="1"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a:extLst>
              <a:ext uri="{FF2B5EF4-FFF2-40B4-BE49-F238E27FC236}">
                <a16:creationId xmlns:a16="http://schemas.microsoft.com/office/drawing/2014/main" id="{702A9B54-3460-CC5F-993D-440E0A7013D1}"/>
              </a:ext>
            </a:extLst>
          </p:cNvPr>
          <p:cNvSpPr>
            <a:spLocks noGrp="1"/>
          </p:cNvSpPr>
          <p:nvPr>
            <p:ph type="title"/>
          </p:nvPr>
        </p:nvSpPr>
        <p:spPr/>
        <p:txBody>
          <a:bodyPr/>
          <a:lstStyle/>
          <a:p>
            <a:r>
              <a:rPr lang="en-US" altLang="en-US"/>
              <a:t>Clinical course </a:t>
            </a:r>
          </a:p>
        </p:txBody>
      </p:sp>
      <p:sp>
        <p:nvSpPr>
          <p:cNvPr id="3" name="Content Placeholder 2">
            <a:extLst>
              <a:ext uri="{FF2B5EF4-FFF2-40B4-BE49-F238E27FC236}">
                <a16:creationId xmlns:a16="http://schemas.microsoft.com/office/drawing/2014/main" id="{C1369D03-21D6-427E-1E8B-DE876FC7CED5}"/>
              </a:ext>
            </a:extLst>
          </p:cNvPr>
          <p:cNvSpPr>
            <a:spLocks noGrp="1"/>
          </p:cNvSpPr>
          <p:nvPr>
            <p:ph idx="1"/>
          </p:nvPr>
        </p:nvSpPr>
        <p:spPr/>
        <p:txBody>
          <a:bodyPr>
            <a:normAutofit fontScale="85000" lnSpcReduction="20000"/>
          </a:bodyPr>
          <a:lstStyle/>
          <a:p>
            <a:pPr>
              <a:buFont typeface="Arial" charset="0"/>
              <a:buChar char="•"/>
              <a:defRPr/>
            </a:pPr>
            <a:r>
              <a:rPr lang="en-US" dirty="0"/>
              <a:t>Prednisone increased to 40, then again slowly tapered </a:t>
            </a:r>
          </a:p>
          <a:p>
            <a:pPr lvl="1">
              <a:buFont typeface="Arial" charset="0"/>
              <a:buChar char="•"/>
              <a:defRPr/>
            </a:pPr>
            <a:r>
              <a:rPr lang="en-US" dirty="0"/>
              <a:t>July		40mg OD </a:t>
            </a:r>
          </a:p>
          <a:p>
            <a:pPr lvl="1">
              <a:buFont typeface="Arial" charset="0"/>
              <a:buChar char="•"/>
              <a:defRPr/>
            </a:pPr>
            <a:r>
              <a:rPr lang="en-US" dirty="0"/>
              <a:t>September 	20mg OD </a:t>
            </a:r>
          </a:p>
          <a:p>
            <a:pPr lvl="1">
              <a:buFont typeface="Arial" charset="0"/>
              <a:buChar char="•"/>
              <a:defRPr/>
            </a:pPr>
            <a:endParaRPr lang="en-US" dirty="0"/>
          </a:p>
          <a:p>
            <a:pPr>
              <a:buFont typeface="Arial" charset="0"/>
              <a:buChar char="•"/>
              <a:defRPr/>
            </a:pPr>
            <a:r>
              <a:rPr lang="en-US" dirty="0"/>
              <a:t>Doing well, nodules gone, nerve function stable / unchanged </a:t>
            </a:r>
          </a:p>
          <a:p>
            <a:pPr>
              <a:buFont typeface="Arial" charset="0"/>
              <a:buChar char="•"/>
              <a:defRPr/>
            </a:pPr>
            <a:endParaRPr lang="en-US" dirty="0"/>
          </a:p>
          <a:p>
            <a:pPr lvl="1">
              <a:buFont typeface="Arial" charset="0"/>
              <a:buChar char="•"/>
              <a:defRPr/>
            </a:pPr>
            <a:r>
              <a:rPr lang="en-US" dirty="0">
                <a:solidFill>
                  <a:schemeClr val="bg1"/>
                </a:solidFill>
              </a:rPr>
              <a:t>September 	15 mg OD </a:t>
            </a:r>
            <a:r>
              <a:rPr lang="en-US" dirty="0">
                <a:solidFill>
                  <a:schemeClr val="bg1"/>
                </a:solidFill>
                <a:sym typeface="Wingdings"/>
              </a:rPr>
              <a:t> </a:t>
            </a:r>
            <a:r>
              <a:rPr lang="en-US" dirty="0">
                <a:solidFill>
                  <a:schemeClr val="bg1"/>
                </a:solidFill>
              </a:rPr>
              <a:t> </a:t>
            </a:r>
            <a:r>
              <a:rPr lang="en-US" b="1" dirty="0">
                <a:solidFill>
                  <a:schemeClr val="bg1"/>
                </a:solidFill>
              </a:rPr>
              <a:t>RELAPSE </a:t>
            </a:r>
          </a:p>
          <a:p>
            <a:pPr marL="342900" lvl="1" indent="0">
              <a:buNone/>
              <a:defRPr/>
            </a:pPr>
            <a:r>
              <a:rPr lang="en-US" b="1" dirty="0">
                <a:solidFill>
                  <a:schemeClr val="bg1"/>
                </a:solidFill>
              </a:rPr>
              <a:t>					- painful nodules returned </a:t>
            </a:r>
          </a:p>
          <a:p>
            <a:pPr marL="342900" lvl="1" indent="0">
              <a:buNone/>
              <a:defRPr/>
            </a:pPr>
            <a:r>
              <a:rPr lang="en-US" b="1" dirty="0">
                <a:solidFill>
                  <a:schemeClr val="bg1"/>
                </a:solidFill>
              </a:rPr>
              <a:t>					- no change in strength </a:t>
            </a:r>
          </a:p>
          <a:p>
            <a:pPr marL="342900" lvl="1" indent="0">
              <a:buNone/>
              <a:defRPr/>
            </a:pPr>
            <a:r>
              <a:rPr lang="en-US" b="1" dirty="0">
                <a:solidFill>
                  <a:schemeClr val="bg1"/>
                </a:solidFill>
              </a:rPr>
              <a:t>					- no tender nerves or new skin lesions </a:t>
            </a:r>
          </a:p>
          <a:p>
            <a:pPr lvl="1">
              <a:buFont typeface="Arial" charset="0"/>
              <a:buChar char="•"/>
              <a:defRPr/>
            </a:pPr>
            <a:endParaRPr lang="en-US" b="1"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a:extLst>
              <a:ext uri="{FF2B5EF4-FFF2-40B4-BE49-F238E27FC236}">
                <a16:creationId xmlns:a16="http://schemas.microsoft.com/office/drawing/2014/main" id="{2C342451-0321-ABD4-689B-D20F73AC8118}"/>
              </a:ext>
            </a:extLst>
          </p:cNvPr>
          <p:cNvSpPr>
            <a:spLocks noGrp="1"/>
          </p:cNvSpPr>
          <p:nvPr>
            <p:ph type="title"/>
          </p:nvPr>
        </p:nvSpPr>
        <p:spPr/>
        <p:txBody>
          <a:bodyPr/>
          <a:lstStyle/>
          <a:p>
            <a:r>
              <a:rPr lang="en-US" altLang="en-US"/>
              <a:t>Clinical course </a:t>
            </a:r>
          </a:p>
        </p:txBody>
      </p:sp>
      <p:sp>
        <p:nvSpPr>
          <p:cNvPr id="3" name="Content Placeholder 2">
            <a:extLst>
              <a:ext uri="{FF2B5EF4-FFF2-40B4-BE49-F238E27FC236}">
                <a16:creationId xmlns:a16="http://schemas.microsoft.com/office/drawing/2014/main" id="{804F13E2-B3F7-8374-91C1-B9E5CC01F952}"/>
              </a:ext>
            </a:extLst>
          </p:cNvPr>
          <p:cNvSpPr>
            <a:spLocks noGrp="1"/>
          </p:cNvSpPr>
          <p:nvPr>
            <p:ph idx="1"/>
          </p:nvPr>
        </p:nvSpPr>
        <p:spPr/>
        <p:txBody>
          <a:bodyPr>
            <a:normAutofit fontScale="85000" lnSpcReduction="20000"/>
          </a:bodyPr>
          <a:lstStyle/>
          <a:p>
            <a:pPr>
              <a:buFont typeface="Arial" charset="0"/>
              <a:buChar char="•"/>
              <a:defRPr/>
            </a:pPr>
            <a:r>
              <a:rPr lang="en-US" dirty="0"/>
              <a:t>Prednisone increased to 40, then again slowly tapered </a:t>
            </a:r>
          </a:p>
          <a:p>
            <a:pPr lvl="1">
              <a:buFont typeface="Arial" charset="0"/>
              <a:buChar char="•"/>
              <a:defRPr/>
            </a:pPr>
            <a:r>
              <a:rPr lang="en-US" dirty="0"/>
              <a:t>July		40mg OD </a:t>
            </a:r>
          </a:p>
          <a:p>
            <a:pPr lvl="1">
              <a:buFont typeface="Arial" charset="0"/>
              <a:buChar char="•"/>
              <a:defRPr/>
            </a:pPr>
            <a:r>
              <a:rPr lang="en-US" dirty="0"/>
              <a:t>September 	20mg OD </a:t>
            </a:r>
          </a:p>
          <a:p>
            <a:pPr lvl="1">
              <a:buFont typeface="Arial" charset="0"/>
              <a:buChar char="•"/>
              <a:defRPr/>
            </a:pPr>
            <a:endParaRPr lang="en-US" dirty="0"/>
          </a:p>
          <a:p>
            <a:pPr>
              <a:buFont typeface="Arial" charset="0"/>
              <a:buChar char="•"/>
              <a:defRPr/>
            </a:pPr>
            <a:r>
              <a:rPr lang="en-US" dirty="0"/>
              <a:t>Doing well, nodules gone, nerve function stable / unchanged </a:t>
            </a:r>
          </a:p>
          <a:p>
            <a:pPr>
              <a:buFont typeface="Arial" charset="0"/>
              <a:buChar char="•"/>
              <a:defRPr/>
            </a:pPr>
            <a:endParaRPr lang="en-US" dirty="0"/>
          </a:p>
          <a:p>
            <a:pPr lvl="1">
              <a:buFont typeface="Arial" charset="0"/>
              <a:buChar char="•"/>
              <a:defRPr/>
            </a:pPr>
            <a:r>
              <a:rPr lang="en-US" dirty="0"/>
              <a:t>September 	15 mg OD </a:t>
            </a:r>
            <a:r>
              <a:rPr lang="en-US" dirty="0">
                <a:sym typeface="Wingdings"/>
              </a:rPr>
              <a:t> </a:t>
            </a:r>
            <a:r>
              <a:rPr lang="en-US" dirty="0"/>
              <a:t> </a:t>
            </a:r>
            <a:r>
              <a:rPr lang="en-US" b="1" dirty="0"/>
              <a:t>RELAPSE </a:t>
            </a:r>
          </a:p>
          <a:p>
            <a:pPr marL="342900" lvl="1" indent="0">
              <a:buNone/>
              <a:defRPr/>
            </a:pPr>
            <a:r>
              <a:rPr lang="en-US" b="1" dirty="0"/>
              <a:t>					- painful nodules returned, no fever </a:t>
            </a:r>
          </a:p>
          <a:p>
            <a:pPr marL="342900" lvl="1" indent="0">
              <a:buNone/>
              <a:defRPr/>
            </a:pPr>
            <a:r>
              <a:rPr lang="en-US" b="1" dirty="0"/>
              <a:t>					- </a:t>
            </a:r>
            <a:r>
              <a:rPr lang="en-US" dirty="0"/>
              <a:t>no change in strength </a:t>
            </a:r>
          </a:p>
          <a:p>
            <a:pPr marL="342900" lvl="1" indent="0">
              <a:buNone/>
              <a:defRPr/>
            </a:pPr>
            <a:r>
              <a:rPr lang="en-US" dirty="0"/>
              <a:t>					- no tender nerves or new skin lesions </a:t>
            </a:r>
          </a:p>
          <a:p>
            <a:pPr lvl="1">
              <a:buFont typeface="Arial" charset="0"/>
              <a:buChar char="•"/>
              <a:defRPr/>
            </a:pPr>
            <a:endParaRPr lang="en-US" b="1"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a:extLst>
              <a:ext uri="{FF2B5EF4-FFF2-40B4-BE49-F238E27FC236}">
                <a16:creationId xmlns:a16="http://schemas.microsoft.com/office/drawing/2014/main" id="{6F31669F-5A6E-A936-5AD9-66D4AD99DDEB}"/>
              </a:ext>
            </a:extLst>
          </p:cNvPr>
          <p:cNvSpPr>
            <a:spLocks noGrp="1"/>
          </p:cNvSpPr>
          <p:nvPr>
            <p:ph type="title"/>
          </p:nvPr>
        </p:nvSpPr>
        <p:spPr/>
        <p:txBody>
          <a:bodyPr/>
          <a:lstStyle/>
          <a:p>
            <a:r>
              <a:rPr lang="en-US" altLang="en-US"/>
              <a:t>Clinical course </a:t>
            </a:r>
          </a:p>
        </p:txBody>
      </p:sp>
      <p:sp>
        <p:nvSpPr>
          <p:cNvPr id="51202" name="Content Placeholder 2">
            <a:extLst>
              <a:ext uri="{FF2B5EF4-FFF2-40B4-BE49-F238E27FC236}">
                <a16:creationId xmlns:a16="http://schemas.microsoft.com/office/drawing/2014/main" id="{5E25B1DE-1D81-1867-9C53-14C3E9EF5BC5}"/>
              </a:ext>
            </a:extLst>
          </p:cNvPr>
          <p:cNvSpPr>
            <a:spLocks noGrp="1"/>
          </p:cNvSpPr>
          <p:nvPr>
            <p:ph idx="1"/>
          </p:nvPr>
        </p:nvSpPr>
        <p:spPr/>
        <p:txBody>
          <a:bodyPr/>
          <a:lstStyle/>
          <a:p>
            <a:r>
              <a:rPr lang="en-US" altLang="en-US"/>
              <a:t>Dose of prednisone increased to 40mg </a:t>
            </a:r>
          </a:p>
          <a:p>
            <a:r>
              <a:rPr lang="en-US" altLang="en-US"/>
              <a:t>Painful nodules resolved </a:t>
            </a:r>
            <a:r>
              <a:rPr lang="mr-IN" altLang="en-US">
                <a:ea typeface="Mangal" panose="02040503050203030202" pitchFamily="18" charset="0"/>
              </a:rPr>
              <a:t>–</a:t>
            </a:r>
            <a:r>
              <a:rPr lang="en-US" altLang="en-US"/>
              <a:t> felt better </a:t>
            </a:r>
          </a:p>
          <a:p>
            <a:endParaRPr lang="en-US" altLang="en-US"/>
          </a:p>
          <a:p>
            <a:r>
              <a:rPr lang="en-US" altLang="en-US"/>
              <a:t>What next? </a:t>
            </a:r>
          </a:p>
          <a:p>
            <a:pPr lvl="1"/>
            <a:r>
              <a:rPr lang="en-US" altLang="en-US"/>
              <a:t>Thalidomide? </a:t>
            </a:r>
          </a:p>
          <a:p>
            <a:pPr lvl="1"/>
            <a:r>
              <a:rPr lang="en-US" altLang="en-US"/>
              <a:t>Clofazimine? </a:t>
            </a:r>
          </a:p>
          <a:p>
            <a:endParaRPr lang="en-US" alt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a:extLst>
              <a:ext uri="{FF2B5EF4-FFF2-40B4-BE49-F238E27FC236}">
                <a16:creationId xmlns:a16="http://schemas.microsoft.com/office/drawing/2014/main" id="{E63FFD50-231B-E240-A433-BEA81A57FC8F}"/>
              </a:ext>
            </a:extLst>
          </p:cNvPr>
          <p:cNvSpPr>
            <a:spLocks noGrp="1"/>
          </p:cNvSpPr>
          <p:nvPr>
            <p:ph type="title"/>
          </p:nvPr>
        </p:nvSpPr>
        <p:spPr/>
        <p:txBody>
          <a:bodyPr/>
          <a:lstStyle/>
          <a:p>
            <a:r>
              <a:rPr lang="en-US" altLang="en-US"/>
              <a:t>Additional considerations </a:t>
            </a:r>
          </a:p>
        </p:txBody>
      </p:sp>
      <p:sp>
        <p:nvSpPr>
          <p:cNvPr id="52226" name="Content Placeholder 2">
            <a:extLst>
              <a:ext uri="{FF2B5EF4-FFF2-40B4-BE49-F238E27FC236}">
                <a16:creationId xmlns:a16="http://schemas.microsoft.com/office/drawing/2014/main" id="{24E30417-77AF-6D97-38B8-D4D3CE434064}"/>
              </a:ext>
            </a:extLst>
          </p:cNvPr>
          <p:cNvSpPr>
            <a:spLocks noGrp="1"/>
          </p:cNvSpPr>
          <p:nvPr>
            <p:ph idx="1"/>
          </p:nvPr>
        </p:nvSpPr>
        <p:spPr/>
        <p:txBody>
          <a:bodyPr/>
          <a:lstStyle/>
          <a:p>
            <a:r>
              <a:rPr lang="en-US" altLang="en-US"/>
              <a:t>33M with new diagnosis of multibacillary Hansen’s disease </a:t>
            </a:r>
          </a:p>
          <a:p>
            <a:pPr lvl="1"/>
            <a:r>
              <a:rPr lang="en-US" altLang="en-US"/>
              <a:t>Prior episodes of recurrent epistaxis </a:t>
            </a:r>
          </a:p>
          <a:p>
            <a:pPr lvl="1"/>
            <a:endParaRPr lang="en-US" altLang="en-US"/>
          </a:p>
          <a:p>
            <a:r>
              <a:rPr lang="en-US" altLang="en-US"/>
              <a:t>Living with his wife and 7 young children</a:t>
            </a:r>
            <a:r>
              <a:rPr lang="mr-IN" altLang="en-US">
                <a:ea typeface="Mangal" panose="02040503050203030202" pitchFamily="18" charset="0"/>
              </a:rPr>
              <a:t>…</a:t>
            </a:r>
            <a:r>
              <a:rPr lang="en-CA" altLang="en-US"/>
              <a:t> </a:t>
            </a:r>
            <a:endParaRPr lang="en-US" alt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19042</TotalTime>
  <Words>5687</Words>
  <Application>Microsoft Macintosh PowerPoint</Application>
  <PresentationFormat>On-screen Show (4:3)</PresentationFormat>
  <Paragraphs>980</Paragraphs>
  <Slides>98</Slides>
  <Notes>41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98</vt:i4>
      </vt:variant>
    </vt:vector>
  </HeadingPairs>
  <TitlesOfParts>
    <vt:vector size="108" baseType="lpstr">
      <vt:lpstr>Arial</vt:lpstr>
      <vt:lpstr>Arial</vt:lpstr>
      <vt:lpstr>Calibri</vt:lpstr>
      <vt:lpstr>Cambria</vt:lpstr>
      <vt:lpstr>ff-scala-sans-pro</vt:lpstr>
      <vt:lpstr>Helvetica Neue</vt:lpstr>
      <vt:lpstr>Open Sans</vt:lpstr>
      <vt:lpstr>OTNEJMQuadraat</vt:lpstr>
      <vt:lpstr>Roboto</vt:lpstr>
      <vt:lpstr>Office Theme</vt:lpstr>
      <vt:lpstr>PowerPoint Presentation</vt:lpstr>
      <vt:lpstr>Take home points</vt:lpstr>
      <vt:lpstr>What is Leprosy Hansen’s Disease?</vt:lpstr>
      <vt:lpstr>Mycobacterium leprae</vt:lpstr>
      <vt:lpstr>Hansen’s Disease</vt:lpstr>
      <vt:lpstr>How is Hansen’s Disease transmitted?</vt:lpstr>
      <vt:lpstr>Transmission Asymptomatic carriers</vt:lpstr>
      <vt:lpstr>Epidemiology</vt:lpstr>
      <vt:lpstr>Historical Trends</vt:lpstr>
      <vt:lpstr>Historical Trends</vt:lpstr>
      <vt:lpstr>Epidemiology</vt:lpstr>
      <vt:lpstr>Incidence </vt:lpstr>
      <vt:lpstr>WHO strategy </vt:lpstr>
      <vt:lpstr>Clinical features…</vt:lpstr>
      <vt:lpstr>Leprosy Spectrum</vt:lpstr>
      <vt:lpstr>Ridley Jopling classification</vt:lpstr>
      <vt:lpstr>Tuberculoid</vt:lpstr>
      <vt:lpstr>Lepromatous</vt:lpstr>
      <vt:lpstr>Multibacillary Lepromatous</vt:lpstr>
      <vt:lpstr> </vt:lpstr>
      <vt:lpstr>Borderline</vt:lpstr>
      <vt:lpstr>Skin slit smears A measure of bacillary burden</vt:lpstr>
      <vt:lpstr>Performing skin slit smears</vt:lpstr>
      <vt:lpstr>Diagnosis 3 cardinal signs</vt:lpstr>
      <vt:lpstr>Skin biopsy</vt:lpstr>
      <vt:lpstr>WHO Simplified Diagnosis 2 steps…. </vt:lpstr>
      <vt:lpstr>Why is classification important?</vt:lpstr>
      <vt:lpstr>Treatment – 2018  WHO blister packs</vt:lpstr>
      <vt:lpstr>This is a side effect of….</vt:lpstr>
      <vt:lpstr>Variations Multibacillary</vt:lpstr>
      <vt:lpstr>Newer treatment regimens</vt:lpstr>
      <vt:lpstr>Antibiotic Resistance</vt:lpstr>
      <vt:lpstr>Reactions</vt:lpstr>
      <vt:lpstr>Reactions</vt:lpstr>
      <vt:lpstr>Type 1 reaction Upgrading CMI</vt:lpstr>
      <vt:lpstr>Type 1 reaction Upgrading CMI</vt:lpstr>
      <vt:lpstr>Type 1 reaction Upgrading CMI</vt:lpstr>
      <vt:lpstr>Type 1 reaction Upgrading CMI </vt:lpstr>
      <vt:lpstr>Type 2 reaction ENL</vt:lpstr>
      <vt:lpstr>Type 2 reaction ENL</vt:lpstr>
      <vt:lpstr>Treatment of reactions</vt:lpstr>
      <vt:lpstr>PowerPoint Presentation</vt:lpstr>
      <vt:lpstr>Steroids and Strongyloides</vt:lpstr>
      <vt:lpstr>Leprosy – a zoonosis!</vt:lpstr>
      <vt:lpstr>Nonimmigrant Canadian man with leprosy Annual visits to Florida</vt:lpstr>
      <vt:lpstr>Red squirrels in the UK… </vt:lpstr>
      <vt:lpstr>Chimpanzees in West Africa</vt:lpstr>
      <vt:lpstr>Clinical Assessment </vt:lpstr>
      <vt:lpstr>Clinical Assessment</vt:lpstr>
      <vt:lpstr>Leprosy Assessment Skin patch with loss of sensation</vt:lpstr>
      <vt:lpstr>Also look for characteristic features of lepromatous leprosy</vt:lpstr>
      <vt:lpstr>Lepromatous leprosy</vt:lpstr>
      <vt:lpstr>Leprosy Assessment Examine nerves</vt:lpstr>
      <vt:lpstr>Testing for muscle strength</vt:lpstr>
      <vt:lpstr>Testing for sensory deficits</vt:lpstr>
      <vt:lpstr>Examine the eyes </vt:lpstr>
      <vt:lpstr>Documentation</vt:lpstr>
      <vt:lpstr>Contact tracing and prophylaxis </vt:lpstr>
      <vt:lpstr>Contact Tracing and Prophylaxis</vt:lpstr>
      <vt:lpstr>Contact tracing and prophylaxis </vt:lpstr>
      <vt:lpstr>You see this rash..</vt:lpstr>
      <vt:lpstr>The rash has reduced sensation..</vt:lpstr>
      <vt:lpstr>One month later she returns with  weakness in foot  dorsiflexion…</vt:lpstr>
      <vt:lpstr>Could this be leprosy?</vt:lpstr>
      <vt:lpstr>Could this be leprosy?</vt:lpstr>
      <vt:lpstr>PowerPoint Presentation</vt:lpstr>
      <vt:lpstr>Leprosy Take home points</vt:lpstr>
      <vt:lpstr>References  Excellent resources…. </vt:lpstr>
      <vt:lpstr>Recognizing neglected skin diseases: WHO pictorial training guide</vt:lpstr>
      <vt:lpstr>Excellent online courses PPT slides, followed by MCQs</vt:lpstr>
      <vt:lpstr>PowerPoint Presentation</vt:lpstr>
      <vt:lpstr>Case… </vt:lpstr>
      <vt:lpstr>Kenya has demanded that UNHCR close Dadaab and Kakuma camps – home to 400,000 people</vt:lpstr>
      <vt:lpstr>33M, refugee from Somalia </vt:lpstr>
      <vt:lpstr>33M, refugee from Somalia </vt:lpstr>
      <vt:lpstr>33M, refugee from Somalia </vt:lpstr>
      <vt:lpstr>33M, refugee from Somalia </vt:lpstr>
      <vt:lpstr>33M, refugee from Somalia </vt:lpstr>
      <vt:lpstr>33M, refugee from Somalia </vt:lpstr>
      <vt:lpstr>33M, refugee from Somalia </vt:lpstr>
      <vt:lpstr>33M, refugee from Somalia </vt:lpstr>
      <vt:lpstr>33M, refugee from Somalia </vt:lpstr>
      <vt:lpstr>33M, refugee from Somalia </vt:lpstr>
      <vt:lpstr>33M, refugee from Somalia </vt:lpstr>
      <vt:lpstr>33M, refugee from Somalia </vt:lpstr>
      <vt:lpstr>Skin slit smear and skin biopsy… </vt:lpstr>
      <vt:lpstr>Skin slit smear and skin biopsy… </vt:lpstr>
      <vt:lpstr>Skin slit smear and skin biopsy… </vt:lpstr>
      <vt:lpstr>What about the doxycycline and the TST? </vt:lpstr>
      <vt:lpstr>Treatment regimen  </vt:lpstr>
      <vt:lpstr>Clinical course </vt:lpstr>
      <vt:lpstr>Clinical course </vt:lpstr>
      <vt:lpstr>Clinical course </vt:lpstr>
      <vt:lpstr>Clinical course </vt:lpstr>
      <vt:lpstr>Clinical course </vt:lpstr>
      <vt:lpstr>Clinical course </vt:lpstr>
      <vt:lpstr>Clinical course </vt:lpstr>
      <vt:lpstr>Additional considerations </vt:lpstr>
    </vt:vector>
  </TitlesOfParts>
  <Company>MORU-BKK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Katherine</dc:creator>
  <cp:lastModifiedBy>Jan Hajek</cp:lastModifiedBy>
  <cp:revision>190</cp:revision>
  <dcterms:created xsi:type="dcterms:W3CDTF">2014-04-19T00:24:34Z</dcterms:created>
  <dcterms:modified xsi:type="dcterms:W3CDTF">2025-06-06T01:13:00Z</dcterms:modified>
</cp:coreProperties>
</file>