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0"/>
  </p:notesMasterIdLst>
  <p:handoutMasterIdLst>
    <p:handoutMasterId r:id="rId81"/>
  </p:handoutMasterIdLst>
  <p:sldIdLst>
    <p:sldId id="1250" r:id="rId2"/>
    <p:sldId id="1243" r:id="rId3"/>
    <p:sldId id="1244" r:id="rId4"/>
    <p:sldId id="1253" r:id="rId5"/>
    <p:sldId id="1246" r:id="rId6"/>
    <p:sldId id="1254" r:id="rId7"/>
    <p:sldId id="1247" r:id="rId8"/>
    <p:sldId id="1248" r:id="rId9"/>
    <p:sldId id="1137" r:id="rId10"/>
    <p:sldId id="556" r:id="rId11"/>
    <p:sldId id="1138" r:id="rId12"/>
    <p:sldId id="1111" r:id="rId13"/>
    <p:sldId id="1116" r:id="rId14"/>
    <p:sldId id="1117" r:id="rId15"/>
    <p:sldId id="1257" r:id="rId16"/>
    <p:sldId id="1262" r:id="rId17"/>
    <p:sldId id="987" r:id="rId18"/>
    <p:sldId id="988" r:id="rId19"/>
    <p:sldId id="767" r:id="rId20"/>
    <p:sldId id="1104" r:id="rId21"/>
    <p:sldId id="1009" r:id="rId22"/>
    <p:sldId id="1081" r:id="rId23"/>
    <p:sldId id="1220" r:id="rId24"/>
    <p:sldId id="1232" r:id="rId25"/>
    <p:sldId id="775" r:id="rId26"/>
    <p:sldId id="1236" r:id="rId27"/>
    <p:sldId id="1241" r:id="rId28"/>
    <p:sldId id="1242" r:id="rId29"/>
    <p:sldId id="1141" r:id="rId30"/>
    <p:sldId id="1261" r:id="rId31"/>
    <p:sldId id="1260" r:id="rId32"/>
    <p:sldId id="1256" r:id="rId33"/>
    <p:sldId id="1115" r:id="rId34"/>
    <p:sldId id="1119" r:id="rId35"/>
    <p:sldId id="1014" r:id="rId36"/>
    <p:sldId id="1202" r:id="rId37"/>
    <p:sldId id="1098" r:id="rId38"/>
    <p:sldId id="1021" r:id="rId39"/>
    <p:sldId id="1146" r:id="rId40"/>
    <p:sldId id="1099" r:id="rId41"/>
    <p:sldId id="1237" r:id="rId42"/>
    <p:sldId id="1027" r:id="rId43"/>
    <p:sldId id="1029" r:id="rId44"/>
    <p:sldId id="1238" r:id="rId45"/>
    <p:sldId id="1030" r:id="rId46"/>
    <p:sldId id="1176" r:id="rId47"/>
    <p:sldId id="1032" r:id="rId48"/>
    <p:sldId id="1034" r:id="rId49"/>
    <p:sldId id="1100" r:id="rId50"/>
    <p:sldId id="1035" r:id="rId51"/>
    <p:sldId id="1038" r:id="rId52"/>
    <p:sldId id="1181" r:id="rId53"/>
    <p:sldId id="1123" r:id="rId54"/>
    <p:sldId id="1126" r:id="rId55"/>
    <p:sldId id="1039" r:id="rId56"/>
    <p:sldId id="1207" r:id="rId57"/>
    <p:sldId id="1040" r:id="rId58"/>
    <p:sldId id="1042" r:id="rId59"/>
    <p:sldId id="1043" r:id="rId60"/>
    <p:sldId id="1188" r:id="rId61"/>
    <p:sldId id="1189" r:id="rId62"/>
    <p:sldId id="1101" r:id="rId63"/>
    <p:sldId id="1049" r:id="rId64"/>
    <p:sldId id="1050" r:id="rId65"/>
    <p:sldId id="1259" r:id="rId66"/>
    <p:sldId id="1222" r:id="rId67"/>
    <p:sldId id="1223" r:id="rId68"/>
    <p:sldId id="1224" r:id="rId69"/>
    <p:sldId id="1225" r:id="rId70"/>
    <p:sldId id="1226" r:id="rId71"/>
    <p:sldId id="1231" r:id="rId72"/>
    <p:sldId id="1230" r:id="rId73"/>
    <p:sldId id="1227" r:id="rId74"/>
    <p:sldId id="1235" r:id="rId75"/>
    <p:sldId id="1091" r:id="rId76"/>
    <p:sldId id="1201" r:id="rId77"/>
    <p:sldId id="1255" r:id="rId78"/>
    <p:sldId id="1217" r:id="rId79"/>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4E4E4E"/>
    <a:srgbClr val="3A3A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148" autoAdjust="0"/>
    <p:restoredTop sz="94960" autoAdjust="0"/>
  </p:normalViewPr>
  <p:slideViewPr>
    <p:cSldViewPr snapToGrid="0" snapToObjects="1">
      <p:cViewPr>
        <p:scale>
          <a:sx n="101" d="100"/>
          <a:sy n="101" d="100"/>
        </p:scale>
        <p:origin x="2448" y="208"/>
      </p:cViewPr>
      <p:guideLst>
        <p:guide orient="horz" pos="2160"/>
        <p:guide pos="2880"/>
      </p:guideLst>
    </p:cSldViewPr>
  </p:slideViewPr>
  <p:notesTextViewPr>
    <p:cViewPr>
      <p:scale>
        <a:sx n="65" d="100"/>
        <a:sy n="65" d="100"/>
      </p:scale>
      <p:origin x="0" y="0"/>
    </p:cViewPr>
  </p:notesTextViewPr>
  <p:sorterViewPr>
    <p:cViewPr>
      <p:scale>
        <a:sx n="35" d="100"/>
        <a:sy n="35" d="100"/>
      </p:scale>
      <p:origin x="0" y="90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26E7FBD3-511B-FE45-8220-F114FF49798C}" type="datetimeFigureOut">
              <a:rPr lang="en-US"/>
              <a:pPr>
                <a:defRPr/>
              </a:pPr>
              <a:t>6/12/25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D99B99C5-2924-2447-B932-1BFF7AE131C2}"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F0A08AA4-BEED-C244-868F-172CF9136596}" type="datetimeFigureOut">
              <a:rPr lang="en-US"/>
              <a:pPr>
                <a:defRPr/>
              </a:pPr>
              <a:t>6/12/25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CA" noProof="0"/>
              <a:t>Click to edit Master text styles</a:t>
            </a:r>
          </a:p>
          <a:p>
            <a:pPr lvl="1"/>
            <a:r>
              <a:rPr lang="en-CA" noProof="0"/>
              <a:t>Second level</a:t>
            </a:r>
          </a:p>
          <a:p>
            <a:pPr lvl="2"/>
            <a:r>
              <a:rPr lang="en-CA" noProof="0"/>
              <a:t>Third level</a:t>
            </a:r>
          </a:p>
          <a:p>
            <a:pPr lvl="3"/>
            <a:r>
              <a:rPr lang="en-CA" noProof="0"/>
              <a:t>Fourth level</a:t>
            </a:r>
          </a:p>
          <a:p>
            <a:pPr lvl="4"/>
            <a:r>
              <a:rPr lang="en-CA" noProof="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37EDFE12-D7E4-EB43-99AF-62E0BC9E0E23}"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scroll.in/pulse/840670/in-this-bihar-village-a-sudden-surge-of-kala-azar-has-hit-dalit-migrant-workers"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through the autonomous communities of Catalonia, Aragon, Navarre, La Rioja, Castile-León, and Galicia (Figure 1), which he undertook 11 months prior to presentation</a:t>
            </a:r>
          </a:p>
          <a:p>
            <a:endParaRPr lang="en-US" dirty="0"/>
          </a:p>
        </p:txBody>
      </p:sp>
      <p:sp>
        <p:nvSpPr>
          <p:cNvPr id="4" name="Slide Number Placeholder 3"/>
          <p:cNvSpPr>
            <a:spLocks noGrp="1"/>
          </p:cNvSpPr>
          <p:nvPr>
            <p:ph type="sldNum" sz="quarter" idx="10"/>
          </p:nvPr>
        </p:nvSpPr>
        <p:spPr/>
        <p:txBody>
          <a:bodyPr/>
          <a:lstStyle/>
          <a:p>
            <a:fld id="{F5B497A1-206C-E043-B0C2-78D7A8E04BD8}" type="slidenum">
              <a:rPr lang="en-US" smtClean="0"/>
              <a:t>2</a:t>
            </a:fld>
            <a:endParaRPr lang="en-US"/>
          </a:p>
        </p:txBody>
      </p:sp>
    </p:spTree>
    <p:extLst>
      <p:ext uri="{BB962C8B-B14F-4D97-AF65-F5344CB8AC3E}">
        <p14:creationId xmlns:p14="http://schemas.microsoft.com/office/powerpoint/2010/main" val="1286442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day, review of the bone marrow biopsy slides revealed granulomas filled with apoptotic debris, intracellular and extracellular microorganisms consistent with amastigotes, and rare red blood cells phagocytized by macrophages</a:t>
            </a:r>
          </a:p>
          <a:p>
            <a:endParaRPr lang="en-US" dirty="0"/>
          </a:p>
          <a:p>
            <a:r>
              <a:rPr lang="en-US" dirty="0"/>
              <a:t>The immunofluorescent antibody test for </a:t>
            </a:r>
            <a:r>
              <a:rPr lang="en-US" dirty="0" err="1"/>
              <a:t>Leishmania</a:t>
            </a:r>
            <a:r>
              <a:rPr lang="en-US" dirty="0"/>
              <a:t> </a:t>
            </a:r>
            <a:r>
              <a:rPr lang="en-US" dirty="0" err="1"/>
              <a:t>donovani</a:t>
            </a:r>
            <a:r>
              <a:rPr lang="en-US" dirty="0"/>
              <a:t> performed at the Centers for Disease Control and Prevention (Atlanta, GA) was positive</a:t>
            </a:r>
          </a:p>
        </p:txBody>
      </p:sp>
      <p:sp>
        <p:nvSpPr>
          <p:cNvPr id="4" name="Slide Number Placeholder 3"/>
          <p:cNvSpPr>
            <a:spLocks noGrp="1"/>
          </p:cNvSpPr>
          <p:nvPr>
            <p:ph type="sldNum" sz="quarter" idx="10"/>
          </p:nvPr>
        </p:nvSpPr>
        <p:spPr/>
        <p:txBody>
          <a:bodyPr/>
          <a:lstStyle/>
          <a:p>
            <a:fld id="{F5B497A1-206C-E043-B0C2-78D7A8E04BD8}" type="slidenum">
              <a:rPr lang="en-US" smtClean="0"/>
              <a:t>5</a:t>
            </a:fld>
            <a:endParaRPr lang="en-US"/>
          </a:p>
        </p:txBody>
      </p:sp>
    </p:spTree>
    <p:extLst>
      <p:ext uri="{BB962C8B-B14F-4D97-AF65-F5344CB8AC3E}">
        <p14:creationId xmlns:p14="http://schemas.microsoft.com/office/powerpoint/2010/main" val="10980882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157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x-none" b="1"/>
              <a:t>Fibrinogen</a:t>
            </a:r>
            <a:r>
              <a:rPr lang="en-US" altLang="x-none"/>
              <a:t>: 149-353 mg/dL</a:t>
            </a:r>
          </a:p>
          <a:p>
            <a:pPr eaLnBrk="1" hangingPunct="1">
              <a:spcBef>
                <a:spcPct val="0"/>
              </a:spcBef>
            </a:pPr>
            <a:r>
              <a:rPr lang="en-US" altLang="x-none" b="1"/>
              <a:t>Triglyceride levels</a:t>
            </a:r>
            <a:r>
              <a:rPr lang="en-US" altLang="x-none"/>
              <a:t> in the blood are usually less than 150 mg per deciliter (mg/dL).</a:t>
            </a:r>
          </a:p>
        </p:txBody>
      </p:sp>
      <p:sp>
        <p:nvSpPr>
          <p:cNvPr id="1157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E52A6C7E-EAB2-9548-B662-78D94EC0E94D}" type="slidenum">
              <a:rPr lang="en-US" altLang="x-none"/>
              <a:pPr fontAlgn="base">
                <a:spcBef>
                  <a:spcPct val="0"/>
                </a:spcBef>
                <a:spcAft>
                  <a:spcPct val="0"/>
                </a:spcAft>
              </a:pPr>
              <a:t>6</a:t>
            </a:fld>
            <a:endParaRPr lang="en-US" altLang="x-none"/>
          </a:p>
        </p:txBody>
      </p:sp>
    </p:spTree>
    <p:extLst>
      <p:ext uri="{BB962C8B-B14F-4D97-AF65-F5344CB8AC3E}">
        <p14:creationId xmlns:p14="http://schemas.microsoft.com/office/powerpoint/2010/main" val="1345087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day, review of the bone marrow biopsy slides revealed granulomas filled with apoptotic debris, intracellular and extracellular microorganisms consistent with amastigotes, and rare red blood cells phagocytized by macrophages</a:t>
            </a:r>
          </a:p>
          <a:p>
            <a:endParaRPr lang="en-US" dirty="0"/>
          </a:p>
          <a:p>
            <a:r>
              <a:rPr lang="en-US" sz="1200" b="0" i="0" kern="1200" dirty="0" err="1">
                <a:solidFill>
                  <a:schemeClr val="tx1"/>
                </a:solidFill>
                <a:effectLst/>
                <a:latin typeface="+mn-lt"/>
                <a:ea typeface="+mn-ea"/>
                <a:cs typeface="+mn-cs"/>
              </a:rPr>
              <a:t>Hemophagocytic</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lymphohistiocytosis</a:t>
            </a:r>
            <a:r>
              <a:rPr lang="en-US" sz="1200" b="0" i="0" kern="1200" dirty="0">
                <a:solidFill>
                  <a:schemeClr val="tx1"/>
                </a:solidFill>
                <a:effectLst/>
                <a:latin typeface="+mn-lt"/>
                <a:ea typeface="+mn-ea"/>
                <a:cs typeface="+mn-cs"/>
              </a:rPr>
              <a:t> (HLH) associated with visceral </a:t>
            </a:r>
            <a:r>
              <a:rPr lang="en-US" sz="1200" b="0" i="0" kern="1200" dirty="0" err="1">
                <a:solidFill>
                  <a:schemeClr val="tx1"/>
                </a:solidFill>
                <a:effectLst/>
                <a:latin typeface="+mn-lt"/>
                <a:ea typeface="+mn-ea"/>
                <a:cs typeface="+mn-cs"/>
              </a:rPr>
              <a:t>leishmaniasis</a:t>
            </a:r>
            <a:r>
              <a:rPr lang="en-US" sz="1200" b="0" i="0" kern="1200" dirty="0">
                <a:solidFill>
                  <a:schemeClr val="tx1"/>
                </a:solidFill>
                <a:effectLst/>
                <a:latin typeface="+mn-lt"/>
                <a:ea typeface="+mn-ea"/>
                <a:cs typeface="+mn-cs"/>
              </a:rPr>
              <a:t> (VL) is a very rare phenomenon. We report the first known North American case in a 21 month old boy. He was initially diagnosed with Epstein Barr virus (EBV) triggered HLH and treated with the international treatment protocol, HLH-2004. Stem cell transplant was planned due to repeated reactivations of disease, but his </a:t>
            </a:r>
            <a:r>
              <a:rPr lang="en-US" sz="1200" b="0" i="0" kern="1200" dirty="0" err="1">
                <a:solidFill>
                  <a:schemeClr val="tx1"/>
                </a:solidFill>
                <a:effectLst/>
                <a:latin typeface="+mn-lt"/>
                <a:ea typeface="+mn-ea"/>
                <a:cs typeface="+mn-cs"/>
              </a:rPr>
              <a:t>pretransplant</a:t>
            </a:r>
            <a:r>
              <a:rPr lang="en-US" sz="1200" b="0" i="0" kern="1200" dirty="0">
                <a:solidFill>
                  <a:schemeClr val="tx1"/>
                </a:solidFill>
                <a:effectLst/>
                <a:latin typeface="+mn-lt"/>
                <a:ea typeface="+mn-ea"/>
                <a:cs typeface="+mn-cs"/>
              </a:rPr>
              <a:t> bone marrow revealed an unexpected protozoan-</a:t>
            </a:r>
            <a:r>
              <a:rPr lang="en-US" sz="1200" b="0" i="0" kern="1200" dirty="0" err="1">
                <a:solidFill>
                  <a:schemeClr val="tx1"/>
                </a:solidFill>
                <a:effectLst/>
                <a:latin typeface="+mn-lt"/>
                <a:ea typeface="+mn-ea"/>
                <a:cs typeface="+mn-cs"/>
              </a:rPr>
              <a:t>Leishmania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donovani</a:t>
            </a:r>
            <a:r>
              <a:rPr lang="en-US" sz="1200" b="0" i="0" kern="1200" dirty="0">
                <a:solidFill>
                  <a:schemeClr val="tx1"/>
                </a:solidFill>
                <a:effectLst/>
                <a:latin typeface="+mn-lt"/>
                <a:ea typeface="+mn-ea"/>
                <a:cs typeface="+mn-cs"/>
              </a:rPr>
              <a:t>. Treatment with liposomal amphotericin B led to resolution of all manifestations of HLH. We discuss how the clinical and laboratory features of both entities can closely mimic each other and are extremely difficult to differentiate. This case also raises the question of whether to screen all children with suspected HLH for </a:t>
            </a:r>
            <a:r>
              <a:rPr lang="en-US" sz="1200" b="0" i="0" kern="1200" dirty="0" err="1">
                <a:solidFill>
                  <a:schemeClr val="tx1"/>
                </a:solidFill>
                <a:effectLst/>
                <a:latin typeface="+mn-lt"/>
                <a:ea typeface="+mn-ea"/>
                <a:cs typeface="+mn-cs"/>
              </a:rPr>
              <a:t>Leishmania</a:t>
            </a:r>
            <a:r>
              <a:rPr lang="en-US" sz="1200" b="0" i="0" kern="1200" dirty="0">
                <a:solidFill>
                  <a:schemeClr val="tx1"/>
                </a:solidFill>
                <a:effectLst/>
                <a:latin typeface="+mn-lt"/>
                <a:ea typeface="+mn-ea"/>
                <a:cs typeface="+mn-cs"/>
              </a:rPr>
              <a:t> in a non endemic area.</a:t>
            </a:r>
            <a:endParaRPr lang="en-US" dirty="0"/>
          </a:p>
        </p:txBody>
      </p:sp>
      <p:sp>
        <p:nvSpPr>
          <p:cNvPr id="4" name="Slide Number Placeholder 3"/>
          <p:cNvSpPr>
            <a:spLocks noGrp="1"/>
          </p:cNvSpPr>
          <p:nvPr>
            <p:ph type="sldNum" sz="quarter" idx="10"/>
          </p:nvPr>
        </p:nvSpPr>
        <p:spPr/>
        <p:txBody>
          <a:bodyPr/>
          <a:lstStyle/>
          <a:p>
            <a:fld id="{F5B497A1-206C-E043-B0C2-78D7A8E04BD8}" type="slidenum">
              <a:rPr lang="en-US" smtClean="0"/>
              <a:t>7</a:t>
            </a:fld>
            <a:endParaRPr lang="en-US"/>
          </a:p>
        </p:txBody>
      </p:sp>
    </p:spTree>
    <p:extLst>
      <p:ext uri="{BB962C8B-B14F-4D97-AF65-F5344CB8AC3E}">
        <p14:creationId xmlns:p14="http://schemas.microsoft.com/office/powerpoint/2010/main" val="1721795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0" i="0" dirty="0">
                <a:solidFill>
                  <a:srgbClr val="333333"/>
                </a:solidFill>
                <a:effectLst/>
                <a:latin typeface="Fira Sans" panose="020F0502020204030204" pitchFamily="34" charset="0"/>
              </a:rPr>
              <a:t>Detailed questioning revealed travel overland from Germany to Croatia, with the majority of the 6-week trip spent on the Dalmatian Coast when the patient was 7 months old. In addition, the family reported poor appetite, pallor, and some loss of weight starting at 17 months of age. A careful review of the slides from previous bone marrows confirmed the presence of the organisms, although far less numerous. A single organism was found on the initial bone marrow after several hours of retrospective searching. He was started on liposomal amphotericin B. He showed dramatic improvement within the next 4 weeks, including resolution of fever, regression of splenomegaly, resolution of pancytopenia, and more gradual normalization of ferritin. At 6-month follow-up, he continues to do well clinically with no splenomegaly and stable blood counts.</a:t>
            </a:r>
            <a:endParaRPr lang="en-US" dirty="0"/>
          </a:p>
        </p:txBody>
      </p:sp>
      <p:sp>
        <p:nvSpPr>
          <p:cNvPr id="4" name="Slide Number Placeholder 3"/>
          <p:cNvSpPr>
            <a:spLocks noGrp="1"/>
          </p:cNvSpPr>
          <p:nvPr>
            <p:ph type="sldNum" sz="quarter" idx="5"/>
          </p:nvPr>
        </p:nvSpPr>
        <p:spPr/>
        <p:txBody>
          <a:bodyPr/>
          <a:lstStyle/>
          <a:p>
            <a:pPr>
              <a:defRPr/>
            </a:pPr>
            <a:fld id="{37EDFE12-D7E4-EB43-99AF-62E0BC9E0E23}" type="slidenum">
              <a:rPr lang="en-US" smtClean="0"/>
              <a:pPr>
                <a:defRPr/>
              </a:pPr>
              <a:t>8</a:t>
            </a:fld>
            <a:endParaRPr lang="en-US"/>
          </a:p>
        </p:txBody>
      </p:sp>
    </p:spTree>
    <p:extLst>
      <p:ext uri="{BB962C8B-B14F-4D97-AF65-F5344CB8AC3E}">
        <p14:creationId xmlns:p14="http://schemas.microsoft.com/office/powerpoint/2010/main" val="11622521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Leishmaniasis is caused by parasitic protozoa of the genus </a:t>
            </a:r>
            <a:r>
              <a:rPr lang="en-US" sz="1200" i="1" kern="1200" dirty="0">
                <a:solidFill>
                  <a:schemeClr val="tx1"/>
                </a:solidFill>
                <a:latin typeface="+mn-lt"/>
                <a:ea typeface="+mn-ea"/>
                <a:cs typeface="+mn-cs"/>
              </a:rPr>
              <a:t>Leishmania</a:t>
            </a:r>
            <a:r>
              <a:rPr lang="en-US" sz="1200" i="0" kern="1200" dirty="0">
                <a:solidFill>
                  <a:schemeClr val="tx1"/>
                </a:solidFill>
                <a:latin typeface="+mn-lt"/>
                <a:ea typeface="+mn-ea"/>
                <a:cs typeface="+mn-cs"/>
              </a:rPr>
              <a:t>. </a:t>
            </a:r>
          </a:p>
          <a:p>
            <a:r>
              <a:rPr lang="en-US" sz="1200" i="0" kern="1200" dirty="0">
                <a:solidFill>
                  <a:schemeClr val="tx1"/>
                </a:solidFill>
                <a:latin typeface="+mn-lt"/>
                <a:ea typeface="+mn-ea"/>
                <a:cs typeface="+mn-cs"/>
              </a:rPr>
              <a:t>Humans are infected via the bite of </a:t>
            </a:r>
            <a:r>
              <a:rPr lang="en-US" sz="1200" i="0" kern="1200" dirty="0" err="1">
                <a:solidFill>
                  <a:schemeClr val="tx1"/>
                </a:solidFill>
                <a:latin typeface="+mn-lt"/>
                <a:ea typeface="+mn-ea"/>
                <a:cs typeface="+mn-cs"/>
              </a:rPr>
              <a:t>phlebotomine</a:t>
            </a:r>
            <a:r>
              <a:rPr lang="en-US" sz="1200" i="0" kern="1200" dirty="0">
                <a:solidFill>
                  <a:schemeClr val="tx1"/>
                </a:solidFill>
                <a:latin typeface="+mn-lt"/>
                <a:ea typeface="+mn-ea"/>
                <a:cs typeface="+mn-cs"/>
              </a:rPr>
              <a:t> sandflies, which breed in forest areas, caves, or the burrows of small rodents. </a:t>
            </a:r>
          </a:p>
          <a:p>
            <a:r>
              <a:rPr lang="en-US" sz="1200" i="0" kern="1200" dirty="0">
                <a:solidFill>
                  <a:schemeClr val="tx1"/>
                </a:solidFill>
                <a:latin typeface="+mn-lt"/>
                <a:ea typeface="+mn-ea"/>
                <a:cs typeface="+mn-cs"/>
              </a:rPr>
              <a:t>There are four main types of the disease:</a:t>
            </a:r>
          </a:p>
          <a:p>
            <a:endParaRPr lang="en-US" sz="1200" i="0" kern="1200" dirty="0">
              <a:solidFill>
                <a:schemeClr val="tx1"/>
              </a:solidFill>
              <a:latin typeface="+mn-lt"/>
              <a:ea typeface="+mn-ea"/>
              <a:cs typeface="+mn-cs"/>
            </a:endParaRPr>
          </a:p>
          <a:p>
            <a:r>
              <a:rPr lang="en-US" sz="1200" i="0" kern="1200" dirty="0">
                <a:solidFill>
                  <a:schemeClr val="tx1"/>
                </a:solidFill>
                <a:latin typeface="+mn-lt"/>
                <a:ea typeface="+mn-ea"/>
                <a:cs typeface="+mn-cs"/>
              </a:rPr>
              <a:t>1) In cutaneous forms, skin ulcers usually form on exposed areas, such as the face, arms and legs. These usually heal within a few months, leaving scars.</a:t>
            </a:r>
          </a:p>
          <a:p>
            <a:endParaRPr lang="en-US" sz="1200" i="0" kern="1200" dirty="0">
              <a:solidFill>
                <a:schemeClr val="tx1"/>
              </a:solidFill>
              <a:latin typeface="+mn-lt"/>
              <a:ea typeface="+mn-ea"/>
              <a:cs typeface="+mn-cs"/>
            </a:endParaRPr>
          </a:p>
          <a:p>
            <a:r>
              <a:rPr lang="en-US" sz="1200" i="0" kern="1200" dirty="0">
                <a:solidFill>
                  <a:schemeClr val="tx1"/>
                </a:solidFill>
                <a:latin typeface="+mn-lt"/>
                <a:ea typeface="+mn-ea"/>
                <a:cs typeface="+mn-cs"/>
              </a:rPr>
              <a:t>2) Diffuse cutaneous </a:t>
            </a:r>
            <a:r>
              <a:rPr lang="en-US" sz="1200" i="0" kern="1200" dirty="0" err="1">
                <a:solidFill>
                  <a:schemeClr val="tx1"/>
                </a:solidFill>
                <a:latin typeface="+mn-lt"/>
                <a:ea typeface="+mn-ea"/>
                <a:cs typeface="+mn-cs"/>
              </a:rPr>
              <a:t>leishmaniasis</a:t>
            </a:r>
            <a:r>
              <a:rPr lang="en-US" sz="1200" i="0" kern="1200" dirty="0">
                <a:solidFill>
                  <a:schemeClr val="tx1"/>
                </a:solidFill>
                <a:latin typeface="+mn-lt"/>
                <a:ea typeface="+mn-ea"/>
                <a:cs typeface="+mn-cs"/>
              </a:rPr>
              <a:t> produces disseminated and chronic skin lesions resembling those of lepromatous leprosy. It is difficult to treat.</a:t>
            </a:r>
          </a:p>
          <a:p>
            <a:endParaRPr lang="en-US" sz="1200" i="0" kern="1200" dirty="0">
              <a:solidFill>
                <a:schemeClr val="tx1"/>
              </a:solidFill>
              <a:latin typeface="+mn-lt"/>
              <a:ea typeface="+mn-ea"/>
              <a:cs typeface="+mn-cs"/>
            </a:endParaRPr>
          </a:p>
          <a:p>
            <a:r>
              <a:rPr lang="en-US" sz="1200" i="0" kern="1200" dirty="0">
                <a:solidFill>
                  <a:schemeClr val="tx1"/>
                </a:solidFill>
                <a:latin typeface="+mn-lt"/>
                <a:ea typeface="+mn-ea"/>
                <a:cs typeface="+mn-cs"/>
              </a:rPr>
              <a:t>3) In </a:t>
            </a:r>
            <a:r>
              <a:rPr lang="en-US" sz="1200" i="0" kern="1200" dirty="0" err="1">
                <a:solidFill>
                  <a:schemeClr val="tx1"/>
                </a:solidFill>
                <a:latin typeface="+mn-lt"/>
                <a:ea typeface="+mn-ea"/>
                <a:cs typeface="+mn-cs"/>
              </a:rPr>
              <a:t>mucocutaneous</a:t>
            </a:r>
            <a:r>
              <a:rPr lang="en-US" sz="1200" i="0" kern="1200" dirty="0">
                <a:solidFill>
                  <a:schemeClr val="tx1"/>
                </a:solidFill>
                <a:latin typeface="+mn-lt"/>
                <a:ea typeface="+mn-ea"/>
                <a:cs typeface="+mn-cs"/>
              </a:rPr>
              <a:t> forms, the lesions can partially or totally destroy the mucous membranes of the nose, mouth and throat cavities and surrounding tissues.</a:t>
            </a:r>
          </a:p>
          <a:p>
            <a:endParaRPr lang="en-US" sz="1200" i="0" kern="1200" dirty="0">
              <a:solidFill>
                <a:schemeClr val="tx1"/>
              </a:solidFill>
              <a:latin typeface="+mn-lt"/>
              <a:ea typeface="+mn-ea"/>
              <a:cs typeface="+mn-cs"/>
            </a:endParaRPr>
          </a:p>
          <a:p>
            <a:r>
              <a:rPr lang="en-US" sz="1200" i="0" kern="1200" dirty="0">
                <a:solidFill>
                  <a:schemeClr val="tx1"/>
                </a:solidFill>
                <a:latin typeface="+mn-lt"/>
                <a:ea typeface="+mn-ea"/>
                <a:cs typeface="+mn-cs"/>
              </a:rPr>
              <a:t>4) Visceral </a:t>
            </a:r>
            <a:r>
              <a:rPr lang="en-US" sz="1200" i="0" kern="1200" dirty="0" err="1">
                <a:solidFill>
                  <a:schemeClr val="tx1"/>
                </a:solidFill>
                <a:latin typeface="+mn-lt"/>
                <a:ea typeface="+mn-ea"/>
                <a:cs typeface="+mn-cs"/>
              </a:rPr>
              <a:t>leishmaniasis</a:t>
            </a:r>
            <a:r>
              <a:rPr lang="en-US" sz="1200" i="0" kern="1200" dirty="0">
                <a:solidFill>
                  <a:schemeClr val="tx1"/>
                </a:solidFill>
                <a:latin typeface="+mn-lt"/>
                <a:ea typeface="+mn-ea"/>
                <a:cs typeface="+mn-cs"/>
              </a:rPr>
              <a:t>, also known as kala azar, is characterized by high fever, substantial weight loss, swelling of the spleen and liver, and </a:t>
            </a:r>
            <a:r>
              <a:rPr lang="en-US" sz="1200" i="0" kern="1200" dirty="0" err="1">
                <a:solidFill>
                  <a:schemeClr val="tx1"/>
                </a:solidFill>
                <a:latin typeface="+mn-lt"/>
                <a:ea typeface="+mn-ea"/>
                <a:cs typeface="+mn-cs"/>
              </a:rPr>
              <a:t>anaemia</a:t>
            </a:r>
            <a:r>
              <a:rPr lang="en-US" sz="1200" i="0" kern="1200" dirty="0">
                <a:solidFill>
                  <a:schemeClr val="tx1"/>
                </a:solidFill>
                <a:latin typeface="+mn-lt"/>
                <a:ea typeface="+mn-ea"/>
                <a:cs typeface="+mn-cs"/>
              </a:rPr>
              <a:t>. If left untreated, the disease can have a fatality rate as high as 100% within two years.</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0D11F7F-51B8-C042-AF45-9827F3AC4C00}" type="slidenum">
              <a:rPr lang="en-US" smtClean="0"/>
              <a:t>9</a:t>
            </a:fld>
            <a:endParaRPr lang="en-US"/>
          </a:p>
        </p:txBody>
      </p:sp>
    </p:spTree>
    <p:extLst>
      <p:ext uri="{BB962C8B-B14F-4D97-AF65-F5344CB8AC3E}">
        <p14:creationId xmlns:p14="http://schemas.microsoft.com/office/powerpoint/2010/main" val="84803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361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r>
              <a:rPr lang="en-US" altLang="x-none" sz="2800" dirty="0"/>
              <a:t>WHO estimates that 300,000 cases of VL per year</a:t>
            </a:r>
          </a:p>
          <a:p>
            <a:pPr lvl="1"/>
            <a:r>
              <a:rPr lang="en-US" altLang="x-none" sz="2400" dirty="0"/>
              <a:t>50,000 deaths </a:t>
            </a:r>
          </a:p>
          <a:p>
            <a:pPr lvl="1"/>
            <a:r>
              <a:rPr lang="en-US" altLang="x-none" sz="2400" dirty="0"/>
              <a:t>Many go missed</a:t>
            </a:r>
          </a:p>
          <a:p>
            <a:endParaRPr lang="en-US" altLang="x-none" sz="2800" dirty="0"/>
          </a:p>
          <a:p>
            <a:r>
              <a:rPr lang="en-US" altLang="x-none" sz="2800" dirty="0"/>
              <a:t>90% of all cases in just 6 countries</a:t>
            </a:r>
          </a:p>
          <a:p>
            <a:pPr lvl="1"/>
            <a:r>
              <a:rPr lang="en-US" altLang="x-none" sz="2400" dirty="0"/>
              <a:t>India (Bihar), Bangladesh</a:t>
            </a:r>
          </a:p>
          <a:p>
            <a:pPr lvl="1"/>
            <a:r>
              <a:rPr lang="en-US" altLang="x-none" sz="2400" dirty="0"/>
              <a:t>Sudan, South Sudan and Ethiopia</a:t>
            </a:r>
          </a:p>
          <a:p>
            <a:pPr lvl="1"/>
            <a:r>
              <a:rPr lang="en-US" altLang="x-none" sz="2400" dirty="0"/>
              <a:t>Brazil</a:t>
            </a:r>
          </a:p>
          <a:p>
            <a:pPr eaLnBrk="1" hangingPunct="1"/>
            <a:endParaRPr lang="x-none" altLang="x-none" dirty="0"/>
          </a:p>
        </p:txBody>
      </p:sp>
      <p:sp>
        <p:nvSpPr>
          <p:cNvPr id="4" name="Slide Number Placeholder 3"/>
          <p:cNvSpPr>
            <a:spLocks noGrp="1"/>
          </p:cNvSpPr>
          <p:nvPr>
            <p:ph type="sldNum" sz="quarter" idx="5"/>
          </p:nvPr>
        </p:nvSpPr>
        <p:spPr/>
        <p:txBody>
          <a:bodyPr/>
          <a:lstStyle/>
          <a:p>
            <a:pPr>
              <a:defRPr/>
            </a:pPr>
            <a:fld id="{BD123654-1BBE-AE49-82B6-84E1E73BB46E}" type="slidenum">
              <a:rPr lang="en-US" smtClean="0"/>
              <a:pPr>
                <a:defRPr/>
              </a:pPr>
              <a:t>12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fontAlgn="auto" hangingPunct="1">
              <a:spcAft>
                <a:spcPts val="0"/>
              </a:spcAft>
              <a:buFont typeface="Arial"/>
              <a:buChar char="•"/>
              <a:defRPr/>
            </a:pPr>
            <a:r>
              <a:rPr lang="en-US" dirty="0"/>
              <a:t>VL cases: </a:t>
            </a:r>
          </a:p>
          <a:p>
            <a:pPr lvl="1" eaLnBrk="1" fontAlgn="auto" hangingPunct="1">
              <a:spcAft>
                <a:spcPts val="0"/>
              </a:spcAft>
              <a:buFont typeface="Arial"/>
              <a:buChar char="•"/>
              <a:defRPr/>
            </a:pPr>
            <a:r>
              <a:rPr lang="en-US" dirty="0"/>
              <a:t>90% in 3 regions</a:t>
            </a:r>
          </a:p>
          <a:p>
            <a:pPr marL="1371600" lvl="2" indent="-457200" eaLnBrk="1" fontAlgn="auto" hangingPunct="1">
              <a:spcAft>
                <a:spcPts val="0"/>
              </a:spcAft>
              <a:buFont typeface="+mj-lt"/>
              <a:buAutoNum type="arabicPeriod"/>
              <a:defRPr/>
            </a:pPr>
            <a:r>
              <a:rPr lang="en-US" dirty="0"/>
              <a:t>NE India and  Bangladesh</a:t>
            </a:r>
          </a:p>
          <a:p>
            <a:pPr marL="1371600" lvl="2" indent="-457200" eaLnBrk="1" fontAlgn="auto" hangingPunct="1">
              <a:spcAft>
                <a:spcPts val="0"/>
              </a:spcAft>
              <a:buFont typeface="+mj-lt"/>
              <a:buAutoNum type="arabicPeriod"/>
              <a:defRPr/>
            </a:pPr>
            <a:r>
              <a:rPr lang="en-US" dirty="0"/>
              <a:t>Ethiopia and South Sudan</a:t>
            </a:r>
          </a:p>
          <a:p>
            <a:pPr marL="1371600" lvl="2" indent="-457200" eaLnBrk="1" fontAlgn="auto" hangingPunct="1">
              <a:spcAft>
                <a:spcPts val="0"/>
              </a:spcAft>
              <a:buFont typeface="+mj-lt"/>
              <a:buAutoNum type="arabicPeriod"/>
              <a:defRPr/>
            </a:pPr>
            <a:r>
              <a:rPr lang="en-US" dirty="0"/>
              <a:t>Brazil</a:t>
            </a:r>
          </a:p>
          <a:p>
            <a:pPr eaLnBrk="1" fontAlgn="auto" hangingPunct="1">
              <a:spcAft>
                <a:spcPts val="0"/>
              </a:spcAft>
              <a:buFont typeface="Arial"/>
              <a:buChar char="•"/>
              <a:defRPr/>
            </a:pPr>
            <a:endParaRPr lang="en-US" dirty="0"/>
          </a:p>
          <a:p>
            <a:pPr eaLnBrk="1" fontAlgn="auto" hangingPunct="1">
              <a:spcAft>
                <a:spcPts val="0"/>
              </a:spcAft>
              <a:buFont typeface="Arial"/>
              <a:buChar char="•"/>
              <a:defRPr/>
            </a:pPr>
            <a:r>
              <a:rPr lang="en-US" dirty="0"/>
              <a:t>0.7 to 1.2 million CL cases</a:t>
            </a:r>
          </a:p>
          <a:p>
            <a:pPr lvl="1" eaLnBrk="1" fontAlgn="auto" hangingPunct="1">
              <a:spcAft>
                <a:spcPts val="0"/>
              </a:spcAft>
              <a:buFont typeface="Arial"/>
              <a:buChar char="•"/>
              <a:defRPr/>
            </a:pPr>
            <a:r>
              <a:rPr lang="en-US" dirty="0"/>
              <a:t>more widely distributed</a:t>
            </a:r>
          </a:p>
          <a:p>
            <a:pPr lvl="1" eaLnBrk="1" fontAlgn="auto" hangingPunct="1">
              <a:spcAft>
                <a:spcPts val="0"/>
              </a:spcAft>
              <a:buFont typeface="Arial"/>
              <a:buChar char="•"/>
              <a:defRPr/>
            </a:pPr>
            <a:r>
              <a:rPr lang="en-US" dirty="0"/>
              <a:t>3 key epidemiological regions:</a:t>
            </a:r>
          </a:p>
          <a:p>
            <a:pPr marL="1371600" lvl="2" indent="-457200" eaLnBrk="1" fontAlgn="auto" hangingPunct="1">
              <a:spcAft>
                <a:spcPts val="0"/>
              </a:spcAft>
              <a:buFont typeface="+mj-lt"/>
              <a:buAutoNum type="arabicPeriod"/>
              <a:defRPr/>
            </a:pPr>
            <a:r>
              <a:rPr lang="en-US" dirty="0"/>
              <a:t>Americas (Brazil, Colombia, </a:t>
            </a:r>
            <a:r>
              <a:rPr lang="en-US" dirty="0" err="1"/>
              <a:t>etc</a:t>
            </a:r>
            <a:r>
              <a:rPr lang="en-US" dirty="0"/>
              <a:t>))</a:t>
            </a:r>
          </a:p>
          <a:p>
            <a:pPr marL="1371600" lvl="2" indent="-457200" eaLnBrk="1" fontAlgn="auto" hangingPunct="1">
              <a:spcAft>
                <a:spcPts val="0"/>
              </a:spcAft>
              <a:buFont typeface="+mj-lt"/>
              <a:buAutoNum type="arabicPeriod"/>
              <a:defRPr/>
            </a:pPr>
            <a:r>
              <a:rPr lang="en-US" dirty="0"/>
              <a:t>Mediterranean basin</a:t>
            </a:r>
          </a:p>
          <a:p>
            <a:pPr marL="1371600" lvl="2" indent="-457200" eaLnBrk="1" fontAlgn="auto" hangingPunct="1">
              <a:spcAft>
                <a:spcPts val="0"/>
              </a:spcAft>
              <a:buFont typeface="+mj-lt"/>
              <a:buAutoNum type="arabicPeriod"/>
              <a:defRPr/>
            </a:pPr>
            <a:r>
              <a:rPr lang="en-US" dirty="0"/>
              <a:t>Middle East - Central Asia (Afghanistan, Iran, Syria)</a:t>
            </a:r>
          </a:p>
        </p:txBody>
      </p:sp>
      <p:sp>
        <p:nvSpPr>
          <p:cNvPr id="4" name="Slide Number Placeholder 3"/>
          <p:cNvSpPr>
            <a:spLocks noGrp="1"/>
          </p:cNvSpPr>
          <p:nvPr>
            <p:ph type="sldNum" sz="quarter" idx="10"/>
          </p:nvPr>
        </p:nvSpPr>
        <p:spPr/>
        <p:txBody>
          <a:bodyPr/>
          <a:lstStyle/>
          <a:p>
            <a:pPr>
              <a:defRPr/>
            </a:pPr>
            <a:fld id="{37EDFE12-D7E4-EB43-99AF-62E0BC9E0E23}" type="slidenum">
              <a:rPr lang="en-US" smtClean="0"/>
              <a:pPr>
                <a:defRPr/>
              </a:pPr>
              <a:t>13</a:t>
            </a:fld>
            <a:endParaRPr lang="en-US"/>
          </a:p>
        </p:txBody>
      </p:sp>
    </p:spTree>
    <p:extLst>
      <p:ext uri="{BB962C8B-B14F-4D97-AF65-F5344CB8AC3E}">
        <p14:creationId xmlns:p14="http://schemas.microsoft.com/office/powerpoint/2010/main" val="992642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15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x-none" b="1"/>
              <a:t>Data source &amp; Map production:</a:t>
            </a:r>
            <a:r>
              <a:rPr lang="en-US" altLang="x-none"/>
              <a:t> WHO/NTD/IDM HIV/AIDS, Tuberculosis and Malaria (HTM) World Health Organization, October 2010</a:t>
            </a:r>
          </a:p>
          <a:p>
            <a:pPr eaLnBrk="1" hangingPunct="1">
              <a:spcBef>
                <a:spcPct val="0"/>
              </a:spcBef>
            </a:pPr>
            <a:endParaRPr lang="en-US" altLang="x-none"/>
          </a:p>
          <a:p>
            <a:pPr eaLnBrk="1" hangingPunct="1">
              <a:spcBef>
                <a:spcPct val="0"/>
              </a:spcBef>
            </a:pPr>
            <a:endParaRPr lang="en-US" altLang="x-none"/>
          </a:p>
          <a:p>
            <a:pPr lvl="1" eaLnBrk="1" hangingPunct="1">
              <a:spcBef>
                <a:spcPct val="0"/>
              </a:spcBef>
            </a:pPr>
            <a:r>
              <a:rPr lang="en-US" altLang="x-none"/>
              <a:t>90% of all VL occurs in:</a:t>
            </a:r>
          </a:p>
          <a:p>
            <a:pPr lvl="2" eaLnBrk="1" hangingPunct="1">
              <a:spcBef>
                <a:spcPct val="0"/>
              </a:spcBef>
            </a:pPr>
            <a:r>
              <a:rPr lang="en-US" altLang="x-none"/>
              <a:t>Bangladesh, India, Nepal, </a:t>
            </a:r>
          </a:p>
          <a:p>
            <a:pPr lvl="2" eaLnBrk="1" hangingPunct="1">
              <a:spcBef>
                <a:spcPct val="0"/>
              </a:spcBef>
            </a:pPr>
            <a:r>
              <a:rPr lang="en-US" altLang="x-none"/>
              <a:t>Brazil </a:t>
            </a:r>
          </a:p>
          <a:p>
            <a:pPr lvl="2" eaLnBrk="1" hangingPunct="1">
              <a:spcBef>
                <a:spcPct val="0"/>
              </a:spcBef>
            </a:pPr>
            <a:r>
              <a:rPr lang="en-US" altLang="x-none"/>
              <a:t>Sudan</a:t>
            </a:r>
          </a:p>
          <a:p>
            <a:pPr eaLnBrk="1" hangingPunct="1">
              <a:spcBef>
                <a:spcPct val="0"/>
              </a:spcBef>
            </a:pPr>
            <a:endParaRPr lang="en-US" altLang="x-none"/>
          </a:p>
        </p:txBody>
      </p:sp>
      <p:sp>
        <p:nvSpPr>
          <p:cNvPr id="215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EB93BEBF-817F-CC43-9FC2-56230E34375F}" type="slidenum">
              <a:rPr lang="en-US" altLang="x-none"/>
              <a:pPr fontAlgn="base">
                <a:spcBef>
                  <a:spcPct val="0"/>
                </a:spcBef>
                <a:spcAft>
                  <a:spcPct val="0"/>
                </a:spcAft>
              </a:pPr>
              <a:t>14</a:t>
            </a:fld>
            <a:endParaRPr lang="en-US" altLang="x-non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35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x-none" altLang="x-none"/>
          </a:p>
        </p:txBody>
      </p:sp>
      <p:sp>
        <p:nvSpPr>
          <p:cNvPr id="235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BC1B0B71-03DC-1545-86D0-1548515654CA}" type="slidenum">
              <a:rPr lang="en-US" altLang="x-none"/>
              <a:pPr fontAlgn="base">
                <a:spcBef>
                  <a:spcPct val="0"/>
                </a:spcBef>
                <a:spcAft>
                  <a:spcPct val="0"/>
                </a:spcAft>
              </a:pPr>
              <a:t>17</a:t>
            </a:fld>
            <a:endParaRPr lang="en-US" altLang="x-non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56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x-none" altLang="x-none"/>
          </a:p>
        </p:txBody>
      </p:sp>
      <p:sp>
        <p:nvSpPr>
          <p:cNvPr id="256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D56E9BD9-E137-4F49-8936-706057B3A715}" type="slidenum">
              <a:rPr lang="en-US" altLang="x-none"/>
              <a:pPr fontAlgn="base">
                <a:spcBef>
                  <a:spcPct val="0"/>
                </a:spcBef>
                <a:spcAft>
                  <a:spcPct val="0"/>
                </a:spcAft>
              </a:pPr>
              <a:t>18</a:t>
            </a:fld>
            <a:endParaRPr lang="en-US" altLang="x-non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96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x-none" dirty="0"/>
              <a:t>Light-microscopic examination of a stained bone marrow specimen from a patient with visceral </a:t>
            </a:r>
            <a:r>
              <a:rPr lang="en-US" altLang="x-none" dirty="0" err="1"/>
              <a:t>leishmaniasis</a:t>
            </a:r>
            <a:r>
              <a:rPr lang="en-US" altLang="x-none" dirty="0"/>
              <a:t>—showing a macrophage (a special type of white blood cell) containing multiple </a:t>
            </a:r>
            <a:r>
              <a:rPr lang="en-US" altLang="x-none" i="1" dirty="0" err="1"/>
              <a:t>Leishmania</a:t>
            </a:r>
            <a:r>
              <a:rPr lang="en-US" altLang="x-none" dirty="0"/>
              <a:t> </a:t>
            </a:r>
            <a:r>
              <a:rPr lang="en-US" altLang="x-none" b="1" dirty="0"/>
              <a:t>amastigotes</a:t>
            </a:r>
            <a:r>
              <a:rPr lang="en-US" altLang="x-none" dirty="0"/>
              <a:t> (the tissue stage of the parasite). Note that each amastigote has a </a:t>
            </a:r>
            <a:r>
              <a:rPr lang="en-US" altLang="x-none" b="1" dirty="0"/>
              <a:t>nucleus</a:t>
            </a:r>
            <a:r>
              <a:rPr lang="en-US" altLang="x-none" dirty="0"/>
              <a:t> (red arrow) and a rod-shaped </a:t>
            </a:r>
            <a:r>
              <a:rPr lang="en-US" altLang="x-none" b="1" dirty="0" err="1"/>
              <a:t>kinetoplast</a:t>
            </a:r>
            <a:r>
              <a:rPr lang="en-US" altLang="x-none" dirty="0"/>
              <a:t> (black arrow). Visualization of the </a:t>
            </a:r>
            <a:r>
              <a:rPr lang="en-US" altLang="x-none" dirty="0" err="1"/>
              <a:t>kinetoplast</a:t>
            </a:r>
            <a:r>
              <a:rPr lang="en-US" altLang="x-none" dirty="0"/>
              <a:t> is important for diagnostic purposes, to be confident the patient has </a:t>
            </a:r>
            <a:r>
              <a:rPr lang="en-US" altLang="x-none" dirty="0" err="1"/>
              <a:t>leishmaniasis</a:t>
            </a:r>
            <a:r>
              <a:rPr lang="en-US" altLang="x-none" dirty="0"/>
              <a:t>. (Credit: CDC/</a:t>
            </a:r>
            <a:r>
              <a:rPr lang="en-US" altLang="x-none" dirty="0" err="1"/>
              <a:t>DPDx</a:t>
            </a:r>
            <a:r>
              <a:rPr lang="en-US" altLang="x-none" dirty="0"/>
              <a:t>)</a:t>
            </a:r>
          </a:p>
        </p:txBody>
      </p:sp>
      <p:sp>
        <p:nvSpPr>
          <p:cNvPr id="2969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9CC991A3-DABD-9A4C-8DF7-8138F810291B}" type="slidenum">
              <a:rPr lang="en-US" altLang="x-none"/>
              <a:pPr fontAlgn="base">
                <a:spcBef>
                  <a:spcPct val="0"/>
                </a:spcBef>
                <a:spcAft>
                  <a:spcPct val="0"/>
                </a:spcAft>
              </a:pPr>
              <a:t>19</a:t>
            </a:fld>
            <a:endParaRPr lang="en-US" altLang="x-non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37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x-none"/>
              <a:t>Obligate intracellular</a:t>
            </a:r>
          </a:p>
          <a:p>
            <a:pPr eaLnBrk="1" hangingPunct="1">
              <a:spcBef>
                <a:spcPct val="0"/>
              </a:spcBef>
            </a:pPr>
            <a:r>
              <a:rPr lang="en-US" altLang="x-none"/>
              <a:t>Phagolysosome of macrophages</a:t>
            </a:r>
          </a:p>
          <a:p>
            <a:pPr eaLnBrk="1" hangingPunct="1">
              <a:spcBef>
                <a:spcPct val="0"/>
              </a:spcBef>
            </a:pPr>
            <a:r>
              <a:rPr lang="en-US" altLang="x-none"/>
              <a:t>Amastigotes are susceptible to Ab and Complement-mediated damage</a:t>
            </a:r>
          </a:p>
          <a:p>
            <a:pPr eaLnBrk="1" hangingPunct="1">
              <a:spcBef>
                <a:spcPct val="0"/>
              </a:spcBef>
            </a:pPr>
            <a:r>
              <a:rPr lang="en-US" altLang="x-none"/>
              <a:t>They get rapidly phagocytosed – then tough it out in the phagolysosome</a:t>
            </a:r>
          </a:p>
        </p:txBody>
      </p:sp>
      <p:sp>
        <p:nvSpPr>
          <p:cNvPr id="3379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A353C93C-D5DD-EB4A-BE3B-3AC324F0DBF4}" type="slidenum">
              <a:rPr lang="en-US" altLang="x-none"/>
              <a:pPr fontAlgn="base">
                <a:spcBef>
                  <a:spcPct val="0"/>
                </a:spcBef>
                <a:spcAft>
                  <a:spcPct val="0"/>
                </a:spcAft>
              </a:pPr>
              <a:t>20</a:t>
            </a:fld>
            <a:endParaRPr lang="en-US" altLang="x-non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7EDFE12-D7E4-EB43-99AF-62E0BC9E0E23}" type="slidenum">
              <a:rPr lang="en-US" smtClean="0"/>
              <a:pPr>
                <a:defRPr/>
              </a:pPr>
              <a:t>21</a:t>
            </a:fld>
            <a:endParaRPr lang="en-US"/>
          </a:p>
        </p:txBody>
      </p:sp>
    </p:spTree>
    <p:extLst>
      <p:ext uri="{BB962C8B-B14F-4D97-AF65-F5344CB8AC3E}">
        <p14:creationId xmlns:p14="http://schemas.microsoft.com/office/powerpoint/2010/main" val="19745836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89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x-none" altLang="x-none"/>
          </a:p>
        </p:txBody>
      </p:sp>
      <p:sp>
        <p:nvSpPr>
          <p:cNvPr id="389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57653DAA-039D-7E4E-A5A1-48DEE2CEA8E9}" type="slidenum">
              <a:rPr lang="en-US" altLang="x-none"/>
              <a:pPr fontAlgn="base">
                <a:spcBef>
                  <a:spcPct val="0"/>
                </a:spcBef>
                <a:spcAft>
                  <a:spcPct val="0"/>
                </a:spcAft>
              </a:pPr>
              <a:t>22</a:t>
            </a:fld>
            <a:endParaRPr lang="en-US" altLang="x-non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eaLnBrk="1" fontAlgn="auto" hangingPunct="1">
              <a:spcAft>
                <a:spcPts val="0"/>
              </a:spcAft>
              <a:buFont typeface="Arial"/>
              <a:buChar char="–"/>
              <a:defRPr/>
            </a:pPr>
            <a:r>
              <a:rPr lang="en-US" i="1" dirty="0"/>
              <a:t>Phlebotomus</a:t>
            </a:r>
            <a:r>
              <a:rPr lang="en-US" dirty="0"/>
              <a:t> - Old World</a:t>
            </a:r>
          </a:p>
          <a:p>
            <a:pPr lvl="1" eaLnBrk="1" fontAlgn="auto" hangingPunct="1">
              <a:spcAft>
                <a:spcPts val="0"/>
              </a:spcAft>
              <a:buFont typeface="Arial"/>
              <a:buChar char="–"/>
              <a:defRPr/>
            </a:pPr>
            <a:r>
              <a:rPr lang="en-US" i="1" dirty="0" err="1"/>
              <a:t>Lutzomyia</a:t>
            </a:r>
            <a:r>
              <a:rPr lang="en-US" dirty="0"/>
              <a:t> - New World</a:t>
            </a:r>
          </a:p>
          <a:p>
            <a:pPr eaLnBrk="1" fontAlgn="auto" hangingPunct="1">
              <a:spcAft>
                <a:spcPts val="0"/>
              </a:spcAft>
              <a:buFont typeface="Arial"/>
              <a:buChar char="•"/>
              <a:defRPr/>
            </a:pPr>
            <a:endParaRPr lang="en-US" dirty="0"/>
          </a:p>
          <a:p>
            <a:pPr eaLnBrk="1" fontAlgn="auto" hangingPunct="1">
              <a:spcAft>
                <a:spcPts val="0"/>
              </a:spcAft>
              <a:buFont typeface="Arial"/>
              <a:buChar char="•"/>
              <a:defRPr/>
            </a:pPr>
            <a:r>
              <a:rPr lang="en-US" dirty="0"/>
              <a:t>Characteristics:</a:t>
            </a:r>
          </a:p>
          <a:p>
            <a:pPr lvl="1" eaLnBrk="1" fontAlgn="auto" hangingPunct="1">
              <a:spcAft>
                <a:spcPts val="0"/>
              </a:spcAft>
              <a:buFont typeface="Arial"/>
              <a:buChar char="–"/>
              <a:defRPr/>
            </a:pPr>
            <a:r>
              <a:rPr lang="en-US" dirty="0"/>
              <a:t>Small (1/3 the size of mosquito)</a:t>
            </a:r>
          </a:p>
          <a:p>
            <a:pPr lvl="2" eaLnBrk="1" fontAlgn="auto" hangingPunct="1">
              <a:spcAft>
                <a:spcPts val="0"/>
              </a:spcAft>
              <a:buFont typeface="Arial"/>
              <a:buChar char="•"/>
              <a:defRPr/>
            </a:pPr>
            <a:r>
              <a:rPr lang="en-US" dirty="0"/>
              <a:t>Gets through most mosquito nets</a:t>
            </a:r>
          </a:p>
          <a:p>
            <a:pPr lvl="1" eaLnBrk="1" fontAlgn="auto" hangingPunct="1">
              <a:spcAft>
                <a:spcPts val="0"/>
              </a:spcAft>
              <a:buFont typeface="Arial"/>
              <a:buChar char="–"/>
              <a:defRPr/>
            </a:pPr>
            <a:r>
              <a:rPr lang="en-US" dirty="0"/>
              <a:t>Generally bites in the evening and night</a:t>
            </a:r>
          </a:p>
          <a:p>
            <a:pPr lvl="2" eaLnBrk="1" fontAlgn="auto" hangingPunct="1">
              <a:spcAft>
                <a:spcPts val="0"/>
              </a:spcAft>
              <a:buFont typeface="Arial"/>
              <a:buChar char="•"/>
              <a:defRPr/>
            </a:pPr>
            <a:r>
              <a:rPr lang="en-US" dirty="0"/>
              <a:t>Can be urban or rural  </a:t>
            </a:r>
          </a:p>
          <a:p>
            <a:pPr lvl="1" eaLnBrk="1" fontAlgn="auto" hangingPunct="1">
              <a:spcAft>
                <a:spcPts val="0"/>
              </a:spcAft>
              <a:buFont typeface="Arial"/>
              <a:buChar char="–"/>
              <a:defRPr/>
            </a:pPr>
            <a:r>
              <a:rPr lang="en-US" dirty="0"/>
              <a:t>Poor flying ability</a:t>
            </a:r>
          </a:p>
          <a:p>
            <a:pPr lvl="2" eaLnBrk="1" fontAlgn="auto" hangingPunct="1">
              <a:spcAft>
                <a:spcPts val="0"/>
              </a:spcAft>
              <a:buFont typeface="Arial"/>
              <a:buChar char="•"/>
              <a:defRPr/>
            </a:pPr>
            <a:r>
              <a:rPr lang="en-US" dirty="0"/>
              <a:t>Uses hopping movements, doesn’t fly in the wind</a:t>
            </a:r>
          </a:p>
          <a:p>
            <a:pPr eaLnBrk="1" hangingPunct="1">
              <a:spcBef>
                <a:spcPct val="0"/>
              </a:spcBef>
            </a:pPr>
            <a:endParaRPr lang="en-US" altLang="x-none" dirty="0"/>
          </a:p>
          <a:p>
            <a:pPr eaLnBrk="1" hangingPunct="1">
              <a:spcBef>
                <a:spcPct val="0"/>
              </a:spcBef>
            </a:pPr>
            <a:endParaRPr lang="en-US" altLang="x-none" dirty="0"/>
          </a:p>
          <a:p>
            <a:pPr eaLnBrk="1" hangingPunct="1">
              <a:spcBef>
                <a:spcPct val="0"/>
              </a:spcBef>
            </a:pPr>
            <a:r>
              <a:rPr lang="en-US" altLang="x-none" dirty="0"/>
              <a:t>There are some 500 known </a:t>
            </a:r>
            <a:r>
              <a:rPr lang="en-US" altLang="x-none" dirty="0" err="1"/>
              <a:t>phlebotomine</a:t>
            </a:r>
            <a:r>
              <a:rPr lang="en-US" altLang="x-none" dirty="0"/>
              <a:t> species, but only about 30 have been found to transmit </a:t>
            </a:r>
            <a:r>
              <a:rPr lang="en-US" altLang="x-none" dirty="0" err="1"/>
              <a:t>leishmaniasis</a:t>
            </a:r>
            <a:r>
              <a:rPr lang="en-US" altLang="x-none" dirty="0"/>
              <a:t>. </a:t>
            </a:r>
          </a:p>
          <a:p>
            <a:pPr marL="0" lvl="1" eaLnBrk="1" hangingPunct="1">
              <a:spcBef>
                <a:spcPct val="0"/>
              </a:spcBef>
            </a:pPr>
            <a:r>
              <a:rPr lang="en-US" altLang="x-none" dirty="0"/>
              <a:t>Wings held in upright V</a:t>
            </a:r>
          </a:p>
          <a:p>
            <a:pPr eaLnBrk="1" hangingPunct="1">
              <a:spcBef>
                <a:spcPct val="0"/>
              </a:spcBef>
            </a:pPr>
            <a:endParaRPr lang="en-US" altLang="x-none" dirty="0"/>
          </a:p>
          <a:p>
            <a:pPr eaLnBrk="1" hangingPunct="1">
              <a:spcBef>
                <a:spcPct val="0"/>
              </a:spcBef>
            </a:pPr>
            <a:endParaRPr lang="en-US" altLang="x-none" dirty="0"/>
          </a:p>
          <a:p>
            <a:pPr eaLnBrk="1" hangingPunct="1">
              <a:spcBef>
                <a:spcPct val="0"/>
              </a:spcBef>
            </a:pPr>
            <a:r>
              <a:rPr lang="en-US" altLang="x-none" dirty="0"/>
              <a:t>Only the female </a:t>
            </a:r>
            <a:r>
              <a:rPr lang="en-US" altLang="x-none" dirty="0" err="1"/>
              <a:t>sandfly</a:t>
            </a:r>
            <a:r>
              <a:rPr lang="en-US" altLang="x-none" dirty="0"/>
              <a:t> transmits the parasites. </a:t>
            </a:r>
          </a:p>
          <a:p>
            <a:pPr eaLnBrk="1" hangingPunct="1">
              <a:spcBef>
                <a:spcPct val="0"/>
              </a:spcBef>
            </a:pPr>
            <a:r>
              <a:rPr lang="en-US" altLang="x-none" dirty="0"/>
              <a:t>Female sandflies need blood for their eggs to develop, and become infected with the </a:t>
            </a:r>
            <a:r>
              <a:rPr lang="en-US" altLang="x-none" dirty="0" err="1"/>
              <a:t>Leishmania</a:t>
            </a:r>
            <a:r>
              <a:rPr lang="en-US" altLang="x-none" dirty="0"/>
              <a:t> parasites when they suck blood from an infected person or animal. </a:t>
            </a:r>
          </a:p>
          <a:p>
            <a:pPr eaLnBrk="1" hangingPunct="1">
              <a:spcBef>
                <a:spcPct val="0"/>
              </a:spcBef>
            </a:pPr>
            <a:r>
              <a:rPr lang="en-US" altLang="x-none" dirty="0"/>
              <a:t>Over a period of between 4 and 25 days, the parasites develop in the </a:t>
            </a:r>
            <a:r>
              <a:rPr lang="en-US" altLang="x-none" dirty="0" err="1"/>
              <a:t>sandfly</a:t>
            </a:r>
            <a:r>
              <a:rPr lang="en-US" altLang="x-none" dirty="0"/>
              <a:t>. When the infectious female </a:t>
            </a:r>
            <a:r>
              <a:rPr lang="en-US" altLang="x-none" dirty="0" err="1"/>
              <a:t>sandfly</a:t>
            </a:r>
            <a:r>
              <a:rPr lang="en-US" altLang="x-none" dirty="0"/>
              <a:t> then feeds on a fresh source of blood, it inoculates the person or animal with the parasite, and the transmission cycle is completed.</a:t>
            </a:r>
          </a:p>
          <a:p>
            <a:pPr eaLnBrk="1" hangingPunct="1">
              <a:spcBef>
                <a:spcPct val="0"/>
              </a:spcBef>
            </a:pPr>
            <a:endParaRPr lang="en-US" altLang="x-none" dirty="0"/>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FA830DC6-6320-D944-9207-79345D74651B}" type="slidenum">
              <a:rPr lang="en-US" altLang="x-none"/>
              <a:pPr fontAlgn="base">
                <a:spcBef>
                  <a:spcPct val="0"/>
                </a:spcBef>
                <a:spcAft>
                  <a:spcPct val="0"/>
                </a:spcAft>
              </a:pPr>
              <a:t>23</a:t>
            </a:fld>
            <a:endParaRPr lang="en-US" altLang="x-none"/>
          </a:p>
        </p:txBody>
      </p:sp>
    </p:spTree>
    <p:extLst>
      <p:ext uri="{BB962C8B-B14F-4D97-AF65-F5344CB8AC3E}">
        <p14:creationId xmlns:p14="http://schemas.microsoft.com/office/powerpoint/2010/main" val="15529817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eaLnBrk="1" fontAlgn="auto" hangingPunct="1">
              <a:spcAft>
                <a:spcPts val="0"/>
              </a:spcAft>
              <a:buFont typeface="Arial"/>
              <a:buChar char="–"/>
              <a:defRPr/>
            </a:pPr>
            <a:r>
              <a:rPr lang="en-US" i="1" dirty="0"/>
              <a:t>Phlebotomus</a:t>
            </a:r>
            <a:r>
              <a:rPr lang="en-US" dirty="0"/>
              <a:t> - Old World</a:t>
            </a:r>
          </a:p>
          <a:p>
            <a:pPr lvl="1" eaLnBrk="1" fontAlgn="auto" hangingPunct="1">
              <a:spcAft>
                <a:spcPts val="0"/>
              </a:spcAft>
              <a:buFont typeface="Arial"/>
              <a:buChar char="–"/>
              <a:defRPr/>
            </a:pPr>
            <a:r>
              <a:rPr lang="en-US" i="1" dirty="0" err="1"/>
              <a:t>Lutzomyia</a:t>
            </a:r>
            <a:r>
              <a:rPr lang="en-US" dirty="0"/>
              <a:t> - New World</a:t>
            </a:r>
          </a:p>
          <a:p>
            <a:pPr eaLnBrk="1" fontAlgn="auto" hangingPunct="1">
              <a:spcAft>
                <a:spcPts val="0"/>
              </a:spcAft>
              <a:buFont typeface="Arial"/>
              <a:buChar char="•"/>
              <a:defRPr/>
            </a:pPr>
            <a:endParaRPr lang="en-US" dirty="0"/>
          </a:p>
          <a:p>
            <a:pPr eaLnBrk="1" fontAlgn="auto" hangingPunct="1">
              <a:spcAft>
                <a:spcPts val="0"/>
              </a:spcAft>
              <a:buFont typeface="Arial"/>
              <a:buChar char="•"/>
              <a:defRPr/>
            </a:pPr>
            <a:r>
              <a:rPr lang="en-US" dirty="0"/>
              <a:t>Characteristics:</a:t>
            </a:r>
          </a:p>
          <a:p>
            <a:pPr lvl="1" eaLnBrk="1" fontAlgn="auto" hangingPunct="1">
              <a:spcAft>
                <a:spcPts val="0"/>
              </a:spcAft>
              <a:buFont typeface="Arial"/>
              <a:buChar char="–"/>
              <a:defRPr/>
            </a:pPr>
            <a:r>
              <a:rPr lang="en-US" dirty="0"/>
              <a:t>Small (1/3 the size of mosquito)</a:t>
            </a:r>
          </a:p>
          <a:p>
            <a:pPr lvl="2" eaLnBrk="1" fontAlgn="auto" hangingPunct="1">
              <a:spcAft>
                <a:spcPts val="0"/>
              </a:spcAft>
              <a:buFont typeface="Arial"/>
              <a:buChar char="•"/>
              <a:defRPr/>
            </a:pPr>
            <a:r>
              <a:rPr lang="en-US" dirty="0"/>
              <a:t>Gets through most mosquito nets</a:t>
            </a:r>
          </a:p>
          <a:p>
            <a:pPr lvl="1" eaLnBrk="1" fontAlgn="auto" hangingPunct="1">
              <a:spcAft>
                <a:spcPts val="0"/>
              </a:spcAft>
              <a:buFont typeface="Arial"/>
              <a:buChar char="–"/>
              <a:defRPr/>
            </a:pPr>
            <a:r>
              <a:rPr lang="en-US" dirty="0"/>
              <a:t>Generally bites in the evening and night</a:t>
            </a:r>
          </a:p>
          <a:p>
            <a:pPr lvl="2" eaLnBrk="1" fontAlgn="auto" hangingPunct="1">
              <a:spcAft>
                <a:spcPts val="0"/>
              </a:spcAft>
              <a:buFont typeface="Arial"/>
              <a:buChar char="•"/>
              <a:defRPr/>
            </a:pPr>
            <a:r>
              <a:rPr lang="en-US" dirty="0"/>
              <a:t>Can be urban or rural  </a:t>
            </a:r>
          </a:p>
          <a:p>
            <a:pPr lvl="1" eaLnBrk="1" fontAlgn="auto" hangingPunct="1">
              <a:spcAft>
                <a:spcPts val="0"/>
              </a:spcAft>
              <a:buFont typeface="Arial"/>
              <a:buChar char="–"/>
              <a:defRPr/>
            </a:pPr>
            <a:r>
              <a:rPr lang="en-US" dirty="0"/>
              <a:t>Poor flying ability</a:t>
            </a:r>
          </a:p>
          <a:p>
            <a:pPr lvl="2" eaLnBrk="1" fontAlgn="auto" hangingPunct="1">
              <a:spcAft>
                <a:spcPts val="0"/>
              </a:spcAft>
              <a:buFont typeface="Arial"/>
              <a:buChar char="•"/>
              <a:defRPr/>
            </a:pPr>
            <a:r>
              <a:rPr lang="en-US" dirty="0"/>
              <a:t>Uses hopping movements, doesn’t fly in the wind</a:t>
            </a:r>
          </a:p>
          <a:p>
            <a:pPr eaLnBrk="1" hangingPunct="1">
              <a:spcBef>
                <a:spcPct val="0"/>
              </a:spcBef>
            </a:pPr>
            <a:endParaRPr lang="en-US" altLang="x-none" dirty="0"/>
          </a:p>
          <a:p>
            <a:pPr eaLnBrk="1" hangingPunct="1">
              <a:spcBef>
                <a:spcPct val="0"/>
              </a:spcBef>
            </a:pPr>
            <a:endParaRPr lang="en-US" altLang="x-none" dirty="0"/>
          </a:p>
          <a:p>
            <a:pPr eaLnBrk="1" hangingPunct="1">
              <a:spcBef>
                <a:spcPct val="0"/>
              </a:spcBef>
            </a:pPr>
            <a:r>
              <a:rPr lang="en-US" altLang="x-none" dirty="0"/>
              <a:t>There are some 500 known </a:t>
            </a:r>
            <a:r>
              <a:rPr lang="en-US" altLang="x-none" dirty="0" err="1"/>
              <a:t>phlebotomine</a:t>
            </a:r>
            <a:r>
              <a:rPr lang="en-US" altLang="x-none" dirty="0"/>
              <a:t> species, but only about 30 have been found to transmit </a:t>
            </a:r>
            <a:r>
              <a:rPr lang="en-US" altLang="x-none" dirty="0" err="1"/>
              <a:t>leishmaniasis</a:t>
            </a:r>
            <a:r>
              <a:rPr lang="en-US" altLang="x-none" dirty="0"/>
              <a:t>. </a:t>
            </a:r>
          </a:p>
          <a:p>
            <a:pPr marL="0" lvl="1" eaLnBrk="1" hangingPunct="1">
              <a:spcBef>
                <a:spcPct val="0"/>
              </a:spcBef>
            </a:pPr>
            <a:r>
              <a:rPr lang="en-US" altLang="x-none" dirty="0"/>
              <a:t>Wings held in upright V</a:t>
            </a:r>
          </a:p>
          <a:p>
            <a:pPr eaLnBrk="1" hangingPunct="1">
              <a:spcBef>
                <a:spcPct val="0"/>
              </a:spcBef>
            </a:pPr>
            <a:endParaRPr lang="en-US" altLang="x-none" dirty="0"/>
          </a:p>
          <a:p>
            <a:pPr eaLnBrk="1" hangingPunct="1">
              <a:spcBef>
                <a:spcPct val="0"/>
              </a:spcBef>
            </a:pPr>
            <a:endParaRPr lang="en-US" altLang="x-none" dirty="0"/>
          </a:p>
          <a:p>
            <a:pPr eaLnBrk="1" hangingPunct="1">
              <a:spcBef>
                <a:spcPct val="0"/>
              </a:spcBef>
            </a:pPr>
            <a:r>
              <a:rPr lang="en-US" altLang="x-none" dirty="0"/>
              <a:t>Only the female </a:t>
            </a:r>
            <a:r>
              <a:rPr lang="en-US" altLang="x-none" dirty="0" err="1"/>
              <a:t>sandfly</a:t>
            </a:r>
            <a:r>
              <a:rPr lang="en-US" altLang="x-none" dirty="0"/>
              <a:t> transmits the parasites. </a:t>
            </a:r>
          </a:p>
          <a:p>
            <a:pPr eaLnBrk="1" hangingPunct="1">
              <a:spcBef>
                <a:spcPct val="0"/>
              </a:spcBef>
            </a:pPr>
            <a:r>
              <a:rPr lang="en-US" altLang="x-none" dirty="0"/>
              <a:t>Female sandflies need blood for their eggs to develop, and become infected with the </a:t>
            </a:r>
            <a:r>
              <a:rPr lang="en-US" altLang="x-none" dirty="0" err="1"/>
              <a:t>Leishmania</a:t>
            </a:r>
            <a:r>
              <a:rPr lang="en-US" altLang="x-none" dirty="0"/>
              <a:t> parasites when they suck blood from an infected person or animal. </a:t>
            </a:r>
          </a:p>
          <a:p>
            <a:pPr eaLnBrk="1" hangingPunct="1">
              <a:spcBef>
                <a:spcPct val="0"/>
              </a:spcBef>
            </a:pPr>
            <a:r>
              <a:rPr lang="en-US" altLang="x-none" dirty="0"/>
              <a:t>Over a period of between 4 and 25 days, the parasites develop in the </a:t>
            </a:r>
            <a:r>
              <a:rPr lang="en-US" altLang="x-none" dirty="0" err="1"/>
              <a:t>sandfly</a:t>
            </a:r>
            <a:r>
              <a:rPr lang="en-US" altLang="x-none" dirty="0"/>
              <a:t>. When the infectious female </a:t>
            </a:r>
            <a:r>
              <a:rPr lang="en-US" altLang="x-none" dirty="0" err="1"/>
              <a:t>sandfly</a:t>
            </a:r>
            <a:r>
              <a:rPr lang="en-US" altLang="x-none" dirty="0"/>
              <a:t> then feeds on a fresh source of blood, it inoculates the person or animal with the parasite, and the transmission cycle is completed.</a:t>
            </a:r>
          </a:p>
          <a:p>
            <a:pPr eaLnBrk="1" hangingPunct="1">
              <a:spcBef>
                <a:spcPct val="0"/>
              </a:spcBef>
            </a:pPr>
            <a:endParaRPr lang="en-US" altLang="x-none" dirty="0"/>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FA830DC6-6320-D944-9207-79345D74651B}" type="slidenum">
              <a:rPr lang="en-US" altLang="x-none"/>
              <a:pPr fontAlgn="base">
                <a:spcBef>
                  <a:spcPct val="0"/>
                </a:spcBef>
                <a:spcAft>
                  <a:spcPct val="0"/>
                </a:spcAft>
              </a:pPr>
              <a:t>24</a:t>
            </a:fld>
            <a:endParaRPr lang="en-US" altLang="x-none"/>
          </a:p>
        </p:txBody>
      </p:sp>
    </p:spTree>
    <p:extLst>
      <p:ext uri="{BB962C8B-B14F-4D97-AF65-F5344CB8AC3E}">
        <p14:creationId xmlns:p14="http://schemas.microsoft.com/office/powerpoint/2010/main" val="6188838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09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x-none" altLang="x-none"/>
          </a:p>
        </p:txBody>
      </p:sp>
      <p:sp>
        <p:nvSpPr>
          <p:cNvPr id="409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C27C6EA7-291C-1848-B426-181A1F264F2C}" type="slidenum">
              <a:rPr lang="en-US" altLang="x-none"/>
              <a:pPr fontAlgn="base">
                <a:spcBef>
                  <a:spcPct val="0"/>
                </a:spcBef>
                <a:spcAft>
                  <a:spcPct val="0"/>
                </a:spcAft>
              </a:pPr>
              <a:t>25</a:t>
            </a:fld>
            <a:endParaRPr lang="en-US" altLang="x-non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15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x-none" b="1"/>
              <a:t>Data source &amp; Map production:</a:t>
            </a:r>
            <a:r>
              <a:rPr lang="en-US" altLang="x-none"/>
              <a:t> WHO/NTD/IDM HIV/AIDS, Tuberculosis and Malaria (HTM) World Health Organization, October 2010</a:t>
            </a:r>
          </a:p>
          <a:p>
            <a:pPr eaLnBrk="1" hangingPunct="1">
              <a:spcBef>
                <a:spcPct val="0"/>
              </a:spcBef>
            </a:pPr>
            <a:endParaRPr lang="en-US" altLang="x-none"/>
          </a:p>
          <a:p>
            <a:pPr eaLnBrk="1" hangingPunct="1">
              <a:spcBef>
                <a:spcPct val="0"/>
              </a:spcBef>
            </a:pPr>
            <a:endParaRPr lang="en-US" altLang="x-none"/>
          </a:p>
          <a:p>
            <a:pPr lvl="1" eaLnBrk="1" hangingPunct="1">
              <a:spcBef>
                <a:spcPct val="0"/>
              </a:spcBef>
            </a:pPr>
            <a:r>
              <a:rPr lang="en-US" altLang="x-none"/>
              <a:t>90% of all VL occurs in:</a:t>
            </a:r>
          </a:p>
          <a:p>
            <a:pPr lvl="2" eaLnBrk="1" hangingPunct="1">
              <a:spcBef>
                <a:spcPct val="0"/>
              </a:spcBef>
            </a:pPr>
            <a:r>
              <a:rPr lang="en-US" altLang="x-none"/>
              <a:t>Bangladesh, India, Nepal, </a:t>
            </a:r>
          </a:p>
          <a:p>
            <a:pPr lvl="2" eaLnBrk="1" hangingPunct="1">
              <a:spcBef>
                <a:spcPct val="0"/>
              </a:spcBef>
            </a:pPr>
            <a:r>
              <a:rPr lang="en-US" altLang="x-none"/>
              <a:t>Brazil </a:t>
            </a:r>
          </a:p>
          <a:p>
            <a:pPr lvl="2" eaLnBrk="1" hangingPunct="1">
              <a:spcBef>
                <a:spcPct val="0"/>
              </a:spcBef>
            </a:pPr>
            <a:r>
              <a:rPr lang="en-US" altLang="x-none"/>
              <a:t>Sudan</a:t>
            </a:r>
          </a:p>
          <a:p>
            <a:pPr eaLnBrk="1" hangingPunct="1">
              <a:spcBef>
                <a:spcPct val="0"/>
              </a:spcBef>
            </a:pPr>
            <a:endParaRPr lang="en-US" altLang="x-none"/>
          </a:p>
        </p:txBody>
      </p:sp>
      <p:sp>
        <p:nvSpPr>
          <p:cNvPr id="215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EB93BEBF-817F-CC43-9FC2-56230E34375F}" type="slidenum">
              <a:rPr lang="en-US" altLang="x-none"/>
              <a:pPr fontAlgn="base">
                <a:spcBef>
                  <a:spcPct val="0"/>
                </a:spcBef>
                <a:spcAft>
                  <a:spcPct val="0"/>
                </a:spcAft>
              </a:pPr>
              <a:t>26</a:t>
            </a:fld>
            <a:endParaRPr lang="en-US" altLang="x-none"/>
          </a:p>
        </p:txBody>
      </p:sp>
    </p:spTree>
    <p:extLst>
      <p:ext uri="{BB962C8B-B14F-4D97-AF65-F5344CB8AC3E}">
        <p14:creationId xmlns:p14="http://schemas.microsoft.com/office/powerpoint/2010/main" val="18893293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208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x-none" b="1" dirty="0"/>
              <a:t>Background </a:t>
            </a:r>
            <a:r>
              <a:rPr lang="en-US" altLang="x-none" dirty="0" err="1"/>
              <a:t>Deltamethrin</a:t>
            </a:r>
            <a:r>
              <a:rPr lang="en-US" altLang="x-none" dirty="0"/>
              <a:t>-impregnated dog collars reduce </a:t>
            </a:r>
            <a:r>
              <a:rPr lang="en-US" altLang="x-none" dirty="0" err="1"/>
              <a:t>sandfly</a:t>
            </a:r>
            <a:r>
              <a:rPr lang="en-US" altLang="x-none" dirty="0"/>
              <a:t> bite rates on dogs, and are effective in killing sandflies that attempt to feed. Because domestic dogs are the principal reservoir hosts of zoonotic visceral </a:t>
            </a:r>
            <a:r>
              <a:rPr lang="en-US" altLang="x-none" dirty="0" err="1"/>
              <a:t>leishmaniasis</a:t>
            </a:r>
            <a:r>
              <a:rPr lang="en-US" altLang="x-none" dirty="0"/>
              <a:t>, we tested whether community-wide application of dog collars could protect children against infection with </a:t>
            </a:r>
            <a:r>
              <a:rPr lang="en-US" altLang="x-none" i="1" dirty="0" err="1"/>
              <a:t>Leishmania</a:t>
            </a:r>
            <a:r>
              <a:rPr lang="en-US" altLang="x-none" i="1" dirty="0"/>
              <a:t> </a:t>
            </a:r>
            <a:r>
              <a:rPr lang="en-US" altLang="x-none" i="1" dirty="0" err="1"/>
              <a:t>infantum</a:t>
            </a:r>
            <a:r>
              <a:rPr lang="en-US" altLang="x-none" i="1" dirty="0"/>
              <a:t>, </a:t>
            </a:r>
            <a:r>
              <a:rPr lang="en-US" altLang="x-none" dirty="0"/>
              <a:t>the parasite that causes the disease. </a:t>
            </a:r>
          </a:p>
          <a:p>
            <a:pPr eaLnBrk="1" hangingPunct="1">
              <a:spcBef>
                <a:spcPct val="0"/>
              </a:spcBef>
            </a:pPr>
            <a:r>
              <a:rPr lang="en-US" altLang="x-none" b="1" dirty="0"/>
              <a:t>Methods </a:t>
            </a:r>
            <a:r>
              <a:rPr lang="en-US" altLang="x-none" dirty="0"/>
              <a:t>18 villages were paired, matched by </a:t>
            </a:r>
            <a:r>
              <a:rPr lang="en-US" altLang="x-none" dirty="0" err="1"/>
              <a:t>preintervention</a:t>
            </a:r>
            <a:r>
              <a:rPr lang="en-US" altLang="x-none" dirty="0"/>
              <a:t> child prevalence of </a:t>
            </a:r>
            <a:r>
              <a:rPr lang="en-US" altLang="x-none" i="1" dirty="0"/>
              <a:t>L </a:t>
            </a:r>
            <a:r>
              <a:rPr lang="en-US" altLang="x-none" i="1" dirty="0" err="1"/>
              <a:t>infantum</a:t>
            </a:r>
            <a:r>
              <a:rPr lang="en-US" altLang="x-none" i="1" dirty="0"/>
              <a:t> </a:t>
            </a:r>
            <a:r>
              <a:rPr lang="en-US" altLang="x-none" dirty="0"/>
              <a:t>infection. Within pairs, villages were randomly assigned to either control or intervention. All domestic dogs in intervention villages were provided with collars for the transmission season. The main outcome measure was incidence of </a:t>
            </a:r>
            <a:r>
              <a:rPr lang="en-US" altLang="x-none" i="1" dirty="0"/>
              <a:t>L </a:t>
            </a:r>
            <a:r>
              <a:rPr lang="en-US" altLang="x-none" i="1" dirty="0" err="1"/>
              <a:t>infantum</a:t>
            </a:r>
            <a:r>
              <a:rPr lang="en-US" altLang="x-none" i="1" dirty="0"/>
              <a:t> </a:t>
            </a:r>
            <a:r>
              <a:rPr lang="en-US" altLang="x-none" dirty="0"/>
              <a:t>infection after 1 year measured by seroconversion. Secondary outcomes were </a:t>
            </a:r>
            <a:r>
              <a:rPr lang="en-US" altLang="x-none" dirty="0" err="1"/>
              <a:t>leishmanin</a:t>
            </a:r>
            <a:r>
              <a:rPr lang="en-US" altLang="x-none" dirty="0"/>
              <a:t> skin test (LST) conversion and seroconversion in dogs. </a:t>
            </a:r>
          </a:p>
          <a:p>
            <a:pPr eaLnBrk="1" hangingPunct="1">
              <a:spcBef>
                <a:spcPct val="0"/>
              </a:spcBef>
            </a:pPr>
            <a:r>
              <a:rPr lang="en-US" altLang="x-none" b="1" dirty="0"/>
              <a:t>Findings </a:t>
            </a:r>
            <a:r>
              <a:rPr lang="en-US" altLang="x-none" dirty="0"/>
              <a:t>The seroconversion rate in children was 1·49% (17/1141) in the intervention villages and 2·41% (26/1078) in control villages (odds ratio 0·57, 95% CI 0·36–0·%</a:t>
            </a:r>
          </a:p>
          <a:p>
            <a:pPr eaLnBrk="1" hangingPunct="1">
              <a:spcBef>
                <a:spcPct val="0"/>
              </a:spcBef>
            </a:pPr>
            <a:r>
              <a:rPr lang="en-US" altLang="x-none" dirty="0"/>
              <a:t>, p=0·017). LST conversion was also lowered, but not significantly (odds ratio 0·66, 0·41–1·08, p=0·096). The seroconversion rate in dogs in intervention villages was also significantly reduced (0·46, 0·30–0·70, p=0·0003). </a:t>
            </a:r>
          </a:p>
          <a:p>
            <a:pPr eaLnBrk="1" hangingPunct="1">
              <a:spcBef>
                <a:spcPct val="0"/>
              </a:spcBef>
            </a:pPr>
            <a:r>
              <a:rPr lang="en-US" altLang="x-none" b="1" dirty="0"/>
              <a:t>Interpretation </a:t>
            </a:r>
            <a:r>
              <a:rPr lang="en-US" altLang="x-none" dirty="0"/>
              <a:t>Community-wide application of </a:t>
            </a:r>
            <a:r>
              <a:rPr lang="en-US" altLang="x-none" dirty="0" err="1"/>
              <a:t>deltamethrin</a:t>
            </a:r>
            <a:r>
              <a:rPr lang="en-US" altLang="x-none" dirty="0"/>
              <a:t>- impregnated dog collars not only protects domestic dogs from </a:t>
            </a:r>
            <a:r>
              <a:rPr lang="en-US" altLang="x-none" i="1" dirty="0"/>
              <a:t>L </a:t>
            </a:r>
            <a:r>
              <a:rPr lang="en-US" altLang="x-none" i="1" dirty="0" err="1"/>
              <a:t>infantum</a:t>
            </a:r>
            <a:r>
              <a:rPr lang="en-US" altLang="x-none" i="1" dirty="0"/>
              <a:t> </a:t>
            </a:r>
            <a:r>
              <a:rPr lang="en-US" altLang="x-none" dirty="0"/>
              <a:t>infections, but might also reduce the risk of </a:t>
            </a:r>
            <a:r>
              <a:rPr lang="en-US" altLang="x-none" i="1" dirty="0"/>
              <a:t>L </a:t>
            </a:r>
            <a:r>
              <a:rPr lang="en-US" altLang="x-none" i="1" dirty="0" err="1"/>
              <a:t>infantum</a:t>
            </a:r>
            <a:r>
              <a:rPr lang="en-US" altLang="x-none" i="1" dirty="0"/>
              <a:t> </a:t>
            </a:r>
            <a:r>
              <a:rPr lang="en-US" altLang="x-none" dirty="0"/>
              <a:t>infection in children. These dog collars could have a role in control of visceral </a:t>
            </a:r>
            <a:r>
              <a:rPr lang="en-US" altLang="x-none" dirty="0" err="1"/>
              <a:t>leishmaniasis</a:t>
            </a:r>
            <a:r>
              <a:rPr lang="en-US" altLang="x-none" dirty="0"/>
              <a:t> and replace controversial dog culling </a:t>
            </a:r>
            <a:r>
              <a:rPr lang="en-US" altLang="x-none" dirty="0" err="1"/>
              <a:t>programmes</a:t>
            </a:r>
            <a:r>
              <a:rPr lang="en-US" altLang="x-none" dirty="0"/>
              <a:t> in some countries. However, the effectiveness of dog collars will depend on the importance of wild versus domestic canids as reservoir hosts of </a:t>
            </a:r>
            <a:r>
              <a:rPr lang="en-US" altLang="x-none" i="1" dirty="0"/>
              <a:t>L </a:t>
            </a:r>
            <a:r>
              <a:rPr lang="en-US" altLang="x-none" i="1" dirty="0" err="1"/>
              <a:t>infantum</a:t>
            </a:r>
            <a:r>
              <a:rPr lang="en-US" altLang="x-none" i="1" dirty="0"/>
              <a:t>. </a:t>
            </a:r>
            <a:endParaRPr lang="en-US" altLang="x-none" dirty="0"/>
          </a:p>
          <a:p>
            <a:pPr eaLnBrk="1" hangingPunct="1">
              <a:spcBef>
                <a:spcPct val="0"/>
              </a:spcBef>
            </a:pPr>
            <a:r>
              <a:rPr lang="en-US" altLang="x-none" i="1" dirty="0"/>
              <a:t>Lancet </a:t>
            </a:r>
            <a:r>
              <a:rPr lang="en-US" altLang="x-none" dirty="0"/>
              <a:t>2002; </a:t>
            </a:r>
            <a:r>
              <a:rPr lang="en-US" altLang="x-none" b="1" dirty="0"/>
              <a:t>360: </a:t>
            </a:r>
            <a:r>
              <a:rPr lang="en-US" altLang="x-none" dirty="0"/>
              <a:t>374–79 </a:t>
            </a:r>
          </a:p>
          <a:p>
            <a:pPr eaLnBrk="1" hangingPunct="1">
              <a:spcBef>
                <a:spcPct val="0"/>
              </a:spcBef>
            </a:pPr>
            <a:endParaRPr lang="en-US" altLang="x-none" dirty="0"/>
          </a:p>
          <a:p>
            <a:pPr eaLnBrk="1" hangingPunct="1">
              <a:spcBef>
                <a:spcPct val="0"/>
              </a:spcBef>
            </a:pPr>
            <a:endParaRPr lang="en-US" altLang="x-none" dirty="0"/>
          </a:p>
          <a:p>
            <a:pPr eaLnBrk="1" hangingPunct="1">
              <a:spcBef>
                <a:spcPct val="0"/>
              </a:spcBef>
            </a:pPr>
            <a:endParaRPr lang="en-US" altLang="x-none" dirty="0"/>
          </a:p>
          <a:p>
            <a:pPr eaLnBrk="1" hangingPunct="1">
              <a:spcBef>
                <a:spcPct val="0"/>
              </a:spcBef>
            </a:pPr>
            <a:r>
              <a:rPr lang="en-US" altLang="x-none" dirty="0" err="1"/>
              <a:t>Maroli</a:t>
            </a:r>
            <a:r>
              <a:rPr lang="en-US" altLang="x-none" dirty="0"/>
              <a:t> M, </a:t>
            </a:r>
            <a:r>
              <a:rPr lang="en-US" altLang="x-none" dirty="0" err="1"/>
              <a:t>Mizzoni</a:t>
            </a:r>
            <a:r>
              <a:rPr lang="en-US" altLang="x-none" dirty="0"/>
              <a:t> V, </a:t>
            </a:r>
            <a:r>
              <a:rPr lang="en-US" altLang="x-none" dirty="0" err="1"/>
              <a:t>Siragusa</a:t>
            </a:r>
            <a:r>
              <a:rPr lang="en-US" altLang="x-none" dirty="0"/>
              <a:t> C, et al. Evidence for an impact on the incidence of canine </a:t>
            </a:r>
            <a:r>
              <a:rPr lang="en-US" altLang="x-none" dirty="0" err="1"/>
              <a:t>leishmaniasis</a:t>
            </a:r>
            <a:r>
              <a:rPr lang="en-US" altLang="x-none" dirty="0"/>
              <a:t> by the mass use of </a:t>
            </a:r>
            <a:r>
              <a:rPr lang="en-US" altLang="x-none" dirty="0" err="1"/>
              <a:t>deltamethrin</a:t>
            </a:r>
            <a:r>
              <a:rPr lang="en-US" altLang="x-none" dirty="0"/>
              <a:t>-impregnated dog collars in southern Italy. </a:t>
            </a:r>
            <a:r>
              <a:rPr lang="en-US" altLang="x-none" i="1" dirty="0"/>
              <a:t>Med Vet </a:t>
            </a:r>
            <a:r>
              <a:rPr lang="en-US" altLang="x-none" i="1" dirty="0" err="1"/>
              <a:t>Entomol</a:t>
            </a:r>
            <a:r>
              <a:rPr lang="en-US" altLang="x-none" dirty="0"/>
              <a:t> 2001; </a:t>
            </a:r>
            <a:r>
              <a:rPr lang="en-US" altLang="x-none" b="1" dirty="0"/>
              <a:t>15</a:t>
            </a:r>
            <a:r>
              <a:rPr lang="en-US" altLang="x-none" dirty="0"/>
              <a:t>: 358-363.</a:t>
            </a:r>
          </a:p>
        </p:txBody>
      </p:sp>
      <p:sp>
        <p:nvSpPr>
          <p:cNvPr id="1208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6F468825-CE7E-A848-B45F-EB860BDE8CCB}" type="slidenum">
              <a:rPr lang="en-US" altLang="x-none"/>
              <a:pPr fontAlgn="base">
                <a:spcBef>
                  <a:spcPct val="0"/>
                </a:spcBef>
                <a:spcAft>
                  <a:spcPct val="0"/>
                </a:spcAft>
              </a:pPr>
              <a:t>27</a:t>
            </a:fld>
            <a:endParaRPr lang="en-US" altLang="x-none"/>
          </a:p>
        </p:txBody>
      </p:sp>
    </p:spTree>
    <p:extLst>
      <p:ext uri="{BB962C8B-B14F-4D97-AF65-F5344CB8AC3E}">
        <p14:creationId xmlns:p14="http://schemas.microsoft.com/office/powerpoint/2010/main" val="2047971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13th Symposium of the Companion Vector-Borne Diseases World Forum in Windsor, UK, March 19–22, 2018, we consolidated a </a:t>
            </a:r>
          </a:p>
        </p:txBody>
      </p:sp>
      <p:sp>
        <p:nvSpPr>
          <p:cNvPr id="4" name="Slide Number Placeholder 3"/>
          <p:cNvSpPr>
            <a:spLocks noGrp="1"/>
          </p:cNvSpPr>
          <p:nvPr>
            <p:ph type="sldNum" sz="quarter" idx="5"/>
          </p:nvPr>
        </p:nvSpPr>
        <p:spPr/>
        <p:txBody>
          <a:bodyPr/>
          <a:lstStyle/>
          <a:p>
            <a:pPr>
              <a:defRPr/>
            </a:pPr>
            <a:fld id="{37EDFE12-D7E4-EB43-99AF-62E0BC9E0E23}" type="slidenum">
              <a:rPr lang="en-US" smtClean="0"/>
              <a:pPr>
                <a:defRPr/>
              </a:pPr>
              <a:t>28</a:t>
            </a:fld>
            <a:endParaRPr lang="en-US"/>
          </a:p>
        </p:txBody>
      </p:sp>
    </p:spTree>
    <p:extLst>
      <p:ext uri="{BB962C8B-B14F-4D97-AF65-F5344CB8AC3E}">
        <p14:creationId xmlns:p14="http://schemas.microsoft.com/office/powerpoint/2010/main" val="14713998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x-none"/>
              <a:t>HAT, VL and Chagas disease are all transmitted by insects—tsetse flies, sandflies and triatomine bugs re- spectively</a:t>
            </a:r>
          </a:p>
          <a:p>
            <a:pPr eaLnBrk="1" hangingPunct="1">
              <a:spcBef>
                <a:spcPct val="0"/>
              </a:spcBef>
            </a:pPr>
            <a:endParaRPr lang="en-US" altLang="x-none"/>
          </a:p>
          <a:p>
            <a:pPr eaLnBrk="1" hangingPunct="1">
              <a:spcBef>
                <a:spcPct val="0"/>
              </a:spcBef>
            </a:pPr>
            <a:endParaRPr lang="en-US" altLang="x-none"/>
          </a:p>
          <a:p>
            <a:pPr eaLnBrk="1" hangingPunct="1"/>
            <a:r>
              <a:rPr lang="en-US" altLang="x-none"/>
              <a:t>Tissue/blood protozoa </a:t>
            </a:r>
          </a:p>
          <a:p>
            <a:pPr lvl="1" eaLnBrk="1" hangingPunct="1"/>
            <a:r>
              <a:rPr lang="en-US" altLang="x-none"/>
              <a:t>Like malaria and toxoplasma</a:t>
            </a:r>
          </a:p>
          <a:p>
            <a:pPr lvl="1" eaLnBrk="1" hangingPunct="1"/>
            <a:r>
              <a:rPr lang="en-US" altLang="x-none"/>
              <a:t>More closely related to trypanosomes</a:t>
            </a:r>
          </a:p>
          <a:p>
            <a:pPr eaLnBrk="1" hangingPunct="1">
              <a:spcBef>
                <a:spcPct val="0"/>
              </a:spcBef>
            </a:pPr>
            <a:endParaRPr lang="en-US" altLang="x-none"/>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38803680-4B1C-DB41-B53A-B2C92A6718C3}" type="slidenum">
              <a:rPr lang="en-US" altLang="x-none"/>
              <a:pPr fontAlgn="base">
                <a:spcBef>
                  <a:spcPct val="0"/>
                </a:spcBef>
                <a:spcAft>
                  <a:spcPct val="0"/>
                </a:spcAft>
              </a:pPr>
              <a:t>29</a:t>
            </a:fld>
            <a:endParaRPr lang="en-US" altLang="x-none"/>
          </a:p>
        </p:txBody>
      </p:sp>
    </p:spTree>
    <p:extLst>
      <p:ext uri="{BB962C8B-B14F-4D97-AF65-F5344CB8AC3E}">
        <p14:creationId xmlns:p14="http://schemas.microsoft.com/office/powerpoint/2010/main" val="1490218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solidFill>
                  <a:srgbClr val="FF0000"/>
                </a:solidFill>
              </a:rPr>
              <a:t>L (V) </a:t>
            </a:r>
            <a:r>
              <a:rPr lang="en-US" dirty="0" err="1">
                <a:solidFill>
                  <a:srgbClr val="FF0000"/>
                </a:solidFill>
              </a:rPr>
              <a:t>amazonensis</a:t>
            </a:r>
            <a:endParaRPr lang="en-US" dirty="0">
              <a:solidFill>
                <a:srgbClr val="FF0000"/>
              </a:solidFill>
            </a:endParaRPr>
          </a:p>
          <a:p>
            <a:endParaRPr lang="en-US" dirty="0"/>
          </a:p>
        </p:txBody>
      </p:sp>
      <p:sp>
        <p:nvSpPr>
          <p:cNvPr id="4" name="Slide Number Placeholder 3"/>
          <p:cNvSpPr>
            <a:spLocks noGrp="1"/>
          </p:cNvSpPr>
          <p:nvPr>
            <p:ph type="sldNum" sz="quarter" idx="5"/>
          </p:nvPr>
        </p:nvSpPr>
        <p:spPr/>
        <p:txBody>
          <a:bodyPr/>
          <a:lstStyle/>
          <a:p>
            <a:pPr>
              <a:defRPr/>
            </a:pPr>
            <a:fld id="{37EDFE12-D7E4-EB43-99AF-62E0BC9E0E23}" type="slidenum">
              <a:rPr lang="en-US" smtClean="0"/>
              <a:pPr>
                <a:defRPr/>
              </a:pPr>
              <a:t>30</a:t>
            </a:fld>
            <a:endParaRPr lang="en-US"/>
          </a:p>
        </p:txBody>
      </p:sp>
    </p:spTree>
    <p:extLst>
      <p:ext uri="{BB962C8B-B14F-4D97-AF65-F5344CB8AC3E}">
        <p14:creationId xmlns:p14="http://schemas.microsoft.com/office/powerpoint/2010/main" val="40789564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50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x-none" dirty="0"/>
              <a:t>More than 20 species of </a:t>
            </a:r>
            <a:r>
              <a:rPr lang="en-US" altLang="x-none" dirty="0" err="1"/>
              <a:t>Leishmania</a:t>
            </a:r>
            <a:r>
              <a:rPr lang="en-US" altLang="x-none" dirty="0"/>
              <a:t> can cause disease in humans</a:t>
            </a:r>
          </a:p>
          <a:p>
            <a:pPr lvl="1" eaLnBrk="1" hangingPunct="1">
              <a:spcBef>
                <a:spcPct val="0"/>
              </a:spcBef>
            </a:pPr>
            <a:r>
              <a:rPr lang="en-US" altLang="x-none" dirty="0"/>
              <a:t>One species can cause more than one syndrome</a:t>
            </a:r>
          </a:p>
          <a:p>
            <a:pPr lvl="1" eaLnBrk="1" hangingPunct="1">
              <a:spcBef>
                <a:spcPct val="0"/>
              </a:spcBef>
            </a:pPr>
            <a:r>
              <a:rPr lang="en-US" altLang="x-none" dirty="0"/>
              <a:t>Each syndrome can be caused by multiple different species</a:t>
            </a:r>
          </a:p>
          <a:p>
            <a:pPr eaLnBrk="1" hangingPunct="1">
              <a:spcBef>
                <a:spcPct val="0"/>
              </a:spcBef>
            </a:pPr>
            <a:endParaRPr lang="en-US" altLang="x-none" dirty="0"/>
          </a:p>
        </p:txBody>
      </p:sp>
      <p:sp>
        <p:nvSpPr>
          <p:cNvPr id="4505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881FBDC0-88AF-7341-BF22-74EF6DC6C77F}" type="slidenum">
              <a:rPr lang="en-US" altLang="x-none"/>
              <a:pPr fontAlgn="base">
                <a:spcBef>
                  <a:spcPct val="0"/>
                </a:spcBef>
                <a:spcAft>
                  <a:spcPct val="0"/>
                </a:spcAft>
              </a:pPr>
              <a:t>33</a:t>
            </a:fld>
            <a:endParaRPr lang="en-US" altLang="x-non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813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x-none"/>
              <a:t>The recent </a:t>
            </a:r>
            <a:r>
              <a:rPr lang="en-US" altLang="x-none" b="1"/>
              <a:t>conflict in Syria</a:t>
            </a:r>
            <a:r>
              <a:rPr lang="en-US" altLang="x-none"/>
              <a:t>, has lead to a massive national outbreak of CL that has spread to bordering regions.  In the 1980s, circumstances during the </a:t>
            </a:r>
            <a:r>
              <a:rPr lang="en-US" altLang="x-none" b="1"/>
              <a:t>Sudanese civil war</a:t>
            </a:r>
            <a:r>
              <a:rPr lang="en-US" altLang="x-none"/>
              <a:t> lead to a massive epidemic of VL; an estimated 1/3</a:t>
            </a:r>
            <a:r>
              <a:rPr lang="en-US" altLang="x-none" baseline="30000"/>
              <a:t>rd</a:t>
            </a:r>
            <a:r>
              <a:rPr lang="en-US" altLang="x-none"/>
              <a:t> of the 300,000 people living in the West Upper Nile region died of VL.  </a:t>
            </a:r>
            <a:endParaRPr lang="en-CA" altLang="x-none"/>
          </a:p>
          <a:p>
            <a:pPr eaLnBrk="1" hangingPunct="1">
              <a:spcBef>
                <a:spcPct val="0"/>
              </a:spcBef>
            </a:pPr>
            <a:endParaRPr lang="en-US" altLang="x-none"/>
          </a:p>
        </p:txBody>
      </p:sp>
      <p:sp>
        <p:nvSpPr>
          <p:cNvPr id="4813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3052C998-57D5-2F45-9C22-24F0A75EA8F9}" type="slidenum">
              <a:rPr lang="en-US" altLang="x-none"/>
              <a:pPr fontAlgn="base">
                <a:spcBef>
                  <a:spcPct val="0"/>
                </a:spcBef>
                <a:spcAft>
                  <a:spcPct val="0"/>
                </a:spcAft>
              </a:pPr>
              <a:t>35</a:t>
            </a:fld>
            <a:endParaRPr lang="en-US" altLang="x-non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dirty="0"/>
              <a:t>Importantly, yearly follow-up is recommended in patients treated for L </a:t>
            </a:r>
            <a:r>
              <a:rPr lang="en-US" dirty="0" err="1"/>
              <a:t>braziliensis</a:t>
            </a:r>
            <a:r>
              <a:rPr lang="en-US" dirty="0"/>
              <a:t> for up to a decade to ensure any progression to </a:t>
            </a:r>
            <a:r>
              <a:rPr lang="en-US" dirty="0" err="1"/>
              <a:t>mucocutaneous</a:t>
            </a:r>
            <a:r>
              <a:rPr lang="en-US" dirty="0"/>
              <a:t> </a:t>
            </a:r>
            <a:r>
              <a:rPr lang="en-US" dirty="0" err="1"/>
              <a:t>leishmaniasis</a:t>
            </a:r>
            <a:r>
              <a:rPr lang="en-US" dirty="0"/>
              <a:t> is identified early.</a:t>
            </a:r>
          </a:p>
          <a:p>
            <a:endParaRPr lang="en-US" dirty="0"/>
          </a:p>
        </p:txBody>
      </p:sp>
      <p:sp>
        <p:nvSpPr>
          <p:cNvPr id="4" name="Slide Number Placeholder 3"/>
          <p:cNvSpPr>
            <a:spLocks noGrp="1"/>
          </p:cNvSpPr>
          <p:nvPr>
            <p:ph type="sldNum" sz="quarter" idx="10"/>
          </p:nvPr>
        </p:nvSpPr>
        <p:spPr/>
        <p:txBody>
          <a:bodyPr/>
          <a:lstStyle/>
          <a:p>
            <a:pPr>
              <a:defRPr/>
            </a:pPr>
            <a:fld id="{37EDFE12-D7E4-EB43-99AF-62E0BC9E0E23}" type="slidenum">
              <a:rPr lang="en-US" smtClean="0"/>
              <a:pPr>
                <a:defRPr/>
              </a:pPr>
              <a:t>36</a:t>
            </a:fld>
            <a:endParaRPr lang="en-US"/>
          </a:p>
        </p:txBody>
      </p:sp>
    </p:spTree>
    <p:extLst>
      <p:ext uri="{BB962C8B-B14F-4D97-AF65-F5344CB8AC3E}">
        <p14:creationId xmlns:p14="http://schemas.microsoft.com/office/powerpoint/2010/main" val="7454803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632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x-none"/>
              <a:t>Most infections are asymptomatoc</a:t>
            </a:r>
          </a:p>
          <a:p>
            <a:pPr eaLnBrk="1" hangingPunct="1">
              <a:spcBef>
                <a:spcPct val="0"/>
              </a:spcBef>
            </a:pPr>
            <a:r>
              <a:rPr lang="en-US" altLang="x-none"/>
              <a:t>Controlled by the immune sysem</a:t>
            </a:r>
          </a:p>
          <a:p>
            <a:pPr eaLnBrk="1" hangingPunct="1">
              <a:spcBef>
                <a:spcPct val="0"/>
              </a:spcBef>
            </a:pPr>
            <a:r>
              <a:rPr lang="en-US" altLang="x-none"/>
              <a:t>Miniority get active disease</a:t>
            </a:r>
          </a:p>
          <a:p>
            <a:pPr eaLnBrk="1" hangingPunct="1">
              <a:spcBef>
                <a:spcPct val="0"/>
              </a:spcBef>
            </a:pPr>
            <a:endParaRPr lang="en-US" altLang="x-none"/>
          </a:p>
        </p:txBody>
      </p:sp>
      <p:sp>
        <p:nvSpPr>
          <p:cNvPr id="5632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7D655F7B-6BC6-8E44-BCE9-7D425FE79A74}" type="slidenum">
              <a:rPr lang="en-US" altLang="x-none"/>
              <a:pPr fontAlgn="base">
                <a:spcBef>
                  <a:spcPct val="0"/>
                </a:spcBef>
                <a:spcAft>
                  <a:spcPct val="0"/>
                </a:spcAft>
              </a:pPr>
              <a:t>37</a:t>
            </a:fld>
            <a:endParaRPr lang="en-US" altLang="x-non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837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x-none" dirty="0"/>
              <a:t>Tuberculosis</a:t>
            </a:r>
          </a:p>
          <a:p>
            <a:pPr eaLnBrk="1" hangingPunct="1">
              <a:spcBef>
                <a:spcPct val="0"/>
              </a:spcBef>
            </a:pPr>
            <a:r>
              <a:rPr lang="en-US" altLang="x-none" dirty="0"/>
              <a:t>Typhoid</a:t>
            </a:r>
          </a:p>
          <a:p>
            <a:pPr eaLnBrk="1" hangingPunct="1">
              <a:spcBef>
                <a:spcPct val="0"/>
              </a:spcBef>
            </a:pPr>
            <a:r>
              <a:rPr lang="en-US" altLang="x-none" dirty="0"/>
              <a:t>Malaria</a:t>
            </a:r>
          </a:p>
          <a:p>
            <a:pPr eaLnBrk="1" hangingPunct="1">
              <a:spcBef>
                <a:spcPct val="0"/>
              </a:spcBef>
            </a:pPr>
            <a:endParaRPr lang="en-US" altLang="x-none" dirty="0"/>
          </a:p>
        </p:txBody>
      </p:sp>
      <p:sp>
        <p:nvSpPr>
          <p:cNvPr id="5837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D8DB5CE5-AED8-0142-B7B2-0708AE8A1AE2}" type="slidenum">
              <a:rPr lang="en-US" altLang="x-none"/>
              <a:pPr fontAlgn="base">
                <a:spcBef>
                  <a:spcPct val="0"/>
                </a:spcBef>
                <a:spcAft>
                  <a:spcPct val="0"/>
                </a:spcAft>
              </a:pPr>
              <a:t>38</a:t>
            </a:fld>
            <a:endParaRPr lang="en-US" altLang="x-non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78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marL="0" marR="0" indent="0" algn="l" defTabSz="457200" rtl="0" eaLnBrk="0" fontAlgn="base" latinLnBrk="0" hangingPunct="0">
              <a:lnSpc>
                <a:spcPct val="100000"/>
              </a:lnSpc>
              <a:spcBef>
                <a:spcPct val="0"/>
              </a:spcBef>
              <a:spcAft>
                <a:spcPct val="0"/>
              </a:spcAft>
              <a:buClrTx/>
              <a:buSzTx/>
              <a:buFontTx/>
              <a:buNone/>
              <a:tabLst/>
              <a:defRPr/>
            </a:pPr>
            <a:r>
              <a:rPr lang="en-US" altLang="x-none" dirty="0"/>
              <a:t>The disease is most common in agricultural villages where houses are frequently constructed with mud walls and earthen floors, and cattle and other livestock live close to humans. People are considered to be the sole reservoir of the </a:t>
            </a:r>
            <a:r>
              <a:rPr lang="en-US" altLang="x-none" i="1" dirty="0" err="1"/>
              <a:t>Leishmania</a:t>
            </a:r>
            <a:r>
              <a:rPr lang="en-US" altLang="x-none" dirty="0"/>
              <a:t> parasites in this region.</a:t>
            </a:r>
          </a:p>
          <a:p>
            <a:pPr marL="0" marR="0" indent="0" algn="l" defTabSz="457200" rtl="0" eaLnBrk="0" fontAlgn="base" latinLnBrk="0" hangingPunct="0">
              <a:lnSpc>
                <a:spcPct val="100000"/>
              </a:lnSpc>
              <a:spcBef>
                <a:spcPct val="0"/>
              </a:spcBef>
              <a:spcAft>
                <a:spcPct val="0"/>
              </a:spcAft>
              <a:buClrTx/>
              <a:buSzTx/>
              <a:buFontTx/>
              <a:buNone/>
              <a:tabLst/>
              <a:defRPr/>
            </a:pPr>
            <a:endParaRPr lang="en-US" altLang="x-none" dirty="0"/>
          </a:p>
          <a:p>
            <a:pPr marL="0" marR="0" indent="0" algn="l" defTabSz="457200" rtl="0" eaLnBrk="0" fontAlgn="base" latinLnBrk="0" hangingPunct="0">
              <a:lnSpc>
                <a:spcPct val="100000"/>
              </a:lnSpc>
              <a:spcBef>
                <a:spcPct val="0"/>
              </a:spcBef>
              <a:spcAft>
                <a:spcPct val="0"/>
              </a:spcAft>
              <a:buClrTx/>
              <a:buSzTx/>
              <a:buFontTx/>
              <a:buNone/>
              <a:tabLst/>
              <a:defRPr/>
            </a:pPr>
            <a:endParaRPr lang="en-US" altLang="x-none" dirty="0"/>
          </a:p>
          <a:p>
            <a:pPr marL="0" marR="0" indent="0" algn="l" defTabSz="457200" rtl="0" eaLnBrk="0" fontAlgn="base" latinLnBrk="0" hangingPunct="0">
              <a:lnSpc>
                <a:spcPct val="100000"/>
              </a:lnSpc>
              <a:spcBef>
                <a:spcPct val="0"/>
              </a:spcBef>
              <a:spcAft>
                <a:spcPct val="0"/>
              </a:spcAft>
              <a:buClrTx/>
              <a:buSzTx/>
              <a:buFontTx/>
              <a:buNone/>
              <a:tabLst/>
              <a:defRPr/>
            </a:pPr>
            <a:r>
              <a:rPr lang="en-US" altLang="x-none" dirty="0"/>
              <a:t>In East Africa, there are frequent outbreaks of visceral </a:t>
            </a:r>
            <a:r>
              <a:rPr lang="en-US" altLang="x-none" dirty="0" err="1"/>
              <a:t>leishmaniasis</a:t>
            </a:r>
            <a:r>
              <a:rPr lang="en-US" altLang="x-none" dirty="0"/>
              <a:t> in the northern acacia–</a:t>
            </a:r>
            <a:r>
              <a:rPr lang="en-US" altLang="x-none" dirty="0" err="1"/>
              <a:t>balanite</a:t>
            </a:r>
            <a:r>
              <a:rPr lang="en-US" altLang="x-none" dirty="0"/>
              <a:t> savanna and the southern savanna and forest areas where sandflies live around termite mounds. Humans are considered the main reservoir of the </a:t>
            </a:r>
            <a:r>
              <a:rPr lang="en-US" altLang="x-none" i="1" dirty="0" err="1"/>
              <a:t>Leishmania</a:t>
            </a:r>
            <a:r>
              <a:rPr lang="en-US" altLang="x-none" dirty="0"/>
              <a:t> parasites causing visceral </a:t>
            </a:r>
            <a:r>
              <a:rPr lang="en-US" altLang="x-none" dirty="0" err="1"/>
              <a:t>leishmaniasis</a:t>
            </a:r>
            <a:r>
              <a:rPr lang="en-US" altLang="x-none" dirty="0"/>
              <a:t> in this part of Africa. Cutaneous </a:t>
            </a:r>
            <a:r>
              <a:rPr lang="en-US" altLang="x-none" dirty="0" err="1"/>
              <a:t>leishmaniasis</a:t>
            </a:r>
            <a:r>
              <a:rPr lang="en-US" altLang="x-none" dirty="0"/>
              <a:t> occurs in the highlands of Ethiopia and other places in East Africa, where increased human–fly contact occurs in villages built on rock hills or river banks, which are the natural habitat of hyraxes.</a:t>
            </a:r>
          </a:p>
          <a:p>
            <a:pPr marL="0" marR="0" indent="0" algn="l" defTabSz="457200" rtl="0" eaLnBrk="0" fontAlgn="base" latinLnBrk="0" hangingPunct="0">
              <a:lnSpc>
                <a:spcPct val="100000"/>
              </a:lnSpc>
              <a:spcBef>
                <a:spcPct val="0"/>
              </a:spcBef>
              <a:spcAft>
                <a:spcPct val="0"/>
              </a:spcAft>
              <a:buClrTx/>
              <a:buSzTx/>
              <a:buFontTx/>
              <a:buNone/>
              <a:tabLst/>
              <a:defRPr/>
            </a:pPr>
            <a:endParaRPr lang="en-US" altLang="x-none" dirty="0"/>
          </a:p>
          <a:p>
            <a:pPr marL="0" marR="0" indent="0" algn="l" defTabSz="457200" rtl="0" eaLnBrk="0" fontAlgn="base" latinLnBrk="0" hangingPunct="0">
              <a:lnSpc>
                <a:spcPct val="100000"/>
              </a:lnSpc>
              <a:spcBef>
                <a:spcPct val="0"/>
              </a:spcBef>
              <a:spcAft>
                <a:spcPct val="0"/>
              </a:spcAft>
              <a:buClrTx/>
              <a:buSzTx/>
              <a:buFontTx/>
              <a:buNone/>
              <a:tabLst/>
              <a:defRPr/>
            </a:pPr>
            <a:endParaRPr lang="en-US" altLang="x-none" dirty="0"/>
          </a:p>
          <a:p>
            <a:pPr marL="0" marR="0" indent="0" algn="l" defTabSz="457200" rtl="0" eaLnBrk="0" fontAlgn="base" latinLnBrk="0" hangingPunct="0">
              <a:lnSpc>
                <a:spcPct val="100000"/>
              </a:lnSpc>
              <a:spcBef>
                <a:spcPct val="0"/>
              </a:spcBef>
              <a:spcAft>
                <a:spcPct val="0"/>
              </a:spcAft>
              <a:buClrTx/>
              <a:buSzTx/>
              <a:buFontTx/>
              <a:buNone/>
              <a:tabLst/>
              <a:defRPr/>
            </a:pPr>
            <a:endParaRPr lang="en-US" altLang="x-none" dirty="0"/>
          </a:p>
          <a:p>
            <a:pPr marL="0" marR="0" indent="0" algn="l" defTabSz="457200" rtl="0" eaLnBrk="0" fontAlgn="base" latinLnBrk="0" hangingPunct="0">
              <a:lnSpc>
                <a:spcPct val="100000"/>
              </a:lnSpc>
              <a:spcBef>
                <a:spcPct val="0"/>
              </a:spcBef>
              <a:spcAft>
                <a:spcPct val="0"/>
              </a:spcAft>
              <a:buClrTx/>
              <a:buSzTx/>
              <a:buFontTx/>
              <a:buNone/>
              <a:tabLst/>
              <a:defRPr/>
            </a:pPr>
            <a:r>
              <a:rPr lang="da-DK" altLang="x-none" sz="1200" dirty="0"/>
              <a:t>PLoS Negl Trop Dis. 2013 </a:t>
            </a:r>
            <a:r>
              <a:rPr lang="da-DK" altLang="x-none" sz="1200" dirty="0" err="1"/>
              <a:t>Nov</a:t>
            </a:r>
            <a:r>
              <a:rPr lang="da-DK" altLang="x-none" sz="1200" dirty="0"/>
              <a:t> 7;7(11):e2543</a:t>
            </a:r>
            <a:endParaRPr lang="en-US" altLang="x-none" sz="1200" dirty="0"/>
          </a:p>
          <a:p>
            <a:pPr marL="0" marR="0" indent="0" algn="l" defTabSz="457200" rtl="0" eaLnBrk="0" fontAlgn="base" latinLnBrk="0" hangingPunct="0">
              <a:lnSpc>
                <a:spcPct val="100000"/>
              </a:lnSpc>
              <a:spcBef>
                <a:spcPct val="0"/>
              </a:spcBef>
              <a:spcAft>
                <a:spcPct val="0"/>
              </a:spcAft>
              <a:buClrTx/>
              <a:buSzTx/>
              <a:buFontTx/>
              <a:buNone/>
              <a:tabLst/>
              <a:defRPr/>
            </a:pPr>
            <a:endParaRPr lang="en-US" altLang="x-none" dirty="0"/>
          </a:p>
          <a:p>
            <a:pPr marL="0" marR="0" indent="0" algn="l" defTabSz="457200" rtl="0" eaLnBrk="0" fontAlgn="base" latinLnBrk="0" hangingPunct="0">
              <a:lnSpc>
                <a:spcPct val="100000"/>
              </a:lnSpc>
              <a:spcBef>
                <a:spcPct val="0"/>
              </a:spcBef>
              <a:spcAft>
                <a:spcPct val="0"/>
              </a:spcAft>
              <a:buClrTx/>
              <a:buSzTx/>
              <a:buFontTx/>
              <a:buNone/>
              <a:tabLst/>
              <a:defRPr/>
            </a:pPr>
            <a:endParaRPr lang="en-US" altLang="x-none" dirty="0"/>
          </a:p>
          <a:p>
            <a:pPr marL="0" marR="0" indent="0" algn="l" defTabSz="457200" rtl="0" eaLnBrk="0" fontAlgn="base" latinLnBrk="0" hangingPunct="0">
              <a:lnSpc>
                <a:spcPct val="100000"/>
              </a:lnSpc>
              <a:spcBef>
                <a:spcPct val="0"/>
              </a:spcBef>
              <a:spcAft>
                <a:spcPct val="0"/>
              </a:spcAft>
              <a:buClrTx/>
              <a:buSzTx/>
              <a:buFontTx/>
              <a:buNone/>
              <a:tabLst/>
              <a:defRPr/>
            </a:pPr>
            <a:endParaRPr lang="en-US" altLang="x-none" dirty="0"/>
          </a:p>
          <a:p>
            <a:pPr>
              <a:spcBef>
                <a:spcPct val="0"/>
              </a:spcBef>
            </a:pPr>
            <a:endParaRPr lang="x-none" altLang="x-none" dirty="0"/>
          </a:p>
        </p:txBody>
      </p:sp>
      <p:sp>
        <p:nvSpPr>
          <p:cNvPr id="3789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fontAlgn="base">
              <a:spcBef>
                <a:spcPct val="0"/>
              </a:spcBef>
              <a:spcAft>
                <a:spcPct val="0"/>
              </a:spcAft>
              <a:defRPr>
                <a:solidFill>
                  <a:schemeClr val="tx1"/>
                </a:solidFill>
                <a:latin typeface="Calibri" charset="0"/>
              </a:defRPr>
            </a:lvl6pPr>
            <a:lvl7pPr marL="2971800" indent="-228600" defTabSz="457200" fontAlgn="base">
              <a:spcBef>
                <a:spcPct val="0"/>
              </a:spcBef>
              <a:spcAft>
                <a:spcPct val="0"/>
              </a:spcAft>
              <a:defRPr>
                <a:solidFill>
                  <a:schemeClr val="tx1"/>
                </a:solidFill>
                <a:latin typeface="Calibri" charset="0"/>
              </a:defRPr>
            </a:lvl7pPr>
            <a:lvl8pPr marL="3429000" indent="-228600" defTabSz="457200" fontAlgn="base">
              <a:spcBef>
                <a:spcPct val="0"/>
              </a:spcBef>
              <a:spcAft>
                <a:spcPct val="0"/>
              </a:spcAft>
              <a:defRPr>
                <a:solidFill>
                  <a:schemeClr val="tx1"/>
                </a:solidFill>
                <a:latin typeface="Calibri" charset="0"/>
              </a:defRPr>
            </a:lvl8pPr>
            <a:lvl9pPr marL="3886200" indent="-228600" defTabSz="457200" fontAlgn="base">
              <a:spcBef>
                <a:spcPct val="0"/>
              </a:spcBef>
              <a:spcAft>
                <a:spcPct val="0"/>
              </a:spcAft>
              <a:defRPr>
                <a:solidFill>
                  <a:schemeClr val="tx1"/>
                </a:solidFill>
                <a:latin typeface="Calibri" charset="0"/>
              </a:defRPr>
            </a:lvl9pPr>
          </a:lstStyle>
          <a:p>
            <a:pPr fontAlgn="base">
              <a:spcBef>
                <a:spcPct val="0"/>
              </a:spcBef>
              <a:spcAft>
                <a:spcPct val="0"/>
              </a:spcAft>
            </a:pPr>
            <a:fld id="{D6015897-5DC6-564C-9290-1BA4BB7B12D7}" type="slidenum">
              <a:rPr lang="en-US" altLang="x-none"/>
              <a:pPr fontAlgn="base">
                <a:spcBef>
                  <a:spcPct val="0"/>
                </a:spcBef>
                <a:spcAft>
                  <a:spcPct val="0"/>
                </a:spcAft>
              </a:pPr>
              <a:t>39</a:t>
            </a:fld>
            <a:endParaRPr lang="en-US" altLang="x-none"/>
          </a:p>
        </p:txBody>
      </p:sp>
    </p:spTree>
    <p:extLst>
      <p:ext uri="{BB962C8B-B14F-4D97-AF65-F5344CB8AC3E}">
        <p14:creationId xmlns:p14="http://schemas.microsoft.com/office/powerpoint/2010/main" val="18334843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3926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x-none" dirty="0"/>
          </a:p>
          <a:p>
            <a:pPr eaLnBrk="1" hangingPunct="1"/>
            <a:endParaRPr lang="en-US" altLang="x-none" dirty="0"/>
          </a:p>
        </p:txBody>
      </p:sp>
      <p:sp>
        <p:nvSpPr>
          <p:cNvPr id="4" name="Slide Number Placeholder 3"/>
          <p:cNvSpPr>
            <a:spLocks noGrp="1"/>
          </p:cNvSpPr>
          <p:nvPr>
            <p:ph type="sldNum" sz="quarter" idx="5"/>
          </p:nvPr>
        </p:nvSpPr>
        <p:spPr/>
        <p:txBody>
          <a:bodyPr/>
          <a:lstStyle/>
          <a:p>
            <a:pPr>
              <a:defRPr/>
            </a:pPr>
            <a:fld id="{56763B41-E590-DF4D-92FA-54ECB5C8798D}" type="slidenum">
              <a:rPr lang="en-US" smtClean="0"/>
              <a:pPr>
                <a:defRPr/>
              </a:pPr>
              <a:t>40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https://scroll.in/pulse/840670/in-this-bihar-village-a-sudden-surge-of-kala-azar-has-hit-dalit-migrant-workers</a:t>
            </a:r>
            <a:endParaRPr lang="en-US" dirty="0"/>
          </a:p>
          <a:p>
            <a:endParaRPr lang="en-US" dirty="0"/>
          </a:p>
          <a:p>
            <a:r>
              <a:rPr lang="en-US" dirty="0"/>
              <a:t>Kumar et al. BMC Infectious Diseases (2020) 20:10</a:t>
            </a:r>
          </a:p>
        </p:txBody>
      </p:sp>
      <p:sp>
        <p:nvSpPr>
          <p:cNvPr id="4" name="Slide Number Placeholder 3"/>
          <p:cNvSpPr>
            <a:spLocks noGrp="1"/>
          </p:cNvSpPr>
          <p:nvPr>
            <p:ph type="sldNum" sz="quarter" idx="10"/>
          </p:nvPr>
        </p:nvSpPr>
        <p:spPr/>
        <p:txBody>
          <a:bodyPr/>
          <a:lstStyle/>
          <a:p>
            <a:fld id="{F5B497A1-206C-E043-B0C2-78D7A8E04BD8}" type="slidenum">
              <a:rPr lang="en-US" smtClean="0"/>
              <a:t>41</a:t>
            </a:fld>
            <a:endParaRPr lang="en-US"/>
          </a:p>
        </p:txBody>
      </p:sp>
    </p:spTree>
    <p:extLst>
      <p:ext uri="{BB962C8B-B14F-4D97-AF65-F5344CB8AC3E}">
        <p14:creationId xmlns:p14="http://schemas.microsoft.com/office/powerpoint/2010/main" val="17075911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413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x-none"/>
              <a:t> It has been shown that HIV infection may increase the risk</a:t>
            </a:r>
          </a:p>
          <a:p>
            <a:pPr eaLnBrk="1" hangingPunct="1"/>
            <a:r>
              <a:rPr lang="en-US" altLang="x-none"/>
              <a:t>of developing VL by 100 up to 2,300 times in endemic</a:t>
            </a:r>
          </a:p>
          <a:p>
            <a:pPr eaLnBrk="1" hangingPunct="1"/>
            <a:r>
              <a:rPr lang="en-US" altLang="x-none"/>
              <a:t>areas</a:t>
            </a:r>
          </a:p>
          <a:p>
            <a:pPr eaLnBrk="1" hangingPunct="1"/>
            <a:endParaRPr lang="en-US" altLang="x-none"/>
          </a:p>
        </p:txBody>
      </p:sp>
      <p:sp>
        <p:nvSpPr>
          <p:cNvPr id="4" name="Slide Number Placeholder 3"/>
          <p:cNvSpPr>
            <a:spLocks noGrp="1"/>
          </p:cNvSpPr>
          <p:nvPr>
            <p:ph type="sldNum" sz="quarter" idx="5"/>
          </p:nvPr>
        </p:nvSpPr>
        <p:spPr/>
        <p:txBody>
          <a:bodyPr/>
          <a:lstStyle/>
          <a:p>
            <a:pPr>
              <a:defRPr/>
            </a:pPr>
            <a:fld id="{282519B6-734D-9546-B4CA-13E5F9B8BAA2}" type="slidenum">
              <a:rPr lang="en-US" smtClean="0"/>
              <a:pPr>
                <a:defRPr/>
              </a:pPr>
              <a:t>42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686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Tx/>
              <a:buSzTx/>
              <a:buFontTx/>
              <a:buNone/>
              <a:tabLst/>
              <a:defRPr/>
            </a:pPr>
            <a:r>
              <a:rPr lang="en-US" altLang="x-none" dirty="0"/>
              <a:t>Fardos, who has a rash all over her body, a symptom of post-kala azar dermal </a:t>
            </a:r>
            <a:r>
              <a:rPr lang="en-US" altLang="x-none" dirty="0" err="1"/>
              <a:t>leishmaniasis</a:t>
            </a:r>
            <a:r>
              <a:rPr lang="en-US" altLang="x-none" dirty="0"/>
              <a:t> (PKDL), looks into the camera in the village of </a:t>
            </a:r>
            <a:r>
              <a:rPr lang="en-US" altLang="x-none" dirty="0" err="1"/>
              <a:t>Tabarak</a:t>
            </a:r>
            <a:r>
              <a:rPr lang="en-US" altLang="x-none" dirty="0"/>
              <a:t> Allah, in Al-</a:t>
            </a:r>
            <a:r>
              <a:rPr lang="en-US" altLang="x-none" dirty="0" err="1"/>
              <a:t>Gedaref</a:t>
            </a:r>
            <a:r>
              <a:rPr lang="en-US" altLang="x-none" dirty="0"/>
              <a:t> State, Eastern Sudan January 3, 2011. – Reuters Photo</a:t>
            </a:r>
          </a:p>
          <a:p>
            <a:pPr eaLnBrk="1" hangingPunct="1">
              <a:spcBef>
                <a:spcPct val="0"/>
              </a:spcBef>
            </a:pPr>
            <a:endParaRPr lang="x-none" altLang="x-none" dirty="0"/>
          </a:p>
        </p:txBody>
      </p:sp>
      <p:sp>
        <p:nvSpPr>
          <p:cNvPr id="686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2BEBF31C-1750-7E45-94D5-47EA99C967EA}" type="slidenum">
              <a:rPr lang="en-US" altLang="x-none"/>
              <a:pPr fontAlgn="base">
                <a:spcBef>
                  <a:spcPct val="0"/>
                </a:spcBef>
                <a:spcAft>
                  <a:spcPct val="0"/>
                </a:spcAft>
              </a:pPr>
              <a:t>43</a:t>
            </a:fld>
            <a:endParaRPr lang="en-US" altLang="x-none"/>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eaLnBrk="1" hangingPunct="1">
              <a:spcBef>
                <a:spcPct val="0"/>
              </a:spcBef>
              <a:buFont typeface="+mj-lt"/>
              <a:buAutoNum type="arabicPeriod"/>
            </a:pPr>
            <a:r>
              <a:rPr lang="en-US" altLang="x-none" sz="1200" dirty="0"/>
              <a:t>Fever</a:t>
            </a:r>
          </a:p>
          <a:p>
            <a:pPr marL="457200" indent="-457200" eaLnBrk="1" hangingPunct="1">
              <a:spcBef>
                <a:spcPct val="0"/>
              </a:spcBef>
              <a:buFont typeface="+mj-lt"/>
              <a:buAutoNum type="arabicPeriod"/>
            </a:pPr>
            <a:r>
              <a:rPr lang="en-US" altLang="x-none" sz="1200" dirty="0"/>
              <a:t>Weight loss</a:t>
            </a:r>
          </a:p>
          <a:p>
            <a:pPr marL="457200" indent="-457200" eaLnBrk="1" hangingPunct="1">
              <a:spcBef>
                <a:spcPct val="0"/>
              </a:spcBef>
              <a:buFont typeface="+mj-lt"/>
              <a:buAutoNum type="arabicPeriod"/>
            </a:pPr>
            <a:r>
              <a:rPr lang="en-US" altLang="x-none" sz="1200" dirty="0"/>
              <a:t>Splenomegaly</a:t>
            </a:r>
          </a:p>
          <a:p>
            <a:pPr marL="457200" indent="-457200" eaLnBrk="1" hangingPunct="1">
              <a:spcBef>
                <a:spcPct val="0"/>
              </a:spcBef>
              <a:buFont typeface="+mj-lt"/>
              <a:buAutoNum type="arabicPeriod"/>
            </a:pPr>
            <a:r>
              <a:rPr lang="en-US" altLang="x-none" sz="1200" dirty="0"/>
              <a:t>Pancytopenia</a:t>
            </a:r>
          </a:p>
          <a:p>
            <a:pPr marL="457200" indent="-457200" eaLnBrk="1" hangingPunct="1">
              <a:spcBef>
                <a:spcPct val="0"/>
              </a:spcBef>
              <a:buFont typeface="+mj-lt"/>
              <a:buAutoNum type="arabicPeriod"/>
            </a:pPr>
            <a:r>
              <a:rPr lang="en-US" altLang="x-none" sz="1200" dirty="0" err="1"/>
              <a:t>Hypergammaglobulinemia</a:t>
            </a:r>
            <a:endParaRPr lang="en-US" altLang="x-none" sz="1200" dirty="0"/>
          </a:p>
          <a:p>
            <a:endParaRPr lang="en-US" dirty="0"/>
          </a:p>
        </p:txBody>
      </p:sp>
      <p:sp>
        <p:nvSpPr>
          <p:cNvPr id="4" name="Slide Number Placeholder 3"/>
          <p:cNvSpPr>
            <a:spLocks noGrp="1"/>
          </p:cNvSpPr>
          <p:nvPr>
            <p:ph type="sldNum" sz="quarter" idx="10"/>
          </p:nvPr>
        </p:nvSpPr>
        <p:spPr/>
        <p:txBody>
          <a:bodyPr/>
          <a:lstStyle/>
          <a:p>
            <a:pPr>
              <a:defRPr/>
            </a:pPr>
            <a:fld id="{37EDFE12-D7E4-EB43-99AF-62E0BC9E0E23}" type="slidenum">
              <a:rPr lang="en-US" smtClean="0"/>
              <a:pPr>
                <a:defRPr/>
              </a:pPr>
              <a:t>45</a:t>
            </a:fld>
            <a:endParaRPr lang="en-US"/>
          </a:p>
        </p:txBody>
      </p:sp>
    </p:spTree>
    <p:extLst>
      <p:ext uri="{BB962C8B-B14F-4D97-AF65-F5344CB8AC3E}">
        <p14:creationId xmlns:p14="http://schemas.microsoft.com/office/powerpoint/2010/main" val="1840985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60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x-none"/>
          </a:p>
          <a:p>
            <a:pPr>
              <a:spcBef>
                <a:spcPct val="0"/>
              </a:spcBef>
            </a:pPr>
            <a:r>
              <a:rPr lang="fr-FR" altLang="x-none" b="1"/>
              <a:t>Chappuis et al. </a:t>
            </a:r>
            <a:r>
              <a:rPr lang="fr-FR" altLang="x-none" b="1" i="1"/>
              <a:t>BMJ 2006; </a:t>
            </a:r>
            <a:r>
              <a:rPr lang="fr-FR" altLang="x-none" b="1"/>
              <a:t>333: 723-7 </a:t>
            </a:r>
            <a:endParaRPr lang="en-US" altLang="x-none"/>
          </a:p>
        </p:txBody>
      </p:sp>
      <p:sp>
        <p:nvSpPr>
          <p:cNvPr id="460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fontAlgn="base">
              <a:spcBef>
                <a:spcPct val="0"/>
              </a:spcBef>
              <a:spcAft>
                <a:spcPct val="0"/>
              </a:spcAft>
              <a:defRPr>
                <a:solidFill>
                  <a:schemeClr val="tx1"/>
                </a:solidFill>
                <a:latin typeface="Calibri" charset="0"/>
              </a:defRPr>
            </a:lvl6pPr>
            <a:lvl7pPr marL="2971800" indent="-228600" defTabSz="457200" fontAlgn="base">
              <a:spcBef>
                <a:spcPct val="0"/>
              </a:spcBef>
              <a:spcAft>
                <a:spcPct val="0"/>
              </a:spcAft>
              <a:defRPr>
                <a:solidFill>
                  <a:schemeClr val="tx1"/>
                </a:solidFill>
                <a:latin typeface="Calibri" charset="0"/>
              </a:defRPr>
            </a:lvl7pPr>
            <a:lvl8pPr marL="3429000" indent="-228600" defTabSz="457200" fontAlgn="base">
              <a:spcBef>
                <a:spcPct val="0"/>
              </a:spcBef>
              <a:spcAft>
                <a:spcPct val="0"/>
              </a:spcAft>
              <a:defRPr>
                <a:solidFill>
                  <a:schemeClr val="tx1"/>
                </a:solidFill>
                <a:latin typeface="Calibri" charset="0"/>
              </a:defRPr>
            </a:lvl8pPr>
            <a:lvl9pPr marL="3886200" indent="-228600" defTabSz="457200" fontAlgn="base">
              <a:spcBef>
                <a:spcPct val="0"/>
              </a:spcBef>
              <a:spcAft>
                <a:spcPct val="0"/>
              </a:spcAft>
              <a:defRPr>
                <a:solidFill>
                  <a:schemeClr val="tx1"/>
                </a:solidFill>
                <a:latin typeface="Calibri" charset="0"/>
              </a:defRPr>
            </a:lvl9pPr>
          </a:lstStyle>
          <a:p>
            <a:pPr fontAlgn="base">
              <a:spcBef>
                <a:spcPct val="0"/>
              </a:spcBef>
              <a:spcAft>
                <a:spcPct val="0"/>
              </a:spcAft>
            </a:pPr>
            <a:fld id="{29613649-6E56-6F4F-88F0-8FA01ADCD36D}" type="slidenum">
              <a:rPr lang="en-US" altLang="x-none"/>
              <a:pPr fontAlgn="base">
                <a:spcBef>
                  <a:spcPct val="0"/>
                </a:spcBef>
                <a:spcAft>
                  <a:spcPct val="0"/>
                </a:spcAft>
              </a:pPr>
              <a:t>46</a:t>
            </a:fld>
            <a:endParaRPr lang="en-US" altLang="x-none"/>
          </a:p>
        </p:txBody>
      </p:sp>
    </p:spTree>
    <p:extLst>
      <p:ext uri="{BB962C8B-B14F-4D97-AF65-F5344CB8AC3E}">
        <p14:creationId xmlns:p14="http://schemas.microsoft.com/office/powerpoint/2010/main" val="1433098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7373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x-none"/>
              <a:t>About 20-30% of healthy individuals living in the endemic areas test positive with DAT, and an illness mimicking VL might be mistaken for VL if DAT is positive in this particular individual.</a:t>
            </a:r>
          </a:p>
          <a:p>
            <a:pPr eaLnBrk="1" hangingPunct="1">
              <a:spcBef>
                <a:spcPct val="0"/>
              </a:spcBef>
            </a:pPr>
            <a:endParaRPr lang="en-US" altLang="x-none"/>
          </a:p>
        </p:txBody>
      </p:sp>
      <p:sp>
        <p:nvSpPr>
          <p:cNvPr id="7373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DDF6553E-8344-2F44-B3F4-22F96994B004}" type="slidenum">
              <a:rPr lang="en-US" altLang="x-none"/>
              <a:pPr fontAlgn="base">
                <a:spcBef>
                  <a:spcPct val="0"/>
                </a:spcBef>
                <a:spcAft>
                  <a:spcPct val="0"/>
                </a:spcAft>
              </a:pPr>
              <a:t>47</a:t>
            </a:fld>
            <a:endParaRPr lang="en-US" altLang="x-none"/>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7EDFE12-D7E4-EB43-99AF-62E0BC9E0E23}" type="slidenum">
              <a:rPr lang="en-US" smtClean="0"/>
              <a:pPr>
                <a:defRPr/>
              </a:pPr>
              <a:t>53</a:t>
            </a:fld>
            <a:endParaRPr lang="en-US"/>
          </a:p>
        </p:txBody>
      </p:sp>
    </p:spTree>
    <p:extLst>
      <p:ext uri="{BB962C8B-B14F-4D97-AF65-F5344CB8AC3E}">
        <p14:creationId xmlns:p14="http://schemas.microsoft.com/office/powerpoint/2010/main" val="16783679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443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eaLnBrk="1" hangingPunct="1"/>
            <a:r>
              <a:rPr lang="en-US" altLang="x-none"/>
              <a:t>Part of a population-based study</a:t>
            </a:r>
          </a:p>
          <a:p>
            <a:pPr lvl="1" eaLnBrk="1" hangingPunct="1"/>
            <a:endParaRPr lang="en-US" altLang="x-none"/>
          </a:p>
          <a:p>
            <a:pPr lvl="1" eaLnBrk="1" hangingPunct="1"/>
            <a:r>
              <a:rPr lang="en-US" altLang="x-none"/>
              <a:t>At baseline, 97 and 39</a:t>
            </a:r>
          </a:p>
          <a:p>
            <a:pPr eaLnBrk="1" hangingPunct="1"/>
            <a:r>
              <a:rPr lang="en-US" altLang="x-none"/>
              <a:t>individuals, according to PCR/hybridization results, were classified</a:t>
            </a:r>
          </a:p>
          <a:p>
            <a:pPr eaLnBrk="1" hangingPunct="1"/>
            <a:r>
              <a:rPr lang="en-US" altLang="x-none"/>
              <a:t>as positive or negative for L.infantum infection, respectively; all</a:t>
            </a:r>
          </a:p>
          <a:p>
            <a:pPr eaLnBrk="1" hangingPunct="1"/>
            <a:r>
              <a:rPr lang="en-US" altLang="x-none"/>
              <a:t>positive participants were asymptomatic [6]. They were reevaluated</a:t>
            </a:r>
          </a:p>
          <a:p>
            <a:pPr eaLnBrk="1" hangingPunct="1"/>
            <a:r>
              <a:rPr lang="en-US" altLang="x-none"/>
              <a:t>in 2001 (present investigation); during this period, none</a:t>
            </a:r>
          </a:p>
          <a:p>
            <a:pPr eaLnBrk="1" hangingPunct="1"/>
            <a:r>
              <a:rPr lang="en-US" altLang="x-none"/>
              <a:t>of the infected participants had progressed to clinical disease.</a:t>
            </a:r>
          </a:p>
          <a:p>
            <a:pPr eaLnBrk="1" hangingPunct="1"/>
            <a:r>
              <a:rPr lang="en-US" altLang="x-none"/>
              <a:t>Blood samples from 22 non-infected individuals and from 8</a:t>
            </a:r>
          </a:p>
          <a:p>
            <a:pPr eaLnBrk="1" hangingPunct="1"/>
            <a:r>
              <a:rPr lang="en-US" altLang="x-none"/>
              <a:t>patients with clinical VL, all of them residents of the metropolitan</a:t>
            </a:r>
          </a:p>
          <a:p>
            <a:pPr eaLnBrk="1" hangingPunct="1"/>
            <a:r>
              <a:rPr lang="en-US" altLang="x-none"/>
              <a:t>region of Belo Horizonte, were also assayed for comparison and</a:t>
            </a:r>
          </a:p>
          <a:p>
            <a:pPr eaLnBrk="1" hangingPunct="1"/>
            <a:r>
              <a:rPr lang="en-US" altLang="x-none"/>
              <a:t>laboratory techniques quality control.</a:t>
            </a:r>
          </a:p>
          <a:p>
            <a:pPr eaLnBrk="1" hangingPunct="1"/>
            <a:endParaRPr lang="en-US" altLang="x-none"/>
          </a:p>
        </p:txBody>
      </p:sp>
      <p:sp>
        <p:nvSpPr>
          <p:cNvPr id="4" name="Slide Number Placeholder 3"/>
          <p:cNvSpPr>
            <a:spLocks noGrp="1"/>
          </p:cNvSpPr>
          <p:nvPr>
            <p:ph type="sldNum" sz="quarter" idx="5"/>
          </p:nvPr>
        </p:nvSpPr>
        <p:spPr/>
        <p:txBody>
          <a:bodyPr/>
          <a:lstStyle/>
          <a:p>
            <a:pPr>
              <a:defRPr/>
            </a:pPr>
            <a:fld id="{2DAB8548-7FCF-9142-B819-45DA1816ACA3}" type="slidenum">
              <a:rPr lang="en-US" smtClean="0"/>
              <a:pPr>
                <a:defRPr/>
              </a:pPr>
              <a:t>54</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290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1" eaLnBrk="1" hangingPunct="1">
              <a:spcBef>
                <a:spcPct val="0"/>
              </a:spcBef>
            </a:pPr>
            <a:r>
              <a:rPr lang="en-US" altLang="x-none" dirty="0" err="1"/>
              <a:t>Arthalgia</a:t>
            </a:r>
            <a:r>
              <a:rPr lang="en-US" altLang="x-none" dirty="0"/>
              <a:t>, myalgia, GI upset</a:t>
            </a:r>
          </a:p>
          <a:p>
            <a:pPr marL="0" lvl="1" eaLnBrk="1" hangingPunct="1">
              <a:spcBef>
                <a:spcPct val="0"/>
              </a:spcBef>
            </a:pPr>
            <a:endParaRPr lang="en-US" altLang="x-none" dirty="0"/>
          </a:p>
          <a:p>
            <a:pPr marL="0" lvl="3" eaLnBrk="1" hangingPunct="1">
              <a:spcBef>
                <a:spcPct val="0"/>
              </a:spcBef>
            </a:pPr>
            <a:r>
              <a:rPr lang="en-US" altLang="x-none"/>
              <a:t>Monitor amylase, lipase; stop if amylase &gt;4xULN, or if lipase &gt;15xULN</a:t>
            </a:r>
          </a:p>
          <a:p>
            <a:pPr marL="0" lvl="3" eaLnBrk="1" hangingPunct="1">
              <a:spcBef>
                <a:spcPct val="0"/>
              </a:spcBef>
            </a:pPr>
            <a:r>
              <a:rPr lang="en-US" altLang="x-none" dirty="0"/>
              <a:t>monitor EKG; stop if QT &gt;0.5s) </a:t>
            </a:r>
          </a:p>
          <a:p>
            <a:pPr marL="0" lvl="3" eaLnBrk="1" hangingPunct="1">
              <a:spcBef>
                <a:spcPct val="0"/>
              </a:spcBef>
            </a:pPr>
            <a:endParaRPr lang="en-US" altLang="x-none" dirty="0"/>
          </a:p>
          <a:p>
            <a:pPr marL="0" lvl="3" eaLnBrk="1" hangingPunct="1">
              <a:spcBef>
                <a:spcPct val="0"/>
              </a:spcBef>
            </a:pPr>
            <a:endParaRPr lang="en-US" altLang="x-none" dirty="0"/>
          </a:p>
          <a:p>
            <a:pPr eaLnBrk="1" hangingPunct="1">
              <a:spcBef>
                <a:spcPct val="0"/>
              </a:spcBef>
            </a:pPr>
            <a:r>
              <a:rPr lang="en-US" altLang="x-none" dirty="0"/>
              <a:t>Administration of the</a:t>
            </a:r>
          </a:p>
          <a:p>
            <a:pPr eaLnBrk="1" hangingPunct="1">
              <a:spcBef>
                <a:spcPct val="0"/>
              </a:spcBef>
            </a:pPr>
            <a:r>
              <a:rPr lang="en-US" altLang="x-none" dirty="0"/>
              <a:t>first-line chemotherapy of pentavalent </a:t>
            </a:r>
            <a:r>
              <a:rPr lang="en-US" altLang="x-none" dirty="0" err="1"/>
              <a:t>antimonials</a:t>
            </a:r>
            <a:r>
              <a:rPr lang="en-US" altLang="x-none" dirty="0"/>
              <a:t> (Sb5</a:t>
            </a:r>
            <a:r>
              <a:rPr lang="en-US" altLang="x-none" b="1" dirty="0"/>
              <a:t>+</a:t>
            </a:r>
            <a:r>
              <a:rPr lang="en-US" altLang="x-none" dirty="0"/>
              <a:t>) is</a:t>
            </a:r>
          </a:p>
          <a:p>
            <a:pPr eaLnBrk="1" hangingPunct="1">
              <a:spcBef>
                <a:spcPct val="0"/>
              </a:spcBef>
            </a:pPr>
            <a:r>
              <a:rPr lang="en-US" altLang="x-none" dirty="0"/>
              <a:t>burdened by a high cost, a 20-day treatment course under expert</a:t>
            </a:r>
          </a:p>
          <a:p>
            <a:pPr eaLnBrk="1" hangingPunct="1">
              <a:spcBef>
                <a:spcPct val="0"/>
              </a:spcBef>
            </a:pPr>
            <a:r>
              <a:rPr lang="en-US" altLang="x-none" dirty="0"/>
              <a:t>supervision, frequent side effects [3–6], and rising clinical</a:t>
            </a:r>
          </a:p>
          <a:p>
            <a:pPr eaLnBrk="1" hangingPunct="1">
              <a:spcBef>
                <a:spcPct val="0"/>
              </a:spcBef>
            </a:pPr>
            <a:r>
              <a:rPr lang="en-US" altLang="x-none" dirty="0"/>
              <a:t>resistance</a:t>
            </a:r>
          </a:p>
          <a:p>
            <a:pPr eaLnBrk="1" hangingPunct="1">
              <a:spcBef>
                <a:spcPct val="0"/>
              </a:spcBef>
            </a:pPr>
            <a:endParaRPr lang="en-US" altLang="x-none" dirty="0"/>
          </a:p>
        </p:txBody>
      </p:sp>
      <p:sp>
        <p:nvSpPr>
          <p:cNvPr id="12902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440FF5F2-30AA-8145-A6F3-8723EC8C4D94}" type="slidenum">
              <a:rPr lang="en-US" altLang="x-none"/>
              <a:pPr fontAlgn="base">
                <a:spcBef>
                  <a:spcPct val="0"/>
                </a:spcBef>
                <a:spcAft>
                  <a:spcPct val="0"/>
                </a:spcAft>
              </a:pPr>
              <a:t>56</a:t>
            </a:fld>
            <a:endParaRPr lang="en-US" altLang="x-none"/>
          </a:p>
        </p:txBody>
      </p:sp>
    </p:spTree>
    <p:extLst>
      <p:ext uri="{BB962C8B-B14F-4D97-AF65-F5344CB8AC3E}">
        <p14:creationId xmlns:p14="http://schemas.microsoft.com/office/powerpoint/2010/main" val="13715580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829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2" eaLnBrk="1" hangingPunct="1">
              <a:spcBef>
                <a:spcPct val="0"/>
              </a:spcBef>
            </a:pPr>
            <a:r>
              <a:rPr lang="en-US" altLang="x-none"/>
              <a:t>Mishra M, Biswas UK, Jha AM, Khan AB. Amphotericin vs.sodium stibogluconate in first line treatment of Indian kala-azar. Lancet. 1994;344:1599–600.</a:t>
            </a:r>
          </a:p>
          <a:p>
            <a:pPr eaLnBrk="1" hangingPunct="1">
              <a:spcBef>
                <a:spcPct val="0"/>
              </a:spcBef>
            </a:pPr>
            <a:endParaRPr lang="en-US" altLang="x-none"/>
          </a:p>
        </p:txBody>
      </p:sp>
      <p:sp>
        <p:nvSpPr>
          <p:cNvPr id="829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07A765BC-A80B-E945-B79F-DB206A75F22D}" type="slidenum">
              <a:rPr lang="en-US" altLang="x-none"/>
              <a:pPr fontAlgn="base">
                <a:spcBef>
                  <a:spcPct val="0"/>
                </a:spcBef>
                <a:spcAft>
                  <a:spcPct val="0"/>
                </a:spcAft>
              </a:pPr>
              <a:t>57</a:t>
            </a:fld>
            <a:endParaRPr lang="en-US" altLang="x-none"/>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8704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1" eaLnBrk="1" hangingPunct="1">
              <a:spcBef>
                <a:spcPct val="0"/>
              </a:spcBef>
            </a:pPr>
            <a:r>
              <a:rPr lang="en-US" altLang="x-none" dirty="0" err="1"/>
              <a:t>Sundar</a:t>
            </a:r>
            <a:r>
              <a:rPr lang="en-US" altLang="x-none" dirty="0"/>
              <a:t> S, </a:t>
            </a:r>
            <a:r>
              <a:rPr lang="en-US" altLang="x-none" dirty="0" err="1"/>
              <a:t>Jha</a:t>
            </a:r>
            <a:r>
              <a:rPr lang="en-US" altLang="x-none" dirty="0"/>
              <a:t> TK, Thakur CP, et al. Oral </a:t>
            </a:r>
            <a:r>
              <a:rPr lang="en-US" altLang="x-none" dirty="0" err="1"/>
              <a:t>miltefosine</a:t>
            </a:r>
            <a:r>
              <a:rPr lang="en-US" altLang="x-none" dirty="0"/>
              <a:t> for Indian visceral </a:t>
            </a:r>
            <a:r>
              <a:rPr lang="en-US" altLang="x-none" dirty="0" err="1"/>
              <a:t>leishmaniasis</a:t>
            </a:r>
            <a:r>
              <a:rPr lang="en-US" altLang="x-none" dirty="0"/>
              <a:t>. N </a:t>
            </a:r>
            <a:r>
              <a:rPr lang="en-US" altLang="x-none" dirty="0" err="1"/>
              <a:t>Engl</a:t>
            </a:r>
            <a:r>
              <a:rPr lang="en-US" altLang="x-none" dirty="0"/>
              <a:t> J Med 2002; 347:1739.</a:t>
            </a:r>
          </a:p>
          <a:p>
            <a:pPr marL="0" lvl="1" eaLnBrk="1" hangingPunct="1">
              <a:spcBef>
                <a:spcPct val="0"/>
              </a:spcBef>
            </a:pPr>
            <a:endParaRPr lang="en-US" altLang="x-none" dirty="0"/>
          </a:p>
        </p:txBody>
      </p:sp>
      <p:sp>
        <p:nvSpPr>
          <p:cNvPr id="8704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84B8A2C2-D0EB-0C41-A554-D442A0AE2D1D}" type="slidenum">
              <a:rPr lang="en-US" altLang="x-none"/>
              <a:pPr fontAlgn="base">
                <a:spcBef>
                  <a:spcPct val="0"/>
                </a:spcBef>
                <a:spcAft>
                  <a:spcPct val="0"/>
                </a:spcAft>
              </a:pPr>
              <a:t>58</a:t>
            </a:fld>
            <a:endParaRPr lang="en-US" altLang="x-none"/>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634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x-none" dirty="0" err="1"/>
              <a:t>Sundar</a:t>
            </a:r>
            <a:r>
              <a:rPr lang="en-US" altLang="x-none" dirty="0"/>
              <a:t> S, Chakravarty J, Agarwal D, Rai M, Murray HW. Single-dose liposomal amphotericin B for visceral </a:t>
            </a:r>
            <a:r>
              <a:rPr lang="en-US" altLang="x-none" dirty="0" err="1"/>
              <a:t>leishmaniasis</a:t>
            </a:r>
            <a:r>
              <a:rPr lang="en-US" altLang="x-none" dirty="0"/>
              <a:t> in India. N </a:t>
            </a:r>
            <a:r>
              <a:rPr lang="en-US" altLang="x-none" dirty="0" err="1"/>
              <a:t>Engl</a:t>
            </a:r>
            <a:r>
              <a:rPr lang="en-US" altLang="x-none" dirty="0"/>
              <a:t> J Med 2010; 362: 504–512.</a:t>
            </a:r>
          </a:p>
          <a:p>
            <a:pPr>
              <a:spcBef>
                <a:spcPct val="0"/>
              </a:spcBef>
            </a:pPr>
            <a:endParaRPr lang="en-US" altLang="x-none" dirty="0"/>
          </a:p>
        </p:txBody>
      </p:sp>
      <p:sp>
        <p:nvSpPr>
          <p:cNvPr id="6349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fontAlgn="base">
              <a:spcBef>
                <a:spcPct val="0"/>
              </a:spcBef>
              <a:spcAft>
                <a:spcPct val="0"/>
              </a:spcAft>
              <a:defRPr>
                <a:solidFill>
                  <a:schemeClr val="tx1"/>
                </a:solidFill>
                <a:latin typeface="Calibri" charset="0"/>
              </a:defRPr>
            </a:lvl6pPr>
            <a:lvl7pPr marL="2971800" indent="-228600" defTabSz="457200" fontAlgn="base">
              <a:spcBef>
                <a:spcPct val="0"/>
              </a:spcBef>
              <a:spcAft>
                <a:spcPct val="0"/>
              </a:spcAft>
              <a:defRPr>
                <a:solidFill>
                  <a:schemeClr val="tx1"/>
                </a:solidFill>
                <a:latin typeface="Calibri" charset="0"/>
              </a:defRPr>
            </a:lvl7pPr>
            <a:lvl8pPr marL="3429000" indent="-228600" defTabSz="457200" fontAlgn="base">
              <a:spcBef>
                <a:spcPct val="0"/>
              </a:spcBef>
              <a:spcAft>
                <a:spcPct val="0"/>
              </a:spcAft>
              <a:defRPr>
                <a:solidFill>
                  <a:schemeClr val="tx1"/>
                </a:solidFill>
                <a:latin typeface="Calibri" charset="0"/>
              </a:defRPr>
            </a:lvl8pPr>
            <a:lvl9pPr marL="3886200" indent="-228600" defTabSz="457200" fontAlgn="base">
              <a:spcBef>
                <a:spcPct val="0"/>
              </a:spcBef>
              <a:spcAft>
                <a:spcPct val="0"/>
              </a:spcAft>
              <a:defRPr>
                <a:solidFill>
                  <a:schemeClr val="tx1"/>
                </a:solidFill>
                <a:latin typeface="Calibri" charset="0"/>
              </a:defRPr>
            </a:lvl9pPr>
          </a:lstStyle>
          <a:p>
            <a:pPr fontAlgn="base">
              <a:spcBef>
                <a:spcPct val="0"/>
              </a:spcBef>
              <a:spcAft>
                <a:spcPct val="0"/>
              </a:spcAft>
            </a:pPr>
            <a:fld id="{60BFC223-7566-A848-8281-FACDFCB51377}" type="slidenum">
              <a:rPr lang="en-US" altLang="x-none"/>
              <a:pPr fontAlgn="base">
                <a:spcBef>
                  <a:spcPct val="0"/>
                </a:spcBef>
                <a:spcAft>
                  <a:spcPct val="0"/>
                </a:spcAft>
              </a:pPr>
              <a:t>60</a:t>
            </a:fld>
            <a:endParaRPr lang="en-US" altLang="x-none"/>
          </a:p>
        </p:txBody>
      </p:sp>
    </p:spTree>
    <p:extLst>
      <p:ext uri="{BB962C8B-B14F-4D97-AF65-F5344CB8AC3E}">
        <p14:creationId xmlns:p14="http://schemas.microsoft.com/office/powerpoint/2010/main" val="12597102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931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x-none" dirty="0" err="1"/>
              <a:t>Sundar</a:t>
            </a:r>
            <a:r>
              <a:rPr lang="en-US" altLang="x-none" dirty="0"/>
              <a:t> S, Sinha PK, Rai M, </a:t>
            </a:r>
            <a:r>
              <a:rPr lang="en-US" altLang="x-none" dirty="0" err="1"/>
              <a:t>Verma</a:t>
            </a:r>
            <a:r>
              <a:rPr lang="en-US" altLang="x-none" dirty="0"/>
              <a:t> DK, </a:t>
            </a:r>
            <a:r>
              <a:rPr lang="en-US" altLang="x-none" dirty="0" err="1"/>
              <a:t>Nawin</a:t>
            </a:r>
            <a:r>
              <a:rPr lang="en-US" altLang="x-none" dirty="0"/>
              <a:t> K, </a:t>
            </a:r>
            <a:r>
              <a:rPr lang="en-US" altLang="x-none" dirty="0" err="1"/>
              <a:t>Alam</a:t>
            </a:r>
            <a:r>
              <a:rPr lang="en-US" altLang="x-none" dirty="0"/>
              <a:t> S, Chakravarty J, </a:t>
            </a:r>
            <a:r>
              <a:rPr lang="en-US" altLang="x-none" dirty="0" err="1"/>
              <a:t>Vaillant</a:t>
            </a:r>
            <a:r>
              <a:rPr lang="en-US" altLang="x-none" dirty="0"/>
              <a:t> </a:t>
            </a:r>
          </a:p>
          <a:p>
            <a:pPr eaLnBrk="1" hangingPunct="1">
              <a:spcBef>
                <a:spcPct val="0"/>
              </a:spcBef>
            </a:pPr>
            <a:r>
              <a:rPr lang="en-US" altLang="x-none" dirty="0"/>
              <a:t>M, </a:t>
            </a:r>
            <a:r>
              <a:rPr lang="en-US" altLang="x-none" dirty="0" err="1"/>
              <a:t>Verma</a:t>
            </a:r>
            <a:r>
              <a:rPr lang="en-US" altLang="x-none" dirty="0"/>
              <a:t> N, Pandey K, </a:t>
            </a:r>
            <a:r>
              <a:rPr lang="en-US" altLang="x-none" dirty="0" err="1"/>
              <a:t>Kumari</a:t>
            </a:r>
            <a:r>
              <a:rPr lang="en-US" altLang="x-none" dirty="0"/>
              <a:t> P, Lal CS, Arora R, Sharma B, Ellis S,</a:t>
            </a:r>
          </a:p>
          <a:p>
            <a:pPr eaLnBrk="1" hangingPunct="1">
              <a:spcBef>
                <a:spcPct val="0"/>
              </a:spcBef>
            </a:pPr>
            <a:r>
              <a:rPr lang="en-US" altLang="x-none" dirty="0" err="1"/>
              <a:t>Strub-Wourgaft</a:t>
            </a:r>
            <a:r>
              <a:rPr lang="en-US" altLang="x-none" dirty="0"/>
              <a:t> N, </a:t>
            </a:r>
            <a:r>
              <a:rPr lang="en-US" altLang="x-none" dirty="0" err="1"/>
              <a:t>Balasegaram</a:t>
            </a:r>
            <a:r>
              <a:rPr lang="en-US" altLang="x-none" dirty="0"/>
              <a:t> M, </a:t>
            </a:r>
            <a:r>
              <a:rPr lang="en-US" altLang="x-none" dirty="0" err="1"/>
              <a:t>Olliaro</a:t>
            </a:r>
            <a:r>
              <a:rPr lang="en-US" altLang="x-none" dirty="0"/>
              <a:t> P, Das P, </a:t>
            </a:r>
            <a:r>
              <a:rPr lang="en-US" altLang="x-none" dirty="0" err="1"/>
              <a:t>Modabber</a:t>
            </a:r>
            <a:r>
              <a:rPr lang="en-US" altLang="x-none" dirty="0"/>
              <a:t> F. Comparison of</a:t>
            </a:r>
          </a:p>
          <a:p>
            <a:pPr eaLnBrk="1" hangingPunct="1">
              <a:spcBef>
                <a:spcPct val="0"/>
              </a:spcBef>
            </a:pPr>
            <a:r>
              <a:rPr lang="en-US" altLang="x-none" dirty="0"/>
              <a:t>short-course multidrug treatment with standard therapy for visceral </a:t>
            </a:r>
            <a:r>
              <a:rPr lang="en-US" altLang="x-none" dirty="0" err="1"/>
              <a:t>leishmaniasis</a:t>
            </a:r>
            <a:endParaRPr lang="en-US" altLang="x-none" dirty="0"/>
          </a:p>
          <a:p>
            <a:pPr eaLnBrk="1" hangingPunct="1">
              <a:spcBef>
                <a:spcPct val="0"/>
              </a:spcBef>
            </a:pPr>
            <a:r>
              <a:rPr lang="en-US" altLang="x-none" dirty="0"/>
              <a:t>in India: an open-label, non-inferiority, </a:t>
            </a:r>
            <a:r>
              <a:rPr lang="en-US" altLang="x-none" dirty="0" err="1"/>
              <a:t>randomised</a:t>
            </a:r>
            <a:r>
              <a:rPr lang="en-US" altLang="x-none" dirty="0"/>
              <a:t> controlled trial. Lancet.</a:t>
            </a:r>
          </a:p>
          <a:p>
            <a:pPr eaLnBrk="1" hangingPunct="1">
              <a:spcBef>
                <a:spcPct val="0"/>
              </a:spcBef>
            </a:pPr>
            <a:r>
              <a:rPr lang="en-US" altLang="x-none" dirty="0"/>
              <a:t>2011 Feb 5;377(9764):477-86.</a:t>
            </a:r>
          </a:p>
        </p:txBody>
      </p:sp>
      <p:sp>
        <p:nvSpPr>
          <p:cNvPr id="931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D8EDD889-BF3E-4B4F-BE2B-D6B492A7EA3F}" type="slidenum">
              <a:rPr lang="en-US" altLang="x-none"/>
              <a:pPr fontAlgn="base">
                <a:spcBef>
                  <a:spcPct val="0"/>
                </a:spcBef>
                <a:spcAft>
                  <a:spcPct val="0"/>
                </a:spcAft>
              </a:pPr>
              <a:t>62</a:t>
            </a:fld>
            <a:endParaRPr lang="en-US" altLang="x-none"/>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972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x-none" dirty="0" err="1"/>
              <a:t>Alvar</a:t>
            </a:r>
            <a:r>
              <a:rPr lang="en-US" altLang="x-none" dirty="0"/>
              <a:t> J, </a:t>
            </a:r>
            <a:r>
              <a:rPr lang="en-US" altLang="x-none" dirty="0" err="1"/>
              <a:t>Aparicio</a:t>
            </a:r>
            <a:r>
              <a:rPr lang="en-US" altLang="x-none" dirty="0"/>
              <a:t> P, </a:t>
            </a:r>
            <a:r>
              <a:rPr lang="en-US" altLang="x-none" dirty="0" err="1"/>
              <a:t>Aseffa</a:t>
            </a:r>
            <a:r>
              <a:rPr lang="en-US" altLang="x-none" dirty="0"/>
              <a:t> A et al. The relationship between </a:t>
            </a:r>
            <a:r>
              <a:rPr lang="en-US" altLang="x-none" dirty="0" err="1"/>
              <a:t>leishmaniasis</a:t>
            </a:r>
            <a:r>
              <a:rPr lang="en-US" altLang="x-none" dirty="0"/>
              <a:t> and AIDS: the</a:t>
            </a:r>
          </a:p>
          <a:p>
            <a:pPr eaLnBrk="1" hangingPunct="1">
              <a:spcBef>
                <a:spcPct val="0"/>
              </a:spcBef>
            </a:pPr>
            <a:r>
              <a:rPr lang="en-US" altLang="x-none" dirty="0"/>
              <a:t>second 10 years. </a:t>
            </a:r>
            <a:r>
              <a:rPr lang="en-US" altLang="x-none" dirty="0" err="1"/>
              <a:t>Clin</a:t>
            </a:r>
            <a:r>
              <a:rPr lang="en-US" altLang="x-none" dirty="0"/>
              <a:t> </a:t>
            </a:r>
            <a:r>
              <a:rPr lang="en-US" altLang="x-none" dirty="0" err="1"/>
              <a:t>Microbiol</a:t>
            </a:r>
            <a:r>
              <a:rPr lang="en-US" altLang="x-none" dirty="0"/>
              <a:t> Rev 2008;21:334–59.</a:t>
            </a:r>
          </a:p>
          <a:p>
            <a:pPr eaLnBrk="1" hangingPunct="1">
              <a:spcBef>
                <a:spcPct val="0"/>
              </a:spcBef>
            </a:pPr>
            <a:endParaRPr lang="en-US" altLang="x-none" dirty="0"/>
          </a:p>
        </p:txBody>
      </p:sp>
      <p:sp>
        <p:nvSpPr>
          <p:cNvPr id="972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2E22465F-4EED-FE4B-A07D-8A67BA15E89C}" type="slidenum">
              <a:rPr lang="en-US" altLang="x-none"/>
              <a:pPr fontAlgn="base">
                <a:spcBef>
                  <a:spcPct val="0"/>
                </a:spcBef>
                <a:spcAft>
                  <a:spcPct val="0"/>
                </a:spcAft>
              </a:pPr>
              <a:t>63</a:t>
            </a:fld>
            <a:endParaRPr lang="en-US" altLang="x-none"/>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7EDFE12-D7E4-EB43-99AF-62E0BC9E0E23}" type="slidenum">
              <a:rPr lang="en-US" smtClean="0"/>
              <a:pPr>
                <a:defRPr/>
              </a:pPr>
              <a:t>69</a:t>
            </a:fld>
            <a:endParaRPr lang="en-US"/>
          </a:p>
        </p:txBody>
      </p:sp>
    </p:spTree>
    <p:extLst>
      <p:ext uri="{BB962C8B-B14F-4D97-AF65-F5344CB8AC3E}">
        <p14:creationId xmlns:p14="http://schemas.microsoft.com/office/powerpoint/2010/main" val="20832119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 name="Notes Placeholder 2"/>
          <p:cNvSpPr>
            <a:spLocks noGrp="1"/>
          </p:cNvSpPr>
          <p:nvPr>
            <p:ph type="body" idx="1"/>
          </p:nvPr>
        </p:nvSpPr>
        <p:spPr/>
        <p:txBody>
          <a:bodyPr/>
          <a:lstStyle/>
          <a:p>
            <a:pPr marL="514350" indent="-514350" fontAlgn="auto">
              <a:spcBef>
                <a:spcPts val="0"/>
              </a:spcBef>
              <a:spcAft>
                <a:spcPts val="0"/>
              </a:spcAft>
              <a:buFont typeface="+mj-lt"/>
              <a:buAutoNum type="arabicPeriod"/>
              <a:defRPr/>
            </a:pPr>
            <a:r>
              <a:rPr lang="en-US" b="1" dirty="0"/>
              <a:t>Obtain clinical specimens:</a:t>
            </a:r>
          </a:p>
          <a:p>
            <a:pPr lvl="1" fontAlgn="auto">
              <a:spcBef>
                <a:spcPts val="0"/>
              </a:spcBef>
              <a:spcAft>
                <a:spcPts val="0"/>
              </a:spcAft>
              <a:defRPr/>
            </a:pPr>
            <a:r>
              <a:rPr lang="en-US" dirty="0"/>
              <a:t>Scraping</a:t>
            </a:r>
          </a:p>
          <a:p>
            <a:pPr lvl="1" fontAlgn="auto">
              <a:spcBef>
                <a:spcPts val="0"/>
              </a:spcBef>
              <a:spcAft>
                <a:spcPts val="0"/>
              </a:spcAft>
              <a:defRPr/>
            </a:pPr>
            <a:r>
              <a:rPr lang="en-US" dirty="0"/>
              <a:t>Biopsy</a:t>
            </a:r>
          </a:p>
          <a:p>
            <a:pPr lvl="1" fontAlgn="auto">
              <a:spcBef>
                <a:spcPts val="0"/>
              </a:spcBef>
              <a:spcAft>
                <a:spcPts val="0"/>
              </a:spcAft>
              <a:defRPr/>
            </a:pPr>
            <a:r>
              <a:rPr lang="en-US" dirty="0"/>
              <a:t>Needle aspiration</a:t>
            </a:r>
          </a:p>
          <a:p>
            <a:pPr marL="514350" indent="-514350" fontAlgn="auto">
              <a:spcBef>
                <a:spcPts val="0"/>
              </a:spcBef>
              <a:spcAft>
                <a:spcPts val="0"/>
              </a:spcAft>
              <a:buFont typeface="+mj-lt"/>
              <a:buAutoNum type="arabicPeriod"/>
              <a:defRPr/>
            </a:pPr>
            <a:endParaRPr lang="en-US" b="1" dirty="0"/>
          </a:p>
          <a:p>
            <a:pPr marL="514350" indent="-514350" fontAlgn="auto">
              <a:spcBef>
                <a:spcPts val="0"/>
              </a:spcBef>
              <a:spcAft>
                <a:spcPts val="0"/>
              </a:spcAft>
              <a:buFont typeface="+mj-lt"/>
              <a:buAutoNum type="arabicPeriod"/>
              <a:defRPr/>
            </a:pPr>
            <a:r>
              <a:rPr lang="en-US" b="1" dirty="0"/>
              <a:t>Investigate for presence of </a:t>
            </a:r>
            <a:r>
              <a:rPr lang="en-US" b="1" dirty="0" err="1"/>
              <a:t>leishmania</a:t>
            </a:r>
            <a:r>
              <a:rPr lang="en-US" b="1" dirty="0"/>
              <a:t> parasite:</a:t>
            </a:r>
          </a:p>
          <a:p>
            <a:pPr lvl="1" fontAlgn="auto">
              <a:spcBef>
                <a:spcPts val="0"/>
              </a:spcBef>
              <a:spcAft>
                <a:spcPts val="0"/>
              </a:spcAft>
              <a:defRPr/>
            </a:pPr>
            <a:r>
              <a:rPr lang="en-US" dirty="0"/>
              <a:t>Microscopy (smear or histopathology)</a:t>
            </a:r>
          </a:p>
          <a:p>
            <a:pPr lvl="1" fontAlgn="auto">
              <a:spcBef>
                <a:spcPts val="0"/>
              </a:spcBef>
              <a:spcAft>
                <a:spcPts val="0"/>
              </a:spcAft>
              <a:defRPr/>
            </a:pPr>
            <a:r>
              <a:rPr lang="en-US" dirty="0"/>
              <a:t>Culture</a:t>
            </a:r>
          </a:p>
          <a:p>
            <a:pPr lvl="1" fontAlgn="auto">
              <a:spcBef>
                <a:spcPts val="0"/>
              </a:spcBef>
              <a:spcAft>
                <a:spcPts val="0"/>
              </a:spcAft>
              <a:defRPr/>
            </a:pPr>
            <a:r>
              <a:rPr lang="en-US" dirty="0"/>
              <a:t>PCR</a:t>
            </a:r>
          </a:p>
          <a:p>
            <a:pPr fontAlgn="auto">
              <a:spcBef>
                <a:spcPts val="0"/>
              </a:spcBef>
              <a:spcAft>
                <a:spcPts val="0"/>
              </a:spcAft>
              <a:defRPr/>
            </a:pPr>
            <a:endParaRPr lang="en-US" dirty="0"/>
          </a:p>
        </p:txBody>
      </p:sp>
      <p:sp>
        <p:nvSpPr>
          <p:cNvPr id="8089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fontAlgn="base">
              <a:spcBef>
                <a:spcPct val="0"/>
              </a:spcBef>
              <a:spcAft>
                <a:spcPct val="0"/>
              </a:spcAft>
              <a:defRPr>
                <a:solidFill>
                  <a:schemeClr val="tx1"/>
                </a:solidFill>
                <a:latin typeface="Calibri" charset="0"/>
              </a:defRPr>
            </a:lvl6pPr>
            <a:lvl7pPr marL="2971800" indent="-228600" defTabSz="457200" fontAlgn="base">
              <a:spcBef>
                <a:spcPct val="0"/>
              </a:spcBef>
              <a:spcAft>
                <a:spcPct val="0"/>
              </a:spcAft>
              <a:defRPr>
                <a:solidFill>
                  <a:schemeClr val="tx1"/>
                </a:solidFill>
                <a:latin typeface="Calibri" charset="0"/>
              </a:defRPr>
            </a:lvl7pPr>
            <a:lvl8pPr marL="3429000" indent="-228600" defTabSz="457200" fontAlgn="base">
              <a:spcBef>
                <a:spcPct val="0"/>
              </a:spcBef>
              <a:spcAft>
                <a:spcPct val="0"/>
              </a:spcAft>
              <a:defRPr>
                <a:solidFill>
                  <a:schemeClr val="tx1"/>
                </a:solidFill>
                <a:latin typeface="Calibri" charset="0"/>
              </a:defRPr>
            </a:lvl8pPr>
            <a:lvl9pPr marL="3886200" indent="-228600" defTabSz="457200" fontAlgn="base">
              <a:spcBef>
                <a:spcPct val="0"/>
              </a:spcBef>
              <a:spcAft>
                <a:spcPct val="0"/>
              </a:spcAft>
              <a:defRPr>
                <a:solidFill>
                  <a:schemeClr val="tx1"/>
                </a:solidFill>
                <a:latin typeface="Calibri" charset="0"/>
              </a:defRPr>
            </a:lvl9pPr>
          </a:lstStyle>
          <a:p>
            <a:pPr fontAlgn="base">
              <a:spcBef>
                <a:spcPct val="0"/>
              </a:spcBef>
              <a:spcAft>
                <a:spcPct val="0"/>
              </a:spcAft>
            </a:pPr>
            <a:fld id="{EA76750E-12AA-DA42-820D-F18F33F46002}" type="slidenum">
              <a:rPr lang="en-US" altLang="x-none"/>
              <a:pPr fontAlgn="base">
                <a:spcBef>
                  <a:spcPct val="0"/>
                </a:spcBef>
                <a:spcAft>
                  <a:spcPct val="0"/>
                </a:spcAft>
              </a:pPr>
              <a:t>76</a:t>
            </a:fld>
            <a:endParaRPr lang="en-US" altLang="x-none"/>
          </a:p>
        </p:txBody>
      </p:sp>
    </p:spTree>
    <p:extLst>
      <p:ext uri="{BB962C8B-B14F-4D97-AF65-F5344CB8AC3E}">
        <p14:creationId xmlns:p14="http://schemas.microsoft.com/office/powerpoint/2010/main" val="1341220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CA"/>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19641B6A-58D3-464A-BCD2-8D9CAB9BD6F8}" type="datetimeFigureOut">
              <a:rPr lang="en-US"/>
              <a:pPr>
                <a:defRPr/>
              </a:pPr>
              <a:t>6/12/25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1F61E45-0497-2245-9F6C-D7E276EEC1FD}" type="slidenum">
              <a:rPr lang="en-US"/>
              <a:pPr>
                <a:defRPr/>
              </a:pPr>
              <a:t>‹#›</a:t>
            </a:fld>
            <a:endParaRPr lang="en-US"/>
          </a:p>
        </p:txBody>
      </p:sp>
    </p:spTree>
    <p:extLst>
      <p:ext uri="{BB962C8B-B14F-4D97-AF65-F5344CB8AC3E}">
        <p14:creationId xmlns:p14="http://schemas.microsoft.com/office/powerpoint/2010/main" val="2065318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idx="1"/>
          </p:nvPr>
        </p:nvSpPr>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lvl1pPr>
              <a:defRPr/>
            </a:lvl1pPr>
          </a:lstStyle>
          <a:p>
            <a:pPr>
              <a:defRPr/>
            </a:pPr>
            <a:fld id="{E879137F-1CFD-8240-BA88-72CBB4A6BCD7}" type="datetimeFigureOut">
              <a:rPr lang="en-US"/>
              <a:pPr>
                <a:defRPr/>
              </a:pPr>
              <a:t>6/12/25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E54D0C8-0D78-F24D-9916-3653461DB09A}" type="slidenum">
              <a:rPr lang="en-US"/>
              <a:pPr>
                <a:defRPr/>
              </a:pPr>
              <a:t>‹#›</a:t>
            </a:fld>
            <a:endParaRPr lang="en-US"/>
          </a:p>
        </p:txBody>
      </p:sp>
    </p:spTree>
    <p:extLst>
      <p:ext uri="{BB962C8B-B14F-4D97-AF65-F5344CB8AC3E}">
        <p14:creationId xmlns:p14="http://schemas.microsoft.com/office/powerpoint/2010/main" val="2027876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a:t>Click to edit Master text styles</a:t>
            </a:r>
          </a:p>
        </p:txBody>
      </p:sp>
      <p:sp>
        <p:nvSpPr>
          <p:cNvPr id="4" name="Date Placeholder 3"/>
          <p:cNvSpPr>
            <a:spLocks noGrp="1"/>
          </p:cNvSpPr>
          <p:nvPr>
            <p:ph type="dt" sz="half" idx="10"/>
          </p:nvPr>
        </p:nvSpPr>
        <p:spPr/>
        <p:txBody>
          <a:bodyPr/>
          <a:lstStyle>
            <a:lvl1pPr>
              <a:defRPr/>
            </a:lvl1pPr>
          </a:lstStyle>
          <a:p>
            <a:pPr>
              <a:defRPr/>
            </a:pPr>
            <a:fld id="{1A9358D4-A5A9-AF4D-9A09-176A1C03992C}" type="datetimeFigureOut">
              <a:rPr lang="en-US"/>
              <a:pPr>
                <a:defRPr/>
              </a:pPr>
              <a:t>6/12/25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739C249-7887-5D4B-84FA-66A8B4E0E921}" type="slidenum">
              <a:rPr lang="en-US"/>
              <a:pPr>
                <a:defRPr/>
              </a:pPr>
              <a:t>‹#›</a:t>
            </a:fld>
            <a:endParaRPr lang="en-US"/>
          </a:p>
        </p:txBody>
      </p:sp>
    </p:spTree>
    <p:extLst>
      <p:ext uri="{BB962C8B-B14F-4D97-AF65-F5344CB8AC3E}">
        <p14:creationId xmlns:p14="http://schemas.microsoft.com/office/powerpoint/2010/main" val="1956874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Date Placeholder 3"/>
          <p:cNvSpPr>
            <a:spLocks noGrp="1"/>
          </p:cNvSpPr>
          <p:nvPr>
            <p:ph type="dt" sz="half" idx="10"/>
          </p:nvPr>
        </p:nvSpPr>
        <p:spPr/>
        <p:txBody>
          <a:bodyPr/>
          <a:lstStyle>
            <a:lvl1pPr>
              <a:defRPr/>
            </a:lvl1pPr>
          </a:lstStyle>
          <a:p>
            <a:pPr>
              <a:defRPr/>
            </a:pPr>
            <a:fld id="{65A20991-6632-A745-88B1-143B86E90F4E}" type="datetimeFigureOut">
              <a:rPr lang="en-US"/>
              <a:pPr>
                <a:defRPr/>
              </a:pPr>
              <a:t>6/12/25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3AEA5E0-E389-AF49-98DC-0F70CC9FAB3C}" type="slidenum">
              <a:rPr lang="en-US"/>
              <a:pPr>
                <a:defRPr/>
              </a:pPr>
              <a:t>‹#›</a:t>
            </a:fld>
            <a:endParaRPr lang="en-US"/>
          </a:p>
        </p:txBody>
      </p:sp>
    </p:spTree>
    <p:extLst>
      <p:ext uri="{BB962C8B-B14F-4D97-AF65-F5344CB8AC3E}">
        <p14:creationId xmlns:p14="http://schemas.microsoft.com/office/powerpoint/2010/main" val="4768273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7" name="Date Placeholder 3"/>
          <p:cNvSpPr>
            <a:spLocks noGrp="1"/>
          </p:cNvSpPr>
          <p:nvPr>
            <p:ph type="dt" sz="half" idx="10"/>
          </p:nvPr>
        </p:nvSpPr>
        <p:spPr/>
        <p:txBody>
          <a:bodyPr/>
          <a:lstStyle>
            <a:lvl1pPr>
              <a:defRPr/>
            </a:lvl1pPr>
          </a:lstStyle>
          <a:p>
            <a:pPr>
              <a:defRPr/>
            </a:pPr>
            <a:fld id="{412951B1-C00D-C34B-B43C-0ECD05A37CAF}" type="datetimeFigureOut">
              <a:rPr lang="en-US"/>
              <a:pPr>
                <a:defRPr/>
              </a:pPr>
              <a:t>6/12/25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3FB052C-B094-8A48-846A-D8969053D5D1}" type="slidenum">
              <a:rPr lang="en-US"/>
              <a:pPr>
                <a:defRPr/>
              </a:pPr>
              <a:t>‹#›</a:t>
            </a:fld>
            <a:endParaRPr lang="en-US"/>
          </a:p>
        </p:txBody>
      </p:sp>
    </p:spTree>
    <p:extLst>
      <p:ext uri="{BB962C8B-B14F-4D97-AF65-F5344CB8AC3E}">
        <p14:creationId xmlns:p14="http://schemas.microsoft.com/office/powerpoint/2010/main" val="1775700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396777C-B54A-3E4D-95BF-3557A8E3A6A8}" type="datetimeFigureOut">
              <a:rPr lang="en-US"/>
              <a:pPr>
                <a:defRPr/>
              </a:pPr>
              <a:t>6/12/25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ADE481D-7543-4043-807E-0F16BE84BA48}" type="slidenum">
              <a:rPr lang="en-US"/>
              <a:pPr>
                <a:defRPr/>
              </a:pPr>
              <a:t>‹#›</a:t>
            </a:fld>
            <a:endParaRPr lang="en-US"/>
          </a:p>
        </p:txBody>
      </p:sp>
    </p:spTree>
    <p:extLst>
      <p:ext uri="{BB962C8B-B14F-4D97-AF65-F5344CB8AC3E}">
        <p14:creationId xmlns:p14="http://schemas.microsoft.com/office/powerpoint/2010/main" val="617355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2FA8640-FB72-E942-929A-87EA9C104D68}" type="datetimeFigureOut">
              <a:rPr lang="en-US"/>
              <a:pPr>
                <a:defRPr/>
              </a:pPr>
              <a:t>6/12/25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730ACA0-56F9-2542-8B5F-F23CA4912C4B}" type="slidenum">
              <a:rPr lang="en-US"/>
              <a:pPr>
                <a:defRPr/>
              </a:pPr>
              <a:t>‹#›</a:t>
            </a:fld>
            <a:endParaRPr lang="en-US"/>
          </a:p>
        </p:txBody>
      </p:sp>
    </p:spTree>
    <p:extLst>
      <p:ext uri="{BB962C8B-B14F-4D97-AF65-F5344CB8AC3E}">
        <p14:creationId xmlns:p14="http://schemas.microsoft.com/office/powerpoint/2010/main" val="1396137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3"/>
          <p:cNvSpPr>
            <a:spLocks noGrp="1"/>
          </p:cNvSpPr>
          <p:nvPr>
            <p:ph type="dt" sz="half" idx="10"/>
          </p:nvPr>
        </p:nvSpPr>
        <p:spPr/>
        <p:txBody>
          <a:bodyPr/>
          <a:lstStyle>
            <a:lvl1pPr>
              <a:defRPr/>
            </a:lvl1pPr>
          </a:lstStyle>
          <a:p>
            <a:pPr>
              <a:defRPr/>
            </a:pPr>
            <a:fld id="{C8C904E8-FDF1-EF4D-A725-B7F1439C981E}" type="datetimeFigureOut">
              <a:rPr lang="en-US"/>
              <a:pPr>
                <a:defRPr/>
              </a:pPr>
              <a:t>6/12/25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89154B9-086B-F94C-BD61-6A1BD2059456}" type="slidenum">
              <a:rPr lang="en-US"/>
              <a:pPr>
                <a:defRPr/>
              </a:pPr>
              <a:t>‹#›</a:t>
            </a:fld>
            <a:endParaRPr lang="en-US"/>
          </a:p>
        </p:txBody>
      </p:sp>
    </p:spTree>
    <p:extLst>
      <p:ext uri="{BB962C8B-B14F-4D97-AF65-F5344CB8AC3E}">
        <p14:creationId xmlns:p14="http://schemas.microsoft.com/office/powerpoint/2010/main" val="1479526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3"/>
          <p:cNvSpPr>
            <a:spLocks noGrp="1"/>
          </p:cNvSpPr>
          <p:nvPr>
            <p:ph type="dt" sz="half" idx="10"/>
          </p:nvPr>
        </p:nvSpPr>
        <p:spPr/>
        <p:txBody>
          <a:bodyPr/>
          <a:lstStyle>
            <a:lvl1pPr>
              <a:defRPr/>
            </a:lvl1pPr>
          </a:lstStyle>
          <a:p>
            <a:pPr>
              <a:defRPr/>
            </a:pPr>
            <a:fld id="{D60DAE11-4769-1C4B-9E97-B3F0645E4247}" type="datetimeFigureOut">
              <a:rPr lang="en-US"/>
              <a:pPr>
                <a:defRPr/>
              </a:pPr>
              <a:t>6/12/25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1A53F8C-19D2-FE4D-8EFA-D267F748407F}" type="slidenum">
              <a:rPr lang="en-US"/>
              <a:pPr>
                <a:defRPr/>
              </a:pPr>
              <a:t>‹#›</a:t>
            </a:fld>
            <a:endParaRPr lang="en-US"/>
          </a:p>
        </p:txBody>
      </p:sp>
    </p:spTree>
    <p:extLst>
      <p:ext uri="{BB962C8B-B14F-4D97-AF65-F5344CB8AC3E}">
        <p14:creationId xmlns:p14="http://schemas.microsoft.com/office/powerpoint/2010/main" val="683392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lvl1pPr>
              <a:defRPr/>
            </a:lvl1pPr>
          </a:lstStyle>
          <a:p>
            <a:pPr>
              <a:defRPr/>
            </a:pPr>
            <a:fld id="{72EEC88A-8616-F947-90F7-F12C5CDDA1CC}" type="datetimeFigureOut">
              <a:rPr lang="en-US"/>
              <a:pPr>
                <a:defRPr/>
              </a:pPr>
              <a:t>6/12/25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47ED5F5-435C-FE4A-8219-527E984A3E90}" type="slidenum">
              <a:rPr lang="en-US"/>
              <a:pPr>
                <a:defRPr/>
              </a:pPr>
              <a:t>‹#›</a:t>
            </a:fld>
            <a:endParaRPr lang="en-US"/>
          </a:p>
        </p:txBody>
      </p:sp>
    </p:spTree>
    <p:extLst>
      <p:ext uri="{BB962C8B-B14F-4D97-AF65-F5344CB8AC3E}">
        <p14:creationId xmlns:p14="http://schemas.microsoft.com/office/powerpoint/2010/main" val="1031186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CA"/>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lvl1pPr>
              <a:defRPr/>
            </a:lvl1pPr>
          </a:lstStyle>
          <a:p>
            <a:pPr>
              <a:defRPr/>
            </a:pPr>
            <a:fld id="{B4059D0A-E4F5-E849-ABC1-A2EBB0D8360A}" type="datetimeFigureOut">
              <a:rPr lang="en-US"/>
              <a:pPr>
                <a:defRPr/>
              </a:pPr>
              <a:t>6/12/25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C844915-94DD-6A4F-9122-CF8D579423F4}" type="slidenum">
              <a:rPr lang="en-US"/>
              <a:pPr>
                <a:defRPr/>
              </a:pPr>
              <a:t>‹#›</a:t>
            </a:fld>
            <a:endParaRPr lang="en-US"/>
          </a:p>
        </p:txBody>
      </p:sp>
    </p:spTree>
    <p:extLst>
      <p:ext uri="{BB962C8B-B14F-4D97-AF65-F5344CB8AC3E}">
        <p14:creationId xmlns:p14="http://schemas.microsoft.com/office/powerpoint/2010/main" val="957986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CA" altLang="x-none"/>
              <a:t>Click to edit Master title style</a:t>
            </a:r>
            <a:endParaRPr lang="en-US" altLang="x-none"/>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CA" altLang="x-none"/>
              <a:t>Click to edit Master text styles</a:t>
            </a:r>
          </a:p>
          <a:p>
            <a:pPr lvl="1"/>
            <a:r>
              <a:rPr lang="en-CA" altLang="x-none"/>
              <a:t>Second level</a:t>
            </a:r>
          </a:p>
          <a:p>
            <a:pPr lvl="2"/>
            <a:r>
              <a:rPr lang="en-CA" altLang="x-none"/>
              <a:t>Third level</a:t>
            </a:r>
          </a:p>
          <a:p>
            <a:pPr lvl="3"/>
            <a:r>
              <a:rPr lang="en-CA" altLang="x-none"/>
              <a:t>Fourth level</a:t>
            </a:r>
          </a:p>
          <a:p>
            <a:pPr lvl="4"/>
            <a:r>
              <a:rPr lang="en-CA" altLang="x-none"/>
              <a:t>Fifth level</a:t>
            </a:r>
            <a:endParaRPr lang="en-US" altLang="x-non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5B1C9242-E258-294F-8811-AE7C2AF6B158}" type="datetimeFigureOut">
              <a:rPr lang="en-US"/>
              <a:pPr>
                <a:defRPr/>
              </a:pPr>
              <a:t>6/12/25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D1147EDD-3570-CC47-806B-F1FD305761B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charset="0"/>
        </a:defRPr>
      </a:lvl2pPr>
      <a:lvl3pPr algn="ctr" defTabSz="457200" rtl="0" eaLnBrk="0" fontAlgn="base" hangingPunct="0">
        <a:spcBef>
          <a:spcPct val="0"/>
        </a:spcBef>
        <a:spcAft>
          <a:spcPct val="0"/>
        </a:spcAft>
        <a:defRPr sz="4400">
          <a:solidFill>
            <a:schemeClr val="tx1"/>
          </a:solidFill>
          <a:latin typeface="Calibri" charset="0"/>
        </a:defRPr>
      </a:lvl3pPr>
      <a:lvl4pPr algn="ctr" defTabSz="457200" rtl="0" eaLnBrk="0" fontAlgn="base" hangingPunct="0">
        <a:spcBef>
          <a:spcPct val="0"/>
        </a:spcBef>
        <a:spcAft>
          <a:spcPct val="0"/>
        </a:spcAft>
        <a:defRPr sz="4400">
          <a:solidFill>
            <a:schemeClr val="tx1"/>
          </a:solidFill>
          <a:latin typeface="Calibri" charset="0"/>
        </a:defRPr>
      </a:lvl4pPr>
      <a:lvl5pPr algn="ctr" defTabSz="457200" rtl="0" eaLnBrk="0" fontAlgn="base" hangingPunct="0">
        <a:spcBef>
          <a:spcPct val="0"/>
        </a:spcBef>
        <a:spcAft>
          <a:spcPct val="0"/>
        </a:spcAft>
        <a:defRPr sz="4400">
          <a:solidFill>
            <a:schemeClr val="tx1"/>
          </a:solidFill>
          <a:latin typeface="Calibri" charset="0"/>
        </a:defRPr>
      </a:lvl5pPr>
      <a:lvl6pPr marL="457200" algn="ctr" defTabSz="457200" rtl="0" fontAlgn="base">
        <a:spcBef>
          <a:spcPct val="0"/>
        </a:spcBef>
        <a:spcAft>
          <a:spcPct val="0"/>
        </a:spcAft>
        <a:defRPr sz="4400">
          <a:solidFill>
            <a:schemeClr val="tx1"/>
          </a:solidFill>
          <a:latin typeface="Calibri" charset="0"/>
        </a:defRPr>
      </a:lvl6pPr>
      <a:lvl7pPr marL="914400" algn="ctr" defTabSz="457200" rtl="0" fontAlgn="base">
        <a:spcBef>
          <a:spcPct val="0"/>
        </a:spcBef>
        <a:spcAft>
          <a:spcPct val="0"/>
        </a:spcAft>
        <a:defRPr sz="4400">
          <a:solidFill>
            <a:schemeClr val="tx1"/>
          </a:solidFill>
          <a:latin typeface="Calibri" charset="0"/>
        </a:defRPr>
      </a:lvl7pPr>
      <a:lvl8pPr marL="1371600" algn="ctr" defTabSz="457200" rtl="0" fontAlgn="base">
        <a:spcBef>
          <a:spcPct val="0"/>
        </a:spcBef>
        <a:spcAft>
          <a:spcPct val="0"/>
        </a:spcAft>
        <a:defRPr sz="4400">
          <a:solidFill>
            <a:schemeClr val="tx1"/>
          </a:solidFill>
          <a:latin typeface="Calibri" charset="0"/>
        </a:defRPr>
      </a:lvl8pPr>
      <a:lvl9pPr marL="1828800" algn="ctr" defTabSz="457200" rtl="0" fontAlgn="base">
        <a:spcBef>
          <a:spcPct val="0"/>
        </a:spcBef>
        <a:spcAft>
          <a:spcPct val="0"/>
        </a:spcAft>
        <a:defRPr sz="4400">
          <a:solidFill>
            <a:schemeClr val="tx1"/>
          </a:solidFill>
          <a:latin typeface="Calibri"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tif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png"/><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4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9.tiff"/></Relationships>
</file>

<file path=ppt/slides/_rels/slide4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4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67.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Tropical Medicine Rounds</a:t>
            </a:r>
            <a:br>
              <a:rPr lang="en-US" dirty="0"/>
            </a:br>
            <a:r>
              <a:rPr lang="en-US" dirty="0" err="1"/>
              <a:t>Leishmaniasis</a:t>
            </a:r>
            <a:r>
              <a:rPr lang="en-US" dirty="0"/>
              <a:t> (visceral) </a:t>
            </a:r>
          </a:p>
        </p:txBody>
      </p:sp>
      <p:sp>
        <p:nvSpPr>
          <p:cNvPr id="3" name="Subtitle 2"/>
          <p:cNvSpPr>
            <a:spLocks noGrp="1"/>
          </p:cNvSpPr>
          <p:nvPr>
            <p:ph type="subTitle" idx="1"/>
          </p:nvPr>
        </p:nvSpPr>
        <p:spPr/>
        <p:txBody>
          <a:bodyPr/>
          <a:lstStyle/>
          <a:p>
            <a:r>
              <a:rPr lang="en-US" dirty="0"/>
              <a:t>June 13, 2025</a:t>
            </a:r>
          </a:p>
        </p:txBody>
      </p:sp>
    </p:spTree>
    <p:extLst>
      <p:ext uri="{BB962C8B-B14F-4D97-AF65-F5344CB8AC3E}">
        <p14:creationId xmlns:p14="http://schemas.microsoft.com/office/powerpoint/2010/main" val="1098804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Case report </a:t>
            </a:r>
          </a:p>
        </p:txBody>
      </p:sp>
      <p:sp>
        <p:nvSpPr>
          <p:cNvPr id="3" name="Content Placeholder 2"/>
          <p:cNvSpPr>
            <a:spLocks noGrp="1"/>
          </p:cNvSpPr>
          <p:nvPr>
            <p:ph idx="1"/>
          </p:nvPr>
        </p:nvSpPr>
        <p:spPr/>
        <p:txBody>
          <a:bodyPr>
            <a:normAutofit fontScale="92500" lnSpcReduction="10000"/>
          </a:bodyPr>
          <a:lstStyle/>
          <a:p>
            <a:r>
              <a:rPr lang="en-US" dirty="0"/>
              <a:t>73M presented to ER in Northern California </a:t>
            </a:r>
          </a:p>
          <a:p>
            <a:pPr lvl="1"/>
            <a:r>
              <a:rPr lang="en-US" dirty="0"/>
              <a:t>3 weeks of progressive fatigue, fever, chills, drenching night sweats, and anorexia. </a:t>
            </a:r>
          </a:p>
          <a:p>
            <a:pPr lvl="1"/>
            <a:r>
              <a:rPr lang="en-US" dirty="0"/>
              <a:t>No respiratory or joint symptoms, </a:t>
            </a:r>
          </a:p>
          <a:p>
            <a:pPr lvl="1"/>
            <a:r>
              <a:rPr lang="en-US" dirty="0"/>
              <a:t>HTN and remote history of prostate cancer</a:t>
            </a:r>
          </a:p>
          <a:p>
            <a:endParaRPr lang="en-US" dirty="0"/>
          </a:p>
          <a:p>
            <a:r>
              <a:rPr lang="en-US" dirty="0"/>
              <a:t>Lives in suburban Northern California</a:t>
            </a:r>
          </a:p>
          <a:p>
            <a:pPr lvl="1"/>
            <a:r>
              <a:rPr lang="en-US" dirty="0"/>
              <a:t>No sick contacts, no contact with animals </a:t>
            </a:r>
          </a:p>
          <a:p>
            <a:pPr lvl="1"/>
            <a:r>
              <a:rPr lang="en-US" dirty="0"/>
              <a:t>1 month ago trip to Whistler, BC</a:t>
            </a:r>
          </a:p>
          <a:p>
            <a:pPr lvl="1"/>
            <a:r>
              <a:rPr lang="en-US" dirty="0"/>
              <a:t>1 year walked along Camino de Santiago in Spain</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4419" y="3869870"/>
            <a:ext cx="2119581" cy="1545837"/>
          </a:xfrm>
          <a:prstGeom prst="rect">
            <a:avLst/>
          </a:prstGeom>
        </p:spPr>
      </p:pic>
      <p:sp>
        <p:nvSpPr>
          <p:cNvPr id="5" name="Rectangle 4"/>
          <p:cNvSpPr/>
          <p:nvPr/>
        </p:nvSpPr>
        <p:spPr>
          <a:xfrm>
            <a:off x="5440263" y="6308725"/>
            <a:ext cx="3493842" cy="369332"/>
          </a:xfrm>
          <a:prstGeom prst="rect">
            <a:avLst/>
          </a:prstGeom>
        </p:spPr>
        <p:txBody>
          <a:bodyPr wrap="none">
            <a:spAutoFit/>
          </a:bodyPr>
          <a:lstStyle/>
          <a:p>
            <a:r>
              <a:rPr lang="nb-NO" dirty="0">
                <a:latin typeface="Helvetica" charset="0"/>
              </a:rPr>
              <a:t>J Travel Med 2014; 21: 429–432</a:t>
            </a:r>
            <a:endParaRPr lang="nb-NO" dirty="0">
              <a:effectLst/>
              <a:latin typeface="Helvetica" charset="0"/>
            </a:endParaRPr>
          </a:p>
        </p:txBody>
      </p:sp>
    </p:spTree>
    <p:extLst>
      <p:ext uri="{BB962C8B-B14F-4D97-AF65-F5344CB8AC3E}">
        <p14:creationId xmlns:p14="http://schemas.microsoft.com/office/powerpoint/2010/main" val="1371338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Case report </a:t>
            </a:r>
          </a:p>
        </p:txBody>
      </p:sp>
      <p:sp>
        <p:nvSpPr>
          <p:cNvPr id="3" name="Content Placeholder 2"/>
          <p:cNvSpPr>
            <a:spLocks noGrp="1"/>
          </p:cNvSpPr>
          <p:nvPr>
            <p:ph idx="1"/>
          </p:nvPr>
        </p:nvSpPr>
        <p:spPr/>
        <p:txBody>
          <a:bodyPr>
            <a:normAutofit fontScale="77500" lnSpcReduction="20000"/>
          </a:bodyPr>
          <a:lstStyle/>
          <a:p>
            <a:r>
              <a:rPr lang="en-US" dirty="0"/>
              <a:t>73M in northern California with 3 weeks fever</a:t>
            </a:r>
          </a:p>
          <a:p>
            <a:pPr lvl="1"/>
            <a:r>
              <a:rPr lang="en-US" sz="2600" dirty="0"/>
              <a:t>Previous travel to BC (1 month ago) and Spain (1 year ago)</a:t>
            </a:r>
          </a:p>
          <a:p>
            <a:endParaRPr lang="en-US" dirty="0"/>
          </a:p>
          <a:p>
            <a:r>
              <a:rPr lang="en-US" dirty="0"/>
              <a:t>Investigations:</a:t>
            </a:r>
          </a:p>
          <a:p>
            <a:pPr lvl="1"/>
            <a:r>
              <a:rPr lang="en-US" dirty="0"/>
              <a:t>Pancytopenia </a:t>
            </a:r>
            <a:r>
              <a:rPr lang="mr-IN" dirty="0"/>
              <a:t>–</a:t>
            </a:r>
            <a:r>
              <a:rPr lang="en-US" dirty="0"/>
              <a:t> WBC 2, </a:t>
            </a:r>
            <a:r>
              <a:rPr lang="en-US" dirty="0" err="1"/>
              <a:t>Hb</a:t>
            </a:r>
            <a:r>
              <a:rPr lang="en-US" dirty="0"/>
              <a:t> 80, </a:t>
            </a:r>
            <a:r>
              <a:rPr lang="en-US" dirty="0" err="1"/>
              <a:t>Plt</a:t>
            </a:r>
            <a:r>
              <a:rPr lang="en-US" dirty="0"/>
              <a:t> 50,000</a:t>
            </a:r>
          </a:p>
          <a:p>
            <a:pPr lvl="1"/>
            <a:r>
              <a:rPr lang="en-US" dirty="0"/>
              <a:t>ALT 300</a:t>
            </a:r>
          </a:p>
          <a:p>
            <a:pPr lvl="1"/>
            <a:r>
              <a:rPr lang="en-US" dirty="0"/>
              <a:t>Ferritin 25,000</a:t>
            </a:r>
          </a:p>
          <a:p>
            <a:pPr lvl="1"/>
            <a:r>
              <a:rPr lang="en-US" dirty="0"/>
              <a:t>Blood cultures negative, HIV negative </a:t>
            </a:r>
          </a:p>
          <a:p>
            <a:pPr lvl="1"/>
            <a:r>
              <a:rPr lang="en-US" dirty="0"/>
              <a:t>CT = mild-moderate hepatosplenomegaly </a:t>
            </a:r>
          </a:p>
          <a:p>
            <a:pPr lvl="1"/>
            <a:endParaRPr lang="en-US" dirty="0"/>
          </a:p>
          <a:p>
            <a:pPr marL="457200" lvl="1" indent="0">
              <a:buNone/>
            </a:pPr>
            <a:r>
              <a:rPr lang="en-CA" dirty="0"/>
              <a:t> </a:t>
            </a:r>
          </a:p>
          <a:p>
            <a:pPr marL="457200" lvl="1" indent="0">
              <a:buNone/>
            </a:pPr>
            <a:r>
              <a:rPr lang="en-CA" dirty="0"/>
              <a:t> </a:t>
            </a:r>
          </a:p>
          <a:p>
            <a:pPr marL="457200" lvl="1" indent="0">
              <a:buNone/>
            </a:pPr>
            <a:r>
              <a:rPr lang="en-CA" dirty="0"/>
              <a:t> </a:t>
            </a:r>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3043"/>
          <a:stretch/>
        </p:blipFill>
        <p:spPr>
          <a:xfrm>
            <a:off x="6139543" y="3780227"/>
            <a:ext cx="3004457" cy="2345936"/>
          </a:xfrm>
          <a:prstGeom prst="rect">
            <a:avLst/>
          </a:prstGeom>
        </p:spPr>
      </p:pic>
    </p:spTree>
    <p:extLst>
      <p:ext uri="{BB962C8B-B14F-4D97-AF65-F5344CB8AC3E}">
        <p14:creationId xmlns:p14="http://schemas.microsoft.com/office/powerpoint/2010/main" val="380781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Case report </a:t>
            </a:r>
          </a:p>
        </p:txBody>
      </p:sp>
      <p:sp>
        <p:nvSpPr>
          <p:cNvPr id="3" name="Content Placeholder 2"/>
          <p:cNvSpPr>
            <a:spLocks noGrp="1"/>
          </p:cNvSpPr>
          <p:nvPr>
            <p:ph idx="1"/>
          </p:nvPr>
        </p:nvSpPr>
        <p:spPr/>
        <p:txBody>
          <a:bodyPr>
            <a:normAutofit fontScale="77500" lnSpcReduction="20000"/>
          </a:bodyPr>
          <a:lstStyle/>
          <a:p>
            <a:r>
              <a:rPr lang="en-US" dirty="0"/>
              <a:t>73M in northern California with 3 weeks fever</a:t>
            </a:r>
          </a:p>
          <a:p>
            <a:pPr lvl="1"/>
            <a:r>
              <a:rPr lang="en-US" sz="2600" dirty="0"/>
              <a:t>Previous travel to BC (1 month ago) and Spain (1 year ago)</a:t>
            </a:r>
          </a:p>
          <a:p>
            <a:endParaRPr lang="en-US" dirty="0"/>
          </a:p>
          <a:p>
            <a:r>
              <a:rPr lang="en-US" dirty="0"/>
              <a:t>Investigations:</a:t>
            </a:r>
          </a:p>
          <a:p>
            <a:pPr lvl="1"/>
            <a:r>
              <a:rPr lang="en-US" dirty="0"/>
              <a:t>Pancytopenia </a:t>
            </a:r>
            <a:r>
              <a:rPr lang="mr-IN" dirty="0"/>
              <a:t>–</a:t>
            </a:r>
            <a:r>
              <a:rPr lang="en-US" dirty="0"/>
              <a:t> WBC 2, </a:t>
            </a:r>
            <a:r>
              <a:rPr lang="en-US" dirty="0" err="1"/>
              <a:t>Hb</a:t>
            </a:r>
            <a:r>
              <a:rPr lang="en-US" dirty="0"/>
              <a:t> 80, </a:t>
            </a:r>
            <a:r>
              <a:rPr lang="en-US" dirty="0" err="1"/>
              <a:t>Plt</a:t>
            </a:r>
            <a:r>
              <a:rPr lang="en-US" dirty="0"/>
              <a:t> 50,000</a:t>
            </a:r>
          </a:p>
          <a:p>
            <a:pPr lvl="1"/>
            <a:r>
              <a:rPr lang="en-US" dirty="0"/>
              <a:t>ALT 300</a:t>
            </a:r>
          </a:p>
          <a:p>
            <a:pPr lvl="1"/>
            <a:r>
              <a:rPr lang="en-US" dirty="0"/>
              <a:t>Ferritin 25,000</a:t>
            </a:r>
          </a:p>
          <a:p>
            <a:pPr lvl="1"/>
            <a:r>
              <a:rPr lang="en-US" dirty="0"/>
              <a:t>Blood cultures negative, HIV negative </a:t>
            </a:r>
          </a:p>
          <a:p>
            <a:pPr lvl="1"/>
            <a:r>
              <a:rPr lang="en-US" dirty="0"/>
              <a:t>CT = mild-moderate hepatosplenomegaly </a:t>
            </a:r>
          </a:p>
          <a:p>
            <a:pPr lvl="1"/>
            <a:endParaRPr lang="en-US" dirty="0"/>
          </a:p>
          <a:p>
            <a:pPr lvl="1"/>
            <a:r>
              <a:rPr lang="en-US" dirty="0"/>
              <a:t>Urine Histoplasma Ag borderline positive 0.9 ng/mL (&lt; 0.7 ref)</a:t>
            </a:r>
          </a:p>
          <a:p>
            <a:pPr lvl="1"/>
            <a:r>
              <a:rPr lang="en-US" dirty="0"/>
              <a:t>Fibrinogen low, TG elevated, sIL-2r elevated 50,000</a:t>
            </a:r>
          </a:p>
          <a:p>
            <a:pPr lvl="1"/>
            <a:endParaRPr lang="en-US" dirty="0"/>
          </a:p>
          <a:p>
            <a:pPr lvl="1"/>
            <a:endParaRPr lang="en-US" dirty="0"/>
          </a:p>
          <a:p>
            <a:pPr lvl="1"/>
            <a:endParaRPr lang="en-US" dirty="0"/>
          </a:p>
          <a:p>
            <a:pPr lvl="1"/>
            <a:endParaRPr lang="en-US" dirty="0"/>
          </a:p>
          <a:p>
            <a:pPr lvl="1"/>
            <a:endParaRPr lang="en-US" dirty="0"/>
          </a:p>
          <a:p>
            <a:pPr lvl="1"/>
            <a:endParaRPr lang="en-US" dirty="0"/>
          </a:p>
        </p:txBody>
      </p:sp>
    </p:spTree>
    <p:extLst>
      <p:ext uri="{BB962C8B-B14F-4D97-AF65-F5344CB8AC3E}">
        <p14:creationId xmlns:p14="http://schemas.microsoft.com/office/powerpoint/2010/main" val="1237409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Case report</a:t>
            </a:r>
          </a:p>
        </p:txBody>
      </p:sp>
      <p:sp>
        <p:nvSpPr>
          <p:cNvPr id="3" name="Content Placeholder 2"/>
          <p:cNvSpPr>
            <a:spLocks noGrp="1"/>
          </p:cNvSpPr>
          <p:nvPr>
            <p:ph idx="1"/>
          </p:nvPr>
        </p:nvSpPr>
        <p:spPr/>
        <p:txBody>
          <a:bodyPr/>
          <a:lstStyle/>
          <a:p>
            <a:pPr marL="0" indent="0">
              <a:buNone/>
            </a:pPr>
            <a:r>
              <a:rPr lang="en-US" dirty="0"/>
              <a:t>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1150" y="1417638"/>
            <a:ext cx="5981700" cy="4505325"/>
          </a:xfrm>
          <a:prstGeom prst="rect">
            <a:avLst/>
          </a:prstGeom>
        </p:spPr>
      </p:pic>
    </p:spTree>
    <p:extLst>
      <p:ext uri="{BB962C8B-B14F-4D97-AF65-F5344CB8AC3E}">
        <p14:creationId xmlns:p14="http://schemas.microsoft.com/office/powerpoint/2010/main" val="6367590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Title 1"/>
          <p:cNvSpPr>
            <a:spLocks noGrp="1"/>
          </p:cNvSpPr>
          <p:nvPr>
            <p:ph type="title"/>
          </p:nvPr>
        </p:nvSpPr>
        <p:spPr>
          <a:xfrm>
            <a:off x="457200" y="274638"/>
            <a:ext cx="8229600" cy="1619250"/>
          </a:xfrm>
        </p:spPr>
        <p:txBody>
          <a:bodyPr/>
          <a:lstStyle/>
          <a:p>
            <a:pPr algn="l" eaLnBrk="1" hangingPunct="1"/>
            <a:r>
              <a:rPr lang="en-US" altLang="x-none"/>
              <a:t>Bone marrow aspirate </a:t>
            </a:r>
          </a:p>
        </p:txBody>
      </p:sp>
      <p:sp>
        <p:nvSpPr>
          <p:cNvPr id="114690" name="Content Placeholder 2"/>
          <p:cNvSpPr>
            <a:spLocks noGrp="1"/>
          </p:cNvSpPr>
          <p:nvPr>
            <p:ph idx="1"/>
          </p:nvPr>
        </p:nvSpPr>
        <p:spPr/>
        <p:txBody>
          <a:bodyPr/>
          <a:lstStyle/>
          <a:p>
            <a:pPr marL="0" indent="0" defTabSz="914400" eaLnBrk="1" hangingPunct="1">
              <a:spcBef>
                <a:spcPct val="0"/>
              </a:spcBef>
              <a:buFontTx/>
              <a:buNone/>
            </a:pPr>
            <a:r>
              <a:rPr lang="en-US" altLang="x-none" sz="2400"/>
              <a:t> 	</a:t>
            </a:r>
          </a:p>
        </p:txBody>
      </p:sp>
      <p:pic>
        <p:nvPicPr>
          <p:cNvPr id="114691" name="Picture 1"/>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57200" y="2543175"/>
            <a:ext cx="3667125"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2" name="Picture 8"/>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5043488" y="2543175"/>
            <a:ext cx="3136900" cy="313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693" name="Rectangle 3"/>
          <p:cNvSpPr>
            <a:spLocks noChangeArrowheads="1"/>
          </p:cNvSpPr>
          <p:nvPr/>
        </p:nvSpPr>
        <p:spPr bwMode="auto">
          <a:xfrm>
            <a:off x="1030288" y="1931988"/>
            <a:ext cx="267017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r>
              <a:rPr lang="en-US" altLang="x-none" sz="3200"/>
              <a:t>Histoplasmosis</a:t>
            </a:r>
          </a:p>
        </p:txBody>
      </p:sp>
      <p:sp>
        <p:nvSpPr>
          <p:cNvPr id="114694" name="Rectangle 4"/>
          <p:cNvSpPr>
            <a:spLocks noChangeArrowheads="1"/>
          </p:cNvSpPr>
          <p:nvPr/>
        </p:nvSpPr>
        <p:spPr bwMode="auto">
          <a:xfrm>
            <a:off x="5345113" y="1893888"/>
            <a:ext cx="25336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r>
              <a:rPr lang="en-US" altLang="x-none" sz="3200" dirty="0"/>
              <a:t>Leishmaniasis</a:t>
            </a:r>
            <a:r>
              <a:rPr lang="en-US" altLang="x-none" dirty="0"/>
              <a:t> </a:t>
            </a:r>
          </a:p>
        </p:txBody>
      </p:sp>
    </p:spTree>
    <p:extLst>
      <p:ext uri="{BB962C8B-B14F-4D97-AF65-F5344CB8AC3E}">
        <p14:creationId xmlns:p14="http://schemas.microsoft.com/office/powerpoint/2010/main" val="1402901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Case report</a:t>
            </a:r>
          </a:p>
        </p:txBody>
      </p:sp>
      <p:sp>
        <p:nvSpPr>
          <p:cNvPr id="3" name="Content Placeholder 2"/>
          <p:cNvSpPr>
            <a:spLocks noGrp="1"/>
          </p:cNvSpPr>
          <p:nvPr>
            <p:ph idx="1"/>
          </p:nvPr>
        </p:nvSpPr>
        <p:spPr/>
        <p:txBody>
          <a:bodyPr/>
          <a:lstStyle/>
          <a:p>
            <a:pPr marL="0" indent="0">
              <a:buNone/>
            </a:pPr>
            <a:r>
              <a:rPr lang="en-US" dirty="0"/>
              <a:t>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1150" y="1417638"/>
            <a:ext cx="5981700" cy="4505325"/>
          </a:xfrm>
          <a:prstGeom prst="rect">
            <a:avLst/>
          </a:prstGeom>
        </p:spPr>
      </p:pic>
      <p:sp>
        <p:nvSpPr>
          <p:cNvPr id="5" name="TextBox 4"/>
          <p:cNvSpPr txBox="1"/>
          <p:nvPr/>
        </p:nvSpPr>
        <p:spPr>
          <a:xfrm>
            <a:off x="628650" y="4779169"/>
            <a:ext cx="3337324" cy="923330"/>
          </a:xfrm>
          <a:prstGeom prst="rect">
            <a:avLst/>
          </a:prstGeom>
          <a:noFill/>
        </p:spPr>
        <p:txBody>
          <a:bodyPr wrap="none" rtlCol="0">
            <a:spAutoFit/>
          </a:bodyPr>
          <a:lstStyle/>
          <a:p>
            <a:r>
              <a:rPr lang="en-US" sz="2700" dirty="0"/>
              <a:t>L-</a:t>
            </a:r>
            <a:r>
              <a:rPr lang="en-US" sz="2700" dirty="0" err="1"/>
              <a:t>amB</a:t>
            </a:r>
            <a:r>
              <a:rPr lang="en-US" sz="2700" dirty="0"/>
              <a:t> 3mg/kg x 7days</a:t>
            </a:r>
          </a:p>
          <a:p>
            <a:r>
              <a:rPr lang="en-US" sz="2700" dirty="0"/>
              <a:t> </a:t>
            </a:r>
            <a:r>
              <a:rPr lang="en-US" sz="2700" dirty="0">
                <a:sym typeface="Wingdings"/>
              </a:rPr>
              <a:t> did well </a:t>
            </a:r>
            <a:endParaRPr lang="en-US" sz="2700" dirty="0"/>
          </a:p>
        </p:txBody>
      </p:sp>
      <p:sp>
        <p:nvSpPr>
          <p:cNvPr id="6" name="Rectangle 5"/>
          <p:cNvSpPr/>
          <p:nvPr/>
        </p:nvSpPr>
        <p:spPr>
          <a:xfrm>
            <a:off x="5421975" y="6308725"/>
            <a:ext cx="3493842" cy="369332"/>
          </a:xfrm>
          <a:prstGeom prst="rect">
            <a:avLst/>
          </a:prstGeom>
        </p:spPr>
        <p:txBody>
          <a:bodyPr wrap="none">
            <a:spAutoFit/>
          </a:bodyPr>
          <a:lstStyle/>
          <a:p>
            <a:r>
              <a:rPr lang="nb-NO">
                <a:latin typeface="Helvetica" charset="0"/>
              </a:rPr>
              <a:t>J Travel Med 2014; 21: 429–432</a:t>
            </a:r>
            <a:endParaRPr lang="nb-NO">
              <a:effectLst/>
              <a:latin typeface="Helvetica" charset="0"/>
            </a:endParaRPr>
          </a:p>
        </p:txBody>
      </p:sp>
    </p:spTree>
    <p:extLst>
      <p:ext uri="{BB962C8B-B14F-4D97-AF65-F5344CB8AC3E}">
        <p14:creationId xmlns:p14="http://schemas.microsoft.com/office/powerpoint/2010/main" val="94654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dirty="0"/>
              <a:t>Case report </a:t>
            </a:r>
            <a:br>
              <a:rPr lang="en-US" sz="3600" dirty="0"/>
            </a:br>
            <a:r>
              <a:rPr lang="en-US" sz="3600" dirty="0"/>
              <a:t>2 year old with VL-HLH discovered pre-BMT</a:t>
            </a:r>
          </a:p>
        </p:txBody>
      </p:sp>
      <p:sp>
        <p:nvSpPr>
          <p:cNvPr id="3" name="Content Placeholder 2"/>
          <p:cNvSpPr>
            <a:spLocks noGrp="1"/>
          </p:cNvSpPr>
          <p:nvPr>
            <p:ph idx="1"/>
          </p:nvPr>
        </p:nvSpPr>
        <p:spPr/>
        <p:txBody>
          <a:bodyPr/>
          <a:lstStyle/>
          <a:p>
            <a:r>
              <a:rPr lang="en-US" dirty="0"/>
              <a:t> </a:t>
            </a:r>
            <a:r>
              <a:rPr lang="en-US" sz="2400" dirty="0"/>
              <a:t>Born in Calgary, Canada, parents from Croatia and Chile </a:t>
            </a:r>
          </a:p>
          <a:p>
            <a:pPr lvl="1"/>
            <a:r>
              <a:rPr lang="en-US" sz="2000" dirty="0"/>
              <a:t>Well until 21 months when developed 4 week history of fevers</a:t>
            </a:r>
          </a:p>
          <a:p>
            <a:pPr lvl="2"/>
            <a:r>
              <a:rPr lang="en-US" sz="1800" dirty="0"/>
              <a:t>Diagnosed and treated for HLH </a:t>
            </a:r>
            <a:r>
              <a:rPr lang="en-US" sz="1800" dirty="0">
                <a:sym typeface="Wingdings"/>
              </a:rPr>
              <a:t> relapsed; planned for SCT</a:t>
            </a:r>
          </a:p>
          <a:p>
            <a:pPr lvl="2"/>
            <a:r>
              <a:rPr lang="en-US" sz="1800" dirty="0">
                <a:sym typeface="Wingdings"/>
              </a:rPr>
              <a:t>Diagnosed with VL on 3</a:t>
            </a:r>
            <a:r>
              <a:rPr lang="en-US" sz="1800" baseline="30000" dirty="0">
                <a:sym typeface="Wingdings"/>
              </a:rPr>
              <a:t>rd</a:t>
            </a:r>
            <a:r>
              <a:rPr lang="en-US" sz="1800" dirty="0">
                <a:sym typeface="Wingdings"/>
              </a:rPr>
              <a:t> bone marrow </a:t>
            </a:r>
            <a:endParaRPr lang="en-US" sz="1800" dirty="0"/>
          </a:p>
        </p:txBody>
      </p:sp>
      <p:pic>
        <p:nvPicPr>
          <p:cNvPr id="2050" name="Picture 2" descr="mage result for Dalmatian Co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9268" y="3491577"/>
            <a:ext cx="3817451" cy="209959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7382" y="3468886"/>
            <a:ext cx="2713154" cy="2122289"/>
          </a:xfrm>
          <a:prstGeom prst="rect">
            <a:avLst/>
          </a:prstGeom>
        </p:spPr>
      </p:pic>
      <p:sp>
        <p:nvSpPr>
          <p:cNvPr id="6" name="Rectangle 5"/>
          <p:cNvSpPr/>
          <p:nvPr/>
        </p:nvSpPr>
        <p:spPr>
          <a:xfrm>
            <a:off x="4219268" y="6308725"/>
            <a:ext cx="5559552" cy="369332"/>
          </a:xfrm>
          <a:prstGeom prst="rect">
            <a:avLst/>
          </a:prstGeom>
        </p:spPr>
        <p:txBody>
          <a:bodyPr wrap="square">
            <a:spAutoFit/>
          </a:bodyPr>
          <a:lstStyle/>
          <a:p>
            <a:r>
              <a:rPr lang="en-US" dirty="0">
                <a:latin typeface="Helvetica" charset="0"/>
              </a:rPr>
              <a:t>J </a:t>
            </a:r>
            <a:r>
              <a:rPr lang="en-US" dirty="0" err="1">
                <a:latin typeface="Helvetica" charset="0"/>
              </a:rPr>
              <a:t>Pediatr</a:t>
            </a:r>
            <a:r>
              <a:rPr lang="en-US" dirty="0">
                <a:latin typeface="Helvetica" charset="0"/>
              </a:rPr>
              <a:t> </a:t>
            </a:r>
            <a:r>
              <a:rPr lang="en-US" dirty="0" err="1">
                <a:latin typeface="Helvetica" charset="0"/>
              </a:rPr>
              <a:t>Hematol</a:t>
            </a:r>
            <a:r>
              <a:rPr lang="en-US" dirty="0">
                <a:latin typeface="Helvetica" charset="0"/>
              </a:rPr>
              <a:t> </a:t>
            </a:r>
            <a:r>
              <a:rPr lang="en-US" dirty="0" err="1">
                <a:latin typeface="Helvetica" charset="0"/>
              </a:rPr>
              <a:t>Oncol</a:t>
            </a:r>
            <a:r>
              <a:rPr lang="en-US" dirty="0">
                <a:latin typeface="Helvetica" charset="0"/>
              </a:rPr>
              <a:t> 2013;35:e127–e129</a:t>
            </a:r>
            <a:endParaRPr lang="en-US" dirty="0">
              <a:effectLst/>
              <a:latin typeface="Helvetica" charset="0"/>
            </a:endParaRPr>
          </a:p>
        </p:txBody>
      </p:sp>
    </p:spTree>
    <p:extLst>
      <p:ext uri="{BB962C8B-B14F-4D97-AF65-F5344CB8AC3E}">
        <p14:creationId xmlns:p14="http://schemas.microsoft.com/office/powerpoint/2010/main" val="8723041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a:t> </a:t>
            </a:r>
          </a:p>
        </p:txBody>
      </p:sp>
      <p:pic>
        <p:nvPicPr>
          <p:cNvPr id="15" name="Picture 1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74039" y="1133111"/>
            <a:ext cx="1636789" cy="1206054"/>
          </a:xfrm>
          <a:prstGeom prst="rect">
            <a:avLst/>
          </a:prstGeom>
        </p:spPr>
      </p:pic>
      <p:pic>
        <p:nvPicPr>
          <p:cNvPr id="16" name="Picture 15"/>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033742" y="1153135"/>
            <a:ext cx="2165338" cy="1203583"/>
          </a:xfrm>
          <a:prstGeom prst="rect">
            <a:avLst/>
          </a:prstGeom>
        </p:spPr>
      </p:pic>
      <p:pic>
        <p:nvPicPr>
          <p:cNvPr id="17" name="Picture 1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74039" y="2484153"/>
            <a:ext cx="1600201" cy="1600201"/>
          </a:xfrm>
          <a:prstGeom prst="rect">
            <a:avLst/>
          </a:prstGeom>
        </p:spPr>
      </p:pic>
      <p:pic>
        <p:nvPicPr>
          <p:cNvPr id="18" name="Picture 1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020779" y="2527180"/>
            <a:ext cx="2165338" cy="1470625"/>
          </a:xfrm>
          <a:prstGeom prst="rect">
            <a:avLst/>
          </a:prstGeom>
        </p:spPr>
      </p:pic>
      <p:pic>
        <p:nvPicPr>
          <p:cNvPr id="19" name="Picture 18"/>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020779" y="4084354"/>
            <a:ext cx="2152376" cy="1388629"/>
          </a:xfrm>
          <a:prstGeom prst="rect">
            <a:avLst/>
          </a:prstGeom>
        </p:spPr>
      </p:pic>
      <p:sp>
        <p:nvSpPr>
          <p:cNvPr id="20" name="Title 1"/>
          <p:cNvSpPr txBox="1">
            <a:spLocks/>
          </p:cNvSpPr>
          <p:nvPr/>
        </p:nvSpPr>
        <p:spPr>
          <a:xfrm>
            <a:off x="4354326" y="2225759"/>
            <a:ext cx="4360333" cy="147002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a:t>Leishmaniasis </a:t>
            </a:r>
          </a:p>
          <a:p>
            <a:pPr algn="l"/>
            <a:r>
              <a:rPr lang="en-US" b="1" dirty="0"/>
              <a:t>Jan Hajek</a:t>
            </a:r>
          </a:p>
        </p:txBody>
      </p:sp>
      <p:sp>
        <p:nvSpPr>
          <p:cNvPr id="21" name="Subtitle 2"/>
          <p:cNvSpPr txBox="1">
            <a:spLocks/>
          </p:cNvSpPr>
          <p:nvPr/>
        </p:nvSpPr>
        <p:spPr>
          <a:xfrm>
            <a:off x="4449113" y="3695784"/>
            <a:ext cx="3323287" cy="175260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sz="2400" dirty="0"/>
              <a:t>Cutaneous</a:t>
            </a:r>
          </a:p>
          <a:p>
            <a:pPr algn="l"/>
            <a:r>
              <a:rPr lang="en-US" sz="2400" dirty="0"/>
              <a:t>Mucosal </a:t>
            </a:r>
          </a:p>
          <a:p>
            <a:pPr algn="l"/>
            <a:r>
              <a:rPr lang="en-US" sz="2400" dirty="0"/>
              <a:t>Visceral</a:t>
            </a:r>
          </a:p>
        </p:txBody>
      </p:sp>
      <p:sp>
        <p:nvSpPr>
          <p:cNvPr id="11" name="Rectangle 10"/>
          <p:cNvSpPr/>
          <p:nvPr/>
        </p:nvSpPr>
        <p:spPr>
          <a:xfrm>
            <a:off x="4111625" y="163513"/>
            <a:ext cx="4176713" cy="585787"/>
          </a:xfrm>
          <a:prstGeom prst="rect">
            <a:avLst/>
          </a:prstGeom>
        </p:spPr>
        <p:txBody>
          <a:bodyPr>
            <a:spAutoFit/>
          </a:bodyPr>
          <a:lstStyle/>
          <a:p>
            <a:pPr algn="r" eaLnBrk="1" fontAlgn="auto" hangingPunct="1">
              <a:spcBef>
                <a:spcPts val="0"/>
              </a:spcBef>
              <a:spcAft>
                <a:spcPts val="0"/>
              </a:spcAft>
              <a:defRPr/>
            </a:pPr>
            <a:r>
              <a:rPr lang="en-US" sz="1600" b="1" dirty="0">
                <a:solidFill>
                  <a:schemeClr val="tx2">
                    <a:lumMod val="75000"/>
                  </a:schemeClr>
                </a:solidFill>
                <a:latin typeface="+mn-lt"/>
              </a:rPr>
              <a:t>Tropical and Geographic Medicine</a:t>
            </a:r>
          </a:p>
          <a:p>
            <a:pPr algn="r" eaLnBrk="1" fontAlgn="auto" hangingPunct="1">
              <a:spcBef>
                <a:spcPts val="0"/>
              </a:spcBef>
              <a:spcAft>
                <a:spcPts val="0"/>
              </a:spcAft>
              <a:defRPr/>
            </a:pPr>
            <a:r>
              <a:rPr lang="en-US" sz="1600" b="1" dirty="0">
                <a:solidFill>
                  <a:schemeClr val="tx2">
                    <a:lumMod val="75000"/>
                  </a:schemeClr>
                </a:solidFill>
                <a:latin typeface="+mn-lt"/>
              </a:rPr>
              <a:t>Short Course</a:t>
            </a:r>
          </a:p>
        </p:txBody>
      </p:sp>
      <p:pic>
        <p:nvPicPr>
          <p:cNvPr id="12" name="Picture 6" descr="ubc logo.eps"/>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8288338" y="95250"/>
            <a:ext cx="573087"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2104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pPr algn="l" eaLnBrk="1" hangingPunct="1"/>
            <a:r>
              <a:rPr lang="en-US" altLang="x-none" b="1"/>
              <a:t>Outline</a:t>
            </a:r>
          </a:p>
        </p:txBody>
      </p:sp>
      <p:sp>
        <p:nvSpPr>
          <p:cNvPr id="3" name="Content Placeholder 2"/>
          <p:cNvSpPr>
            <a:spLocks noGrp="1"/>
          </p:cNvSpPr>
          <p:nvPr>
            <p:ph idx="1"/>
          </p:nvPr>
        </p:nvSpPr>
        <p:spPr>
          <a:xfrm>
            <a:off x="457200" y="1600200"/>
            <a:ext cx="8686800" cy="4525963"/>
          </a:xfrm>
        </p:spPr>
        <p:txBody>
          <a:bodyPr rtlCol="0">
            <a:normAutofit fontScale="92500" lnSpcReduction="20000"/>
          </a:bodyPr>
          <a:lstStyle/>
          <a:p>
            <a:pPr marL="514350" indent="-514350" eaLnBrk="1" fontAlgn="auto" hangingPunct="1">
              <a:spcAft>
                <a:spcPts val="0"/>
              </a:spcAft>
              <a:buFont typeface="+mj-lt"/>
              <a:buAutoNum type="arabicPeriod"/>
              <a:defRPr/>
            </a:pPr>
            <a:r>
              <a:rPr lang="en-US" sz="3500" b="1" dirty="0"/>
              <a:t>Leishmaniasis overview</a:t>
            </a:r>
          </a:p>
          <a:p>
            <a:pPr lvl="1" eaLnBrk="1" fontAlgn="auto" hangingPunct="1">
              <a:spcAft>
                <a:spcPts val="0"/>
              </a:spcAft>
              <a:buFont typeface="Arial"/>
              <a:buChar char="–"/>
              <a:defRPr/>
            </a:pPr>
            <a:r>
              <a:rPr lang="en-US" sz="3000" b="1" dirty="0"/>
              <a:t>Epidemiology, parasite, classification, </a:t>
            </a:r>
          </a:p>
          <a:p>
            <a:pPr marL="514350" indent="-514350" eaLnBrk="1" fontAlgn="auto" hangingPunct="1">
              <a:spcAft>
                <a:spcPts val="0"/>
              </a:spcAft>
              <a:buFont typeface="+mj-lt"/>
              <a:buAutoNum type="arabicPeriod"/>
              <a:defRPr/>
            </a:pPr>
            <a:endParaRPr lang="en-US" sz="2600" dirty="0"/>
          </a:p>
          <a:p>
            <a:pPr marL="514350" indent="-514350" eaLnBrk="1" fontAlgn="auto" hangingPunct="1">
              <a:spcAft>
                <a:spcPts val="0"/>
              </a:spcAft>
              <a:buFont typeface="+mj-lt"/>
              <a:buAutoNum type="arabicPeriod"/>
              <a:defRPr/>
            </a:pPr>
            <a:r>
              <a:rPr lang="en-US" sz="2600" dirty="0"/>
              <a:t>Cutaneous (CL) and Mucosal Leishmaniasis (ML)</a:t>
            </a:r>
          </a:p>
          <a:p>
            <a:pPr marL="457200" lvl="1" indent="0" eaLnBrk="1" fontAlgn="auto" hangingPunct="1">
              <a:spcAft>
                <a:spcPts val="0"/>
              </a:spcAft>
              <a:buFont typeface="Arial"/>
              <a:buNone/>
              <a:defRPr/>
            </a:pPr>
            <a:endParaRPr lang="en-US" dirty="0"/>
          </a:p>
          <a:p>
            <a:pPr marL="571500" indent="-514350" eaLnBrk="1" fontAlgn="auto" hangingPunct="1">
              <a:spcAft>
                <a:spcPts val="0"/>
              </a:spcAft>
              <a:buFont typeface="+mj-lt"/>
              <a:buAutoNum type="arabicPeriod"/>
              <a:defRPr/>
            </a:pPr>
            <a:r>
              <a:rPr lang="en-US" sz="3500" b="1" dirty="0"/>
              <a:t>Visceral Leishmaniasis (VL)</a:t>
            </a:r>
          </a:p>
          <a:p>
            <a:pPr lvl="1" eaLnBrk="1" fontAlgn="auto" hangingPunct="1">
              <a:spcAft>
                <a:spcPts val="0"/>
              </a:spcAft>
              <a:buFont typeface="Arial"/>
              <a:buChar char="–"/>
              <a:defRPr/>
            </a:pPr>
            <a:r>
              <a:rPr lang="en-US" sz="3000" b="1" dirty="0"/>
              <a:t>Presentation, diagnosis, treatment</a:t>
            </a:r>
          </a:p>
          <a:p>
            <a:pPr lvl="1" eaLnBrk="1" fontAlgn="auto" hangingPunct="1">
              <a:spcAft>
                <a:spcPts val="0"/>
              </a:spcAft>
              <a:buFont typeface="Arial"/>
              <a:buChar char="–"/>
              <a:defRPr/>
            </a:pPr>
            <a:r>
              <a:rPr lang="en-US" sz="3000" b="1" dirty="0"/>
              <a:t>Two cases</a:t>
            </a:r>
          </a:p>
          <a:p>
            <a:pPr lvl="1" eaLnBrk="1" fontAlgn="auto" hangingPunct="1">
              <a:spcAft>
                <a:spcPts val="0"/>
              </a:spcAft>
              <a:buFont typeface="Arial"/>
              <a:buChar char="–"/>
              <a:defRPr/>
            </a:pPr>
            <a:endParaRPr lang="en-US" dirty="0"/>
          </a:p>
          <a:p>
            <a:pPr marL="457200" lvl="1" indent="0" eaLnBrk="1" fontAlgn="auto" hangingPunct="1">
              <a:spcAft>
                <a:spcPts val="0"/>
              </a:spcAft>
              <a:buFont typeface="Arial"/>
              <a:buNone/>
              <a:defRPr/>
            </a:pPr>
            <a:r>
              <a:rPr lang="en-US" dirty="0"/>
              <a:t> </a:t>
            </a:r>
          </a:p>
          <a:p>
            <a:pPr lvl="1" eaLnBrk="1" fontAlgn="auto" hangingPunct="1">
              <a:spcAft>
                <a:spcPts val="0"/>
              </a:spcAft>
              <a:buFont typeface="Arial"/>
              <a:buChar char="–"/>
              <a:defRPr/>
            </a:pPr>
            <a:endParaRPr lang="en-US" dirty="0"/>
          </a:p>
        </p:txBody>
      </p:sp>
      <p:sp>
        <p:nvSpPr>
          <p:cNvPr id="6" name="Rectangle 5"/>
          <p:cNvSpPr/>
          <p:nvPr/>
        </p:nvSpPr>
        <p:spPr>
          <a:xfrm>
            <a:off x="4111625" y="163513"/>
            <a:ext cx="4176713" cy="585787"/>
          </a:xfrm>
          <a:prstGeom prst="rect">
            <a:avLst/>
          </a:prstGeom>
        </p:spPr>
        <p:txBody>
          <a:bodyPr>
            <a:spAutoFit/>
          </a:bodyPr>
          <a:lstStyle/>
          <a:p>
            <a:pPr algn="r" eaLnBrk="1" fontAlgn="auto" hangingPunct="1">
              <a:spcBef>
                <a:spcPts val="0"/>
              </a:spcBef>
              <a:spcAft>
                <a:spcPts val="0"/>
              </a:spcAft>
              <a:defRPr/>
            </a:pPr>
            <a:r>
              <a:rPr lang="en-US" sz="1600" b="1" dirty="0">
                <a:solidFill>
                  <a:schemeClr val="tx2">
                    <a:lumMod val="75000"/>
                  </a:schemeClr>
                </a:solidFill>
                <a:latin typeface="+mn-lt"/>
              </a:rPr>
              <a:t>Tropical and Geographic Medicine</a:t>
            </a:r>
          </a:p>
          <a:p>
            <a:pPr algn="r" eaLnBrk="1" fontAlgn="auto" hangingPunct="1">
              <a:spcBef>
                <a:spcPts val="0"/>
              </a:spcBef>
              <a:spcAft>
                <a:spcPts val="0"/>
              </a:spcAft>
              <a:defRPr/>
            </a:pPr>
            <a:r>
              <a:rPr lang="en-US" sz="1600" b="1" dirty="0">
                <a:solidFill>
                  <a:schemeClr val="tx2">
                    <a:lumMod val="75000"/>
                  </a:schemeClr>
                </a:solidFill>
                <a:latin typeface="+mn-lt"/>
              </a:rPr>
              <a:t>Short Course</a:t>
            </a:r>
          </a:p>
        </p:txBody>
      </p:sp>
      <p:pic>
        <p:nvPicPr>
          <p:cNvPr id="17412" name="Picture 6" descr="ubc logo.eps"/>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8288338" y="95250"/>
            <a:ext cx="573087"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altLang="x-none" dirty="0"/>
              <a:t>Leishmaniasis </a:t>
            </a:r>
            <a:br>
              <a:rPr lang="en-US" altLang="x-none" dirty="0"/>
            </a:br>
            <a:r>
              <a:rPr lang="en-US" altLang="x-none" dirty="0"/>
              <a:t>Introduction (my experiences)</a:t>
            </a:r>
            <a:endParaRPr lang="en-US" b="1" dirty="0"/>
          </a:p>
        </p:txBody>
      </p:sp>
      <p:sp>
        <p:nvSpPr>
          <p:cNvPr id="3" name="Content Placeholder 2"/>
          <p:cNvSpPr>
            <a:spLocks noGrp="1"/>
          </p:cNvSpPr>
          <p:nvPr>
            <p:ph idx="1"/>
          </p:nvPr>
        </p:nvSpPr>
        <p:spPr/>
        <p:txBody>
          <a:bodyPr/>
          <a:lstStyle/>
          <a:p>
            <a:pPr marL="0" indent="0">
              <a:buNone/>
            </a:pPr>
            <a:r>
              <a:rPr lang="en-US" dirty="0"/>
              <a:t> </a:t>
            </a:r>
          </a:p>
        </p:txBody>
      </p:sp>
      <p:pic>
        <p:nvPicPr>
          <p:cNvPr id="9" name="Picture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flipH="1">
            <a:off x="2536649" y="3066898"/>
            <a:ext cx="1711605" cy="2282139"/>
          </a:xfrm>
          <a:prstGeom prst="rect">
            <a:avLst/>
          </a:prstGeom>
        </p:spPr>
      </p:pic>
      <p:pic>
        <p:nvPicPr>
          <p:cNvPr id="11" name="Pictur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4380426" y="3060164"/>
            <a:ext cx="1711605" cy="2282139"/>
          </a:xfrm>
          <a:prstGeom prst="rect">
            <a:avLst/>
          </a:prstGeom>
        </p:spPr>
      </p:pic>
      <p:sp>
        <p:nvSpPr>
          <p:cNvPr id="17" name="TextBox 16"/>
          <p:cNvSpPr txBox="1"/>
          <p:nvPr/>
        </p:nvSpPr>
        <p:spPr>
          <a:xfrm>
            <a:off x="109778" y="1896501"/>
            <a:ext cx="2101088" cy="830997"/>
          </a:xfrm>
          <a:prstGeom prst="rect">
            <a:avLst/>
          </a:prstGeom>
          <a:noFill/>
        </p:spPr>
        <p:txBody>
          <a:bodyPr wrap="none" rtlCol="0">
            <a:spAutoFit/>
          </a:bodyPr>
          <a:lstStyle/>
          <a:p>
            <a:r>
              <a:rPr lang="en-US" sz="2400" b="1" dirty="0"/>
              <a:t>Gorgas courses</a:t>
            </a:r>
          </a:p>
          <a:p>
            <a:r>
              <a:rPr lang="en-US" sz="2400" b="1" dirty="0"/>
              <a:t>Peru</a:t>
            </a:r>
          </a:p>
        </p:txBody>
      </p:sp>
      <p:sp>
        <p:nvSpPr>
          <p:cNvPr id="18" name="TextBox 17"/>
          <p:cNvSpPr txBox="1"/>
          <p:nvPr/>
        </p:nvSpPr>
        <p:spPr>
          <a:xfrm>
            <a:off x="2462089" y="1940867"/>
            <a:ext cx="3600729" cy="830997"/>
          </a:xfrm>
          <a:prstGeom prst="rect">
            <a:avLst/>
          </a:prstGeom>
          <a:noFill/>
        </p:spPr>
        <p:txBody>
          <a:bodyPr wrap="none" rtlCol="0">
            <a:spAutoFit/>
          </a:bodyPr>
          <a:lstStyle/>
          <a:p>
            <a:r>
              <a:rPr lang="en-US" sz="2400" b="1" dirty="0"/>
              <a:t>Kala-</a:t>
            </a:r>
            <a:r>
              <a:rPr lang="en-US" sz="2400" b="1" dirty="0" err="1"/>
              <a:t>azar</a:t>
            </a:r>
            <a:r>
              <a:rPr lang="en-US" sz="2400" b="1" dirty="0"/>
              <a:t> project with MSF</a:t>
            </a:r>
          </a:p>
          <a:p>
            <a:r>
              <a:rPr lang="en-US" sz="2400" b="1" dirty="0"/>
              <a:t>North-western Ethiopia</a:t>
            </a:r>
          </a:p>
        </p:txBody>
      </p:sp>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328378" y="2818779"/>
            <a:ext cx="1244361" cy="1244361"/>
          </a:xfrm>
          <a:prstGeom prst="rect">
            <a:avLst/>
          </a:prstGeom>
        </p:spPr>
      </p:pic>
      <p:pic>
        <p:nvPicPr>
          <p:cNvPr id="10" name="Picture 8"/>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flipH="1">
            <a:off x="493358" y="4408713"/>
            <a:ext cx="976422" cy="1294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6396661" y="1940867"/>
            <a:ext cx="2637561" cy="1569660"/>
          </a:xfrm>
          <a:prstGeom prst="rect">
            <a:avLst/>
          </a:prstGeom>
          <a:noFill/>
        </p:spPr>
        <p:txBody>
          <a:bodyPr wrap="square" rtlCol="0">
            <a:spAutoFit/>
          </a:bodyPr>
          <a:lstStyle/>
          <a:p>
            <a:r>
              <a:rPr lang="en-US" sz="2400" b="1" dirty="0"/>
              <a:t>MSF </a:t>
            </a:r>
            <a:r>
              <a:rPr lang="en-US" sz="2400" b="1" dirty="0" err="1"/>
              <a:t>TeleMedicine</a:t>
            </a:r>
            <a:r>
              <a:rPr lang="en-US" sz="2400" b="1" dirty="0"/>
              <a:t> </a:t>
            </a:r>
          </a:p>
          <a:p>
            <a:pPr marL="342900" indent="-342900">
              <a:buFont typeface="Arial" charset="0"/>
              <a:buChar char="•"/>
            </a:pPr>
            <a:r>
              <a:rPr lang="en-US" sz="2400" b="1" dirty="0"/>
              <a:t>Weekly case discussions with Patna, Bihar</a:t>
            </a:r>
          </a:p>
        </p:txBody>
      </p:sp>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25347" y="3964013"/>
            <a:ext cx="1596572" cy="1213395"/>
          </a:xfrm>
          <a:prstGeom prst="rect">
            <a:avLst/>
          </a:prstGeom>
        </p:spPr>
      </p:pic>
    </p:spTree>
    <p:extLst>
      <p:ext uri="{BB962C8B-B14F-4D97-AF65-F5344CB8AC3E}">
        <p14:creationId xmlns:p14="http://schemas.microsoft.com/office/powerpoint/2010/main" val="1518094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1"/>
          <p:cNvSpPr>
            <a:spLocks noGrp="1"/>
          </p:cNvSpPr>
          <p:nvPr>
            <p:ph type="title"/>
          </p:nvPr>
        </p:nvSpPr>
        <p:spPr/>
        <p:txBody>
          <a:bodyPr/>
          <a:lstStyle/>
          <a:p>
            <a:pPr algn="l" eaLnBrk="1" hangingPunct="1"/>
            <a:r>
              <a:rPr lang="en-US" altLang="x-none" dirty="0"/>
              <a:t>Leishmaniasis </a:t>
            </a:r>
            <a:br>
              <a:rPr lang="en-US" altLang="x-none" dirty="0"/>
            </a:br>
            <a:r>
              <a:rPr lang="en-US" altLang="x-none" dirty="0"/>
              <a:t>Overview</a:t>
            </a:r>
          </a:p>
        </p:txBody>
      </p:sp>
      <p:sp>
        <p:nvSpPr>
          <p:cNvPr id="135170" name="Content Placeholder 2"/>
          <p:cNvSpPr>
            <a:spLocks noGrp="1"/>
          </p:cNvSpPr>
          <p:nvPr>
            <p:ph idx="1"/>
          </p:nvPr>
        </p:nvSpPr>
        <p:spPr/>
        <p:txBody>
          <a:bodyPr/>
          <a:lstStyle/>
          <a:p>
            <a:pPr eaLnBrk="1" hangingPunct="1"/>
            <a:r>
              <a:rPr lang="en-US" altLang="x-none" sz="2400" b="1" dirty="0"/>
              <a:t>Mainly affects the poorest people on earth</a:t>
            </a:r>
          </a:p>
          <a:p>
            <a:pPr lvl="1" eaLnBrk="1" hangingPunct="1"/>
            <a:r>
              <a:rPr lang="en-US" altLang="x-none" sz="2000" dirty="0"/>
              <a:t>Associated with malnutrition, population displacement, poor housing</a:t>
            </a:r>
          </a:p>
          <a:p>
            <a:pPr lvl="1" eaLnBrk="1" hangingPunct="1"/>
            <a:endParaRPr lang="en-US" altLang="x-none" sz="2000" dirty="0"/>
          </a:p>
          <a:p>
            <a:pPr eaLnBrk="1" hangingPunct="1"/>
            <a:r>
              <a:rPr lang="en-US" altLang="x-none" dirty="0"/>
              <a:t>50,000 – 90,000 VL cases </a:t>
            </a:r>
          </a:p>
          <a:p>
            <a:pPr lvl="1" eaLnBrk="1" hangingPunct="1">
              <a:buFont typeface="Arial" charset="0"/>
              <a:buChar char="•"/>
            </a:pPr>
            <a:r>
              <a:rPr lang="en-US" altLang="x-none" dirty="0"/>
              <a:t>90% occur in 3 regions (5 countries)</a:t>
            </a:r>
          </a:p>
          <a:p>
            <a:pPr lvl="2" eaLnBrk="1" hangingPunct="1"/>
            <a:r>
              <a:rPr lang="en-US" altLang="x-none" dirty="0"/>
              <a:t>India/Bangladesh; Ethiopia/S Sudan; Brazil </a:t>
            </a:r>
          </a:p>
          <a:p>
            <a:pPr lvl="2" eaLnBrk="1" hangingPunct="1"/>
            <a:endParaRPr lang="en-US" altLang="x-none" dirty="0"/>
          </a:p>
          <a:p>
            <a:pPr eaLnBrk="1" hangingPunct="1"/>
            <a:r>
              <a:rPr lang="en-US" altLang="x-none" dirty="0"/>
              <a:t>~1 million CL cases</a:t>
            </a:r>
          </a:p>
          <a:p>
            <a:pPr lvl="1" eaLnBrk="1" hangingPunct="1">
              <a:buFont typeface="Arial" charset="0"/>
              <a:buChar char="•"/>
            </a:pPr>
            <a:r>
              <a:rPr lang="en-US" altLang="x-none" dirty="0"/>
              <a:t>More widely distributed than VL</a:t>
            </a:r>
          </a:p>
          <a:p>
            <a:pPr lvl="1" eaLnBrk="1" hangingPunct="1">
              <a:buFont typeface="Arial" charset="0"/>
              <a:buChar char="•"/>
            </a:pPr>
            <a:r>
              <a:rPr lang="en-US" altLang="x-none" dirty="0"/>
              <a:t>Most cases (70%) occur in 2 regions</a:t>
            </a:r>
          </a:p>
          <a:p>
            <a:pPr eaLnBrk="1" hangingPunct="1"/>
            <a:endParaRPr lang="en-US" altLang="x-none" dirty="0"/>
          </a:p>
          <a:p>
            <a:pPr eaLnBrk="1" hangingPunct="1"/>
            <a:endParaRPr lang="en-US" altLang="x-none" dirty="0"/>
          </a:p>
          <a:p>
            <a:pPr eaLnBrk="1" hangingPunct="1"/>
            <a:endParaRPr lang="en-US" altLang="x-none" dirty="0"/>
          </a:p>
          <a:p>
            <a:pPr eaLnBrk="1" hangingPunct="1"/>
            <a:endParaRPr lang="en-US" altLang="x-none"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algn="l" eaLnBrk="1" hangingPunct="1"/>
            <a:r>
              <a:rPr lang="en-US" altLang="x-none" b="1" dirty="0"/>
              <a:t>Cutaneous Leishmaniasis</a:t>
            </a:r>
          </a:p>
        </p:txBody>
      </p:sp>
      <p:sp>
        <p:nvSpPr>
          <p:cNvPr id="19458" name="Content Placeholder 4"/>
          <p:cNvSpPr>
            <a:spLocks noGrp="1"/>
          </p:cNvSpPr>
          <p:nvPr>
            <p:ph idx="1"/>
          </p:nvPr>
        </p:nvSpPr>
        <p:spPr/>
        <p:txBody>
          <a:bodyPr/>
          <a:lstStyle/>
          <a:p>
            <a:pPr marL="0" indent="0" eaLnBrk="1" hangingPunct="1">
              <a:buFont typeface="Arial" charset="0"/>
              <a:buNone/>
            </a:pPr>
            <a:r>
              <a:rPr lang="en-US" altLang="x-none"/>
              <a:t>  </a:t>
            </a:r>
          </a:p>
        </p:txBody>
      </p:sp>
      <p:sp>
        <p:nvSpPr>
          <p:cNvPr id="19459" name="TextBox 2"/>
          <p:cNvSpPr txBox="1">
            <a:spLocks noChangeArrowheads="1"/>
          </p:cNvSpPr>
          <p:nvPr/>
        </p:nvSpPr>
        <p:spPr bwMode="auto">
          <a:xfrm>
            <a:off x="7772400" y="6350000"/>
            <a:ext cx="11160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400"/>
              <a:t>Lancet, 2007</a:t>
            </a:r>
          </a:p>
        </p:txBody>
      </p:sp>
      <p:grpSp>
        <p:nvGrpSpPr>
          <p:cNvPr id="2" name="Group 1"/>
          <p:cNvGrpSpPr/>
          <p:nvPr/>
        </p:nvGrpSpPr>
        <p:grpSpPr>
          <a:xfrm>
            <a:off x="65087" y="1101437"/>
            <a:ext cx="7707313" cy="5609431"/>
            <a:chOff x="1181100" y="1634188"/>
            <a:chExt cx="6337300" cy="4601512"/>
          </a:xfrm>
        </p:grpSpPr>
        <p:pic>
          <p:nvPicPr>
            <p:cNvPr id="19460" name="Picture 5" descr="Screen Shot 2015-04-21 at 11.38.28 AM.png"/>
            <p:cNvPicPr>
              <a:picLocks noChangeAspect="1"/>
            </p:cNvPicPr>
            <p:nvPr/>
          </p:nvPicPr>
          <p:blipFill rotWithShape="1">
            <a:blip r:embed="rId3" cstate="email">
              <a:extLst>
                <a:ext uri="{28A0092B-C50C-407E-A947-70E740481C1C}">
                  <a14:useLocalDpi xmlns:a14="http://schemas.microsoft.com/office/drawing/2010/main"/>
                </a:ext>
              </a:extLst>
            </a:blip>
            <a:srcRect t="1509"/>
            <a:stretch/>
          </p:blipFill>
          <p:spPr bwMode="auto">
            <a:xfrm>
              <a:off x="1181100" y="1634188"/>
              <a:ext cx="6337300" cy="460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Oval 3"/>
            <p:cNvSpPr>
              <a:spLocks noChangeArrowheads="1"/>
            </p:cNvSpPr>
            <p:nvPr/>
          </p:nvSpPr>
          <p:spPr bwMode="auto">
            <a:xfrm>
              <a:off x="4838700" y="3124200"/>
              <a:ext cx="736600" cy="838200"/>
            </a:xfrm>
            <a:prstGeom prst="ellipse">
              <a:avLst/>
            </a:prstGeom>
            <a:noFill/>
            <a:ln w="76200">
              <a:solidFill>
                <a:srgbClr val="FF0000"/>
              </a:solidFill>
              <a:round/>
              <a:headEnd/>
              <a:tailEnd/>
            </a:ln>
            <a:effectLst>
              <a:outerShdw blurRad="400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fontAlgn="auto" hangingPunct="1">
                <a:spcBef>
                  <a:spcPts val="0"/>
                </a:spcBef>
                <a:spcAft>
                  <a:spcPts val="0"/>
                </a:spcAft>
                <a:defRPr/>
              </a:pPr>
              <a:endParaRPr lang="en-US">
                <a:solidFill>
                  <a:schemeClr val="lt1"/>
                </a:solidFill>
                <a:latin typeface="+mn-lt"/>
              </a:endParaRPr>
            </a:p>
          </p:txBody>
        </p:sp>
        <p:sp>
          <p:nvSpPr>
            <p:cNvPr id="7" name="Oval 6"/>
            <p:cNvSpPr>
              <a:spLocks noChangeArrowheads="1"/>
            </p:cNvSpPr>
            <p:nvPr/>
          </p:nvSpPr>
          <p:spPr bwMode="auto">
            <a:xfrm rot="19912559">
              <a:off x="2719388" y="3590925"/>
              <a:ext cx="901700" cy="1370013"/>
            </a:xfrm>
            <a:prstGeom prst="ellipse">
              <a:avLst/>
            </a:prstGeom>
            <a:noFill/>
            <a:ln w="76200">
              <a:solidFill>
                <a:srgbClr val="FF0000"/>
              </a:solidFill>
              <a:round/>
              <a:headEnd/>
              <a:tailEnd/>
            </a:ln>
            <a:effectLst>
              <a:outerShdw blurRad="400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fontAlgn="auto" hangingPunct="1">
                <a:spcBef>
                  <a:spcPts val="0"/>
                </a:spcBef>
                <a:spcAft>
                  <a:spcPts val="0"/>
                </a:spcAft>
                <a:defRPr/>
              </a:pPr>
              <a:endParaRPr lang="en-US">
                <a:solidFill>
                  <a:schemeClr val="lt1"/>
                </a:solidFill>
                <a:latin typeface="+mn-lt"/>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pPr algn="l" eaLnBrk="1" hangingPunct="1"/>
            <a:r>
              <a:rPr lang="en-US" altLang="x-none" b="1" dirty="0"/>
              <a:t>Visceral Leishmaniasis</a:t>
            </a:r>
          </a:p>
        </p:txBody>
      </p:sp>
      <p:sp>
        <p:nvSpPr>
          <p:cNvPr id="20482" name="Content Placeholder 2"/>
          <p:cNvSpPr>
            <a:spLocks noGrp="1"/>
          </p:cNvSpPr>
          <p:nvPr>
            <p:ph idx="1"/>
          </p:nvPr>
        </p:nvSpPr>
        <p:spPr/>
        <p:txBody>
          <a:bodyPr/>
          <a:lstStyle/>
          <a:p>
            <a:pPr marL="0" indent="0" eaLnBrk="1" hangingPunct="1">
              <a:buFont typeface="Arial" charset="0"/>
              <a:buNone/>
            </a:pPr>
            <a:r>
              <a:rPr lang="en-US" altLang="x-none"/>
              <a:t> </a:t>
            </a:r>
          </a:p>
        </p:txBody>
      </p:sp>
      <p:sp>
        <p:nvSpPr>
          <p:cNvPr id="20483" name="TextBox 5"/>
          <p:cNvSpPr txBox="1">
            <a:spLocks noChangeArrowheads="1"/>
          </p:cNvSpPr>
          <p:nvPr/>
        </p:nvSpPr>
        <p:spPr bwMode="auto">
          <a:xfrm>
            <a:off x="7423150" y="6345238"/>
            <a:ext cx="10239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400"/>
              <a:t>WHO, 2010</a:t>
            </a:r>
          </a:p>
        </p:txBody>
      </p:sp>
      <p:pic>
        <p:nvPicPr>
          <p:cNvPr id="20484" name="Picture 6" descr="Screen Shot 2013-09-17 at 10.57.48 PM.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476375" y="1811338"/>
            <a:ext cx="6815138" cy="387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TextBox 9"/>
          <p:cNvSpPr txBox="1">
            <a:spLocks noChangeArrowheads="1"/>
          </p:cNvSpPr>
          <p:nvPr/>
        </p:nvSpPr>
        <p:spPr bwMode="auto">
          <a:xfrm>
            <a:off x="4859338" y="5864225"/>
            <a:ext cx="19970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2800" b="1" i="1"/>
              <a:t>L. donovani</a:t>
            </a:r>
          </a:p>
        </p:txBody>
      </p:sp>
      <p:cxnSp>
        <p:nvCxnSpPr>
          <p:cNvPr id="12" name="Straight Arrow Connector 11"/>
          <p:cNvCxnSpPr>
            <a:cxnSpLocks noChangeShapeType="1"/>
          </p:cNvCxnSpPr>
          <p:nvPr/>
        </p:nvCxnSpPr>
        <p:spPr bwMode="auto">
          <a:xfrm flipV="1">
            <a:off x="5300663" y="4656138"/>
            <a:ext cx="168275" cy="1033462"/>
          </a:xfrm>
          <a:prstGeom prst="straightConnector1">
            <a:avLst/>
          </a:prstGeom>
          <a:noFill/>
          <a:ln w="25400">
            <a:solidFill>
              <a:srgbClr val="00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4" name="Straight Arrow Connector 13"/>
          <p:cNvCxnSpPr>
            <a:cxnSpLocks noChangeShapeType="1"/>
          </p:cNvCxnSpPr>
          <p:nvPr/>
        </p:nvCxnSpPr>
        <p:spPr bwMode="auto">
          <a:xfrm flipV="1">
            <a:off x="5113338" y="3657600"/>
            <a:ext cx="1914525" cy="2235200"/>
          </a:xfrm>
          <a:prstGeom prst="straightConnector1">
            <a:avLst/>
          </a:prstGeom>
          <a:noFill/>
          <a:ln w="25400">
            <a:solidFill>
              <a:srgbClr val="00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6" name="Straight Arrow Connector 15"/>
          <p:cNvCxnSpPr>
            <a:cxnSpLocks noChangeShapeType="1"/>
          </p:cNvCxnSpPr>
          <p:nvPr/>
        </p:nvCxnSpPr>
        <p:spPr bwMode="auto">
          <a:xfrm flipH="1" flipV="1">
            <a:off x="2811463" y="5265738"/>
            <a:ext cx="846137" cy="776287"/>
          </a:xfrm>
          <a:prstGeom prst="straightConnector1">
            <a:avLst/>
          </a:prstGeom>
          <a:noFill/>
          <a:ln w="25400">
            <a:solidFill>
              <a:srgbClr val="00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8" name="Straight Arrow Connector 17"/>
          <p:cNvCxnSpPr>
            <a:cxnSpLocks noChangeShapeType="1"/>
          </p:cNvCxnSpPr>
          <p:nvPr/>
        </p:nvCxnSpPr>
        <p:spPr bwMode="auto">
          <a:xfrm flipV="1">
            <a:off x="3657600" y="3084513"/>
            <a:ext cx="1658938" cy="2957512"/>
          </a:xfrm>
          <a:prstGeom prst="straightConnector1">
            <a:avLst/>
          </a:prstGeom>
          <a:noFill/>
          <a:ln w="25400">
            <a:solidFill>
              <a:srgbClr val="00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0490" name="Rectangle 21"/>
          <p:cNvSpPr>
            <a:spLocks noChangeArrowheads="1"/>
          </p:cNvSpPr>
          <p:nvPr/>
        </p:nvSpPr>
        <p:spPr bwMode="auto">
          <a:xfrm>
            <a:off x="909638" y="6007100"/>
            <a:ext cx="3268662"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2800" b="1" i="1"/>
              <a:t>L. infantum/chagasi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 </a:t>
            </a:r>
          </a:p>
        </p:txBody>
      </p:sp>
      <p:pic>
        <p:nvPicPr>
          <p:cNvPr id="6" name="Picture 2">
            <a:extLst>
              <a:ext uri="{FF2B5EF4-FFF2-40B4-BE49-F238E27FC236}">
                <a16:creationId xmlns:a16="http://schemas.microsoft.com/office/drawing/2014/main" id="{EF1A70C6-B09C-81EC-32FB-97E4756BC682}"/>
              </a:ext>
            </a:extLst>
          </p:cNvPr>
          <p:cNvPicPr>
            <a:picLocks noChangeAspect="1"/>
          </p:cNvPicPr>
          <p:nvPr/>
        </p:nvPicPr>
        <p:blipFill rotWithShape="1">
          <a:blip r:embed="rId2"/>
          <a:srcRect l="-1" r="-1676" b="28754"/>
          <a:stretch/>
        </p:blipFill>
        <p:spPr>
          <a:xfrm>
            <a:off x="205246" y="357766"/>
            <a:ext cx="8938753" cy="6027144"/>
          </a:xfrm>
          <a:prstGeom prst="rect">
            <a:avLst/>
          </a:prstGeom>
        </p:spPr>
      </p:pic>
    </p:spTree>
    <p:extLst>
      <p:ext uri="{BB962C8B-B14F-4D97-AF65-F5344CB8AC3E}">
        <p14:creationId xmlns:p14="http://schemas.microsoft.com/office/powerpoint/2010/main" val="1838493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AA2B0-53F2-F21E-E7B1-3DBA07B99CD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B633828-8C02-3531-5A27-B4C744217523}"/>
              </a:ext>
            </a:extLst>
          </p:cNvPr>
          <p:cNvSpPr>
            <a:spLocks noGrp="1"/>
          </p:cNvSpPr>
          <p:nvPr>
            <p:ph idx="1"/>
          </p:nvPr>
        </p:nvSpPr>
        <p:spPr/>
        <p:txBody>
          <a:bodyPr/>
          <a:lstStyle/>
          <a:p>
            <a:r>
              <a:rPr lang="en-US" dirty="0"/>
              <a:t> </a:t>
            </a:r>
          </a:p>
        </p:txBody>
      </p:sp>
      <p:pic>
        <p:nvPicPr>
          <p:cNvPr id="2050" name="Picture 2" descr="Figure1">
            <a:extLst>
              <a:ext uri="{FF2B5EF4-FFF2-40B4-BE49-F238E27FC236}">
                <a16:creationId xmlns:a16="http://schemas.microsoft.com/office/drawing/2014/main" id="{49ABE5AB-5A89-88D8-0DFD-C5C235134D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610" y="562263"/>
            <a:ext cx="8648548" cy="5563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39139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eaLnBrk="1" fontAlgn="auto" hangingPunct="1">
              <a:spcAft>
                <a:spcPts val="0"/>
              </a:spcAft>
              <a:defRPr/>
            </a:pPr>
            <a:r>
              <a:rPr lang="en-US" dirty="0"/>
              <a:t>Classification</a:t>
            </a:r>
            <a:br>
              <a:rPr lang="en-US" dirty="0"/>
            </a:br>
            <a:r>
              <a:rPr lang="en-US" dirty="0"/>
              <a:t>Parasites</a:t>
            </a:r>
          </a:p>
        </p:txBody>
      </p:sp>
      <p:sp>
        <p:nvSpPr>
          <p:cNvPr id="3" name="Content Placeholder 2"/>
          <p:cNvSpPr>
            <a:spLocks noGrp="1"/>
          </p:cNvSpPr>
          <p:nvPr>
            <p:ph idx="1"/>
          </p:nvPr>
        </p:nvSpPr>
        <p:spPr/>
        <p:txBody>
          <a:bodyPr numCol="2" rtlCol="0">
            <a:normAutofit/>
          </a:bodyPr>
          <a:lstStyle/>
          <a:p>
            <a:pPr marL="457200" lvl="1" indent="0" eaLnBrk="1" fontAlgn="auto" hangingPunct="1">
              <a:spcAft>
                <a:spcPts val="0"/>
              </a:spcAft>
              <a:buFont typeface="Arial"/>
              <a:buNone/>
              <a:defRPr/>
            </a:pPr>
            <a:r>
              <a:rPr lang="en-US" b="1" dirty="0"/>
              <a:t>Protozoa </a:t>
            </a:r>
          </a:p>
          <a:p>
            <a:pPr lvl="2" eaLnBrk="1" fontAlgn="auto" hangingPunct="1">
              <a:spcAft>
                <a:spcPts val="0"/>
              </a:spcAft>
              <a:buFont typeface="Arial"/>
              <a:buChar char="•"/>
              <a:defRPr/>
            </a:pPr>
            <a:r>
              <a:rPr lang="en-US" b="1" dirty="0"/>
              <a:t>Enteric</a:t>
            </a:r>
            <a:r>
              <a:rPr lang="en-US" dirty="0"/>
              <a:t> (Giardia)</a:t>
            </a:r>
          </a:p>
          <a:p>
            <a:pPr lvl="2" eaLnBrk="1" fontAlgn="auto" hangingPunct="1">
              <a:spcAft>
                <a:spcPts val="0"/>
              </a:spcAft>
              <a:buFont typeface="Arial"/>
              <a:buChar char="•"/>
              <a:defRPr/>
            </a:pPr>
            <a:r>
              <a:rPr lang="en-US" b="1" dirty="0"/>
              <a:t>Non-Enteric </a:t>
            </a:r>
            <a:r>
              <a:rPr lang="en-US" dirty="0"/>
              <a:t>(Malaria)</a:t>
            </a:r>
          </a:p>
          <a:p>
            <a:pPr lvl="1" eaLnBrk="1" fontAlgn="auto" hangingPunct="1">
              <a:spcAft>
                <a:spcPts val="0"/>
              </a:spcAft>
              <a:buFont typeface="Arial"/>
              <a:buChar char="–"/>
              <a:defRPr/>
            </a:pPr>
            <a:endParaRPr lang="en-US" dirty="0"/>
          </a:p>
          <a:p>
            <a:pPr lvl="1" eaLnBrk="1" fontAlgn="auto" hangingPunct="1">
              <a:spcAft>
                <a:spcPts val="0"/>
              </a:spcAft>
              <a:buFont typeface="Arial"/>
              <a:buChar char="–"/>
              <a:defRPr/>
            </a:pPr>
            <a:endParaRPr lang="en-US" dirty="0"/>
          </a:p>
          <a:p>
            <a:pPr lvl="1" eaLnBrk="1" fontAlgn="auto" hangingPunct="1">
              <a:spcAft>
                <a:spcPts val="0"/>
              </a:spcAft>
              <a:buFont typeface="Arial"/>
              <a:buChar char="–"/>
              <a:defRPr/>
            </a:pPr>
            <a:endParaRPr lang="en-US" dirty="0"/>
          </a:p>
          <a:p>
            <a:pPr lvl="1" eaLnBrk="1" fontAlgn="auto" hangingPunct="1">
              <a:spcAft>
                <a:spcPts val="0"/>
              </a:spcAft>
              <a:buFont typeface="Arial"/>
              <a:buChar char="–"/>
              <a:defRPr/>
            </a:pPr>
            <a:endParaRPr lang="en-US" dirty="0"/>
          </a:p>
          <a:p>
            <a:pPr lvl="1" eaLnBrk="1" fontAlgn="auto" hangingPunct="1">
              <a:spcAft>
                <a:spcPts val="0"/>
              </a:spcAft>
              <a:buFont typeface="Arial"/>
              <a:buChar char="–"/>
              <a:defRPr/>
            </a:pPr>
            <a:endParaRPr lang="en-US" dirty="0"/>
          </a:p>
          <a:p>
            <a:pPr lvl="1" eaLnBrk="1" fontAlgn="auto" hangingPunct="1">
              <a:spcAft>
                <a:spcPts val="0"/>
              </a:spcAft>
              <a:buFont typeface="Arial"/>
              <a:buChar char="–"/>
              <a:defRPr/>
            </a:pPr>
            <a:endParaRPr lang="en-US" dirty="0"/>
          </a:p>
          <a:p>
            <a:pPr marL="457200" lvl="1" indent="0" eaLnBrk="1" fontAlgn="auto" hangingPunct="1">
              <a:spcAft>
                <a:spcPts val="0"/>
              </a:spcAft>
              <a:buFont typeface="Arial"/>
              <a:buNone/>
              <a:defRPr/>
            </a:pPr>
            <a:r>
              <a:rPr lang="en-US" b="1" dirty="0" err="1"/>
              <a:t>Helminths</a:t>
            </a:r>
            <a:endParaRPr lang="en-US" b="1" dirty="0"/>
          </a:p>
          <a:p>
            <a:pPr lvl="2" eaLnBrk="1" fontAlgn="auto" hangingPunct="1">
              <a:spcAft>
                <a:spcPts val="0"/>
              </a:spcAft>
              <a:buFont typeface="Arial"/>
              <a:buChar char="•"/>
              <a:defRPr/>
            </a:pPr>
            <a:r>
              <a:rPr lang="en-US" dirty="0"/>
              <a:t>Nematodes 	(roundworms)</a:t>
            </a:r>
          </a:p>
          <a:p>
            <a:pPr lvl="2" eaLnBrk="1" fontAlgn="auto" hangingPunct="1">
              <a:spcAft>
                <a:spcPts val="0"/>
              </a:spcAft>
              <a:buFont typeface="Arial"/>
              <a:buChar char="•"/>
              <a:defRPr/>
            </a:pPr>
            <a:r>
              <a:rPr lang="en-US" dirty="0" err="1"/>
              <a:t>Trematodes</a:t>
            </a:r>
            <a:r>
              <a:rPr lang="en-US" dirty="0"/>
              <a:t>       	(flukes)</a:t>
            </a:r>
          </a:p>
          <a:p>
            <a:pPr lvl="2" eaLnBrk="1" fontAlgn="auto" hangingPunct="1">
              <a:spcAft>
                <a:spcPts val="0"/>
              </a:spcAft>
              <a:buFont typeface="Arial"/>
              <a:buChar char="•"/>
              <a:defRPr/>
            </a:pPr>
            <a:r>
              <a:rPr lang="en-US" dirty="0" err="1"/>
              <a:t>Cestodes</a:t>
            </a:r>
            <a:r>
              <a:rPr lang="en-US" dirty="0"/>
              <a:t>   	(tapeworms)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eaLnBrk="1" fontAlgn="auto" hangingPunct="1">
              <a:spcAft>
                <a:spcPts val="0"/>
              </a:spcAft>
              <a:defRPr/>
            </a:pPr>
            <a:r>
              <a:rPr lang="en-US" dirty="0"/>
              <a:t>Classification</a:t>
            </a:r>
            <a:br>
              <a:rPr lang="en-US" dirty="0"/>
            </a:br>
            <a:r>
              <a:rPr lang="en-US" b="1" dirty="0"/>
              <a:t>Protozoa</a:t>
            </a:r>
          </a:p>
        </p:txBody>
      </p:sp>
      <p:sp>
        <p:nvSpPr>
          <p:cNvPr id="3" name="Content Placeholder 2"/>
          <p:cNvSpPr>
            <a:spLocks noGrp="1"/>
          </p:cNvSpPr>
          <p:nvPr>
            <p:ph idx="1"/>
          </p:nvPr>
        </p:nvSpPr>
        <p:spPr>
          <a:xfrm>
            <a:off x="457200" y="1600200"/>
            <a:ext cx="8229600" cy="4814465"/>
          </a:xfrm>
        </p:spPr>
        <p:txBody>
          <a:bodyPr numCol="2" rtlCol="0">
            <a:normAutofit fontScale="77500" lnSpcReduction="20000"/>
          </a:bodyPr>
          <a:lstStyle/>
          <a:p>
            <a:pPr eaLnBrk="1" fontAlgn="auto" hangingPunct="1">
              <a:spcAft>
                <a:spcPts val="0"/>
              </a:spcAft>
              <a:buFont typeface="Arial"/>
              <a:buChar char="•"/>
              <a:defRPr/>
            </a:pPr>
            <a:r>
              <a:rPr lang="en-US" b="1" dirty="0"/>
              <a:t>Enteric</a:t>
            </a:r>
          </a:p>
          <a:p>
            <a:pPr marL="971550" lvl="1" indent="-514350" eaLnBrk="1" fontAlgn="auto" hangingPunct="1">
              <a:spcAft>
                <a:spcPts val="0"/>
              </a:spcAft>
              <a:buFont typeface="+mj-lt"/>
              <a:buAutoNum type="arabicPeriod"/>
              <a:defRPr/>
            </a:pPr>
            <a:r>
              <a:rPr lang="en-US" dirty="0"/>
              <a:t>E. </a:t>
            </a:r>
            <a:r>
              <a:rPr lang="en-US" dirty="0" err="1"/>
              <a:t>histolytica</a:t>
            </a:r>
            <a:endParaRPr lang="en-US" dirty="0"/>
          </a:p>
          <a:p>
            <a:pPr lvl="2" eaLnBrk="1" fontAlgn="auto" hangingPunct="1">
              <a:spcAft>
                <a:spcPts val="0"/>
              </a:spcAft>
              <a:buFont typeface="Arial"/>
              <a:buChar char="•"/>
              <a:defRPr/>
            </a:pPr>
            <a:r>
              <a:rPr lang="en-US" dirty="0"/>
              <a:t>E. Dispar</a:t>
            </a:r>
          </a:p>
          <a:p>
            <a:pPr marL="971550" lvl="1" indent="-514350" eaLnBrk="1" fontAlgn="auto" hangingPunct="1">
              <a:spcAft>
                <a:spcPts val="0"/>
              </a:spcAft>
              <a:buFont typeface="+mj-lt"/>
              <a:buAutoNum type="arabicPeriod"/>
              <a:defRPr/>
            </a:pPr>
            <a:r>
              <a:rPr lang="en-US" dirty="0"/>
              <a:t>Giardia </a:t>
            </a:r>
            <a:r>
              <a:rPr lang="en-US" dirty="0" err="1"/>
              <a:t>lamblia</a:t>
            </a:r>
            <a:endParaRPr lang="en-US" dirty="0"/>
          </a:p>
          <a:p>
            <a:pPr lvl="2" eaLnBrk="1" fontAlgn="auto" hangingPunct="1">
              <a:spcAft>
                <a:spcPts val="0"/>
              </a:spcAft>
              <a:buFont typeface="Arial"/>
              <a:buChar char="•"/>
              <a:defRPr/>
            </a:pPr>
            <a:r>
              <a:rPr lang="en-US" dirty="0"/>
              <a:t>Dientameba </a:t>
            </a:r>
            <a:r>
              <a:rPr lang="en-US" dirty="0" err="1"/>
              <a:t>fragilis</a:t>
            </a:r>
            <a:endParaRPr lang="en-US" dirty="0"/>
          </a:p>
          <a:p>
            <a:pPr marL="971550" lvl="1" indent="-514350" eaLnBrk="1" fontAlgn="auto" hangingPunct="1">
              <a:spcAft>
                <a:spcPts val="0"/>
              </a:spcAft>
              <a:buFont typeface="+mj-lt"/>
              <a:buAutoNum type="arabicPeriod"/>
              <a:defRPr/>
            </a:pPr>
            <a:r>
              <a:rPr lang="en-US" dirty="0"/>
              <a:t>Cryptosporidium</a:t>
            </a:r>
          </a:p>
          <a:p>
            <a:pPr lvl="2" eaLnBrk="1" fontAlgn="auto" hangingPunct="1">
              <a:spcAft>
                <a:spcPts val="0"/>
              </a:spcAft>
              <a:buFont typeface="Arial"/>
              <a:buChar char="•"/>
              <a:defRPr/>
            </a:pPr>
            <a:r>
              <a:rPr lang="en-US" dirty="0" err="1"/>
              <a:t>Cyclospora</a:t>
            </a:r>
            <a:r>
              <a:rPr lang="en-US" dirty="0"/>
              <a:t> </a:t>
            </a:r>
          </a:p>
          <a:p>
            <a:pPr lvl="2" eaLnBrk="1" fontAlgn="auto" hangingPunct="1">
              <a:spcAft>
                <a:spcPts val="0"/>
              </a:spcAft>
              <a:buFont typeface="Arial"/>
              <a:buChar char="•"/>
              <a:defRPr/>
            </a:pPr>
            <a:r>
              <a:rPr lang="en-US" dirty="0" err="1"/>
              <a:t>Isospora</a:t>
            </a:r>
            <a:r>
              <a:rPr lang="en-US" dirty="0"/>
              <a:t> belli</a:t>
            </a:r>
          </a:p>
          <a:p>
            <a:pPr marL="971550" lvl="1" indent="-514350" eaLnBrk="1" fontAlgn="auto" hangingPunct="1">
              <a:spcAft>
                <a:spcPts val="0"/>
              </a:spcAft>
              <a:buFont typeface="+mj-lt"/>
              <a:buAutoNum type="arabicPeriod"/>
              <a:defRPr/>
            </a:pPr>
            <a:endParaRPr lang="en-US" dirty="0"/>
          </a:p>
          <a:p>
            <a:pPr marL="971550" lvl="1" indent="-514350" eaLnBrk="1" fontAlgn="auto" hangingPunct="1">
              <a:spcAft>
                <a:spcPts val="0"/>
              </a:spcAft>
              <a:buFont typeface="+mj-lt"/>
              <a:buAutoNum type="arabicPeriod"/>
              <a:defRPr/>
            </a:pPr>
            <a:r>
              <a:rPr lang="en-US" dirty="0"/>
              <a:t>Other</a:t>
            </a:r>
          </a:p>
          <a:p>
            <a:pPr lvl="2" eaLnBrk="1" fontAlgn="auto" hangingPunct="1">
              <a:spcAft>
                <a:spcPts val="0"/>
              </a:spcAft>
              <a:buFont typeface="Arial"/>
              <a:buChar char="•"/>
              <a:defRPr/>
            </a:pPr>
            <a:r>
              <a:rPr lang="en-US" dirty="0" err="1"/>
              <a:t>Blastocystis</a:t>
            </a:r>
            <a:r>
              <a:rPr lang="en-US" dirty="0"/>
              <a:t> </a:t>
            </a:r>
            <a:r>
              <a:rPr lang="en-US" dirty="0" err="1"/>
              <a:t>hominis</a:t>
            </a:r>
            <a:endParaRPr lang="en-US" dirty="0"/>
          </a:p>
          <a:p>
            <a:pPr lvl="2" eaLnBrk="1" fontAlgn="auto" hangingPunct="1">
              <a:spcAft>
                <a:spcPts val="0"/>
              </a:spcAft>
              <a:buFont typeface="Arial"/>
              <a:buChar char="•"/>
              <a:defRPr/>
            </a:pPr>
            <a:r>
              <a:rPr lang="en-US" dirty="0" err="1"/>
              <a:t>Balantidium</a:t>
            </a:r>
            <a:r>
              <a:rPr lang="en-US" dirty="0"/>
              <a:t> coli</a:t>
            </a:r>
          </a:p>
          <a:p>
            <a:pPr lvl="2" eaLnBrk="1" fontAlgn="auto" hangingPunct="1">
              <a:spcAft>
                <a:spcPts val="0"/>
              </a:spcAft>
              <a:buFont typeface="Arial"/>
              <a:buChar char="•"/>
              <a:defRPr/>
            </a:pPr>
            <a:r>
              <a:rPr lang="en-US" dirty="0" err="1"/>
              <a:t>Microsporidia</a:t>
            </a:r>
            <a:endParaRPr lang="en-US" dirty="0"/>
          </a:p>
          <a:p>
            <a:pPr lvl="2" eaLnBrk="1" fontAlgn="auto" hangingPunct="1">
              <a:spcAft>
                <a:spcPts val="0"/>
              </a:spcAft>
              <a:buFont typeface="Arial"/>
              <a:buChar char="•"/>
              <a:defRPr/>
            </a:pPr>
            <a:endParaRPr lang="en-US" dirty="0"/>
          </a:p>
          <a:p>
            <a:pPr eaLnBrk="1" fontAlgn="auto" hangingPunct="1">
              <a:spcAft>
                <a:spcPts val="0"/>
              </a:spcAft>
              <a:buFont typeface="Arial"/>
              <a:buChar char="•"/>
              <a:defRPr/>
            </a:pPr>
            <a:endParaRPr lang="en-US" b="1" dirty="0"/>
          </a:p>
          <a:p>
            <a:pPr eaLnBrk="1" fontAlgn="auto" hangingPunct="1">
              <a:spcAft>
                <a:spcPts val="0"/>
              </a:spcAft>
              <a:buFont typeface="Arial"/>
              <a:buChar char="•"/>
              <a:defRPr/>
            </a:pPr>
            <a:r>
              <a:rPr lang="en-US" b="1" dirty="0"/>
              <a:t>Non-enteric	</a:t>
            </a:r>
          </a:p>
          <a:p>
            <a:pPr marL="914400" lvl="1" indent="-514350" eaLnBrk="1" fontAlgn="auto" hangingPunct="1">
              <a:spcAft>
                <a:spcPts val="0"/>
              </a:spcAft>
              <a:buFont typeface="+mj-lt"/>
              <a:buAutoNum type="arabicPeriod"/>
              <a:defRPr/>
            </a:pPr>
            <a:r>
              <a:rPr lang="en-US" dirty="0"/>
              <a:t>Plasmodium spp. (malaria)</a:t>
            </a:r>
            <a:endParaRPr lang="en-US" b="1" dirty="0"/>
          </a:p>
          <a:p>
            <a:pPr marL="914400" lvl="1" indent="-514350" eaLnBrk="1" fontAlgn="auto" hangingPunct="1">
              <a:spcAft>
                <a:spcPts val="0"/>
              </a:spcAft>
              <a:buFont typeface="+mj-lt"/>
              <a:buAutoNum type="arabicPeriod"/>
              <a:defRPr/>
            </a:pPr>
            <a:r>
              <a:rPr lang="en-US" b="1" dirty="0" err="1"/>
              <a:t>Leishmania</a:t>
            </a:r>
            <a:r>
              <a:rPr lang="en-US" b="1" dirty="0"/>
              <a:t> </a:t>
            </a:r>
          </a:p>
          <a:p>
            <a:pPr marL="914400" lvl="1" indent="-514350" eaLnBrk="1" fontAlgn="auto" hangingPunct="1">
              <a:spcAft>
                <a:spcPts val="0"/>
              </a:spcAft>
              <a:buFont typeface="+mj-lt"/>
              <a:buAutoNum type="arabicPeriod"/>
              <a:defRPr/>
            </a:pPr>
            <a:r>
              <a:rPr lang="en-US" dirty="0"/>
              <a:t>Trypanosomes</a:t>
            </a:r>
          </a:p>
          <a:p>
            <a:pPr marL="914400" lvl="1" indent="-514350" eaLnBrk="1" fontAlgn="auto" hangingPunct="1">
              <a:spcAft>
                <a:spcPts val="0"/>
              </a:spcAft>
              <a:buFont typeface="+mj-lt"/>
              <a:buAutoNum type="arabicPeriod"/>
              <a:defRPr/>
            </a:pPr>
            <a:r>
              <a:rPr lang="en-US" dirty="0"/>
              <a:t>Toxoplasma </a:t>
            </a:r>
            <a:r>
              <a:rPr lang="en-US" dirty="0" err="1"/>
              <a:t>gondii</a:t>
            </a:r>
            <a:endParaRPr lang="en-US" dirty="0"/>
          </a:p>
          <a:p>
            <a:pPr marL="914400" lvl="1" indent="-514350" eaLnBrk="1" fontAlgn="auto" hangingPunct="1">
              <a:spcAft>
                <a:spcPts val="0"/>
              </a:spcAft>
              <a:buFont typeface="+mj-lt"/>
              <a:buAutoNum type="arabicPeriod"/>
              <a:defRPr/>
            </a:pPr>
            <a:r>
              <a:rPr lang="en-US" dirty="0"/>
              <a:t>Trichomonas </a:t>
            </a:r>
          </a:p>
          <a:p>
            <a:pPr marL="914400" lvl="1" indent="-514350" eaLnBrk="1" fontAlgn="auto" hangingPunct="1">
              <a:spcAft>
                <a:spcPts val="0"/>
              </a:spcAft>
              <a:buFont typeface="+mj-lt"/>
              <a:buAutoNum type="arabicPeriod"/>
              <a:defRPr/>
            </a:pPr>
            <a:r>
              <a:rPr lang="en-US" dirty="0"/>
              <a:t>Free-living amoebas</a:t>
            </a:r>
          </a:p>
          <a:p>
            <a:pPr marL="914400" lvl="1" indent="-514350" eaLnBrk="1" fontAlgn="auto" hangingPunct="1">
              <a:spcAft>
                <a:spcPts val="0"/>
              </a:spcAft>
              <a:buFont typeface="+mj-lt"/>
              <a:buAutoNum type="arabicPeriod"/>
              <a:defRPr/>
            </a:pPr>
            <a:endParaRPr lang="en-US" dirty="0"/>
          </a:p>
          <a:p>
            <a:pPr marL="914400" lvl="1" indent="-514350" eaLnBrk="1" fontAlgn="auto" hangingPunct="1">
              <a:spcAft>
                <a:spcPts val="0"/>
              </a:spcAft>
              <a:buFont typeface="+mj-lt"/>
              <a:buAutoNum type="arabicPeriod"/>
              <a:defRPr/>
            </a:pPr>
            <a:endParaRPr lang="en-US" dirty="0"/>
          </a:p>
          <a:p>
            <a:pPr marL="400050" lvl="1" indent="0" eaLnBrk="1" fontAlgn="auto" hangingPunct="1">
              <a:spcAft>
                <a:spcPts val="0"/>
              </a:spcAft>
              <a:buFont typeface="Arial"/>
              <a:buNone/>
              <a:defRPr/>
            </a:pPr>
            <a:endParaRPr lang="en-US" dirty="0"/>
          </a:p>
          <a:p>
            <a:pPr marL="400050" lvl="1" indent="0" eaLnBrk="1" fontAlgn="auto" hangingPunct="1">
              <a:spcAft>
                <a:spcPts val="0"/>
              </a:spcAft>
              <a:buFont typeface="Arial"/>
              <a:buNone/>
              <a:defRPr/>
            </a:pPr>
            <a:r>
              <a:rPr lang="en-US" dirty="0"/>
              <a:t> </a:t>
            </a:r>
          </a:p>
          <a:p>
            <a:pPr marL="400050" lvl="1" indent="0" eaLnBrk="1" fontAlgn="auto" hangingPunct="1">
              <a:spcAft>
                <a:spcPts val="0"/>
              </a:spcAft>
              <a:buFont typeface="Arial"/>
              <a:buNone/>
              <a:defRPr/>
            </a:pPr>
            <a:r>
              <a:rPr lang="en-US" dirty="0"/>
              <a:t> </a:t>
            </a:r>
          </a:p>
          <a:p>
            <a:pPr marL="800100" lvl="2" indent="0" eaLnBrk="1" fontAlgn="auto" hangingPunct="1">
              <a:spcAft>
                <a:spcPts val="0"/>
              </a:spcAft>
              <a:buFont typeface="Arial"/>
              <a:buNone/>
              <a:defRPr/>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eaLnBrk="1" fontAlgn="auto" hangingPunct="1">
              <a:spcAft>
                <a:spcPts val="0"/>
              </a:spcAft>
              <a:defRPr/>
            </a:pPr>
            <a:r>
              <a:rPr lang="en-US" b="1" i="1" dirty="0" err="1"/>
              <a:t>Leishmania</a:t>
            </a:r>
            <a:br>
              <a:rPr lang="en-US" b="1" i="1" dirty="0"/>
            </a:br>
            <a:r>
              <a:rPr lang="en-US" b="1" i="1" dirty="0" err="1"/>
              <a:t>Kinetoplastid</a:t>
            </a:r>
            <a:endParaRPr lang="en-US" sz="4000" b="1" i="1" dirty="0"/>
          </a:p>
        </p:txBody>
      </p:sp>
      <p:sp>
        <p:nvSpPr>
          <p:cNvPr id="28674"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x-none" dirty="0"/>
              <a:t> </a:t>
            </a:r>
          </a:p>
        </p:txBody>
      </p:sp>
      <p:sp>
        <p:nvSpPr>
          <p:cNvPr id="28675" name="Rectangle 4"/>
          <p:cNvSpPr>
            <a:spLocks noChangeArrowheads="1"/>
          </p:cNvSpPr>
          <p:nvPr/>
        </p:nvSpPr>
        <p:spPr bwMode="auto">
          <a:xfrm>
            <a:off x="7739063" y="6384925"/>
            <a:ext cx="9477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400"/>
              <a:t>CDC/DPDx</a:t>
            </a:r>
          </a:p>
        </p:txBody>
      </p:sp>
      <p:sp>
        <p:nvSpPr>
          <p:cNvPr id="28676" name="Rectangle 5"/>
          <p:cNvSpPr>
            <a:spLocks noChangeArrowheads="1"/>
          </p:cNvSpPr>
          <p:nvPr/>
        </p:nvSpPr>
        <p:spPr bwMode="auto">
          <a:xfrm>
            <a:off x="4362450" y="4249738"/>
            <a:ext cx="20367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800" b="1"/>
              <a:t>nucleus</a:t>
            </a:r>
            <a:r>
              <a:rPr lang="en-US" altLang="x-none" sz="1800"/>
              <a:t> (red arrow)</a:t>
            </a:r>
          </a:p>
        </p:txBody>
      </p:sp>
      <p:sp>
        <p:nvSpPr>
          <p:cNvPr id="28677" name="Rectangle 6"/>
          <p:cNvSpPr>
            <a:spLocks noChangeArrowheads="1"/>
          </p:cNvSpPr>
          <p:nvPr/>
        </p:nvSpPr>
        <p:spPr bwMode="auto">
          <a:xfrm>
            <a:off x="4308475" y="3427413"/>
            <a:ext cx="25527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800" b="1"/>
              <a:t>kinetoplast</a:t>
            </a:r>
            <a:r>
              <a:rPr lang="en-US" altLang="x-none" sz="1800"/>
              <a:t> (black arrow)</a:t>
            </a:r>
          </a:p>
        </p:txBody>
      </p:sp>
      <p:pic>
        <p:nvPicPr>
          <p:cNvPr id="28678" name="Picture 8"/>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171575" y="2557463"/>
            <a:ext cx="3136900" cy="313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9" name="TextBox 9"/>
          <p:cNvSpPr txBox="1">
            <a:spLocks noChangeArrowheads="1"/>
          </p:cNvSpPr>
          <p:nvPr/>
        </p:nvSpPr>
        <p:spPr bwMode="auto">
          <a:xfrm>
            <a:off x="4308475" y="2838450"/>
            <a:ext cx="24003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2400" b="1" u="sng"/>
              <a:t>Amastigote stage</a:t>
            </a:r>
          </a:p>
        </p:txBody>
      </p:sp>
      <p:grpSp>
        <p:nvGrpSpPr>
          <p:cNvPr id="28680" name="Group 2"/>
          <p:cNvGrpSpPr>
            <a:grpSpLocks/>
          </p:cNvGrpSpPr>
          <p:nvPr/>
        </p:nvGrpSpPr>
        <p:grpSpPr bwMode="auto">
          <a:xfrm rot="1584352">
            <a:off x="6492875" y="4432300"/>
            <a:ext cx="776288" cy="1693863"/>
            <a:chOff x="6492875" y="4432300"/>
            <a:chExt cx="776288" cy="1693863"/>
          </a:xfrm>
        </p:grpSpPr>
        <p:sp>
          <p:nvSpPr>
            <p:cNvPr id="11" name="Oval 10"/>
            <p:cNvSpPr>
              <a:spLocks noChangeArrowheads="1"/>
            </p:cNvSpPr>
            <p:nvPr/>
          </p:nvSpPr>
          <p:spPr bwMode="auto">
            <a:xfrm rot="1920366">
              <a:off x="6492875" y="4432300"/>
              <a:ext cx="776288" cy="1693863"/>
            </a:xfrm>
            <a:prstGeom prst="ellipse">
              <a:avLst/>
            </a:prstGeom>
            <a:gradFill rotWithShape="1">
              <a:gsLst>
                <a:gs pos="0">
                  <a:srgbClr val="9BC1FF"/>
                </a:gs>
                <a:gs pos="100000">
                  <a:srgbClr val="3F80CD"/>
                </a:gs>
              </a:gsLst>
              <a:lin ang="5400000"/>
            </a:gradFill>
            <a:ln w="9525">
              <a:solidFill>
                <a:srgbClr val="4A7EBB"/>
              </a:solidFill>
              <a:round/>
              <a:headEnd/>
              <a:tailEnd/>
            </a:ln>
            <a:effectLst>
              <a:outerShdw blurRad="40000" dist="23000" dir="5400000" rotWithShape="0">
                <a:srgbClr val="000000">
                  <a:alpha val="34998"/>
                </a:srgbClr>
              </a:outerShdw>
            </a:effectLst>
          </p:spPr>
          <p:txBody>
            <a:bodyPr anchor="ctr"/>
            <a:lstStyle/>
            <a:p>
              <a:pPr algn="ctr" eaLnBrk="1" fontAlgn="auto" hangingPunct="1">
                <a:spcBef>
                  <a:spcPts val="0"/>
                </a:spcBef>
                <a:spcAft>
                  <a:spcPts val="0"/>
                </a:spcAft>
                <a:defRPr/>
              </a:pPr>
              <a:endParaRPr lang="en-US">
                <a:solidFill>
                  <a:schemeClr val="lt1"/>
                </a:solidFill>
                <a:latin typeface="+mn-lt"/>
              </a:endParaRPr>
            </a:p>
          </p:txBody>
        </p:sp>
        <p:sp>
          <p:nvSpPr>
            <p:cNvPr id="12" name="Oval 11"/>
            <p:cNvSpPr>
              <a:spLocks noChangeArrowheads="1"/>
            </p:cNvSpPr>
            <p:nvPr/>
          </p:nvSpPr>
          <p:spPr bwMode="auto">
            <a:xfrm rot="1498090">
              <a:off x="6877737" y="5095685"/>
              <a:ext cx="382588" cy="602346"/>
            </a:xfrm>
            <a:prstGeom prst="ellipse">
              <a:avLst/>
            </a:prstGeom>
            <a:solidFill>
              <a:srgbClr val="000090"/>
            </a:solidFill>
            <a:ln w="9525">
              <a:solidFill>
                <a:srgbClr val="4A7EBB"/>
              </a:solidFill>
              <a:round/>
              <a:headEnd/>
              <a:tailEnd/>
            </a:ln>
            <a:effectLst>
              <a:outerShdw blurRad="40000" dist="23000" dir="5400000" rotWithShape="0">
                <a:srgbClr val="000000">
                  <a:alpha val="34998"/>
                </a:srgbClr>
              </a:outerShdw>
            </a:effectLst>
          </p:spPr>
          <p:txBody>
            <a:bodyPr anchor="ctr"/>
            <a:lstStyle/>
            <a:p>
              <a:pPr algn="ctr" eaLnBrk="1" fontAlgn="auto" hangingPunct="1">
                <a:spcBef>
                  <a:spcPts val="0"/>
                </a:spcBef>
                <a:spcAft>
                  <a:spcPts val="0"/>
                </a:spcAft>
                <a:defRPr/>
              </a:pPr>
              <a:endParaRPr lang="en-US">
                <a:solidFill>
                  <a:schemeClr val="lt1"/>
                </a:solidFill>
                <a:latin typeface="+mn-lt"/>
              </a:endParaRPr>
            </a:p>
          </p:txBody>
        </p:sp>
        <p:sp>
          <p:nvSpPr>
            <p:cNvPr id="13" name="Oval 12"/>
            <p:cNvSpPr>
              <a:spLocks noChangeArrowheads="1"/>
            </p:cNvSpPr>
            <p:nvPr/>
          </p:nvSpPr>
          <p:spPr bwMode="auto">
            <a:xfrm>
              <a:off x="6708775" y="4928873"/>
              <a:ext cx="152400" cy="197165"/>
            </a:xfrm>
            <a:prstGeom prst="ellipse">
              <a:avLst/>
            </a:prstGeom>
            <a:solidFill>
              <a:srgbClr val="000090"/>
            </a:solidFill>
            <a:ln w="9525">
              <a:solidFill>
                <a:srgbClr val="4A7EBB"/>
              </a:solidFill>
              <a:round/>
              <a:headEnd/>
              <a:tailEnd/>
            </a:ln>
            <a:effectLst>
              <a:outerShdw blurRad="40000" dist="23000" dir="5400000" rotWithShape="0">
                <a:srgbClr val="000000">
                  <a:alpha val="34998"/>
                </a:srgbClr>
              </a:outerShdw>
            </a:effectLst>
          </p:spPr>
          <p:txBody>
            <a:bodyPr anchor="ctr"/>
            <a:lstStyle/>
            <a:p>
              <a:pPr algn="ctr" eaLnBrk="1" fontAlgn="auto" hangingPunct="1">
                <a:spcBef>
                  <a:spcPts val="0"/>
                </a:spcBef>
                <a:spcAft>
                  <a:spcPts val="0"/>
                </a:spcAft>
                <a:defRPr/>
              </a:pPr>
              <a:endParaRPr lang="en-US">
                <a:solidFill>
                  <a:schemeClr val="lt1"/>
                </a:solidFill>
                <a:latin typeface="+mn-lt"/>
              </a:endParaRPr>
            </a:p>
          </p:txBody>
        </p:sp>
      </p:grpSp>
      <p:sp>
        <p:nvSpPr>
          <p:cNvPr id="14" name="TextBox 13"/>
          <p:cNvSpPr txBox="1">
            <a:spLocks noChangeArrowheads="1"/>
          </p:cNvSpPr>
          <p:nvPr/>
        </p:nvSpPr>
        <p:spPr bwMode="auto">
          <a:xfrm>
            <a:off x="7243763" y="4108450"/>
            <a:ext cx="10445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2800" b="1"/>
              <a:t>kDNA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a:r>
              <a:rPr lang="en-US" dirty="0" err="1"/>
              <a:t>Leishmania</a:t>
            </a:r>
            <a:r>
              <a:rPr lang="en-US" dirty="0"/>
              <a:t> </a:t>
            </a:r>
            <a:br>
              <a:rPr lang="en-US" dirty="0"/>
            </a:br>
            <a:r>
              <a:rPr lang="en-US" altLang="x-none" sz="3600" dirty="0"/>
              <a:t>Lives in the phagolysosome in macrophages</a:t>
            </a:r>
          </a:p>
        </p:txBody>
      </p:sp>
      <p:sp>
        <p:nvSpPr>
          <p:cNvPr id="3" name="Content Placeholder 2"/>
          <p:cNvSpPr>
            <a:spLocks noGrp="1"/>
          </p:cNvSpPr>
          <p:nvPr>
            <p:ph idx="1"/>
          </p:nvPr>
        </p:nvSpPr>
        <p:spPr/>
        <p:txBody>
          <a:bodyPr rtlCol="0">
            <a:normAutofit fontScale="62500" lnSpcReduction="20000"/>
          </a:bodyPr>
          <a:lstStyle/>
          <a:p>
            <a:pPr eaLnBrk="1" fontAlgn="auto" hangingPunct="1">
              <a:spcAft>
                <a:spcPts val="0"/>
              </a:spcAft>
              <a:buFont typeface="Wingdings" charset="2"/>
              <a:buChar char="§"/>
              <a:defRPr/>
            </a:pPr>
            <a:r>
              <a:rPr lang="en-US" sz="4000" b="1" dirty="0"/>
              <a:t>Obligate intracellular pathogen </a:t>
            </a:r>
          </a:p>
          <a:p>
            <a:pPr eaLnBrk="1" fontAlgn="auto" hangingPunct="1">
              <a:spcAft>
                <a:spcPts val="0"/>
              </a:spcAft>
              <a:buFont typeface="Wingdings" charset="2"/>
              <a:buChar char="§"/>
              <a:defRPr/>
            </a:pPr>
            <a:r>
              <a:rPr lang="en-US" sz="4000" b="1" dirty="0"/>
              <a:t>Tolerate the hostile environment in the phagolysosome</a:t>
            </a:r>
          </a:p>
          <a:p>
            <a:pPr eaLnBrk="1" fontAlgn="auto" hangingPunct="1">
              <a:spcAft>
                <a:spcPts val="0"/>
              </a:spcAft>
              <a:buFont typeface="Arial"/>
              <a:buChar char="•"/>
              <a:defRPr/>
            </a:pPr>
            <a:endParaRPr lang="en-US" dirty="0"/>
          </a:p>
          <a:p>
            <a:pPr eaLnBrk="1" fontAlgn="auto" hangingPunct="1">
              <a:spcAft>
                <a:spcPts val="0"/>
              </a:spcAft>
              <a:buFont typeface="Arial"/>
              <a:buChar char="•"/>
              <a:defRPr/>
            </a:pPr>
            <a:endParaRPr lang="en-US" dirty="0"/>
          </a:p>
          <a:p>
            <a:pPr eaLnBrk="1" fontAlgn="auto" hangingPunct="1">
              <a:spcAft>
                <a:spcPts val="0"/>
              </a:spcAft>
              <a:buFont typeface="Arial"/>
              <a:buChar char="•"/>
              <a:defRPr/>
            </a:pPr>
            <a:r>
              <a:rPr lang="en-US" dirty="0"/>
              <a:t>TB</a:t>
            </a:r>
          </a:p>
          <a:p>
            <a:pPr lvl="1" eaLnBrk="1" fontAlgn="auto" hangingPunct="1">
              <a:spcAft>
                <a:spcPts val="0"/>
              </a:spcAft>
              <a:buFont typeface="Arial"/>
              <a:buChar char="–"/>
              <a:defRPr/>
            </a:pPr>
            <a:r>
              <a:rPr lang="en-US" dirty="0"/>
              <a:t>Prevent </a:t>
            </a:r>
            <a:r>
              <a:rPr lang="en-US" dirty="0" err="1"/>
              <a:t>phagolysosomal</a:t>
            </a:r>
            <a:r>
              <a:rPr lang="en-US" dirty="0"/>
              <a:t> fusion, makes pores that allow exit of important molecules</a:t>
            </a:r>
          </a:p>
          <a:p>
            <a:pPr eaLnBrk="1" fontAlgn="auto" hangingPunct="1">
              <a:spcAft>
                <a:spcPts val="0"/>
              </a:spcAft>
              <a:buFont typeface="Arial"/>
              <a:buChar char="•"/>
              <a:defRPr/>
            </a:pPr>
            <a:endParaRPr lang="en-US" sz="400" dirty="0"/>
          </a:p>
          <a:p>
            <a:pPr eaLnBrk="1" fontAlgn="auto" hangingPunct="1">
              <a:spcAft>
                <a:spcPts val="0"/>
              </a:spcAft>
              <a:buFont typeface="Arial"/>
              <a:buChar char="•"/>
              <a:defRPr/>
            </a:pPr>
            <a:r>
              <a:rPr lang="en-US" dirty="0"/>
              <a:t>Toxoplasma</a:t>
            </a:r>
          </a:p>
          <a:p>
            <a:pPr lvl="1" eaLnBrk="1" fontAlgn="auto" hangingPunct="1">
              <a:spcAft>
                <a:spcPts val="0"/>
              </a:spcAft>
              <a:buFont typeface="Arial"/>
              <a:buChar char="–"/>
              <a:defRPr/>
            </a:pPr>
            <a:r>
              <a:rPr lang="en-US" dirty="0"/>
              <a:t>Non-phagocytic uptake, and generates a vacuole around it and lives within cytoplasm		</a:t>
            </a:r>
          </a:p>
          <a:p>
            <a:pPr eaLnBrk="1" fontAlgn="auto" hangingPunct="1">
              <a:spcAft>
                <a:spcPts val="0"/>
              </a:spcAft>
              <a:buFont typeface="Arial"/>
              <a:buChar char="•"/>
              <a:defRPr/>
            </a:pPr>
            <a:endParaRPr lang="en-US" sz="400" dirty="0"/>
          </a:p>
          <a:p>
            <a:pPr eaLnBrk="1" fontAlgn="auto" hangingPunct="1">
              <a:spcAft>
                <a:spcPts val="0"/>
              </a:spcAft>
              <a:buFont typeface="Arial"/>
              <a:buChar char="•"/>
              <a:defRPr/>
            </a:pPr>
            <a:r>
              <a:rPr lang="en-US" dirty="0" err="1"/>
              <a:t>Trypanosomiasis</a:t>
            </a:r>
            <a:endParaRPr lang="en-US" dirty="0"/>
          </a:p>
          <a:p>
            <a:pPr lvl="1" eaLnBrk="1" fontAlgn="auto" hangingPunct="1">
              <a:spcAft>
                <a:spcPts val="0"/>
              </a:spcAft>
              <a:buFont typeface="Arial"/>
              <a:buChar char="–"/>
              <a:defRPr/>
            </a:pPr>
            <a:r>
              <a:rPr lang="en-US" dirty="0"/>
              <a:t>Phospholipases that make a hole in the phagolysosome and escape into cytoplasm	</a:t>
            </a:r>
          </a:p>
          <a:p>
            <a:pPr eaLnBrk="1" fontAlgn="auto" hangingPunct="1">
              <a:spcAft>
                <a:spcPts val="0"/>
              </a:spcAft>
              <a:buFont typeface="Arial"/>
              <a:buChar char="•"/>
              <a:defRPr/>
            </a:pPr>
            <a:endParaRPr lang="en-US" sz="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pPr algn="l" eaLnBrk="1" hangingPunct="1"/>
            <a:r>
              <a:rPr lang="en-US" altLang="x-none" b="1" dirty="0" err="1"/>
              <a:t>Leishmania</a:t>
            </a:r>
            <a:r>
              <a:rPr lang="en-US" altLang="x-none" b="1" dirty="0"/>
              <a:t> parasite life cycle </a:t>
            </a:r>
          </a:p>
        </p:txBody>
      </p:sp>
      <p:pic>
        <p:nvPicPr>
          <p:cNvPr id="36866" name="Picture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845050" y="2603500"/>
            <a:ext cx="1562100" cy="180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Content Placeholder 3"/>
          <p:cNvGraphicFramePr>
            <a:graphicFrameLocks/>
          </p:cNvGraphicFramePr>
          <p:nvPr/>
        </p:nvGraphicFramePr>
        <p:xfrm>
          <a:off x="1905000" y="1600200"/>
          <a:ext cx="5010150" cy="4602166"/>
        </p:xfrm>
        <a:graphic>
          <a:graphicData uri="http://schemas.openxmlformats.org/drawingml/2006/table">
            <a:tbl>
              <a:tblPr firstRow="1" bandRow="1">
                <a:tableStyleId>{7E9639D4-E3E2-4D34-9284-5A2195B3D0D7}</a:tableStyleId>
              </a:tblPr>
              <a:tblGrid>
                <a:gridCol w="2365904">
                  <a:extLst>
                    <a:ext uri="{9D8B030D-6E8A-4147-A177-3AD203B41FA5}">
                      <a16:colId xmlns:a16="http://schemas.microsoft.com/office/drawing/2014/main" val="20000"/>
                    </a:ext>
                  </a:extLst>
                </a:gridCol>
                <a:gridCol w="2644246">
                  <a:extLst>
                    <a:ext uri="{9D8B030D-6E8A-4147-A177-3AD203B41FA5}">
                      <a16:colId xmlns:a16="http://schemas.microsoft.com/office/drawing/2014/main" val="20001"/>
                    </a:ext>
                  </a:extLst>
                </a:gridCol>
              </a:tblGrid>
              <a:tr h="822955">
                <a:tc>
                  <a:txBody>
                    <a:bodyPr/>
                    <a:lstStyle/>
                    <a:p>
                      <a:pPr algn="ctr"/>
                      <a:r>
                        <a:rPr lang="en-US" sz="2400" dirty="0" err="1"/>
                        <a:t>Sandfly</a:t>
                      </a:r>
                      <a:endParaRPr lang="en-US" sz="2400" dirty="0"/>
                    </a:p>
                    <a:p>
                      <a:pPr algn="ctr"/>
                      <a:r>
                        <a:rPr lang="en-US" sz="2400" dirty="0" err="1">
                          <a:solidFill>
                            <a:srgbClr val="FFFF00"/>
                          </a:solidFill>
                        </a:rPr>
                        <a:t>Promastigotes</a:t>
                      </a:r>
                      <a:endParaRPr lang="en-US" sz="2400" dirty="0">
                        <a:solidFill>
                          <a:srgbClr val="FFFF00"/>
                        </a:solidFill>
                      </a:endParaRPr>
                    </a:p>
                  </a:txBody>
                  <a:tcPr marT="45719" marB="45719">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dirty="0"/>
                        <a:t>Human</a:t>
                      </a:r>
                    </a:p>
                    <a:p>
                      <a:pPr algn="ctr"/>
                      <a:r>
                        <a:rPr lang="en-US" sz="2400" dirty="0" err="1">
                          <a:solidFill>
                            <a:srgbClr val="FFFF00"/>
                          </a:solidFill>
                        </a:rPr>
                        <a:t>Amastigotes</a:t>
                      </a:r>
                      <a:endParaRPr lang="en-US" sz="2400" dirty="0">
                        <a:solidFill>
                          <a:srgbClr val="FFFF00"/>
                        </a:solidFill>
                      </a:endParaRPr>
                    </a:p>
                  </a:txBody>
                  <a:tcPr marT="45719" marB="45719">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0"/>
                  </a:ext>
                </a:extLst>
              </a:tr>
              <a:tr h="2117735">
                <a:tc>
                  <a:txBody>
                    <a:bodyPr/>
                    <a:lstStyle/>
                    <a:p>
                      <a:endParaRPr lang="en-US" sz="2400" dirty="0"/>
                    </a:p>
                  </a:txBody>
                  <a:tcPr marT="45719" marB="45719">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457200" indent="-457200">
                        <a:buFont typeface="Arial"/>
                        <a:buChar char="•"/>
                      </a:pPr>
                      <a:endParaRPr lang="en-US" sz="1800" dirty="0"/>
                    </a:p>
                  </a:txBody>
                  <a:tcPr marT="45719" marB="45719">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1"/>
                  </a:ext>
                </a:extLst>
              </a:tr>
              <a:tr h="1661473">
                <a:tc>
                  <a:txBody>
                    <a:bodyPr/>
                    <a:lstStyle/>
                    <a:p>
                      <a:endParaRPr lang="en-US" sz="2400" dirty="0"/>
                    </a:p>
                  </a:txBody>
                  <a:tcPr marT="45719" marB="45719">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457200" indent="-457200">
                        <a:buFont typeface="Arial"/>
                        <a:buChar char="•"/>
                      </a:pPr>
                      <a:endParaRPr lang="en-US" sz="1800" dirty="0"/>
                    </a:p>
                  </a:txBody>
                  <a:tcPr marT="45719" marB="45719">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pic>
        <p:nvPicPr>
          <p:cNvPr id="36881" name="Picture 9"/>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4845050" y="4786313"/>
            <a:ext cx="1416050"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82" name="Picture 10" descr="Screen Shot 2014-04-29 at 9.39.22 PM.png"/>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2641600" y="4803775"/>
            <a:ext cx="1130300"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83" name="Picture 11"/>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2373313" y="2868613"/>
            <a:ext cx="1563687" cy="12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84" name="Content Placeholder 12"/>
          <p:cNvSpPr>
            <a:spLocks noGrp="1"/>
          </p:cNvSpPr>
          <p:nvPr>
            <p:ph idx="1"/>
          </p:nvPr>
        </p:nvSpPr>
        <p:spPr/>
        <p:txBody>
          <a:bodyPr/>
          <a:lstStyle/>
          <a:p>
            <a:pPr marL="0" indent="0" eaLnBrk="1" hangingPunct="1">
              <a:buFont typeface="Arial" charset="0"/>
              <a:buNone/>
            </a:pPr>
            <a:r>
              <a:rPr lang="en-US" altLang="x-none"/>
              <a: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14300" y="1339850"/>
            <a:ext cx="8331200" cy="46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Title 1"/>
          <p:cNvSpPr>
            <a:spLocks noGrp="1"/>
          </p:cNvSpPr>
          <p:nvPr>
            <p:ph type="title"/>
          </p:nvPr>
        </p:nvSpPr>
        <p:spPr/>
        <p:txBody>
          <a:bodyPr/>
          <a:lstStyle/>
          <a:p>
            <a:pPr algn="l" eaLnBrk="1" hangingPunct="1"/>
            <a:r>
              <a:rPr lang="en-US" altLang="x-none" b="1"/>
              <a:t>Life cycle</a:t>
            </a:r>
          </a:p>
        </p:txBody>
      </p:sp>
      <p:sp>
        <p:nvSpPr>
          <p:cNvPr id="37891" name="Content Placeholder 2"/>
          <p:cNvSpPr>
            <a:spLocks noGrp="1"/>
          </p:cNvSpPr>
          <p:nvPr>
            <p:ph idx="1"/>
          </p:nvPr>
        </p:nvSpPr>
        <p:spPr/>
        <p:txBody>
          <a:bodyPr/>
          <a:lstStyle/>
          <a:p>
            <a:pPr marL="0" indent="0" eaLnBrk="1" hangingPunct="1">
              <a:buFont typeface="Arial" charset="0"/>
              <a:buNone/>
            </a:pPr>
            <a:r>
              <a:rPr lang="en-US" altLang="x-none"/>
              <a: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eaLnBrk="1" fontAlgn="auto" hangingPunct="1">
              <a:spcAft>
                <a:spcPts val="0"/>
              </a:spcAft>
              <a:defRPr/>
            </a:pPr>
            <a:r>
              <a:rPr lang="en-US" b="1" dirty="0"/>
              <a:t>The vector</a:t>
            </a:r>
            <a:br>
              <a:rPr lang="en-US" b="1" dirty="0"/>
            </a:br>
            <a:r>
              <a:rPr lang="en-US" b="1" dirty="0"/>
              <a:t>Sandflies</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a:buChar char="•"/>
              <a:defRPr/>
            </a:pPr>
            <a:endParaRPr lang="en-US" dirty="0"/>
          </a:p>
          <a:p>
            <a:pPr lvl="2" eaLnBrk="1" fontAlgn="auto" hangingPunct="1">
              <a:spcAft>
                <a:spcPts val="0"/>
              </a:spcAft>
              <a:buFont typeface="Arial"/>
              <a:buChar char="•"/>
              <a:defRPr/>
            </a:pPr>
            <a:endParaRPr lang="en-US" dirty="0"/>
          </a:p>
          <a:p>
            <a:pPr eaLnBrk="1" fontAlgn="auto" hangingPunct="1">
              <a:spcAft>
                <a:spcPts val="0"/>
              </a:spcAft>
              <a:buFont typeface="Arial"/>
              <a:buChar char="•"/>
              <a:defRPr/>
            </a:pPr>
            <a:endParaRPr lang="en-US" dirty="0"/>
          </a:p>
          <a:p>
            <a:pPr marL="0" indent="0" eaLnBrk="1" fontAlgn="auto" hangingPunct="1">
              <a:spcAft>
                <a:spcPts val="0"/>
              </a:spcAft>
              <a:buFont typeface="Arial"/>
              <a:buNone/>
              <a:defRPr/>
            </a:pPr>
            <a:endParaRPr lang="en-US" dirty="0"/>
          </a:p>
        </p:txBody>
      </p:sp>
      <p:pic>
        <p:nvPicPr>
          <p:cNvPr id="26627" name="Picture 4"/>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7200" y="2478415"/>
            <a:ext cx="3159688" cy="2503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8" name="Rectangle 6"/>
          <p:cNvSpPr>
            <a:spLocks noChangeArrowheads="1"/>
          </p:cNvSpPr>
          <p:nvPr/>
        </p:nvSpPr>
        <p:spPr bwMode="auto">
          <a:xfrm>
            <a:off x="1972509" y="5038909"/>
            <a:ext cx="2370891" cy="36933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800">
                <a:solidFill>
                  <a:schemeClr val="bg1"/>
                </a:solidFill>
              </a:rPr>
              <a:t>2-3mm  in size</a:t>
            </a:r>
          </a:p>
        </p:txBody>
      </p:sp>
    </p:spTree>
    <p:extLst>
      <p:ext uri="{BB962C8B-B14F-4D97-AF65-F5344CB8AC3E}">
        <p14:creationId xmlns:p14="http://schemas.microsoft.com/office/powerpoint/2010/main" val="20620957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eaLnBrk="1" fontAlgn="auto" hangingPunct="1">
              <a:spcAft>
                <a:spcPts val="0"/>
              </a:spcAft>
              <a:defRPr/>
            </a:pPr>
            <a:r>
              <a:rPr lang="en-US" b="1" dirty="0"/>
              <a:t>The vector</a:t>
            </a:r>
            <a:br>
              <a:rPr lang="en-US" b="1" dirty="0"/>
            </a:br>
            <a:r>
              <a:rPr lang="en-US" b="1" dirty="0"/>
              <a:t>Sandflies</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a:buChar char="•"/>
              <a:defRPr/>
            </a:pPr>
            <a:endParaRPr lang="en-US" dirty="0"/>
          </a:p>
          <a:p>
            <a:pPr lvl="2" eaLnBrk="1" fontAlgn="auto" hangingPunct="1">
              <a:spcAft>
                <a:spcPts val="0"/>
              </a:spcAft>
              <a:buFont typeface="Arial"/>
              <a:buChar char="•"/>
              <a:defRPr/>
            </a:pPr>
            <a:endParaRPr lang="en-US" dirty="0"/>
          </a:p>
          <a:p>
            <a:pPr eaLnBrk="1" fontAlgn="auto" hangingPunct="1">
              <a:spcAft>
                <a:spcPts val="0"/>
              </a:spcAft>
              <a:buFont typeface="Arial"/>
              <a:buChar char="•"/>
              <a:defRPr/>
            </a:pPr>
            <a:endParaRPr lang="en-US" dirty="0"/>
          </a:p>
          <a:p>
            <a:pPr marL="0" indent="0" eaLnBrk="1" fontAlgn="auto" hangingPunct="1">
              <a:spcAft>
                <a:spcPts val="0"/>
              </a:spcAft>
              <a:buFont typeface="Arial"/>
              <a:buNone/>
              <a:defRPr/>
            </a:pPr>
            <a:endParaRPr lang="en-US" dirty="0"/>
          </a:p>
        </p:txBody>
      </p:sp>
      <p:pic>
        <p:nvPicPr>
          <p:cNvPr id="26627" name="Picture 4"/>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7200" y="2478415"/>
            <a:ext cx="3159688" cy="2503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8" name="Rectangle 6"/>
          <p:cNvSpPr>
            <a:spLocks noChangeArrowheads="1"/>
          </p:cNvSpPr>
          <p:nvPr/>
        </p:nvSpPr>
        <p:spPr bwMode="auto">
          <a:xfrm>
            <a:off x="1972509" y="5038909"/>
            <a:ext cx="2370891" cy="36933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800">
                <a:solidFill>
                  <a:schemeClr val="bg1"/>
                </a:solidFill>
              </a:rPr>
              <a:t>2-3mm  in size</a:t>
            </a:r>
          </a:p>
        </p:txBody>
      </p:sp>
      <p:sp>
        <p:nvSpPr>
          <p:cNvPr id="4" name="Rectangle 3"/>
          <p:cNvSpPr/>
          <p:nvPr/>
        </p:nvSpPr>
        <p:spPr>
          <a:xfrm>
            <a:off x="3516924" y="2421415"/>
            <a:ext cx="5627076" cy="1569660"/>
          </a:xfrm>
          <a:prstGeom prst="rect">
            <a:avLst/>
          </a:prstGeom>
        </p:spPr>
        <p:txBody>
          <a:bodyPr wrap="square">
            <a:spAutoFit/>
          </a:bodyPr>
          <a:lstStyle/>
          <a:p>
            <a:pPr marL="800100" lvl="1" indent="-342900" eaLnBrk="1" fontAlgn="auto" hangingPunct="1">
              <a:spcAft>
                <a:spcPts val="0"/>
              </a:spcAft>
              <a:buFont typeface="Arial" charset="0"/>
              <a:buChar char="•"/>
              <a:defRPr/>
            </a:pPr>
            <a:r>
              <a:rPr lang="en-US" sz="2400" dirty="0"/>
              <a:t>Small </a:t>
            </a:r>
          </a:p>
          <a:p>
            <a:pPr marL="800100" lvl="1" indent="-342900" eaLnBrk="1" fontAlgn="auto" hangingPunct="1">
              <a:spcAft>
                <a:spcPts val="0"/>
              </a:spcAft>
              <a:buFont typeface="Arial" charset="0"/>
              <a:buChar char="•"/>
              <a:defRPr/>
            </a:pPr>
            <a:r>
              <a:rPr lang="en-US" sz="2400" dirty="0"/>
              <a:t>Usually bite in the evening/night</a:t>
            </a:r>
          </a:p>
          <a:p>
            <a:pPr marL="800100" lvl="1" indent="-342900" eaLnBrk="1" fontAlgn="auto" hangingPunct="1">
              <a:spcAft>
                <a:spcPts val="0"/>
              </a:spcAft>
              <a:buFont typeface="Arial" charset="0"/>
              <a:buChar char="•"/>
              <a:defRPr/>
            </a:pPr>
            <a:r>
              <a:rPr lang="en-US" sz="2400" dirty="0"/>
              <a:t>Can be urban or rural  </a:t>
            </a:r>
          </a:p>
          <a:p>
            <a:pPr marL="800100" lvl="1" indent="-342900" eaLnBrk="1" fontAlgn="auto" hangingPunct="1">
              <a:spcAft>
                <a:spcPts val="0"/>
              </a:spcAft>
              <a:buFont typeface="Arial" charset="0"/>
              <a:buChar char="•"/>
              <a:defRPr/>
            </a:pPr>
            <a:r>
              <a:rPr lang="en-US" sz="2400" dirty="0"/>
              <a:t>Poor flying ability</a:t>
            </a:r>
          </a:p>
        </p:txBody>
      </p:sp>
    </p:spTree>
    <p:extLst>
      <p:ext uri="{BB962C8B-B14F-4D97-AF65-F5344CB8AC3E}">
        <p14:creationId xmlns:p14="http://schemas.microsoft.com/office/powerpoint/2010/main" val="16144508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14300" y="1339850"/>
            <a:ext cx="8331200" cy="46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8" name="Title 1"/>
          <p:cNvSpPr>
            <a:spLocks noGrp="1"/>
          </p:cNvSpPr>
          <p:nvPr>
            <p:ph type="title"/>
          </p:nvPr>
        </p:nvSpPr>
        <p:spPr/>
        <p:txBody>
          <a:bodyPr/>
          <a:lstStyle/>
          <a:p>
            <a:pPr algn="l" eaLnBrk="1" hangingPunct="1"/>
            <a:r>
              <a:rPr lang="en-US" altLang="x-none" b="1"/>
              <a:t>Life cycle</a:t>
            </a:r>
          </a:p>
        </p:txBody>
      </p:sp>
      <p:sp>
        <p:nvSpPr>
          <p:cNvPr id="39939" name="Content Placeholder 2"/>
          <p:cNvSpPr>
            <a:spLocks noGrp="1"/>
          </p:cNvSpPr>
          <p:nvPr>
            <p:ph idx="1"/>
          </p:nvPr>
        </p:nvSpPr>
        <p:spPr/>
        <p:txBody>
          <a:bodyPr/>
          <a:lstStyle/>
          <a:p>
            <a:pPr marL="0" indent="0" eaLnBrk="1" hangingPunct="1">
              <a:buFont typeface="Arial" charset="0"/>
              <a:buNone/>
            </a:pPr>
            <a:r>
              <a:rPr lang="en-US" altLang="x-none"/>
              <a:t> </a:t>
            </a:r>
          </a:p>
        </p:txBody>
      </p:sp>
      <p:pic>
        <p:nvPicPr>
          <p:cNvPr id="39940" name="Picture 40" descr="D:\PROJECTS\Mar-06\10\others\img\nrg\images\nrg1832-f1.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103563" y="3644900"/>
            <a:ext cx="3103562" cy="22145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9941" name="TextBox 5"/>
          <p:cNvSpPr txBox="1">
            <a:spLocks noChangeArrowheads="1"/>
          </p:cNvSpPr>
          <p:nvPr/>
        </p:nvSpPr>
        <p:spPr bwMode="auto">
          <a:xfrm>
            <a:off x="5064125" y="5319713"/>
            <a:ext cx="3944938" cy="10779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b="1" dirty="0"/>
              <a:t>Can be zoonotic or </a:t>
            </a:r>
            <a:r>
              <a:rPr lang="en-US" altLang="x-none" b="1" dirty="0" err="1"/>
              <a:t>anthroponotic</a:t>
            </a:r>
            <a:endParaRPr lang="en-US" altLang="x-none" b="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pPr algn="l" eaLnBrk="1" hangingPunct="1"/>
            <a:r>
              <a:rPr lang="en-US" altLang="x-none" b="1" dirty="0"/>
              <a:t>Visceral Leishmaniasis</a:t>
            </a:r>
          </a:p>
        </p:txBody>
      </p:sp>
      <p:sp>
        <p:nvSpPr>
          <p:cNvPr id="20482" name="Content Placeholder 2"/>
          <p:cNvSpPr>
            <a:spLocks noGrp="1"/>
          </p:cNvSpPr>
          <p:nvPr>
            <p:ph idx="1"/>
          </p:nvPr>
        </p:nvSpPr>
        <p:spPr/>
        <p:txBody>
          <a:bodyPr/>
          <a:lstStyle/>
          <a:p>
            <a:pPr marL="0" indent="0" eaLnBrk="1" hangingPunct="1">
              <a:buFont typeface="Arial" charset="0"/>
              <a:buNone/>
            </a:pPr>
            <a:r>
              <a:rPr lang="en-US" altLang="x-none"/>
              <a:t> </a:t>
            </a:r>
          </a:p>
        </p:txBody>
      </p:sp>
      <p:sp>
        <p:nvSpPr>
          <p:cNvPr id="20483" name="TextBox 5"/>
          <p:cNvSpPr txBox="1">
            <a:spLocks noChangeArrowheads="1"/>
          </p:cNvSpPr>
          <p:nvPr/>
        </p:nvSpPr>
        <p:spPr bwMode="auto">
          <a:xfrm>
            <a:off x="7423150" y="6345238"/>
            <a:ext cx="10239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400"/>
              <a:t>WHO, 2010</a:t>
            </a:r>
          </a:p>
        </p:txBody>
      </p:sp>
      <p:pic>
        <p:nvPicPr>
          <p:cNvPr id="20484" name="Picture 6" descr="Screen Shot 2013-09-17 at 10.57.48 PM.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476375" y="1811338"/>
            <a:ext cx="6815138" cy="387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TextBox 9"/>
          <p:cNvSpPr txBox="1">
            <a:spLocks noChangeArrowheads="1"/>
          </p:cNvSpPr>
          <p:nvPr/>
        </p:nvSpPr>
        <p:spPr bwMode="auto">
          <a:xfrm>
            <a:off x="4859338" y="5864225"/>
            <a:ext cx="19970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2800" b="1" i="1"/>
              <a:t>L. donovani</a:t>
            </a:r>
          </a:p>
        </p:txBody>
      </p:sp>
      <p:cxnSp>
        <p:nvCxnSpPr>
          <p:cNvPr id="12" name="Straight Arrow Connector 11"/>
          <p:cNvCxnSpPr>
            <a:cxnSpLocks noChangeShapeType="1"/>
          </p:cNvCxnSpPr>
          <p:nvPr/>
        </p:nvCxnSpPr>
        <p:spPr bwMode="auto">
          <a:xfrm flipV="1">
            <a:off x="5300663" y="4656138"/>
            <a:ext cx="168275" cy="1033462"/>
          </a:xfrm>
          <a:prstGeom prst="straightConnector1">
            <a:avLst/>
          </a:prstGeom>
          <a:noFill/>
          <a:ln w="25400">
            <a:solidFill>
              <a:srgbClr val="00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4" name="Straight Arrow Connector 13"/>
          <p:cNvCxnSpPr>
            <a:cxnSpLocks noChangeShapeType="1"/>
          </p:cNvCxnSpPr>
          <p:nvPr/>
        </p:nvCxnSpPr>
        <p:spPr bwMode="auto">
          <a:xfrm flipV="1">
            <a:off x="5113338" y="3657600"/>
            <a:ext cx="1914525" cy="2235200"/>
          </a:xfrm>
          <a:prstGeom prst="straightConnector1">
            <a:avLst/>
          </a:prstGeom>
          <a:noFill/>
          <a:ln w="25400">
            <a:solidFill>
              <a:srgbClr val="00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6" name="Straight Arrow Connector 15"/>
          <p:cNvCxnSpPr>
            <a:cxnSpLocks noChangeShapeType="1"/>
          </p:cNvCxnSpPr>
          <p:nvPr/>
        </p:nvCxnSpPr>
        <p:spPr bwMode="auto">
          <a:xfrm flipH="1" flipV="1">
            <a:off x="2811463" y="5265738"/>
            <a:ext cx="846137" cy="776287"/>
          </a:xfrm>
          <a:prstGeom prst="straightConnector1">
            <a:avLst/>
          </a:prstGeom>
          <a:noFill/>
          <a:ln w="25400">
            <a:solidFill>
              <a:srgbClr val="00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8" name="Straight Arrow Connector 17"/>
          <p:cNvCxnSpPr>
            <a:cxnSpLocks noChangeShapeType="1"/>
          </p:cNvCxnSpPr>
          <p:nvPr/>
        </p:nvCxnSpPr>
        <p:spPr bwMode="auto">
          <a:xfrm flipV="1">
            <a:off x="3657600" y="3084513"/>
            <a:ext cx="1658938" cy="2957512"/>
          </a:xfrm>
          <a:prstGeom prst="straightConnector1">
            <a:avLst/>
          </a:prstGeom>
          <a:noFill/>
          <a:ln w="25400">
            <a:solidFill>
              <a:srgbClr val="00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0490" name="Rectangle 21"/>
          <p:cNvSpPr>
            <a:spLocks noChangeArrowheads="1"/>
          </p:cNvSpPr>
          <p:nvPr/>
        </p:nvSpPr>
        <p:spPr bwMode="auto">
          <a:xfrm>
            <a:off x="909638" y="6007100"/>
            <a:ext cx="3268662"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2800" b="1" i="1" dirty="0"/>
              <a:t>L. </a:t>
            </a:r>
            <a:r>
              <a:rPr lang="en-US" altLang="x-none" sz="2800" b="1" i="1" dirty="0" err="1"/>
              <a:t>infantum</a:t>
            </a:r>
            <a:r>
              <a:rPr lang="en-US" altLang="x-none" sz="2800" b="1" i="1" dirty="0"/>
              <a:t>/</a:t>
            </a:r>
            <a:r>
              <a:rPr lang="en-US" altLang="x-none" sz="2800" b="1" i="1" dirty="0" err="1"/>
              <a:t>chagasi</a:t>
            </a:r>
            <a:endParaRPr lang="en-US" altLang="x-none" sz="2800" b="1" i="1" dirty="0"/>
          </a:p>
        </p:txBody>
      </p:sp>
      <p:pic>
        <p:nvPicPr>
          <p:cNvPr id="13" name="Picture 40" descr="D:\PROJECTS\Mar-06\10\others\img\nrg\images\nrg1832-f1.jpg"/>
          <p:cNvPicPr>
            <a:picLocks noChangeAspect="1" noChangeArrowheads="1"/>
          </p:cNvPicPr>
          <p:nvPr/>
        </p:nvPicPr>
        <p:blipFill rotWithShape="1">
          <a:blip r:embed="rId4">
            <a:extLst>
              <a:ext uri="{28A0092B-C50C-407E-A947-70E740481C1C}">
                <a14:useLocalDpi xmlns:a14="http://schemas.microsoft.com/office/drawing/2010/main"/>
              </a:ext>
            </a:extLst>
          </a:blip>
          <a:srcRect r="39131"/>
          <a:stretch/>
        </p:blipFill>
        <p:spPr bwMode="auto">
          <a:xfrm>
            <a:off x="1004556" y="4747219"/>
            <a:ext cx="1074737" cy="125988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AutoShape 2" descr="mage result for person"/>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mage result for person"/>
          <p:cNvSpPr>
            <a:spLocks noChangeAspect="1" noChangeArrowheads="1"/>
          </p:cNvSpPr>
          <p:nvPr/>
        </p:nvSpPr>
        <p:spPr bwMode="auto">
          <a:xfrm>
            <a:off x="152400" y="152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6" descr="mage result for person"/>
          <p:cNvSpPr>
            <a:spLocks noChangeAspect="1" noChangeArrowheads="1"/>
          </p:cNvSpPr>
          <p:nvPr/>
        </p:nvSpPr>
        <p:spPr bwMode="auto">
          <a:xfrm>
            <a:off x="304800" y="304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2" name="Picture 8" descr="mage result for person"/>
          <p:cNvPicPr>
            <a:picLocks noChangeAspect="1" noChangeArrowheads="1"/>
          </p:cNvPicPr>
          <p:nvPr/>
        </p:nvPicPr>
        <p:blipFill rotWithShape="1">
          <a:blip r:embed="rId5">
            <a:extLst>
              <a:ext uri="{28A0092B-C50C-407E-A947-70E740481C1C}">
                <a14:useLocalDpi xmlns:a14="http://schemas.microsoft.com/office/drawing/2010/main" val="0"/>
              </a:ext>
            </a:extLst>
          </a:blip>
          <a:srcRect l="28977" r="23762" b="8026"/>
          <a:stretch/>
        </p:blipFill>
        <p:spPr bwMode="auto">
          <a:xfrm>
            <a:off x="6705417" y="4597000"/>
            <a:ext cx="889183" cy="1868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43040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32800" cy="1143000"/>
          </a:xfrm>
        </p:spPr>
        <p:txBody>
          <a:bodyPr rtlCol="0">
            <a:normAutofit fontScale="90000"/>
          </a:bodyPr>
          <a:lstStyle/>
          <a:p>
            <a:pPr algn="l" eaLnBrk="1" fontAlgn="auto" hangingPunct="1">
              <a:spcAft>
                <a:spcPts val="0"/>
              </a:spcAft>
              <a:defRPr/>
            </a:pPr>
            <a:r>
              <a:rPr lang="en-US" dirty="0" err="1"/>
              <a:t>Deltamethrin-impregnanted</a:t>
            </a:r>
            <a:r>
              <a:rPr lang="en-US" dirty="0"/>
              <a:t> dog collars</a:t>
            </a:r>
          </a:p>
        </p:txBody>
      </p:sp>
      <p:sp>
        <p:nvSpPr>
          <p:cNvPr id="119810" name="Content Placeholder 2"/>
          <p:cNvSpPr>
            <a:spLocks noGrp="1"/>
          </p:cNvSpPr>
          <p:nvPr>
            <p:ph idx="1"/>
          </p:nvPr>
        </p:nvSpPr>
        <p:spPr/>
        <p:txBody>
          <a:bodyPr/>
          <a:lstStyle/>
          <a:p>
            <a:pPr eaLnBrk="1" hangingPunct="1"/>
            <a:r>
              <a:rPr lang="en-US" altLang="x-none"/>
              <a:t>Collars</a:t>
            </a:r>
          </a:p>
        </p:txBody>
      </p:sp>
      <p:pic>
        <p:nvPicPr>
          <p:cNvPr id="119811" name="Picture 3" descr="Screen Shot 2013-09-15 at 10.34.55 PM.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9063" y="1290638"/>
            <a:ext cx="91440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2" name="Picture 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5081588" y="2714625"/>
            <a:ext cx="1765300" cy="218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3" name="Picture 5" descr="Screen Shot 2013-09-15 at 10.38.13 PM.png"/>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010400" y="2714625"/>
            <a:ext cx="1676400"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14" name="Rectangle 6"/>
          <p:cNvSpPr>
            <a:spLocks noChangeArrowheads="1"/>
          </p:cNvSpPr>
          <p:nvPr/>
        </p:nvSpPr>
        <p:spPr bwMode="auto">
          <a:xfrm>
            <a:off x="7351713" y="6308725"/>
            <a:ext cx="13350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800" i="1"/>
              <a:t>Lancet </a:t>
            </a:r>
            <a:r>
              <a:rPr lang="en-US" altLang="x-none" sz="1800"/>
              <a:t>2002</a:t>
            </a:r>
          </a:p>
        </p:txBody>
      </p:sp>
      <p:sp>
        <p:nvSpPr>
          <p:cNvPr id="8" name="TextBox 7"/>
          <p:cNvSpPr txBox="1"/>
          <p:nvPr/>
        </p:nvSpPr>
        <p:spPr>
          <a:xfrm>
            <a:off x="457200" y="4926013"/>
            <a:ext cx="5853113" cy="1200150"/>
          </a:xfrm>
          <a:prstGeom prst="rect">
            <a:avLst/>
          </a:prstGeom>
          <a:noFill/>
        </p:spPr>
        <p:txBody>
          <a:bodyPr wrap="none">
            <a:spAutoFit/>
          </a:bodyPr>
          <a:lstStyle/>
          <a:p>
            <a:pPr eaLnBrk="1" fontAlgn="auto" hangingPunct="1">
              <a:spcBef>
                <a:spcPts val="0"/>
              </a:spcBef>
              <a:spcAft>
                <a:spcPts val="0"/>
              </a:spcAft>
              <a:defRPr/>
            </a:pPr>
            <a:r>
              <a:rPr lang="en-US" sz="2400" dirty="0">
                <a:latin typeface="+mn-lt"/>
              </a:rPr>
              <a:t>Villages that used the collars had:</a:t>
            </a:r>
          </a:p>
          <a:p>
            <a:pPr marL="285750" indent="-285750" eaLnBrk="1" fontAlgn="auto" hangingPunct="1">
              <a:spcBef>
                <a:spcPts val="0"/>
              </a:spcBef>
              <a:spcAft>
                <a:spcPts val="0"/>
              </a:spcAft>
              <a:buFont typeface="Arial"/>
              <a:buChar char="•"/>
              <a:defRPr/>
            </a:pPr>
            <a:r>
              <a:rPr lang="en-US" sz="2400" dirty="0">
                <a:latin typeface="+mn-lt"/>
              </a:rPr>
              <a:t>50% decrease in </a:t>
            </a:r>
            <a:r>
              <a:rPr lang="en-US" sz="2400" dirty="0" err="1">
                <a:latin typeface="+mn-lt"/>
              </a:rPr>
              <a:t>seroconversion</a:t>
            </a:r>
            <a:r>
              <a:rPr lang="en-US" sz="2400" dirty="0">
                <a:latin typeface="+mn-lt"/>
              </a:rPr>
              <a:t> in dogs</a:t>
            </a:r>
          </a:p>
          <a:p>
            <a:pPr marL="285750" indent="-285750" eaLnBrk="1" fontAlgn="auto" hangingPunct="1">
              <a:spcBef>
                <a:spcPts val="0"/>
              </a:spcBef>
              <a:spcAft>
                <a:spcPts val="0"/>
              </a:spcAft>
              <a:buFont typeface="Arial"/>
              <a:buChar char="•"/>
              <a:defRPr/>
            </a:pPr>
            <a:r>
              <a:rPr lang="en-US" sz="2400" dirty="0">
                <a:latin typeface="+mn-lt"/>
              </a:rPr>
              <a:t>50% decrease in </a:t>
            </a:r>
            <a:r>
              <a:rPr lang="en-US" sz="2400" dirty="0" err="1">
                <a:latin typeface="+mn-lt"/>
              </a:rPr>
              <a:t>seroconversion</a:t>
            </a:r>
            <a:r>
              <a:rPr lang="en-US" sz="2400" dirty="0">
                <a:latin typeface="+mn-lt"/>
              </a:rPr>
              <a:t> in children</a:t>
            </a:r>
          </a:p>
        </p:txBody>
      </p:sp>
    </p:spTree>
    <p:extLst>
      <p:ext uri="{BB962C8B-B14F-4D97-AF65-F5344CB8AC3E}">
        <p14:creationId xmlns:p14="http://schemas.microsoft.com/office/powerpoint/2010/main" val="19996622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416712" cy="4525963"/>
          </a:xfrm>
        </p:spPr>
        <p:txBody>
          <a:bodyPr>
            <a:normAutofit fontScale="92500" lnSpcReduction="20000"/>
          </a:bodyPr>
          <a:lstStyle/>
          <a:p>
            <a:endParaRPr lang="en-US" dirty="0"/>
          </a:p>
          <a:p>
            <a:endParaRPr lang="en-US" dirty="0"/>
          </a:p>
          <a:p>
            <a:r>
              <a:rPr lang="en-US" dirty="0"/>
              <a:t>Consensus statement regarding the usefulness of dog culling as a means of controlling visceral leishmaniasis. </a:t>
            </a:r>
          </a:p>
          <a:p>
            <a:endParaRPr lang="en-US" dirty="0"/>
          </a:p>
          <a:p>
            <a:r>
              <a:rPr lang="en-US" dirty="0"/>
              <a:t>The statement </a:t>
            </a:r>
            <a:r>
              <a:rPr lang="en-US" b="1" dirty="0"/>
              <a:t>highlighted the futility of culling </a:t>
            </a:r>
            <a:r>
              <a:rPr lang="en-US" dirty="0"/>
              <a:t>infected dogs, whether healthy or sick, as a measure to control the domestic reservoir of </a:t>
            </a:r>
            <a:r>
              <a:rPr lang="en-US" i="1" dirty="0"/>
              <a:t>L. infantum</a:t>
            </a:r>
            <a:r>
              <a:rPr lang="en-US" dirty="0"/>
              <a:t> and reduce risk for visceral leishmaniasis.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62757"/>
            <a:ext cx="8561845" cy="1137443"/>
          </a:xfrm>
          <a:prstGeom prst="rect">
            <a:avLst/>
          </a:prstGeom>
        </p:spPr>
      </p:pic>
      <p:sp>
        <p:nvSpPr>
          <p:cNvPr id="5" name="TextBox 4"/>
          <p:cNvSpPr txBox="1"/>
          <p:nvPr/>
        </p:nvSpPr>
        <p:spPr>
          <a:xfrm>
            <a:off x="5491319" y="6308725"/>
            <a:ext cx="3382593" cy="369332"/>
          </a:xfrm>
          <a:prstGeom prst="rect">
            <a:avLst/>
          </a:prstGeom>
          <a:noFill/>
        </p:spPr>
        <p:txBody>
          <a:bodyPr wrap="none" rtlCol="0">
            <a:spAutoFit/>
          </a:bodyPr>
          <a:lstStyle/>
          <a:p>
            <a:r>
              <a:rPr lang="en-US"/>
              <a:t>Emerging Infectious Disease 2019 </a:t>
            </a:r>
          </a:p>
        </p:txBody>
      </p:sp>
    </p:spTree>
    <p:extLst>
      <p:ext uri="{BB962C8B-B14F-4D97-AF65-F5344CB8AC3E}">
        <p14:creationId xmlns:p14="http://schemas.microsoft.com/office/powerpoint/2010/main" val="441331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pPr algn="l" eaLnBrk="1" hangingPunct="1"/>
            <a:r>
              <a:rPr lang="en-US" b="1" dirty="0"/>
              <a:t>Classification</a:t>
            </a:r>
            <a:endParaRPr lang="en-US" altLang="x-none" dirty="0"/>
          </a:p>
        </p:txBody>
      </p:sp>
      <p:sp>
        <p:nvSpPr>
          <p:cNvPr id="3" name="Content Placeholder 2"/>
          <p:cNvSpPr>
            <a:spLocks noGrp="1"/>
          </p:cNvSpPr>
          <p:nvPr>
            <p:ph idx="1"/>
          </p:nvPr>
        </p:nvSpPr>
        <p:spPr/>
        <p:txBody>
          <a:bodyPr rtlCol="0">
            <a:normAutofit/>
          </a:bodyPr>
          <a:lstStyle/>
          <a:p>
            <a:pPr marL="514350" indent="-514350" eaLnBrk="1" fontAlgn="auto" hangingPunct="1">
              <a:spcAft>
                <a:spcPts val="0"/>
              </a:spcAft>
              <a:buFont typeface="Arial"/>
              <a:buChar char="•"/>
              <a:defRPr/>
            </a:pPr>
            <a:endParaRPr lang="en-US" b="1" dirty="0"/>
          </a:p>
          <a:p>
            <a:pPr marL="914400" lvl="1" indent="-514350" eaLnBrk="1" fontAlgn="auto" hangingPunct="1">
              <a:spcAft>
                <a:spcPts val="0"/>
              </a:spcAft>
              <a:buFont typeface="+mj-lt"/>
              <a:buAutoNum type="arabicPeriod"/>
              <a:defRPr/>
            </a:pPr>
            <a:r>
              <a:rPr lang="en-US" sz="3200" dirty="0"/>
              <a:t>Cutaneous vs Visceral</a:t>
            </a:r>
          </a:p>
          <a:p>
            <a:pPr marL="1314450" lvl="2" indent="-514350" eaLnBrk="1" fontAlgn="auto" hangingPunct="1">
              <a:spcAft>
                <a:spcPts val="0"/>
              </a:spcAft>
              <a:buFont typeface="+mj-lt"/>
              <a:buAutoNum type="arabicPeriod"/>
              <a:defRPr/>
            </a:pPr>
            <a:endParaRPr lang="en-US" dirty="0"/>
          </a:p>
          <a:p>
            <a:pPr marL="914400" lvl="1" indent="-514350" eaLnBrk="1" fontAlgn="auto" hangingPunct="1">
              <a:spcAft>
                <a:spcPts val="0"/>
              </a:spcAft>
              <a:buFont typeface="+mj-lt"/>
              <a:buAutoNum type="arabicPeriod"/>
              <a:defRPr/>
            </a:pPr>
            <a:r>
              <a:rPr lang="en-US" sz="3200" dirty="0"/>
              <a:t>New World vs Old World</a:t>
            </a:r>
          </a:p>
          <a:p>
            <a:pPr marL="914400" lvl="1" indent="-514350" eaLnBrk="1" fontAlgn="auto" hangingPunct="1">
              <a:spcAft>
                <a:spcPts val="0"/>
              </a:spcAft>
              <a:buFont typeface="Arial"/>
              <a:buChar char="–"/>
              <a:defRPr/>
            </a:pPr>
            <a:endParaRPr lang="en-US" dirty="0"/>
          </a:p>
          <a:p>
            <a:pPr marL="400050" lvl="1" indent="0" eaLnBrk="1" fontAlgn="auto" hangingPunct="1">
              <a:spcAft>
                <a:spcPts val="0"/>
              </a:spcAft>
              <a:buFont typeface="Arial"/>
              <a:buNone/>
              <a:defRPr/>
            </a:pPr>
            <a:endParaRPr lang="en-US" b="1" dirty="0"/>
          </a:p>
          <a:p>
            <a:pPr marL="400050" lvl="1" indent="0" eaLnBrk="1" fontAlgn="auto" hangingPunct="1">
              <a:spcAft>
                <a:spcPts val="0"/>
              </a:spcAft>
              <a:buFont typeface="Arial"/>
              <a:buNone/>
              <a:defRPr/>
            </a:pPr>
            <a:r>
              <a:rPr lang="en-US" b="1" dirty="0"/>
              <a:t> </a:t>
            </a:r>
          </a:p>
          <a:p>
            <a:pPr marL="2228850" lvl="4" indent="-514350" eaLnBrk="1" fontAlgn="auto" hangingPunct="1">
              <a:spcAft>
                <a:spcPts val="0"/>
              </a:spcAft>
              <a:buFont typeface="Arial"/>
              <a:buChar char="»"/>
              <a:defRPr/>
            </a:pPr>
            <a:endParaRPr lang="en-US" dirty="0"/>
          </a:p>
          <a:p>
            <a:pPr lvl="3" eaLnBrk="1" fontAlgn="auto" hangingPunct="1">
              <a:spcAft>
                <a:spcPts val="0"/>
              </a:spcAft>
              <a:buFont typeface="Arial"/>
              <a:buChar char="–"/>
              <a:defRPr/>
            </a:pPr>
            <a:endParaRPr lang="en-US" dirty="0"/>
          </a:p>
          <a:p>
            <a:pPr lvl="3" eaLnBrk="1" fontAlgn="auto" hangingPunct="1">
              <a:spcAft>
                <a:spcPts val="0"/>
              </a:spcAft>
              <a:buFont typeface="Arial"/>
              <a:buChar char="–"/>
              <a:defRPr/>
            </a:pPr>
            <a:endParaRPr lang="en-US" dirty="0"/>
          </a:p>
          <a:p>
            <a:pPr lvl="3" eaLnBrk="1" fontAlgn="auto" hangingPunct="1">
              <a:spcAft>
                <a:spcPts val="0"/>
              </a:spcAft>
              <a:buFont typeface="Arial"/>
              <a:buChar char="–"/>
              <a:defRPr/>
            </a:pPr>
            <a:endParaRPr lang="en-US" dirty="0"/>
          </a:p>
          <a:p>
            <a:pPr lvl="3" eaLnBrk="1" fontAlgn="auto" hangingPunct="1">
              <a:spcAft>
                <a:spcPts val="0"/>
              </a:spcAft>
              <a:buFont typeface="Arial"/>
              <a:buChar char="–"/>
              <a:defRPr/>
            </a:pPr>
            <a:endParaRPr lang="en-US" dirty="0"/>
          </a:p>
        </p:txBody>
      </p:sp>
    </p:spTree>
    <p:extLst>
      <p:ext uri="{BB962C8B-B14F-4D97-AF65-F5344CB8AC3E}">
        <p14:creationId xmlns:p14="http://schemas.microsoft.com/office/powerpoint/2010/main" val="12542302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FCD46-7EBD-0764-62D2-CA6CE310395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9126118-C97D-14A2-9894-421D78F493D5}"/>
              </a:ext>
            </a:extLst>
          </p:cNvPr>
          <p:cNvSpPr>
            <a:spLocks noGrp="1"/>
          </p:cNvSpPr>
          <p:nvPr>
            <p:ph idx="1"/>
          </p:nvPr>
        </p:nvSpPr>
        <p:spPr/>
        <p:txBody>
          <a:bodyPr/>
          <a:lstStyle/>
          <a:p>
            <a:r>
              <a:rPr lang="en-US" dirty="0"/>
              <a:t> </a:t>
            </a:r>
          </a:p>
        </p:txBody>
      </p:sp>
      <p:pic>
        <p:nvPicPr>
          <p:cNvPr id="5" name="Picture 4">
            <a:extLst>
              <a:ext uri="{FF2B5EF4-FFF2-40B4-BE49-F238E27FC236}">
                <a16:creationId xmlns:a16="http://schemas.microsoft.com/office/drawing/2014/main" id="{7BD76869-33A4-5647-D83B-3010A707C470}"/>
              </a:ext>
            </a:extLst>
          </p:cNvPr>
          <p:cNvPicPr>
            <a:picLocks noChangeAspect="1"/>
          </p:cNvPicPr>
          <p:nvPr/>
        </p:nvPicPr>
        <p:blipFill>
          <a:blip r:embed="rId3"/>
          <a:stretch>
            <a:fillRect/>
          </a:stretch>
        </p:blipFill>
        <p:spPr>
          <a:xfrm>
            <a:off x="-1" y="298387"/>
            <a:ext cx="9028253" cy="6374453"/>
          </a:xfrm>
          <a:prstGeom prst="rect">
            <a:avLst/>
          </a:prstGeom>
        </p:spPr>
      </p:pic>
    </p:spTree>
    <p:extLst>
      <p:ext uri="{BB962C8B-B14F-4D97-AF65-F5344CB8AC3E}">
        <p14:creationId xmlns:p14="http://schemas.microsoft.com/office/powerpoint/2010/main" val="20316216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0D9EC-2D73-34B0-D291-CC785515CFBD}"/>
              </a:ext>
            </a:extLst>
          </p:cNvPr>
          <p:cNvSpPr>
            <a:spLocks noGrp="1"/>
          </p:cNvSpPr>
          <p:nvPr>
            <p:ph type="title"/>
          </p:nvPr>
        </p:nvSpPr>
        <p:spPr/>
        <p:txBody>
          <a:bodyPr/>
          <a:lstStyle/>
          <a:p>
            <a:r>
              <a:rPr lang="en-US" dirty="0"/>
              <a:t>Geographic distribution </a:t>
            </a:r>
          </a:p>
        </p:txBody>
      </p:sp>
      <p:sp>
        <p:nvSpPr>
          <p:cNvPr id="3" name="Content Placeholder 2">
            <a:extLst>
              <a:ext uri="{FF2B5EF4-FFF2-40B4-BE49-F238E27FC236}">
                <a16:creationId xmlns:a16="http://schemas.microsoft.com/office/drawing/2014/main" id="{4960CCBC-E4DD-D214-3870-A70C630AA912}"/>
              </a:ext>
            </a:extLst>
          </p:cNvPr>
          <p:cNvSpPr>
            <a:spLocks noGrp="1"/>
          </p:cNvSpPr>
          <p:nvPr>
            <p:ph idx="1"/>
          </p:nvPr>
        </p:nvSpPr>
        <p:spPr/>
        <p:txBody>
          <a:bodyPr/>
          <a:lstStyle/>
          <a:p>
            <a:r>
              <a:rPr lang="en-US" dirty="0"/>
              <a:t> </a:t>
            </a:r>
          </a:p>
        </p:txBody>
      </p:sp>
      <p:grpSp>
        <p:nvGrpSpPr>
          <p:cNvPr id="8" name="Group 7">
            <a:extLst>
              <a:ext uri="{FF2B5EF4-FFF2-40B4-BE49-F238E27FC236}">
                <a16:creationId xmlns:a16="http://schemas.microsoft.com/office/drawing/2014/main" id="{4766AE61-CB33-77FC-6B9D-031080E692BB}"/>
              </a:ext>
            </a:extLst>
          </p:cNvPr>
          <p:cNvGrpSpPr/>
          <p:nvPr/>
        </p:nvGrpSpPr>
        <p:grpSpPr>
          <a:xfrm>
            <a:off x="581139" y="1417638"/>
            <a:ext cx="8229600" cy="5033553"/>
            <a:chOff x="1400536" y="1805651"/>
            <a:chExt cx="5972537" cy="4052253"/>
          </a:xfrm>
        </p:grpSpPr>
        <p:pic>
          <p:nvPicPr>
            <p:cNvPr id="5" name="Picture 4">
              <a:extLst>
                <a:ext uri="{FF2B5EF4-FFF2-40B4-BE49-F238E27FC236}">
                  <a16:creationId xmlns:a16="http://schemas.microsoft.com/office/drawing/2014/main" id="{1F7CC657-7396-3D97-42D8-18DD3B4F27BC}"/>
                </a:ext>
              </a:extLst>
            </p:cNvPr>
            <p:cNvPicPr>
              <a:picLocks noChangeAspect="1"/>
            </p:cNvPicPr>
            <p:nvPr/>
          </p:nvPicPr>
          <p:blipFill rotWithShape="1">
            <a:blip r:embed="rId2"/>
            <a:srcRect l="12137" t="10150" r="11020" b="3020"/>
            <a:stretch/>
          </p:blipFill>
          <p:spPr>
            <a:xfrm>
              <a:off x="1400536" y="1805651"/>
              <a:ext cx="5972537" cy="4052253"/>
            </a:xfrm>
            <a:prstGeom prst="rect">
              <a:avLst/>
            </a:prstGeom>
          </p:spPr>
        </p:pic>
        <p:sp>
          <p:nvSpPr>
            <p:cNvPr id="7" name="Rectangle 6">
              <a:extLst>
                <a:ext uri="{FF2B5EF4-FFF2-40B4-BE49-F238E27FC236}">
                  <a16:creationId xmlns:a16="http://schemas.microsoft.com/office/drawing/2014/main" id="{E022C939-97B3-DFEE-5CB6-5B7554CD1F0D}"/>
                </a:ext>
              </a:extLst>
            </p:cNvPr>
            <p:cNvSpPr/>
            <p:nvPr/>
          </p:nvSpPr>
          <p:spPr>
            <a:xfrm>
              <a:off x="6146157" y="5243332"/>
              <a:ext cx="1134319" cy="61457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084581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Classification</a:t>
            </a:r>
          </a:p>
        </p:txBody>
      </p:sp>
      <p:sp>
        <p:nvSpPr>
          <p:cNvPr id="3" name="Content Placeholder 2"/>
          <p:cNvSpPr>
            <a:spLocks noGrp="1"/>
          </p:cNvSpPr>
          <p:nvPr>
            <p:ph idx="1"/>
          </p:nvPr>
        </p:nvSpPr>
        <p:spPr/>
        <p:txBody>
          <a:bodyPr>
            <a:normAutofit lnSpcReduction="10000"/>
          </a:bodyPr>
          <a:lstStyle/>
          <a:p>
            <a:r>
              <a:rPr lang="en-US" dirty="0"/>
              <a:t>L. </a:t>
            </a:r>
            <a:r>
              <a:rPr lang="en-US" dirty="0" err="1"/>
              <a:t>donavani</a:t>
            </a:r>
            <a:endParaRPr lang="en-US" dirty="0"/>
          </a:p>
          <a:p>
            <a:r>
              <a:rPr lang="en-US" dirty="0"/>
              <a:t>L. </a:t>
            </a:r>
            <a:r>
              <a:rPr lang="en-US" dirty="0" err="1"/>
              <a:t>infantum</a:t>
            </a:r>
            <a:r>
              <a:rPr lang="en-US" dirty="0"/>
              <a:t>/</a:t>
            </a:r>
            <a:r>
              <a:rPr lang="en-US" dirty="0" err="1"/>
              <a:t>chagasi</a:t>
            </a:r>
            <a:endParaRPr lang="en-US" dirty="0"/>
          </a:p>
          <a:p>
            <a:endParaRPr lang="en-US" dirty="0"/>
          </a:p>
          <a:p>
            <a:r>
              <a:rPr lang="en-US" dirty="0"/>
              <a:t>L. major</a:t>
            </a:r>
          </a:p>
          <a:p>
            <a:r>
              <a:rPr lang="en-US" dirty="0"/>
              <a:t>L. </a:t>
            </a:r>
            <a:r>
              <a:rPr lang="en-US" dirty="0" err="1"/>
              <a:t>tropica</a:t>
            </a:r>
            <a:endParaRPr lang="en-US" dirty="0"/>
          </a:p>
          <a:p>
            <a:r>
              <a:rPr lang="en-US" dirty="0"/>
              <a:t>L. </a:t>
            </a:r>
            <a:r>
              <a:rPr lang="en-US" dirty="0" err="1"/>
              <a:t>aethiopica</a:t>
            </a:r>
            <a:endParaRPr lang="en-US" dirty="0"/>
          </a:p>
          <a:p>
            <a:r>
              <a:rPr lang="en-US" b="1" dirty="0"/>
              <a:t>L. (V). </a:t>
            </a:r>
            <a:r>
              <a:rPr lang="en-US" b="1" dirty="0" err="1"/>
              <a:t>braziliensis</a:t>
            </a:r>
            <a:r>
              <a:rPr lang="en-US" b="1" dirty="0"/>
              <a:t> </a:t>
            </a:r>
          </a:p>
          <a:p>
            <a:r>
              <a:rPr lang="en-US" dirty="0"/>
              <a:t>L. (L). </a:t>
            </a:r>
            <a:r>
              <a:rPr lang="en-US" dirty="0" err="1"/>
              <a:t>mexicana</a:t>
            </a:r>
            <a:endParaRPr lang="en-US" dirty="0"/>
          </a:p>
        </p:txBody>
      </p:sp>
      <p:sp>
        <p:nvSpPr>
          <p:cNvPr id="4" name="Right Brace 3"/>
          <p:cNvSpPr/>
          <p:nvPr/>
        </p:nvSpPr>
        <p:spPr>
          <a:xfrm>
            <a:off x="4572000" y="1763486"/>
            <a:ext cx="653143" cy="91440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TextBox 4"/>
          <p:cNvSpPr txBox="1"/>
          <p:nvPr/>
        </p:nvSpPr>
        <p:spPr>
          <a:xfrm>
            <a:off x="5421085" y="2036020"/>
            <a:ext cx="1396729" cy="369332"/>
          </a:xfrm>
          <a:prstGeom prst="rect">
            <a:avLst/>
          </a:prstGeom>
          <a:noFill/>
        </p:spPr>
        <p:txBody>
          <a:bodyPr wrap="none" rtlCol="0">
            <a:spAutoFit/>
          </a:bodyPr>
          <a:lstStyle/>
          <a:p>
            <a:r>
              <a:rPr lang="en-US" dirty="0"/>
              <a:t>Visceral </a:t>
            </a:r>
            <a:r>
              <a:rPr lang="en-US" dirty="0" err="1"/>
              <a:t>leish</a:t>
            </a:r>
            <a:endParaRPr lang="en-US" dirty="0"/>
          </a:p>
        </p:txBody>
      </p:sp>
      <p:sp>
        <p:nvSpPr>
          <p:cNvPr id="6" name="Right Brace 5"/>
          <p:cNvSpPr/>
          <p:nvPr/>
        </p:nvSpPr>
        <p:spPr>
          <a:xfrm>
            <a:off x="3287485" y="3297125"/>
            <a:ext cx="653143" cy="1351076"/>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Right Brace 6"/>
          <p:cNvSpPr/>
          <p:nvPr/>
        </p:nvSpPr>
        <p:spPr>
          <a:xfrm>
            <a:off x="3940628" y="4830763"/>
            <a:ext cx="653143" cy="91440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 name="TextBox 7"/>
          <p:cNvSpPr txBox="1"/>
          <p:nvPr/>
        </p:nvSpPr>
        <p:spPr>
          <a:xfrm>
            <a:off x="4947557" y="5159829"/>
            <a:ext cx="1512786" cy="369332"/>
          </a:xfrm>
          <a:prstGeom prst="rect">
            <a:avLst/>
          </a:prstGeom>
          <a:noFill/>
        </p:spPr>
        <p:txBody>
          <a:bodyPr wrap="none" rtlCol="0">
            <a:spAutoFit/>
          </a:bodyPr>
          <a:lstStyle/>
          <a:p>
            <a:r>
              <a:rPr lang="en-US" dirty="0"/>
              <a:t>New World CL</a:t>
            </a:r>
          </a:p>
        </p:txBody>
      </p:sp>
      <p:sp>
        <p:nvSpPr>
          <p:cNvPr id="9" name="TextBox 8"/>
          <p:cNvSpPr txBox="1"/>
          <p:nvPr/>
        </p:nvSpPr>
        <p:spPr>
          <a:xfrm>
            <a:off x="4001979" y="3787997"/>
            <a:ext cx="1419106" cy="369332"/>
          </a:xfrm>
          <a:prstGeom prst="rect">
            <a:avLst/>
          </a:prstGeom>
          <a:noFill/>
        </p:spPr>
        <p:txBody>
          <a:bodyPr wrap="none" rtlCol="0">
            <a:spAutoFit/>
          </a:bodyPr>
          <a:lstStyle/>
          <a:p>
            <a:r>
              <a:rPr lang="en-US"/>
              <a:t>Old World VL</a:t>
            </a:r>
          </a:p>
        </p:txBody>
      </p:sp>
    </p:spTree>
    <p:extLst>
      <p:ext uri="{BB962C8B-B14F-4D97-AF65-F5344CB8AC3E}">
        <p14:creationId xmlns:p14="http://schemas.microsoft.com/office/powerpoint/2010/main" val="20782416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52"/>
          <p:cNvSpPr/>
          <p:nvPr/>
        </p:nvSpPr>
        <p:spPr>
          <a:xfrm>
            <a:off x="1062038" y="4024313"/>
            <a:ext cx="1924050" cy="920750"/>
          </a:xfrm>
          <a:prstGeom prst="rect">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sz="1600"/>
          </a:p>
        </p:txBody>
      </p:sp>
      <p:sp>
        <p:nvSpPr>
          <p:cNvPr id="52" name="Rectangle 51"/>
          <p:cNvSpPr/>
          <p:nvPr/>
        </p:nvSpPr>
        <p:spPr>
          <a:xfrm>
            <a:off x="950913" y="2630488"/>
            <a:ext cx="1874837" cy="763587"/>
          </a:xfrm>
          <a:prstGeom prst="rect">
            <a:avLst/>
          </a:prstGeom>
          <a:solidFill>
            <a:srgbClr val="3366FF">
              <a:alpha val="50000"/>
            </a:srgbClr>
          </a:solidFill>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sz="1600"/>
          </a:p>
        </p:txBody>
      </p:sp>
      <p:sp>
        <p:nvSpPr>
          <p:cNvPr id="50" name="Rectangle 49"/>
          <p:cNvSpPr/>
          <p:nvPr/>
        </p:nvSpPr>
        <p:spPr>
          <a:xfrm>
            <a:off x="7331075" y="4679950"/>
            <a:ext cx="1171575" cy="731838"/>
          </a:xfrm>
          <a:prstGeom prst="rect">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sz="1600" i="1"/>
          </a:p>
        </p:txBody>
      </p:sp>
      <p:sp>
        <p:nvSpPr>
          <p:cNvPr id="48" name="Rectangle 47"/>
          <p:cNvSpPr/>
          <p:nvPr/>
        </p:nvSpPr>
        <p:spPr>
          <a:xfrm>
            <a:off x="7373938" y="3079750"/>
            <a:ext cx="1233487" cy="928688"/>
          </a:xfrm>
          <a:prstGeom prst="rect">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sz="1600" i="1"/>
          </a:p>
        </p:txBody>
      </p:sp>
      <p:sp>
        <p:nvSpPr>
          <p:cNvPr id="47" name="Rectangle 46"/>
          <p:cNvSpPr/>
          <p:nvPr/>
        </p:nvSpPr>
        <p:spPr>
          <a:xfrm>
            <a:off x="6350000" y="2278063"/>
            <a:ext cx="2397125" cy="396875"/>
          </a:xfrm>
          <a:prstGeom prst="rect">
            <a:avLst/>
          </a:prstGeom>
          <a:solidFill>
            <a:srgbClr val="3366FF">
              <a:alpha val="50000"/>
            </a:srgbClr>
          </a:solidFill>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sz="1600"/>
          </a:p>
        </p:txBody>
      </p:sp>
      <p:sp>
        <p:nvSpPr>
          <p:cNvPr id="2" name="Title 1"/>
          <p:cNvSpPr>
            <a:spLocks noGrp="1"/>
          </p:cNvSpPr>
          <p:nvPr>
            <p:ph type="title"/>
          </p:nvPr>
        </p:nvSpPr>
        <p:spPr/>
        <p:txBody>
          <a:bodyPr rtlCol="0">
            <a:normAutofit/>
          </a:bodyPr>
          <a:lstStyle/>
          <a:p>
            <a:pPr algn="l" eaLnBrk="1" fontAlgn="auto" hangingPunct="1">
              <a:spcAft>
                <a:spcPts val="0"/>
              </a:spcAft>
              <a:defRPr/>
            </a:pPr>
            <a:r>
              <a:rPr lang="en-US" b="1" dirty="0"/>
              <a:t>Classification</a:t>
            </a:r>
          </a:p>
        </p:txBody>
      </p:sp>
      <p:sp>
        <p:nvSpPr>
          <p:cNvPr id="44039" name="TextBox 8"/>
          <p:cNvSpPr txBox="1">
            <a:spLocks noChangeArrowheads="1"/>
          </p:cNvSpPr>
          <p:nvPr/>
        </p:nvSpPr>
        <p:spPr bwMode="auto">
          <a:xfrm>
            <a:off x="3895725" y="1874838"/>
            <a:ext cx="1477963"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100" b="1"/>
              <a:t>family</a:t>
            </a:r>
          </a:p>
          <a:p>
            <a:pPr algn="ctr" eaLnBrk="1" hangingPunct="1">
              <a:spcBef>
                <a:spcPct val="0"/>
              </a:spcBef>
              <a:buFontTx/>
              <a:buNone/>
            </a:pPr>
            <a:r>
              <a:rPr lang="en-US" altLang="x-none" sz="1100" b="1"/>
              <a:t>TRYPANOSOMATIDAE</a:t>
            </a:r>
          </a:p>
        </p:txBody>
      </p:sp>
      <p:sp>
        <p:nvSpPr>
          <p:cNvPr id="44040" name="TextBox 9"/>
          <p:cNvSpPr txBox="1">
            <a:spLocks noChangeArrowheads="1"/>
          </p:cNvSpPr>
          <p:nvPr/>
        </p:nvSpPr>
        <p:spPr bwMode="auto">
          <a:xfrm>
            <a:off x="4135438" y="3562350"/>
            <a:ext cx="10001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200" b="1"/>
              <a:t>LEISHMANIA</a:t>
            </a:r>
            <a:endParaRPr lang="en-US" altLang="x-none" sz="1100" b="1"/>
          </a:p>
        </p:txBody>
      </p:sp>
      <p:sp>
        <p:nvSpPr>
          <p:cNvPr id="44041" name="TextBox 10"/>
          <p:cNvSpPr txBox="1">
            <a:spLocks noChangeArrowheads="1"/>
          </p:cNvSpPr>
          <p:nvPr/>
        </p:nvSpPr>
        <p:spPr bwMode="auto">
          <a:xfrm>
            <a:off x="5295900" y="2916238"/>
            <a:ext cx="846138"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100" b="1"/>
              <a:t>Leishmania</a:t>
            </a:r>
          </a:p>
        </p:txBody>
      </p:sp>
      <p:sp>
        <p:nvSpPr>
          <p:cNvPr id="44042" name="TextBox 11"/>
          <p:cNvSpPr txBox="1">
            <a:spLocks noChangeArrowheads="1"/>
          </p:cNvSpPr>
          <p:nvPr/>
        </p:nvSpPr>
        <p:spPr bwMode="auto">
          <a:xfrm>
            <a:off x="3197225" y="3578225"/>
            <a:ext cx="846138"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100" b="1"/>
              <a:t>Leishmania</a:t>
            </a:r>
          </a:p>
        </p:txBody>
      </p:sp>
      <p:sp>
        <p:nvSpPr>
          <p:cNvPr id="44043" name="TextBox 12"/>
          <p:cNvSpPr txBox="1">
            <a:spLocks noChangeArrowheads="1"/>
          </p:cNvSpPr>
          <p:nvPr/>
        </p:nvSpPr>
        <p:spPr bwMode="auto">
          <a:xfrm>
            <a:off x="5307013" y="4916488"/>
            <a:ext cx="75565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100" b="1" i="1"/>
              <a:t>L. Viannia</a:t>
            </a:r>
          </a:p>
        </p:txBody>
      </p:sp>
      <p:sp>
        <p:nvSpPr>
          <p:cNvPr id="44044" name="TextBox 13"/>
          <p:cNvSpPr txBox="1">
            <a:spLocks noChangeArrowheads="1"/>
          </p:cNvSpPr>
          <p:nvPr/>
        </p:nvSpPr>
        <p:spPr bwMode="auto">
          <a:xfrm>
            <a:off x="6318250" y="2370138"/>
            <a:ext cx="86360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100" b="1" i="1"/>
              <a:t>L.donovani</a:t>
            </a:r>
          </a:p>
        </p:txBody>
      </p:sp>
      <p:sp>
        <p:nvSpPr>
          <p:cNvPr id="44045" name="TextBox 14"/>
          <p:cNvSpPr txBox="1">
            <a:spLocks noChangeArrowheads="1"/>
          </p:cNvSpPr>
          <p:nvPr/>
        </p:nvSpPr>
        <p:spPr bwMode="auto">
          <a:xfrm>
            <a:off x="7086600" y="2378075"/>
            <a:ext cx="1893888"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100" b="1" i="1"/>
              <a:t> L. infantum (chagasi)</a:t>
            </a:r>
          </a:p>
        </p:txBody>
      </p:sp>
      <p:sp>
        <p:nvSpPr>
          <p:cNvPr id="44046" name="TextBox 15"/>
          <p:cNvSpPr txBox="1">
            <a:spLocks noChangeArrowheads="1"/>
          </p:cNvSpPr>
          <p:nvPr/>
        </p:nvSpPr>
        <p:spPr bwMode="auto">
          <a:xfrm>
            <a:off x="6224588" y="3424238"/>
            <a:ext cx="9779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100" b="1" i="1"/>
              <a:t>L. Leishmania</a:t>
            </a:r>
          </a:p>
        </p:txBody>
      </p:sp>
      <p:sp>
        <p:nvSpPr>
          <p:cNvPr id="44047" name="TextBox 17"/>
          <p:cNvSpPr txBox="1">
            <a:spLocks noChangeArrowheads="1"/>
          </p:cNvSpPr>
          <p:nvPr/>
        </p:nvSpPr>
        <p:spPr bwMode="auto">
          <a:xfrm>
            <a:off x="7356475" y="3079750"/>
            <a:ext cx="1250950"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lnSpc>
                <a:spcPct val="150000"/>
              </a:lnSpc>
              <a:spcBef>
                <a:spcPct val="0"/>
              </a:spcBef>
              <a:buFontTx/>
              <a:buNone/>
            </a:pPr>
            <a:r>
              <a:rPr lang="en-US" altLang="x-none" sz="1100" b="1" i="1" dirty="0"/>
              <a:t>L.(L) </a:t>
            </a:r>
            <a:r>
              <a:rPr lang="en-US" altLang="x-none" sz="1100" b="1" i="1" dirty="0" err="1"/>
              <a:t>mexicana</a:t>
            </a:r>
            <a:endParaRPr lang="en-US" altLang="x-none" sz="1100" b="1" i="1" dirty="0"/>
          </a:p>
          <a:p>
            <a:pPr eaLnBrk="1" hangingPunct="1">
              <a:lnSpc>
                <a:spcPct val="150000"/>
              </a:lnSpc>
              <a:spcBef>
                <a:spcPct val="0"/>
              </a:spcBef>
              <a:buFontTx/>
              <a:buNone/>
            </a:pPr>
            <a:r>
              <a:rPr lang="en-US" altLang="x-none" sz="1100" b="1" i="1" dirty="0"/>
              <a:t>L.(L) </a:t>
            </a:r>
            <a:r>
              <a:rPr lang="en-US" altLang="x-none" sz="1100" b="1" i="1" dirty="0" err="1"/>
              <a:t>amazonensis</a:t>
            </a:r>
            <a:endParaRPr lang="en-US" altLang="x-none" sz="1100" b="1" i="1" dirty="0"/>
          </a:p>
          <a:p>
            <a:pPr eaLnBrk="1" hangingPunct="1">
              <a:lnSpc>
                <a:spcPct val="150000"/>
              </a:lnSpc>
              <a:spcBef>
                <a:spcPct val="0"/>
              </a:spcBef>
              <a:buFontTx/>
              <a:buNone/>
            </a:pPr>
            <a:r>
              <a:rPr lang="en-US" altLang="x-none" sz="1100" b="1" i="1" dirty="0"/>
              <a:t>  Others</a:t>
            </a:r>
          </a:p>
        </p:txBody>
      </p:sp>
      <p:sp>
        <p:nvSpPr>
          <p:cNvPr id="44048" name="TextBox 20"/>
          <p:cNvSpPr txBox="1">
            <a:spLocks noChangeArrowheads="1"/>
          </p:cNvSpPr>
          <p:nvPr/>
        </p:nvSpPr>
        <p:spPr bwMode="auto">
          <a:xfrm>
            <a:off x="7323138" y="4679950"/>
            <a:ext cx="1322387" cy="854080"/>
          </a:xfrm>
          <a:prstGeom prst="rect">
            <a:avLst/>
          </a:prstGeom>
          <a:solidFill>
            <a:srgbClr val="FFFF00"/>
          </a:solidFill>
          <a:ln w="9525">
            <a:solidFill>
              <a:srgbClr val="000000"/>
            </a:solidFill>
            <a:miter lim="800000"/>
            <a:headEnd/>
            <a:tailEnd/>
          </a:ln>
        </p:spPr>
        <p:txBody>
          <a:bodyPr wrap="squar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lnSpc>
                <a:spcPct val="150000"/>
              </a:lnSpc>
              <a:spcBef>
                <a:spcPct val="0"/>
              </a:spcBef>
              <a:buFontTx/>
              <a:buNone/>
            </a:pPr>
            <a:r>
              <a:rPr lang="en-US" altLang="x-none" sz="1100" b="1" i="1"/>
              <a:t>  L</a:t>
            </a:r>
            <a:r>
              <a:rPr lang="en-US" altLang="x-none" sz="1100" b="1" i="1" dirty="0"/>
              <a:t>.(V) </a:t>
            </a:r>
            <a:r>
              <a:rPr lang="en-US" altLang="x-none" sz="1100" b="1" i="1" dirty="0" err="1"/>
              <a:t>braziliensis</a:t>
            </a:r>
            <a:endParaRPr lang="en-US" altLang="x-none" sz="1100" b="1" i="1" dirty="0"/>
          </a:p>
          <a:p>
            <a:pPr eaLnBrk="1" hangingPunct="1">
              <a:lnSpc>
                <a:spcPct val="150000"/>
              </a:lnSpc>
              <a:spcBef>
                <a:spcPct val="0"/>
              </a:spcBef>
              <a:buFontTx/>
              <a:buNone/>
            </a:pPr>
            <a:r>
              <a:rPr lang="en-US" altLang="x-none" sz="1100" b="1" i="1" dirty="0"/>
              <a:t>  L.(V) </a:t>
            </a:r>
            <a:r>
              <a:rPr lang="en-US" altLang="x-none" sz="1100" b="1" i="1" dirty="0" err="1"/>
              <a:t>guyanensis</a:t>
            </a:r>
            <a:endParaRPr lang="en-US" altLang="x-none" sz="1100" b="1" i="1" dirty="0"/>
          </a:p>
          <a:p>
            <a:pPr eaLnBrk="1" hangingPunct="1">
              <a:lnSpc>
                <a:spcPct val="150000"/>
              </a:lnSpc>
              <a:spcBef>
                <a:spcPct val="0"/>
              </a:spcBef>
              <a:buFontTx/>
              <a:buNone/>
            </a:pPr>
            <a:r>
              <a:rPr lang="en-US" altLang="x-none" sz="1100" b="1" i="1" dirty="0"/>
              <a:t>  Others</a:t>
            </a:r>
          </a:p>
        </p:txBody>
      </p:sp>
      <p:sp>
        <p:nvSpPr>
          <p:cNvPr id="44049" name="TextBox 25"/>
          <p:cNvSpPr txBox="1">
            <a:spLocks noChangeArrowheads="1"/>
          </p:cNvSpPr>
          <p:nvPr/>
        </p:nvSpPr>
        <p:spPr bwMode="auto">
          <a:xfrm>
            <a:off x="1901825" y="2865438"/>
            <a:ext cx="893763"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100" b="1" i="1"/>
              <a:t>L. donovani</a:t>
            </a:r>
          </a:p>
        </p:txBody>
      </p:sp>
      <p:sp>
        <p:nvSpPr>
          <p:cNvPr id="44050" name="TextBox 26"/>
          <p:cNvSpPr txBox="1">
            <a:spLocks noChangeArrowheads="1"/>
          </p:cNvSpPr>
          <p:nvPr/>
        </p:nvSpPr>
        <p:spPr bwMode="auto">
          <a:xfrm>
            <a:off x="950913" y="2747963"/>
            <a:ext cx="89535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100" b="1" i="1"/>
              <a:t>L. donovani</a:t>
            </a:r>
          </a:p>
        </p:txBody>
      </p:sp>
      <p:sp>
        <p:nvSpPr>
          <p:cNvPr id="44051" name="TextBox 27"/>
          <p:cNvSpPr txBox="1">
            <a:spLocks noChangeArrowheads="1"/>
          </p:cNvSpPr>
          <p:nvPr/>
        </p:nvSpPr>
        <p:spPr bwMode="auto">
          <a:xfrm>
            <a:off x="955675" y="3016250"/>
            <a:ext cx="8858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100" b="1" i="1"/>
              <a:t>L. infantum</a:t>
            </a:r>
          </a:p>
        </p:txBody>
      </p:sp>
      <p:sp>
        <p:nvSpPr>
          <p:cNvPr id="44052" name="TextBox 28"/>
          <p:cNvSpPr txBox="1">
            <a:spLocks noChangeArrowheads="1"/>
          </p:cNvSpPr>
          <p:nvPr/>
        </p:nvSpPr>
        <p:spPr bwMode="auto">
          <a:xfrm>
            <a:off x="1098550" y="4024313"/>
            <a:ext cx="69532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100" b="1" i="1"/>
              <a:t>L. major</a:t>
            </a:r>
          </a:p>
        </p:txBody>
      </p:sp>
      <p:sp>
        <p:nvSpPr>
          <p:cNvPr id="44053" name="TextBox 29"/>
          <p:cNvSpPr txBox="1">
            <a:spLocks noChangeArrowheads="1"/>
          </p:cNvSpPr>
          <p:nvPr/>
        </p:nvSpPr>
        <p:spPr bwMode="auto">
          <a:xfrm>
            <a:off x="1098550" y="4287838"/>
            <a:ext cx="7620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100" b="1" i="1"/>
              <a:t>L. tropica</a:t>
            </a:r>
          </a:p>
        </p:txBody>
      </p:sp>
      <p:sp>
        <p:nvSpPr>
          <p:cNvPr id="44054" name="TextBox 30"/>
          <p:cNvSpPr txBox="1">
            <a:spLocks noChangeArrowheads="1"/>
          </p:cNvSpPr>
          <p:nvPr/>
        </p:nvSpPr>
        <p:spPr bwMode="auto">
          <a:xfrm>
            <a:off x="1098550" y="4564063"/>
            <a:ext cx="9652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100" b="1" i="1"/>
              <a:t>L. aethiopica</a:t>
            </a:r>
          </a:p>
        </p:txBody>
      </p:sp>
      <p:sp>
        <p:nvSpPr>
          <p:cNvPr id="44055" name="TextBox 32"/>
          <p:cNvSpPr txBox="1">
            <a:spLocks noChangeArrowheads="1"/>
          </p:cNvSpPr>
          <p:nvPr/>
        </p:nvSpPr>
        <p:spPr bwMode="auto">
          <a:xfrm>
            <a:off x="2028825" y="4024313"/>
            <a:ext cx="693738"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100" b="1" i="1"/>
              <a:t>L. major</a:t>
            </a:r>
          </a:p>
        </p:txBody>
      </p:sp>
      <p:sp>
        <p:nvSpPr>
          <p:cNvPr id="44056" name="TextBox 33"/>
          <p:cNvSpPr txBox="1">
            <a:spLocks noChangeArrowheads="1"/>
          </p:cNvSpPr>
          <p:nvPr/>
        </p:nvSpPr>
        <p:spPr bwMode="auto">
          <a:xfrm>
            <a:off x="2014538" y="4302125"/>
            <a:ext cx="762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100" b="1" i="1"/>
              <a:t>L. tropica</a:t>
            </a:r>
          </a:p>
        </p:txBody>
      </p:sp>
      <p:sp>
        <p:nvSpPr>
          <p:cNvPr id="44057" name="TextBox 34"/>
          <p:cNvSpPr txBox="1">
            <a:spLocks noChangeArrowheads="1"/>
          </p:cNvSpPr>
          <p:nvPr/>
        </p:nvSpPr>
        <p:spPr bwMode="auto">
          <a:xfrm>
            <a:off x="2014538" y="4564063"/>
            <a:ext cx="9652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100" b="1" i="1"/>
              <a:t>L. aethiopica</a:t>
            </a:r>
          </a:p>
        </p:txBody>
      </p:sp>
      <p:sp>
        <p:nvSpPr>
          <p:cNvPr id="44058" name="TextBox 35"/>
          <p:cNvSpPr txBox="1">
            <a:spLocks noChangeArrowheads="1"/>
          </p:cNvSpPr>
          <p:nvPr/>
        </p:nvSpPr>
        <p:spPr bwMode="auto">
          <a:xfrm>
            <a:off x="1098550" y="6061075"/>
            <a:ext cx="68421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200" b="1"/>
              <a:t>SPECIES</a:t>
            </a:r>
          </a:p>
        </p:txBody>
      </p:sp>
      <p:sp>
        <p:nvSpPr>
          <p:cNvPr id="44059" name="TextBox 36"/>
          <p:cNvSpPr txBox="1">
            <a:spLocks noChangeArrowheads="1"/>
          </p:cNvSpPr>
          <p:nvPr/>
        </p:nvSpPr>
        <p:spPr bwMode="auto">
          <a:xfrm>
            <a:off x="7485063" y="6061075"/>
            <a:ext cx="684212"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200" b="1"/>
              <a:t>SPECIES</a:t>
            </a:r>
          </a:p>
        </p:txBody>
      </p:sp>
      <p:sp>
        <p:nvSpPr>
          <p:cNvPr id="44060" name="TextBox 37"/>
          <p:cNvSpPr txBox="1">
            <a:spLocks noChangeArrowheads="1"/>
          </p:cNvSpPr>
          <p:nvPr/>
        </p:nvSpPr>
        <p:spPr bwMode="auto">
          <a:xfrm>
            <a:off x="4349750" y="6061075"/>
            <a:ext cx="6318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200" b="1"/>
              <a:t>GENUS</a:t>
            </a:r>
          </a:p>
        </p:txBody>
      </p:sp>
      <p:sp>
        <p:nvSpPr>
          <p:cNvPr id="44061" name="TextBox 38"/>
          <p:cNvSpPr txBox="1">
            <a:spLocks noChangeArrowheads="1"/>
          </p:cNvSpPr>
          <p:nvPr/>
        </p:nvSpPr>
        <p:spPr bwMode="auto">
          <a:xfrm>
            <a:off x="3167063" y="6061075"/>
            <a:ext cx="8921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200" b="1"/>
              <a:t>SUBGENUS</a:t>
            </a:r>
          </a:p>
        </p:txBody>
      </p:sp>
      <p:sp>
        <p:nvSpPr>
          <p:cNvPr id="44062" name="TextBox 39"/>
          <p:cNvSpPr txBox="1">
            <a:spLocks noChangeArrowheads="1"/>
          </p:cNvSpPr>
          <p:nvPr/>
        </p:nvSpPr>
        <p:spPr bwMode="auto">
          <a:xfrm>
            <a:off x="5280025" y="6061075"/>
            <a:ext cx="8921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200" b="1"/>
              <a:t>SUBGENUS</a:t>
            </a:r>
          </a:p>
        </p:txBody>
      </p:sp>
      <p:sp>
        <p:nvSpPr>
          <p:cNvPr id="44063" name="TextBox 40"/>
          <p:cNvSpPr txBox="1">
            <a:spLocks noChangeArrowheads="1"/>
          </p:cNvSpPr>
          <p:nvPr/>
        </p:nvSpPr>
        <p:spPr bwMode="auto">
          <a:xfrm>
            <a:off x="2122488" y="6061075"/>
            <a:ext cx="81438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200" b="1"/>
              <a:t>COMPLEX</a:t>
            </a:r>
          </a:p>
        </p:txBody>
      </p:sp>
      <p:sp>
        <p:nvSpPr>
          <p:cNvPr id="44064" name="TextBox 41"/>
          <p:cNvSpPr txBox="1">
            <a:spLocks noChangeArrowheads="1"/>
          </p:cNvSpPr>
          <p:nvPr/>
        </p:nvSpPr>
        <p:spPr bwMode="auto">
          <a:xfrm>
            <a:off x="6286500" y="6061075"/>
            <a:ext cx="8143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1200" b="1"/>
              <a:t>COMPLEX</a:t>
            </a:r>
          </a:p>
        </p:txBody>
      </p:sp>
      <p:sp>
        <p:nvSpPr>
          <p:cNvPr id="44065" name="TextBox 42"/>
          <p:cNvSpPr txBox="1">
            <a:spLocks noChangeArrowheads="1"/>
          </p:cNvSpPr>
          <p:nvPr/>
        </p:nvSpPr>
        <p:spPr bwMode="auto">
          <a:xfrm>
            <a:off x="1081088" y="1665288"/>
            <a:ext cx="17748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2400" b="1"/>
              <a:t>OLD WORLD</a:t>
            </a:r>
          </a:p>
        </p:txBody>
      </p:sp>
      <p:sp>
        <p:nvSpPr>
          <p:cNvPr id="44066" name="TextBox 43"/>
          <p:cNvSpPr txBox="1">
            <a:spLocks noChangeArrowheads="1"/>
          </p:cNvSpPr>
          <p:nvPr/>
        </p:nvSpPr>
        <p:spPr bwMode="auto">
          <a:xfrm>
            <a:off x="6491288" y="1624013"/>
            <a:ext cx="18700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x-none" sz="2400" b="1"/>
              <a:t>NEW WORLD</a:t>
            </a:r>
          </a:p>
        </p:txBody>
      </p:sp>
      <p:sp>
        <p:nvSpPr>
          <p:cNvPr id="55" name="Oval 54"/>
          <p:cNvSpPr>
            <a:spLocks noChangeArrowheads="1"/>
          </p:cNvSpPr>
          <p:nvPr/>
        </p:nvSpPr>
        <p:spPr bwMode="auto">
          <a:xfrm>
            <a:off x="5351463" y="4846638"/>
            <a:ext cx="668337" cy="466725"/>
          </a:xfrm>
          <a:prstGeom prst="ellipse">
            <a:avLst/>
          </a:prstGeom>
          <a:noFill/>
          <a:ln w="38100">
            <a:solidFill>
              <a:srgbClr val="FF0000"/>
            </a:solidFill>
            <a:round/>
            <a:headEnd/>
            <a:tailEnd/>
          </a:ln>
          <a:effectLst>
            <a:outerShdw blurRad="400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fontAlgn="auto" hangingPunct="1">
              <a:spcBef>
                <a:spcPts val="0"/>
              </a:spcBef>
              <a:spcAft>
                <a:spcPts val="0"/>
              </a:spcAft>
              <a:defRPr/>
            </a:pPr>
            <a:endParaRPr lang="en-US" sz="1600">
              <a:solidFill>
                <a:schemeClr val="lt1"/>
              </a:solidFill>
              <a:latin typeface="+mn-lt"/>
            </a:endParaRPr>
          </a:p>
        </p:txBody>
      </p:sp>
      <p:cxnSp>
        <p:nvCxnSpPr>
          <p:cNvPr id="57" name="Straight Connector 56"/>
          <p:cNvCxnSpPr>
            <a:cxnSpLocks noChangeShapeType="1"/>
          </p:cNvCxnSpPr>
          <p:nvPr/>
        </p:nvCxnSpPr>
        <p:spPr bwMode="auto">
          <a:xfrm>
            <a:off x="4608513" y="2370138"/>
            <a:ext cx="0" cy="1163637"/>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59" name="Straight Connector 58"/>
          <p:cNvCxnSpPr>
            <a:cxnSpLocks noChangeShapeType="1"/>
          </p:cNvCxnSpPr>
          <p:nvPr/>
        </p:nvCxnSpPr>
        <p:spPr bwMode="auto">
          <a:xfrm flipV="1">
            <a:off x="5068888" y="3700463"/>
            <a:ext cx="131762" cy="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69" name="Straight Connector 68"/>
          <p:cNvCxnSpPr>
            <a:cxnSpLocks noChangeShapeType="1"/>
          </p:cNvCxnSpPr>
          <p:nvPr/>
        </p:nvCxnSpPr>
        <p:spPr bwMode="auto">
          <a:xfrm flipH="1">
            <a:off x="5197475" y="3054350"/>
            <a:ext cx="3175" cy="2017713"/>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73" name="Straight Connector 72"/>
          <p:cNvCxnSpPr>
            <a:cxnSpLocks noChangeShapeType="1"/>
            <a:stCxn id="44041" idx="3"/>
          </p:cNvCxnSpPr>
          <p:nvPr/>
        </p:nvCxnSpPr>
        <p:spPr bwMode="auto">
          <a:xfrm>
            <a:off x="6142038" y="3046413"/>
            <a:ext cx="47625" cy="7937"/>
          </a:xfrm>
          <a:prstGeom prst="line">
            <a:avLst/>
          </a:prstGeom>
          <a:noFill/>
          <a:ln w="25400">
            <a:solidFill>
              <a:schemeClr val="accent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75" name="Straight Connector 74"/>
          <p:cNvCxnSpPr>
            <a:cxnSpLocks noChangeShapeType="1"/>
          </p:cNvCxnSpPr>
          <p:nvPr/>
        </p:nvCxnSpPr>
        <p:spPr bwMode="auto">
          <a:xfrm>
            <a:off x="6172200" y="2508250"/>
            <a:ext cx="17463" cy="105410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77" name="Straight Connector 76"/>
          <p:cNvCxnSpPr>
            <a:cxnSpLocks noChangeShapeType="1"/>
            <a:endCxn id="44044" idx="1"/>
          </p:cNvCxnSpPr>
          <p:nvPr/>
        </p:nvCxnSpPr>
        <p:spPr bwMode="auto">
          <a:xfrm flipV="1">
            <a:off x="6172200" y="2500313"/>
            <a:ext cx="146050" cy="7937"/>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81" name="Straight Connector 80"/>
          <p:cNvCxnSpPr/>
          <p:nvPr/>
        </p:nvCxnSpPr>
        <p:spPr>
          <a:xfrm>
            <a:off x="7280275" y="3324225"/>
            <a:ext cx="0" cy="54610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89" name="Straight Connector 88"/>
          <p:cNvCxnSpPr>
            <a:cxnSpLocks noChangeShapeType="1"/>
          </p:cNvCxnSpPr>
          <p:nvPr/>
        </p:nvCxnSpPr>
        <p:spPr bwMode="auto">
          <a:xfrm>
            <a:off x="5178425" y="5080000"/>
            <a:ext cx="150813" cy="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95" name="Straight Connector 94"/>
          <p:cNvCxnSpPr/>
          <p:nvPr/>
        </p:nvCxnSpPr>
        <p:spPr>
          <a:xfrm flipH="1">
            <a:off x="7199313" y="4930775"/>
            <a:ext cx="12700" cy="452438"/>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9" name="Straight Connector 98"/>
          <p:cNvCxnSpPr>
            <a:cxnSpLocks noChangeShapeType="1"/>
          </p:cNvCxnSpPr>
          <p:nvPr/>
        </p:nvCxnSpPr>
        <p:spPr bwMode="auto">
          <a:xfrm flipH="1">
            <a:off x="3167063" y="3016250"/>
            <a:ext cx="0" cy="1725613"/>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01" name="Straight Connector 100"/>
          <p:cNvCxnSpPr>
            <a:cxnSpLocks noChangeShapeType="1"/>
          </p:cNvCxnSpPr>
          <p:nvPr/>
        </p:nvCxnSpPr>
        <p:spPr bwMode="auto">
          <a:xfrm flipH="1">
            <a:off x="2768600" y="3016250"/>
            <a:ext cx="398463" cy="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02" name="Straight Connector 101"/>
          <p:cNvCxnSpPr>
            <a:cxnSpLocks noChangeShapeType="1"/>
          </p:cNvCxnSpPr>
          <p:nvPr/>
        </p:nvCxnSpPr>
        <p:spPr bwMode="auto">
          <a:xfrm flipH="1">
            <a:off x="2768600" y="4162425"/>
            <a:ext cx="398463" cy="4763"/>
          </a:xfrm>
          <a:prstGeom prst="line">
            <a:avLst/>
          </a:prstGeom>
          <a:noFill/>
          <a:ln w="25400">
            <a:solidFill>
              <a:schemeClr val="tx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04" name="Straight Connector 103"/>
          <p:cNvCxnSpPr>
            <a:cxnSpLocks noChangeShapeType="1"/>
          </p:cNvCxnSpPr>
          <p:nvPr/>
        </p:nvCxnSpPr>
        <p:spPr bwMode="auto">
          <a:xfrm flipH="1">
            <a:off x="2936875" y="4741863"/>
            <a:ext cx="230188" cy="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76" name="Straight Connector 75"/>
          <p:cNvCxnSpPr>
            <a:cxnSpLocks noChangeShapeType="1"/>
          </p:cNvCxnSpPr>
          <p:nvPr/>
        </p:nvCxnSpPr>
        <p:spPr bwMode="auto">
          <a:xfrm flipV="1">
            <a:off x="5197475" y="3055938"/>
            <a:ext cx="131763" cy="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78" name="Straight Connector 77"/>
          <p:cNvCxnSpPr>
            <a:cxnSpLocks noChangeShapeType="1"/>
          </p:cNvCxnSpPr>
          <p:nvPr/>
        </p:nvCxnSpPr>
        <p:spPr bwMode="auto">
          <a:xfrm flipV="1">
            <a:off x="6172200" y="3562350"/>
            <a:ext cx="131763" cy="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82" name="Straight Connector 81"/>
          <p:cNvCxnSpPr>
            <a:cxnSpLocks noChangeShapeType="1"/>
          </p:cNvCxnSpPr>
          <p:nvPr/>
        </p:nvCxnSpPr>
        <p:spPr bwMode="auto">
          <a:xfrm>
            <a:off x="6042025" y="5067300"/>
            <a:ext cx="1003300" cy="1270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84" name="Straight Connector 83"/>
          <p:cNvCxnSpPr>
            <a:cxnSpLocks noChangeShapeType="1"/>
          </p:cNvCxnSpPr>
          <p:nvPr/>
        </p:nvCxnSpPr>
        <p:spPr bwMode="auto">
          <a:xfrm flipV="1">
            <a:off x="6042025" y="3055938"/>
            <a:ext cx="131763" cy="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86" name="Straight Connector 85"/>
          <p:cNvCxnSpPr>
            <a:cxnSpLocks noChangeShapeType="1"/>
          </p:cNvCxnSpPr>
          <p:nvPr/>
        </p:nvCxnSpPr>
        <p:spPr bwMode="auto">
          <a:xfrm flipV="1">
            <a:off x="7188200" y="2493963"/>
            <a:ext cx="206375" cy="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88" name="Straight Connector 87"/>
          <p:cNvCxnSpPr/>
          <p:nvPr/>
        </p:nvCxnSpPr>
        <p:spPr>
          <a:xfrm flipV="1">
            <a:off x="7150100" y="3562350"/>
            <a:ext cx="130175"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0" name="Straight Connector 89"/>
          <p:cNvCxnSpPr/>
          <p:nvPr/>
        </p:nvCxnSpPr>
        <p:spPr>
          <a:xfrm flipV="1">
            <a:off x="7265988" y="3324225"/>
            <a:ext cx="130175"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flipV="1">
            <a:off x="7281863" y="3562350"/>
            <a:ext cx="130175"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flipV="1">
            <a:off x="7281863" y="3870325"/>
            <a:ext cx="130175"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5" name="Straight Connector 104"/>
          <p:cNvCxnSpPr/>
          <p:nvPr/>
        </p:nvCxnSpPr>
        <p:spPr>
          <a:xfrm flipV="1">
            <a:off x="7045325" y="5080000"/>
            <a:ext cx="176213" cy="4763"/>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6" name="Straight Connector 105"/>
          <p:cNvCxnSpPr/>
          <p:nvPr/>
        </p:nvCxnSpPr>
        <p:spPr>
          <a:xfrm>
            <a:off x="7199313" y="4918075"/>
            <a:ext cx="200025"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10" name="Straight Connector 109"/>
          <p:cNvCxnSpPr/>
          <p:nvPr/>
        </p:nvCxnSpPr>
        <p:spPr>
          <a:xfrm>
            <a:off x="7199313" y="5172075"/>
            <a:ext cx="200025"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19" name="Straight Connector 118"/>
          <p:cNvCxnSpPr>
            <a:cxnSpLocks noChangeShapeType="1"/>
          </p:cNvCxnSpPr>
          <p:nvPr/>
        </p:nvCxnSpPr>
        <p:spPr bwMode="auto">
          <a:xfrm rot="10800000">
            <a:off x="1901825" y="2935288"/>
            <a:ext cx="1588" cy="24765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20" name="Straight Connector 119"/>
          <p:cNvCxnSpPr>
            <a:cxnSpLocks noChangeShapeType="1"/>
          </p:cNvCxnSpPr>
          <p:nvPr/>
        </p:nvCxnSpPr>
        <p:spPr bwMode="auto">
          <a:xfrm rot="10800000" flipV="1">
            <a:off x="1903413" y="3013075"/>
            <a:ext cx="111125" cy="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21" name="Straight Connector 120"/>
          <p:cNvCxnSpPr>
            <a:cxnSpLocks noChangeShapeType="1"/>
          </p:cNvCxnSpPr>
          <p:nvPr/>
        </p:nvCxnSpPr>
        <p:spPr bwMode="auto">
          <a:xfrm rot="10800000" flipV="1">
            <a:off x="1776413" y="3195638"/>
            <a:ext cx="125412" cy="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22" name="Straight Connector 121"/>
          <p:cNvCxnSpPr>
            <a:cxnSpLocks noChangeShapeType="1"/>
          </p:cNvCxnSpPr>
          <p:nvPr/>
        </p:nvCxnSpPr>
        <p:spPr bwMode="auto">
          <a:xfrm rot="10800000" flipV="1">
            <a:off x="1784350" y="2916238"/>
            <a:ext cx="125413" cy="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24" name="Straight Connector 123"/>
          <p:cNvCxnSpPr>
            <a:cxnSpLocks noChangeShapeType="1"/>
          </p:cNvCxnSpPr>
          <p:nvPr/>
        </p:nvCxnSpPr>
        <p:spPr bwMode="auto">
          <a:xfrm flipV="1">
            <a:off x="3167063" y="3719513"/>
            <a:ext cx="131762" cy="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25" name="Straight Connector 124"/>
          <p:cNvCxnSpPr>
            <a:cxnSpLocks noChangeShapeType="1"/>
          </p:cNvCxnSpPr>
          <p:nvPr/>
        </p:nvCxnSpPr>
        <p:spPr bwMode="auto">
          <a:xfrm flipV="1">
            <a:off x="3994150" y="3725863"/>
            <a:ext cx="130175" cy="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29" name="Straight Connector 128"/>
          <p:cNvCxnSpPr>
            <a:cxnSpLocks noChangeShapeType="1"/>
          </p:cNvCxnSpPr>
          <p:nvPr/>
        </p:nvCxnSpPr>
        <p:spPr bwMode="auto">
          <a:xfrm flipH="1" flipV="1">
            <a:off x="2857500" y="4451350"/>
            <a:ext cx="309563" cy="4763"/>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35" name="Straight Connector 134"/>
          <p:cNvCxnSpPr>
            <a:cxnSpLocks noChangeShapeType="1"/>
          </p:cNvCxnSpPr>
          <p:nvPr/>
        </p:nvCxnSpPr>
        <p:spPr bwMode="auto">
          <a:xfrm rot="10800000" flipV="1">
            <a:off x="1849438" y="4449763"/>
            <a:ext cx="125412" cy="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36" name="Straight Connector 135"/>
          <p:cNvCxnSpPr>
            <a:cxnSpLocks noChangeShapeType="1"/>
          </p:cNvCxnSpPr>
          <p:nvPr/>
        </p:nvCxnSpPr>
        <p:spPr bwMode="auto">
          <a:xfrm flipH="1">
            <a:off x="1785938" y="4167188"/>
            <a:ext cx="228600" cy="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200" name="Straight Connector 199"/>
          <p:cNvCxnSpPr>
            <a:cxnSpLocks noChangeShapeType="1"/>
          </p:cNvCxnSpPr>
          <p:nvPr/>
        </p:nvCxnSpPr>
        <p:spPr bwMode="auto">
          <a:xfrm>
            <a:off x="2003425" y="4711700"/>
            <a:ext cx="60325" cy="0"/>
          </a:xfrm>
          <a:prstGeom prst="line">
            <a:avLst/>
          </a:prstGeom>
          <a:noFill/>
          <a:ln w="25400">
            <a:solidFill>
              <a:schemeClr val="tx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91" name="Straight Connector 90"/>
          <p:cNvCxnSpPr/>
          <p:nvPr/>
        </p:nvCxnSpPr>
        <p:spPr>
          <a:xfrm>
            <a:off x="7223125" y="5368925"/>
            <a:ext cx="200025"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98" name="Oval 97"/>
          <p:cNvSpPr>
            <a:spLocks noChangeArrowheads="1"/>
          </p:cNvSpPr>
          <p:nvPr/>
        </p:nvSpPr>
        <p:spPr bwMode="auto">
          <a:xfrm>
            <a:off x="6135688" y="3340100"/>
            <a:ext cx="1014412" cy="417513"/>
          </a:xfrm>
          <a:prstGeom prst="ellipse">
            <a:avLst/>
          </a:prstGeom>
          <a:noFill/>
          <a:ln w="28575">
            <a:solidFill>
              <a:srgbClr val="FF0000"/>
            </a:solidFill>
            <a:round/>
            <a:headEnd/>
            <a:tailEnd/>
          </a:ln>
          <a:effectLst>
            <a:outerShdw blurRad="400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fontAlgn="auto" hangingPunct="1">
              <a:spcBef>
                <a:spcPts val="0"/>
              </a:spcBef>
              <a:spcAft>
                <a:spcPts val="0"/>
              </a:spcAft>
              <a:defRPr/>
            </a:pPr>
            <a:endParaRPr lang="en-US">
              <a:solidFill>
                <a:schemeClr val="lt1"/>
              </a:solidFill>
              <a:latin typeface="+mn-lt"/>
            </a:endParaRPr>
          </a:p>
        </p:txBody>
      </p:sp>
      <p:sp>
        <p:nvSpPr>
          <p:cNvPr id="79" name="Oval 78"/>
          <p:cNvSpPr>
            <a:spLocks noChangeArrowheads="1"/>
          </p:cNvSpPr>
          <p:nvPr/>
        </p:nvSpPr>
        <p:spPr bwMode="auto">
          <a:xfrm>
            <a:off x="7242175" y="4700588"/>
            <a:ext cx="1276350" cy="336550"/>
          </a:xfrm>
          <a:prstGeom prst="ellipse">
            <a:avLst/>
          </a:prstGeom>
          <a:noFill/>
          <a:ln w="76200">
            <a:solidFill>
              <a:srgbClr val="FF0000"/>
            </a:solidFill>
            <a:round/>
            <a:headEnd/>
            <a:tailEnd/>
          </a:ln>
          <a:effectLst>
            <a:outerShdw blurRad="400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fontAlgn="auto" hangingPunct="1">
              <a:spcBef>
                <a:spcPts val="0"/>
              </a:spcBef>
              <a:spcAft>
                <a:spcPts val="0"/>
              </a:spcAft>
              <a:defRPr/>
            </a:pPr>
            <a:endParaRPr lang="en-US">
              <a:solidFill>
                <a:schemeClr val="lt1"/>
              </a:solidFill>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lstStyle/>
          <a:p>
            <a:pPr algn="l" eaLnBrk="1" hangingPunct="1"/>
            <a:r>
              <a:rPr lang="en-US" altLang="x-none" b="1" dirty="0"/>
              <a:t>Old World CL</a:t>
            </a:r>
            <a:br>
              <a:rPr lang="en-US" altLang="x-none" b="1" dirty="0"/>
            </a:br>
            <a:r>
              <a:rPr lang="en-US" altLang="x-none" b="1" dirty="0"/>
              <a:t>Stigma</a:t>
            </a:r>
          </a:p>
        </p:txBody>
      </p:sp>
      <p:sp>
        <p:nvSpPr>
          <p:cNvPr id="46082" name="Content Placeholder 2"/>
          <p:cNvSpPr>
            <a:spLocks noGrp="1"/>
          </p:cNvSpPr>
          <p:nvPr>
            <p:ph idx="1"/>
          </p:nvPr>
        </p:nvSpPr>
        <p:spPr/>
        <p:txBody>
          <a:bodyPr/>
          <a:lstStyle/>
          <a:p>
            <a:pPr marL="0" indent="0" eaLnBrk="1" hangingPunct="1">
              <a:buFont typeface="Arial" charset="0"/>
              <a:buNone/>
            </a:pPr>
            <a:r>
              <a:rPr lang="en-US" altLang="x-none"/>
              <a:t> </a:t>
            </a:r>
          </a:p>
        </p:txBody>
      </p:sp>
      <p:pic>
        <p:nvPicPr>
          <p:cNvPr id="46083" name="Pictur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bwMode="auto">
          <a:xfrm>
            <a:off x="160337" y="2144713"/>
            <a:ext cx="4488779" cy="398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4" name="TextBox 4"/>
          <p:cNvSpPr txBox="1">
            <a:spLocks noChangeArrowheads="1"/>
          </p:cNvSpPr>
          <p:nvPr/>
        </p:nvSpPr>
        <p:spPr bwMode="auto">
          <a:xfrm>
            <a:off x="7010400" y="6451600"/>
            <a:ext cx="19732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400"/>
              <a:t>Photo: Chris Black, WHO</a:t>
            </a: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85642" y="2570539"/>
            <a:ext cx="4198021" cy="3129797"/>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pPr algn="l" eaLnBrk="1" hangingPunct="1"/>
            <a:r>
              <a:rPr lang="en-US" altLang="x-none" b="1"/>
              <a:t>Massive outbreak of CL related to conflict and displacement in Syria </a:t>
            </a:r>
          </a:p>
        </p:txBody>
      </p:sp>
      <p:sp>
        <p:nvSpPr>
          <p:cNvPr id="47106" name="Content Placeholder 2"/>
          <p:cNvSpPr>
            <a:spLocks noGrp="1"/>
          </p:cNvSpPr>
          <p:nvPr>
            <p:ph idx="1"/>
          </p:nvPr>
        </p:nvSpPr>
        <p:spPr/>
        <p:txBody>
          <a:bodyPr/>
          <a:lstStyle/>
          <a:p>
            <a:pPr eaLnBrk="1" hangingPunct="1"/>
            <a:r>
              <a:rPr lang="en-US" altLang="x-none"/>
              <a:t> </a:t>
            </a:r>
          </a:p>
        </p:txBody>
      </p:sp>
      <p:pic>
        <p:nvPicPr>
          <p:cNvPr id="47107" name="Picture 4"/>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295900" y="4373563"/>
            <a:ext cx="3048000"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8" name="Picture 6"/>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4978400" y="1600200"/>
            <a:ext cx="3530600" cy="231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9" name="Picture 7"/>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946150" y="3911600"/>
            <a:ext cx="3448050"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0" name="Picture 3" descr="Screen Shot 2015-09-18 at 7.18.00 AM.png"/>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457200" y="1617663"/>
            <a:ext cx="4362450" cy="20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34582"/>
            <a:ext cx="8229600" cy="1643343"/>
          </a:xfrm>
        </p:spPr>
        <p:txBody>
          <a:bodyPr/>
          <a:lstStyle/>
          <a:p>
            <a:pPr algn="l"/>
            <a:r>
              <a:rPr lang="en-US" b="1" dirty="0"/>
              <a:t>New World CL - MCL </a:t>
            </a:r>
            <a:r>
              <a:rPr lang="mr-IN" b="1" dirty="0"/>
              <a:t>–</a:t>
            </a:r>
            <a:r>
              <a:rPr lang="en-US" b="1" dirty="0"/>
              <a:t> </a:t>
            </a:r>
            <a:r>
              <a:rPr lang="en-US" sz="3600" b="1" dirty="0"/>
              <a:t>L. </a:t>
            </a:r>
            <a:r>
              <a:rPr lang="en-US" sz="3600" b="1" i="1" dirty="0" err="1"/>
              <a:t>braziliensis</a:t>
            </a:r>
            <a:r>
              <a:rPr lang="en-US" sz="3600" b="1" i="1" dirty="0"/>
              <a:t> </a:t>
            </a:r>
            <a:br>
              <a:rPr lang="en-US" b="1" dirty="0"/>
            </a:br>
            <a:r>
              <a:rPr lang="en-US" b="1" dirty="0"/>
              <a:t>Progressive, slowly destructive</a:t>
            </a:r>
            <a:br>
              <a:rPr lang="en-US" b="1" dirty="0"/>
            </a:br>
            <a:r>
              <a:rPr lang="en-US" b="1" dirty="0"/>
              <a:t>        </a:t>
            </a:r>
            <a:r>
              <a:rPr lang="en-US" sz="3600" dirty="0"/>
              <a:t>Treatable and +/- preventable </a:t>
            </a:r>
            <a:br>
              <a:rPr lang="en-US" b="1" dirty="0"/>
            </a:br>
            <a:endParaRPr lang="en-US" dirty="0"/>
          </a:p>
        </p:txBody>
      </p:sp>
      <p:sp>
        <p:nvSpPr>
          <p:cNvPr id="3" name="Content Placeholder 2"/>
          <p:cNvSpPr>
            <a:spLocks noGrp="1"/>
          </p:cNvSpPr>
          <p:nvPr>
            <p:ph idx="1"/>
          </p:nvPr>
        </p:nvSpPr>
        <p:spPr/>
        <p:txBody>
          <a:bodyPr/>
          <a:lstStyle/>
          <a:p>
            <a:pPr marL="457200" lvl="1" indent="0">
              <a:buNone/>
            </a:pPr>
            <a:r>
              <a:rPr lang="en-US" sz="4400" dirty="0"/>
              <a:t> </a:t>
            </a: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253114" y="2754032"/>
            <a:ext cx="4208182" cy="3156136"/>
          </a:xfrm>
          <a:prstGeom prst="rect">
            <a:avLst/>
          </a:prstGeom>
        </p:spPr>
      </p:pic>
      <p:pic>
        <p:nvPicPr>
          <p:cNvPr id="6" name="Picture 5"/>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829617" y="2587953"/>
            <a:ext cx="3881823" cy="3848238"/>
          </a:xfrm>
          <a:prstGeom prst="rect">
            <a:avLst/>
          </a:prstGeom>
        </p:spPr>
      </p:pic>
    </p:spTree>
    <p:extLst>
      <p:ext uri="{BB962C8B-B14F-4D97-AF65-F5344CB8AC3E}">
        <p14:creationId xmlns:p14="http://schemas.microsoft.com/office/powerpoint/2010/main" val="16748024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eaLnBrk="1" fontAlgn="auto" hangingPunct="1">
              <a:spcAft>
                <a:spcPts val="0"/>
              </a:spcAft>
              <a:defRPr/>
            </a:pPr>
            <a:r>
              <a:rPr lang="en-US" b="1" dirty="0"/>
              <a:t>Visceral </a:t>
            </a:r>
            <a:r>
              <a:rPr lang="en-US" b="1" dirty="0" err="1"/>
              <a:t>leishmaniasis</a:t>
            </a:r>
            <a:br>
              <a:rPr lang="en-US" b="1" dirty="0"/>
            </a:br>
            <a:r>
              <a:rPr lang="en-US" b="1" dirty="0"/>
              <a:t>Kala-azar</a:t>
            </a:r>
          </a:p>
        </p:txBody>
      </p:sp>
      <p:sp>
        <p:nvSpPr>
          <p:cNvPr id="3" name="Content Placeholder 2"/>
          <p:cNvSpPr>
            <a:spLocks noGrp="1"/>
          </p:cNvSpPr>
          <p:nvPr>
            <p:ph idx="1"/>
          </p:nvPr>
        </p:nvSpPr>
        <p:spPr>
          <a:xfrm>
            <a:off x="457200" y="1600200"/>
            <a:ext cx="5572125" cy="4525963"/>
          </a:xfrm>
        </p:spPr>
        <p:txBody>
          <a:bodyPr rtlCol="0">
            <a:normAutofit fontScale="92500" lnSpcReduction="10000"/>
          </a:bodyPr>
          <a:lstStyle/>
          <a:p>
            <a:pPr marL="342900" lvl="1" indent="-342900" eaLnBrk="1" fontAlgn="auto" hangingPunct="1">
              <a:spcAft>
                <a:spcPts val="0"/>
              </a:spcAft>
              <a:buFont typeface="Arial"/>
              <a:buChar char="•"/>
              <a:defRPr/>
            </a:pPr>
            <a:r>
              <a:rPr lang="en-US" dirty="0"/>
              <a:t>Disse</a:t>
            </a:r>
            <a:r>
              <a:rPr lang="en-US" sz="2600" dirty="0"/>
              <a:t>minated disease</a:t>
            </a:r>
          </a:p>
          <a:p>
            <a:pPr marL="742950" lvl="2" indent="-342900" eaLnBrk="1" fontAlgn="auto" hangingPunct="1">
              <a:spcAft>
                <a:spcPts val="0"/>
              </a:spcAft>
              <a:buFont typeface="Arial"/>
              <a:buChar char="•"/>
              <a:defRPr/>
            </a:pPr>
            <a:r>
              <a:rPr lang="en-US" sz="2600" dirty="0"/>
              <a:t>Systemic febrile illness</a:t>
            </a:r>
          </a:p>
          <a:p>
            <a:pPr marL="742950" lvl="2" indent="-342900" eaLnBrk="1" fontAlgn="auto" hangingPunct="1">
              <a:spcAft>
                <a:spcPts val="0"/>
              </a:spcAft>
              <a:buFont typeface="Arial"/>
              <a:buChar char="•"/>
              <a:defRPr/>
            </a:pPr>
            <a:r>
              <a:rPr lang="en-US" sz="2600" dirty="0"/>
              <a:t>Lethal if not treated </a:t>
            </a:r>
          </a:p>
          <a:p>
            <a:pPr lvl="1" eaLnBrk="1" fontAlgn="auto" hangingPunct="1">
              <a:spcAft>
                <a:spcPts val="0"/>
              </a:spcAft>
              <a:buFont typeface="Arial"/>
              <a:buChar char="–"/>
              <a:defRPr/>
            </a:pPr>
            <a:endParaRPr lang="en-US" dirty="0"/>
          </a:p>
          <a:p>
            <a:pPr eaLnBrk="1" fontAlgn="auto" hangingPunct="1">
              <a:spcAft>
                <a:spcPts val="0"/>
              </a:spcAft>
              <a:buFont typeface="Arial"/>
              <a:buChar char="•"/>
              <a:defRPr/>
            </a:pPr>
            <a:r>
              <a:rPr lang="en-US" sz="2600" dirty="0"/>
              <a:t>But most infections asymptomatic (~TB)</a:t>
            </a:r>
          </a:p>
          <a:p>
            <a:pPr lvl="1" eaLnBrk="1" fontAlgn="auto" hangingPunct="1">
              <a:spcAft>
                <a:spcPts val="0"/>
              </a:spcAft>
              <a:buFont typeface="Arial"/>
              <a:buChar char="•"/>
              <a:defRPr/>
            </a:pPr>
            <a:r>
              <a:rPr lang="en-US" sz="2600" dirty="0"/>
              <a:t>Controlled by immune system</a:t>
            </a:r>
          </a:p>
          <a:p>
            <a:pPr lvl="1" eaLnBrk="1" fontAlgn="auto" hangingPunct="1">
              <a:spcAft>
                <a:spcPts val="0"/>
              </a:spcAft>
              <a:buFont typeface="Arial"/>
              <a:buChar char="•"/>
              <a:defRPr/>
            </a:pPr>
            <a:r>
              <a:rPr lang="en-US" sz="2600" dirty="0"/>
              <a:t>Minority get active disease</a:t>
            </a:r>
          </a:p>
          <a:p>
            <a:pPr lvl="2" eaLnBrk="1" fontAlgn="auto" hangingPunct="1">
              <a:spcAft>
                <a:spcPts val="0"/>
              </a:spcAft>
              <a:buFont typeface="Arial"/>
              <a:buChar char="•"/>
              <a:defRPr/>
            </a:pPr>
            <a:endParaRPr lang="en-US" dirty="0"/>
          </a:p>
          <a:p>
            <a:pPr eaLnBrk="1" fontAlgn="auto" hangingPunct="1">
              <a:spcAft>
                <a:spcPts val="0"/>
              </a:spcAft>
              <a:defRPr/>
            </a:pPr>
            <a:r>
              <a:rPr lang="en-US" sz="2400" dirty="0"/>
              <a:t>Can present years later as opportunistic infection in setting of immunosuppression</a:t>
            </a:r>
          </a:p>
          <a:p>
            <a:pPr marL="457200" lvl="1" indent="0" eaLnBrk="1" fontAlgn="auto" hangingPunct="1">
              <a:spcAft>
                <a:spcPts val="0"/>
              </a:spcAft>
              <a:buFont typeface="Arial"/>
              <a:buNone/>
              <a:defRPr/>
            </a:pPr>
            <a:r>
              <a:rPr lang="en-US" sz="2000" dirty="0"/>
              <a:t>	</a:t>
            </a:r>
          </a:p>
        </p:txBody>
      </p:sp>
      <p:sp>
        <p:nvSpPr>
          <p:cNvPr id="55300" name="Rectangle 6"/>
          <p:cNvSpPr>
            <a:spLocks noChangeArrowheads="1"/>
          </p:cNvSpPr>
          <p:nvPr/>
        </p:nvSpPr>
        <p:spPr bwMode="auto">
          <a:xfrm>
            <a:off x="6726238" y="6334125"/>
            <a:ext cx="2159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cs-CZ" altLang="x-none" sz="1400"/>
              <a:t>Lancet 2005; 366: 1561–77</a:t>
            </a:r>
            <a:endParaRPr lang="en-US" altLang="x-none" sz="1400"/>
          </a:p>
        </p:txBody>
      </p:sp>
      <p:pic>
        <p:nvPicPr>
          <p:cNvPr id="55301" name="Picture 3"/>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440488" y="301625"/>
            <a:ext cx="2444750" cy="340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6440488" y="3858725"/>
            <a:ext cx="2274595" cy="226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lgn="l" eaLnBrk="1" fontAlgn="auto" hangingPunct="1">
              <a:spcAft>
                <a:spcPts val="0"/>
              </a:spcAft>
              <a:defRPr/>
            </a:pPr>
            <a:r>
              <a:rPr lang="en-US" b="1" dirty="0"/>
              <a:t>VL - Clinical presentation</a:t>
            </a:r>
          </a:p>
        </p:txBody>
      </p:sp>
      <p:sp>
        <p:nvSpPr>
          <p:cNvPr id="3" name="Content Placeholder 2"/>
          <p:cNvSpPr>
            <a:spLocks noGrp="1"/>
          </p:cNvSpPr>
          <p:nvPr>
            <p:ph idx="1"/>
          </p:nvPr>
        </p:nvSpPr>
        <p:spPr>
          <a:xfrm>
            <a:off x="457200" y="1600200"/>
            <a:ext cx="8229600" cy="4891088"/>
          </a:xfrm>
        </p:spPr>
        <p:txBody>
          <a:bodyPr rtlCol="0">
            <a:normAutofit lnSpcReduction="10000"/>
          </a:bodyPr>
          <a:lstStyle/>
          <a:p>
            <a:pPr marL="0" indent="0" eaLnBrk="1" fontAlgn="auto" hangingPunct="1">
              <a:spcAft>
                <a:spcPts val="0"/>
              </a:spcAft>
              <a:buFont typeface="Arial"/>
              <a:buNone/>
              <a:defRPr/>
            </a:pPr>
            <a:r>
              <a:rPr lang="en-US" sz="4000" b="1" dirty="0"/>
              <a:t>Triad</a:t>
            </a:r>
            <a:endParaRPr lang="en-US" sz="4500" b="1" dirty="0"/>
          </a:p>
          <a:p>
            <a:pPr marL="971550" lvl="1" indent="-514350" eaLnBrk="1" fontAlgn="auto" hangingPunct="1">
              <a:spcAft>
                <a:spcPts val="0"/>
              </a:spcAft>
              <a:buFont typeface="+mj-lt"/>
              <a:buAutoNum type="arabicPeriod"/>
              <a:defRPr/>
            </a:pPr>
            <a:r>
              <a:rPr lang="en-US" sz="3100" b="1" dirty="0"/>
              <a:t>Fever </a:t>
            </a:r>
            <a:r>
              <a:rPr lang="en-US" dirty="0"/>
              <a:t>for ≥ 2 weeks</a:t>
            </a:r>
          </a:p>
          <a:p>
            <a:pPr marL="971550" lvl="1" indent="-514350" eaLnBrk="1" fontAlgn="auto" hangingPunct="1">
              <a:spcAft>
                <a:spcPts val="0"/>
              </a:spcAft>
              <a:buFont typeface="+mj-lt"/>
              <a:buAutoNum type="arabicPeriod"/>
              <a:defRPr/>
            </a:pPr>
            <a:r>
              <a:rPr lang="en-US" sz="3100" b="1" dirty="0"/>
              <a:t>Splenomegaly</a:t>
            </a:r>
            <a:endParaRPr lang="en-US" dirty="0"/>
          </a:p>
          <a:p>
            <a:pPr marL="971550" lvl="1" indent="-514350" eaLnBrk="1" fontAlgn="auto" hangingPunct="1">
              <a:spcAft>
                <a:spcPts val="0"/>
              </a:spcAft>
              <a:buFont typeface="+mj-lt"/>
              <a:buAutoNum type="arabicPeriod"/>
              <a:defRPr/>
            </a:pPr>
            <a:r>
              <a:rPr lang="en-US" sz="3100" b="1" dirty="0"/>
              <a:t>Pancytopenia</a:t>
            </a:r>
          </a:p>
          <a:p>
            <a:pPr lvl="1" eaLnBrk="1" fontAlgn="auto" hangingPunct="1">
              <a:spcAft>
                <a:spcPts val="0"/>
              </a:spcAft>
              <a:defRPr/>
            </a:pPr>
            <a:r>
              <a:rPr lang="en-US" dirty="0"/>
              <a:t>Weight loss</a:t>
            </a:r>
          </a:p>
          <a:p>
            <a:pPr lvl="1" eaLnBrk="1" fontAlgn="auto" hangingPunct="1">
              <a:spcAft>
                <a:spcPts val="0"/>
              </a:spcAft>
              <a:defRPr/>
            </a:pPr>
            <a:r>
              <a:rPr lang="en-US" dirty="0" err="1"/>
              <a:t>Hypergammaglobulinemia</a:t>
            </a:r>
            <a:endParaRPr lang="en-US" dirty="0"/>
          </a:p>
          <a:p>
            <a:pPr eaLnBrk="1" fontAlgn="auto" hangingPunct="1">
              <a:spcAft>
                <a:spcPts val="0"/>
              </a:spcAft>
              <a:buFont typeface="Arial"/>
              <a:buChar char="•"/>
              <a:defRPr/>
            </a:pPr>
            <a:endParaRPr lang="en-US" dirty="0"/>
          </a:p>
          <a:p>
            <a:pPr marL="0" indent="0" eaLnBrk="1" fontAlgn="auto" hangingPunct="1">
              <a:spcAft>
                <a:spcPts val="0"/>
              </a:spcAft>
              <a:buFont typeface="Arial"/>
              <a:buNone/>
              <a:defRPr/>
            </a:pPr>
            <a:r>
              <a:rPr lang="en-US" b="1" dirty="0"/>
              <a:t>Gradual wasting and </a:t>
            </a:r>
            <a:r>
              <a:rPr lang="en-US" b="1" dirty="0" err="1"/>
              <a:t>immunocompromise</a:t>
            </a:r>
            <a:r>
              <a:rPr lang="en-US" b="1" dirty="0"/>
              <a:t> </a:t>
            </a:r>
          </a:p>
          <a:p>
            <a:pPr lvl="1" eaLnBrk="1" fontAlgn="auto" hangingPunct="1">
              <a:spcAft>
                <a:spcPts val="0"/>
              </a:spcAft>
              <a:buFont typeface="Arial"/>
              <a:buChar char="–"/>
              <a:defRPr/>
            </a:pPr>
            <a:r>
              <a:rPr lang="en-US" dirty="0"/>
              <a:t>Death often from secondary infection </a:t>
            </a:r>
          </a:p>
        </p:txBody>
      </p:sp>
      <p:sp>
        <p:nvSpPr>
          <p:cNvPr id="4" name="Rectangle 3"/>
          <p:cNvSpPr/>
          <p:nvPr/>
        </p:nvSpPr>
        <p:spPr>
          <a:xfrm>
            <a:off x="5542712" y="2847060"/>
            <a:ext cx="4572000" cy="1384995"/>
          </a:xfrm>
          <a:prstGeom prst="rect">
            <a:avLst/>
          </a:prstGeom>
        </p:spPr>
        <p:txBody>
          <a:bodyPr>
            <a:spAutoFit/>
          </a:bodyPr>
          <a:lstStyle/>
          <a:p>
            <a:pPr marL="57150" indent="0" eaLnBrk="1" fontAlgn="auto" hangingPunct="1">
              <a:spcAft>
                <a:spcPts val="0"/>
              </a:spcAft>
              <a:buFont typeface="Arial"/>
              <a:buNone/>
              <a:defRPr/>
            </a:pPr>
            <a:r>
              <a:rPr lang="en-US" sz="2400" dirty="0"/>
              <a:t>+/-  Additional features</a:t>
            </a:r>
          </a:p>
          <a:p>
            <a:pPr lvl="2" eaLnBrk="1" fontAlgn="auto" hangingPunct="1">
              <a:spcAft>
                <a:spcPts val="0"/>
              </a:spcAft>
              <a:buFont typeface="Arial"/>
              <a:buChar char="•"/>
              <a:defRPr/>
            </a:pPr>
            <a:r>
              <a:rPr lang="en-US" sz="2000" dirty="0"/>
              <a:t>Lymphadenopathy </a:t>
            </a:r>
          </a:p>
          <a:p>
            <a:pPr lvl="2" eaLnBrk="1" fontAlgn="auto" hangingPunct="1">
              <a:spcAft>
                <a:spcPts val="0"/>
              </a:spcAft>
              <a:buFont typeface="Arial"/>
              <a:buChar char="•"/>
              <a:defRPr/>
            </a:pPr>
            <a:r>
              <a:rPr lang="en-US" sz="2000" dirty="0"/>
              <a:t>Epistaxis</a:t>
            </a:r>
          </a:p>
          <a:p>
            <a:pPr lvl="2" eaLnBrk="1" fontAlgn="auto" hangingPunct="1">
              <a:spcAft>
                <a:spcPts val="0"/>
              </a:spcAft>
              <a:buFont typeface="Arial"/>
              <a:buChar char="•"/>
              <a:defRPr/>
            </a:pPr>
            <a:r>
              <a:rPr lang="en-US" sz="2000" dirty="0"/>
              <a:t>Diarrhea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fontAlgn="auto">
              <a:spcAft>
                <a:spcPts val="0"/>
              </a:spcAft>
              <a:defRPr/>
            </a:pPr>
            <a:r>
              <a:rPr lang="en-US" dirty="0"/>
              <a:t>Strong association with poverty</a:t>
            </a:r>
            <a:br>
              <a:rPr lang="en-US" dirty="0"/>
            </a:br>
            <a:r>
              <a:rPr lang="en-US" sz="3600" dirty="0"/>
              <a:t>Outbreaks with conflict and forced migration</a:t>
            </a:r>
            <a:endParaRPr lang="en-US" dirty="0"/>
          </a:p>
        </p:txBody>
      </p:sp>
      <p:sp>
        <p:nvSpPr>
          <p:cNvPr id="36866" name="Content Placeholder 2"/>
          <p:cNvSpPr>
            <a:spLocks noGrp="1"/>
          </p:cNvSpPr>
          <p:nvPr>
            <p:ph idx="1"/>
          </p:nvPr>
        </p:nvSpPr>
        <p:spPr/>
        <p:txBody>
          <a:bodyPr/>
          <a:lstStyle/>
          <a:p>
            <a:pPr marL="0" indent="0">
              <a:buFont typeface="Arial" charset="0"/>
              <a:buNone/>
            </a:pPr>
            <a:r>
              <a:rPr lang="en-US" altLang="x-none"/>
              <a:t>	</a:t>
            </a:r>
          </a:p>
        </p:txBody>
      </p:sp>
      <p:pic>
        <p:nvPicPr>
          <p:cNvPr id="36867" name="Picture 4"/>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086225" y="2670175"/>
            <a:ext cx="4354513" cy="300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Picture 5"/>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1284288" y="2035175"/>
            <a:ext cx="2141537" cy="409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Rectangle 6"/>
          <p:cNvSpPr>
            <a:spLocks noChangeArrowheads="1"/>
          </p:cNvSpPr>
          <p:nvPr/>
        </p:nvSpPr>
        <p:spPr bwMode="auto">
          <a:xfrm>
            <a:off x="6726238" y="6334125"/>
            <a:ext cx="2159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fontAlgn="base">
              <a:spcBef>
                <a:spcPct val="0"/>
              </a:spcBef>
              <a:spcAft>
                <a:spcPct val="0"/>
              </a:spcAft>
              <a:defRPr>
                <a:solidFill>
                  <a:schemeClr val="tx1"/>
                </a:solidFill>
                <a:latin typeface="Calibri" charset="0"/>
              </a:defRPr>
            </a:lvl6pPr>
            <a:lvl7pPr marL="2971800" indent="-228600" defTabSz="457200" fontAlgn="base">
              <a:spcBef>
                <a:spcPct val="0"/>
              </a:spcBef>
              <a:spcAft>
                <a:spcPct val="0"/>
              </a:spcAft>
              <a:defRPr>
                <a:solidFill>
                  <a:schemeClr val="tx1"/>
                </a:solidFill>
                <a:latin typeface="Calibri" charset="0"/>
              </a:defRPr>
            </a:lvl7pPr>
            <a:lvl8pPr marL="3429000" indent="-228600" defTabSz="457200" fontAlgn="base">
              <a:spcBef>
                <a:spcPct val="0"/>
              </a:spcBef>
              <a:spcAft>
                <a:spcPct val="0"/>
              </a:spcAft>
              <a:defRPr>
                <a:solidFill>
                  <a:schemeClr val="tx1"/>
                </a:solidFill>
                <a:latin typeface="Calibri" charset="0"/>
              </a:defRPr>
            </a:lvl8pPr>
            <a:lvl9pPr marL="3886200" indent="-228600" defTabSz="457200" fontAlgn="base">
              <a:spcBef>
                <a:spcPct val="0"/>
              </a:spcBef>
              <a:spcAft>
                <a:spcPct val="0"/>
              </a:spcAft>
              <a:defRPr>
                <a:solidFill>
                  <a:schemeClr val="tx1"/>
                </a:solidFill>
                <a:latin typeface="Calibri" charset="0"/>
              </a:defRPr>
            </a:lvl9pPr>
          </a:lstStyle>
          <a:p>
            <a:pPr eaLnBrk="1" hangingPunct="1"/>
            <a:r>
              <a:rPr lang="cs-CZ" altLang="x-none" sz="1400"/>
              <a:t>Lancet 2005; 366: 1561–77</a:t>
            </a:r>
            <a:endParaRPr lang="en-US" altLang="x-none" sz="1400"/>
          </a:p>
        </p:txBody>
      </p:sp>
    </p:spTree>
    <p:extLst>
      <p:ext uri="{BB962C8B-B14F-4D97-AF65-F5344CB8AC3E}">
        <p14:creationId xmlns:p14="http://schemas.microsoft.com/office/powerpoint/2010/main" val="20230138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p:txBody>
          <a:bodyPr/>
          <a:lstStyle/>
          <a:p>
            <a:pPr algn="l" eaLnBrk="1" hangingPunct="1"/>
            <a:r>
              <a:rPr lang="en-US" altLang="x-none" b="1" dirty="0"/>
              <a:t>Epidemiology</a:t>
            </a:r>
          </a:p>
        </p:txBody>
      </p:sp>
      <p:sp>
        <p:nvSpPr>
          <p:cNvPr id="59394" name="Content Placeholder 2"/>
          <p:cNvSpPr>
            <a:spLocks noGrp="1"/>
          </p:cNvSpPr>
          <p:nvPr>
            <p:ph idx="1"/>
          </p:nvPr>
        </p:nvSpPr>
        <p:spPr/>
        <p:txBody>
          <a:bodyPr/>
          <a:lstStyle/>
          <a:p>
            <a:pPr marL="0" indent="0" eaLnBrk="1" hangingPunct="1">
              <a:buFont typeface="Arial" charset="0"/>
              <a:buNone/>
            </a:pPr>
            <a:r>
              <a:rPr lang="en-US" altLang="x-none"/>
              <a:t>	</a:t>
            </a:r>
          </a:p>
        </p:txBody>
      </p:sp>
      <p:sp>
        <p:nvSpPr>
          <p:cNvPr id="59395" name="Rectangle 6"/>
          <p:cNvSpPr>
            <a:spLocks noChangeArrowheads="1"/>
          </p:cNvSpPr>
          <p:nvPr/>
        </p:nvSpPr>
        <p:spPr bwMode="auto">
          <a:xfrm>
            <a:off x="6726238" y="6334125"/>
            <a:ext cx="2159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cs-CZ" altLang="x-none" sz="1400"/>
              <a:t>Lancet 2005; 366: 1561–77</a:t>
            </a:r>
            <a:endParaRPr lang="en-US" altLang="x-none" sz="1400"/>
          </a:p>
        </p:txBody>
      </p:sp>
      <p:pic>
        <p:nvPicPr>
          <p:cNvPr id="59396" name="Picture 8" descr="Screen Shot 2014-05-02 at 7.38.41 AM.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589606" y="2459832"/>
            <a:ext cx="4565651" cy="342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7" name="Rectangle 9"/>
          <p:cNvSpPr>
            <a:spLocks noChangeArrowheads="1"/>
          </p:cNvSpPr>
          <p:nvPr/>
        </p:nvSpPr>
        <p:spPr bwMode="auto">
          <a:xfrm>
            <a:off x="5451475" y="6034088"/>
            <a:ext cx="34337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da-DK" altLang="x-none" sz="1400" dirty="0"/>
              <a:t>PLoS Negl Trop Dis. 2013 </a:t>
            </a:r>
            <a:r>
              <a:rPr lang="da-DK" altLang="x-none" sz="1400" dirty="0" err="1"/>
              <a:t>Nov</a:t>
            </a:r>
            <a:r>
              <a:rPr lang="da-DK" altLang="x-none" sz="1400" dirty="0"/>
              <a:t> 7;7(11):e2543</a:t>
            </a:r>
            <a:endParaRPr lang="en-US" altLang="x-none" sz="1400" dirty="0"/>
          </a:p>
        </p:txBody>
      </p:sp>
      <p:pic>
        <p:nvPicPr>
          <p:cNvPr id="2" name="Picture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9528" y="2459832"/>
            <a:ext cx="3941640" cy="2956230"/>
          </a:xfrm>
          <a:prstGeom prst="rect">
            <a:avLst/>
          </a:prstGeom>
        </p:spPr>
      </p:pic>
      <p:sp>
        <p:nvSpPr>
          <p:cNvPr id="3" name="TextBox 2"/>
          <p:cNvSpPr txBox="1"/>
          <p:nvPr/>
        </p:nvSpPr>
        <p:spPr>
          <a:xfrm>
            <a:off x="1358900" y="1907938"/>
            <a:ext cx="1648208" cy="369332"/>
          </a:xfrm>
          <a:prstGeom prst="rect">
            <a:avLst/>
          </a:prstGeom>
          <a:noFill/>
        </p:spPr>
        <p:txBody>
          <a:bodyPr wrap="none" rtlCol="0">
            <a:spAutoFit/>
          </a:bodyPr>
          <a:lstStyle/>
          <a:p>
            <a:r>
              <a:rPr lang="en-US"/>
              <a:t>NE India (Bihar)</a:t>
            </a:r>
          </a:p>
        </p:txBody>
      </p:sp>
      <p:sp>
        <p:nvSpPr>
          <p:cNvPr id="4" name="TextBox 3"/>
          <p:cNvSpPr txBox="1"/>
          <p:nvPr/>
        </p:nvSpPr>
        <p:spPr>
          <a:xfrm>
            <a:off x="6004383" y="1986519"/>
            <a:ext cx="1163973" cy="369332"/>
          </a:xfrm>
          <a:prstGeom prst="rect">
            <a:avLst/>
          </a:prstGeom>
          <a:noFill/>
        </p:spPr>
        <p:txBody>
          <a:bodyPr wrap="none" rtlCol="0">
            <a:spAutoFit/>
          </a:bodyPr>
          <a:lstStyle/>
          <a:p>
            <a:r>
              <a:rPr lang="en-US"/>
              <a:t>East Africa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Outbreak in village in Bihar </a:t>
            </a:r>
          </a:p>
        </p:txBody>
      </p:sp>
      <p:sp>
        <p:nvSpPr>
          <p:cNvPr id="3" name="Content Placeholder 2"/>
          <p:cNvSpPr>
            <a:spLocks noGrp="1"/>
          </p:cNvSpPr>
          <p:nvPr>
            <p:ph idx="1"/>
          </p:nvPr>
        </p:nvSpPr>
        <p:spPr/>
        <p:txBody>
          <a:bodyPr/>
          <a:lstStyle/>
          <a:p>
            <a:r>
              <a:rPr lang="en-US" dirty="0"/>
              <a:t>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749" y="1477802"/>
            <a:ext cx="3997139" cy="2985097"/>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3944" y="1477802"/>
            <a:ext cx="4610100" cy="2619375"/>
          </a:xfrm>
          <a:prstGeom prst="rect">
            <a:avLst/>
          </a:prstGeom>
        </p:spPr>
      </p:pic>
      <p:sp>
        <p:nvSpPr>
          <p:cNvPr id="6" name="Rectangle 5"/>
          <p:cNvSpPr/>
          <p:nvPr/>
        </p:nvSpPr>
        <p:spPr>
          <a:xfrm>
            <a:off x="5827587" y="6040728"/>
            <a:ext cx="3324180" cy="307777"/>
          </a:xfrm>
          <a:prstGeom prst="rect">
            <a:avLst/>
          </a:prstGeom>
        </p:spPr>
        <p:txBody>
          <a:bodyPr wrap="none">
            <a:spAutoFit/>
          </a:bodyPr>
          <a:lstStyle/>
          <a:p>
            <a:r>
              <a:rPr lang="en-US" sz="1400" dirty="0"/>
              <a:t>Kumar et al. BMC Infectious Diseases 2020 </a:t>
            </a:r>
          </a:p>
        </p:txBody>
      </p:sp>
      <p:pic>
        <p:nvPicPr>
          <p:cNvPr id="1028" name="Picture 4" descr="mage result for Kosra vill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3134" y="4523063"/>
            <a:ext cx="2521324" cy="177249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eople from Kosra village in Bihar's Sheikhpura district shown a video on kala az"/>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53581" y="4509890"/>
            <a:ext cx="2540727" cy="179883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5993431" y="4442471"/>
            <a:ext cx="2992492" cy="1061829"/>
          </a:xfrm>
          <a:prstGeom prst="rect">
            <a:avLst/>
          </a:prstGeom>
        </p:spPr>
        <p:txBody>
          <a:bodyPr wrap="square">
            <a:spAutoFit/>
          </a:bodyPr>
          <a:lstStyle/>
          <a:p>
            <a:r>
              <a:rPr lang="en-US" sz="1575" dirty="0"/>
              <a:t>Intensely clustered outbreak of visceral </a:t>
            </a:r>
            <a:r>
              <a:rPr lang="en-US" sz="1575" dirty="0" err="1"/>
              <a:t>leishmaniasis</a:t>
            </a:r>
            <a:r>
              <a:rPr lang="en-US" sz="1575" dirty="0"/>
              <a:t> (kala-azar) in a setting of seasonal migration in a village of Bihar, India</a:t>
            </a:r>
          </a:p>
        </p:txBody>
      </p:sp>
    </p:spTree>
    <p:extLst>
      <p:ext uri="{BB962C8B-B14F-4D97-AF65-F5344CB8AC3E}">
        <p14:creationId xmlns:p14="http://schemas.microsoft.com/office/powerpoint/2010/main" val="14388274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eaLnBrk="1" fontAlgn="auto" hangingPunct="1">
              <a:spcAft>
                <a:spcPts val="0"/>
              </a:spcAft>
              <a:defRPr/>
            </a:pPr>
            <a:r>
              <a:rPr lang="en-US" dirty="0"/>
              <a:t>2 additional important clinical features</a:t>
            </a:r>
          </a:p>
        </p:txBody>
      </p:sp>
      <p:sp>
        <p:nvSpPr>
          <p:cNvPr id="3" name="Content Placeholder 2"/>
          <p:cNvSpPr>
            <a:spLocks noGrp="1"/>
          </p:cNvSpPr>
          <p:nvPr>
            <p:ph idx="1"/>
          </p:nvPr>
        </p:nvSpPr>
        <p:spPr/>
        <p:txBody>
          <a:bodyPr rtlCol="0">
            <a:normAutofit fontScale="92500" lnSpcReduction="20000"/>
          </a:bodyPr>
          <a:lstStyle/>
          <a:p>
            <a:pPr marL="514350" indent="-514350" eaLnBrk="1" fontAlgn="auto" hangingPunct="1">
              <a:spcAft>
                <a:spcPts val="0"/>
              </a:spcAft>
              <a:buFont typeface="+mj-lt"/>
              <a:buAutoNum type="arabicPeriod"/>
              <a:defRPr/>
            </a:pPr>
            <a:r>
              <a:rPr lang="en-US" b="1" dirty="0"/>
              <a:t>Post kala-azar dermal </a:t>
            </a:r>
            <a:r>
              <a:rPr lang="en-US" b="1" dirty="0" err="1"/>
              <a:t>leishmaniasis</a:t>
            </a:r>
            <a:r>
              <a:rPr lang="en-US" b="1" dirty="0"/>
              <a:t> (PKDL)</a:t>
            </a:r>
          </a:p>
          <a:p>
            <a:pPr lvl="1" eaLnBrk="1" fontAlgn="auto" hangingPunct="1">
              <a:spcAft>
                <a:spcPts val="0"/>
              </a:spcAft>
              <a:buFont typeface="Arial"/>
              <a:buChar char="–"/>
              <a:defRPr/>
            </a:pPr>
            <a:r>
              <a:rPr lang="en-US" dirty="0"/>
              <a:t>Macular, </a:t>
            </a:r>
            <a:r>
              <a:rPr lang="en-US" dirty="0" err="1"/>
              <a:t>papular</a:t>
            </a:r>
            <a:r>
              <a:rPr lang="en-US" dirty="0"/>
              <a:t>, nodular rash</a:t>
            </a:r>
          </a:p>
          <a:p>
            <a:pPr lvl="1" eaLnBrk="1" fontAlgn="auto" hangingPunct="1">
              <a:spcAft>
                <a:spcPts val="0"/>
              </a:spcAft>
              <a:buFont typeface="Arial"/>
              <a:buChar char="–"/>
              <a:defRPr/>
            </a:pPr>
            <a:r>
              <a:rPr lang="en-US" dirty="0"/>
              <a:t>Typically on the face</a:t>
            </a:r>
          </a:p>
          <a:p>
            <a:pPr lvl="1" eaLnBrk="1" fontAlgn="auto" hangingPunct="1">
              <a:spcAft>
                <a:spcPts val="0"/>
              </a:spcAft>
              <a:buFont typeface="Arial"/>
              <a:buChar char="–"/>
              <a:defRPr/>
            </a:pPr>
            <a:r>
              <a:rPr lang="en-US" dirty="0"/>
              <a:t>Occurs months to years after apparent cure of VL</a:t>
            </a:r>
          </a:p>
          <a:p>
            <a:pPr lvl="2" eaLnBrk="1" fontAlgn="auto" hangingPunct="1">
              <a:spcAft>
                <a:spcPts val="0"/>
              </a:spcAft>
              <a:buFont typeface="Arial"/>
              <a:buChar char="•"/>
              <a:defRPr/>
            </a:pPr>
            <a:r>
              <a:rPr lang="en-US" b="1" dirty="0"/>
              <a:t>L. </a:t>
            </a:r>
            <a:r>
              <a:rPr lang="en-US" b="1" dirty="0" err="1"/>
              <a:t>donovani</a:t>
            </a:r>
            <a:r>
              <a:rPr lang="en-US" b="1" dirty="0"/>
              <a:t> </a:t>
            </a:r>
            <a:r>
              <a:rPr lang="en-US" dirty="0"/>
              <a:t>(India and East Africa)</a:t>
            </a:r>
          </a:p>
          <a:p>
            <a:pPr lvl="2" eaLnBrk="1" fontAlgn="auto" hangingPunct="1">
              <a:spcAft>
                <a:spcPts val="0"/>
              </a:spcAft>
              <a:buFont typeface="Arial"/>
              <a:buChar char="•"/>
              <a:defRPr/>
            </a:pPr>
            <a:endParaRPr lang="en-US" dirty="0"/>
          </a:p>
          <a:p>
            <a:pPr marL="514350" indent="-514350" eaLnBrk="1" fontAlgn="auto" hangingPunct="1">
              <a:spcAft>
                <a:spcPts val="0"/>
              </a:spcAft>
              <a:buFont typeface="+mj-lt"/>
              <a:buAutoNum type="arabicPeriod"/>
              <a:defRPr/>
            </a:pPr>
            <a:r>
              <a:rPr lang="en-US" b="1" dirty="0"/>
              <a:t>HIV co-infection</a:t>
            </a:r>
          </a:p>
          <a:p>
            <a:pPr lvl="1" eaLnBrk="1" fontAlgn="auto" hangingPunct="1">
              <a:spcAft>
                <a:spcPts val="0"/>
              </a:spcAft>
              <a:buFont typeface="Arial"/>
              <a:buChar char="–"/>
              <a:defRPr/>
            </a:pPr>
            <a:r>
              <a:rPr lang="en-US" b="1" dirty="0"/>
              <a:t>VL is an opportunistic infection </a:t>
            </a:r>
          </a:p>
          <a:p>
            <a:pPr lvl="1" eaLnBrk="1" fontAlgn="auto" hangingPunct="1">
              <a:spcAft>
                <a:spcPts val="0"/>
              </a:spcAft>
              <a:buFont typeface="Arial"/>
              <a:buChar char="–"/>
              <a:defRPr/>
            </a:pPr>
            <a:r>
              <a:rPr lang="en-US" dirty="0"/>
              <a:t>100 </a:t>
            </a:r>
            <a:r>
              <a:rPr lang="mr-IN" dirty="0"/>
              <a:t>–</a:t>
            </a:r>
            <a:r>
              <a:rPr lang="en-US" dirty="0"/>
              <a:t> 1,000 X higher risk of disease</a:t>
            </a:r>
          </a:p>
          <a:p>
            <a:pPr lvl="2" eaLnBrk="1" fontAlgn="auto" hangingPunct="1">
              <a:spcAft>
                <a:spcPts val="0"/>
              </a:spcAft>
              <a:buFont typeface="Arial"/>
              <a:buChar char="–"/>
              <a:defRPr/>
            </a:pPr>
            <a:r>
              <a:rPr lang="en-US" dirty="0"/>
              <a:t>Very high rates of relapse</a:t>
            </a:r>
          </a:p>
          <a:p>
            <a:pPr lvl="2" eaLnBrk="1" fontAlgn="auto" hangingPunct="1">
              <a:spcAft>
                <a:spcPts val="0"/>
              </a:spcAft>
              <a:buFont typeface="Arial"/>
              <a:buChar char="–"/>
              <a:defRPr/>
            </a:pPr>
            <a:r>
              <a:rPr lang="en-US" dirty="0"/>
              <a:t>Poor response to treatment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eaLnBrk="1" fontAlgn="auto" hangingPunct="1">
              <a:spcAft>
                <a:spcPts val="0"/>
              </a:spcAft>
              <a:defRPr/>
            </a:pPr>
            <a:r>
              <a:rPr lang="en-US" dirty="0"/>
              <a:t>PKDL</a:t>
            </a:r>
            <a:br>
              <a:rPr lang="en-US" dirty="0"/>
            </a:br>
            <a:r>
              <a:rPr lang="en-US" dirty="0"/>
              <a:t>L. </a:t>
            </a:r>
            <a:r>
              <a:rPr lang="en-US" dirty="0" err="1"/>
              <a:t>donovani</a:t>
            </a:r>
            <a:endParaRPr lang="en-US" dirty="0"/>
          </a:p>
        </p:txBody>
      </p:sp>
      <p:sp>
        <p:nvSpPr>
          <p:cNvPr id="67586" name="Content Placeholder 2"/>
          <p:cNvSpPr>
            <a:spLocks noGrp="1"/>
          </p:cNvSpPr>
          <p:nvPr>
            <p:ph idx="1"/>
          </p:nvPr>
        </p:nvSpPr>
        <p:spPr/>
        <p:txBody>
          <a:bodyPr/>
          <a:lstStyle/>
          <a:p>
            <a:pPr lvl="1" eaLnBrk="1" hangingPunct="1"/>
            <a:endParaRPr lang="en-US" altLang="x-none" b="1" dirty="0"/>
          </a:p>
          <a:p>
            <a:pPr lvl="1" eaLnBrk="1" hangingPunct="1"/>
            <a:r>
              <a:rPr lang="en-US" altLang="x-none" b="1" dirty="0"/>
              <a:t>East Africa </a:t>
            </a:r>
            <a:r>
              <a:rPr lang="en-US" altLang="x-none" sz="2000" b="1" dirty="0"/>
              <a:t>(Ethiopia, Kenya, Sudan)</a:t>
            </a:r>
          </a:p>
          <a:p>
            <a:pPr lvl="3" eaLnBrk="1" hangingPunct="1"/>
            <a:r>
              <a:rPr lang="en-US" altLang="x-none" dirty="0"/>
              <a:t>Early, can start during treatment </a:t>
            </a:r>
          </a:p>
          <a:p>
            <a:pPr lvl="3" eaLnBrk="1" hangingPunct="1"/>
            <a:r>
              <a:rPr lang="en-US" altLang="x-none" dirty="0"/>
              <a:t>Frequently (50%)</a:t>
            </a:r>
          </a:p>
          <a:p>
            <a:pPr lvl="3" eaLnBrk="1" hangingPunct="1"/>
            <a:r>
              <a:rPr lang="en-US" altLang="x-none" dirty="0"/>
              <a:t>Usually </a:t>
            </a:r>
            <a:r>
              <a:rPr lang="en-US" altLang="x-none" dirty="0" err="1"/>
              <a:t>papular</a:t>
            </a:r>
            <a:r>
              <a:rPr lang="en-US" altLang="x-none" dirty="0"/>
              <a:t> </a:t>
            </a:r>
          </a:p>
          <a:p>
            <a:pPr lvl="3" eaLnBrk="1" hangingPunct="1"/>
            <a:r>
              <a:rPr lang="en-US" altLang="x-none" dirty="0"/>
              <a:t>Often heals spontaneously</a:t>
            </a:r>
          </a:p>
          <a:p>
            <a:pPr lvl="3" eaLnBrk="1" hangingPunct="1"/>
            <a:endParaRPr lang="en-US" altLang="x-none" dirty="0"/>
          </a:p>
          <a:p>
            <a:pPr lvl="1" eaLnBrk="1" hangingPunct="1"/>
            <a:r>
              <a:rPr lang="en-US" altLang="x-none" b="1" dirty="0"/>
              <a:t>Indian subcontinent </a:t>
            </a:r>
            <a:r>
              <a:rPr lang="en-US" altLang="x-none" sz="2000" b="1" dirty="0"/>
              <a:t>(Bihar)</a:t>
            </a:r>
          </a:p>
          <a:p>
            <a:pPr lvl="3" eaLnBrk="1" hangingPunct="1"/>
            <a:r>
              <a:rPr lang="en-US" altLang="x-none" dirty="0"/>
              <a:t>Later, 1-3 years after treatment</a:t>
            </a:r>
          </a:p>
          <a:p>
            <a:pPr lvl="3" eaLnBrk="1" hangingPunct="1"/>
            <a:r>
              <a:rPr lang="en-US" altLang="x-none" dirty="0"/>
              <a:t>Infrequently (5%) </a:t>
            </a:r>
          </a:p>
          <a:p>
            <a:pPr lvl="3" eaLnBrk="1" hangingPunct="1"/>
            <a:r>
              <a:rPr lang="en-US" altLang="x-none" dirty="0"/>
              <a:t>Rarely heals spontaneously</a:t>
            </a:r>
          </a:p>
          <a:p>
            <a:pPr lvl="3" eaLnBrk="1" hangingPunct="1"/>
            <a:r>
              <a:rPr lang="en-US" altLang="x-none" dirty="0"/>
              <a:t>Usually macular </a:t>
            </a:r>
          </a:p>
        </p:txBody>
      </p:sp>
      <p:pic>
        <p:nvPicPr>
          <p:cNvPr id="5" name="Picture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38309" y="513925"/>
            <a:ext cx="3348491" cy="1695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54869" y="2819437"/>
            <a:ext cx="2431931" cy="3306726"/>
          </a:xfrm>
          <a:prstGeom prst="rect">
            <a:avLst/>
          </a:prstGeom>
        </p:spPr>
      </p:pic>
      <p:sp>
        <p:nvSpPr>
          <p:cNvPr id="4" name="TextBox 3"/>
          <p:cNvSpPr txBox="1"/>
          <p:nvPr/>
        </p:nvSpPr>
        <p:spPr>
          <a:xfrm>
            <a:off x="6903431" y="6488668"/>
            <a:ext cx="2193677" cy="369332"/>
          </a:xfrm>
          <a:prstGeom prst="rect">
            <a:avLst/>
          </a:prstGeom>
          <a:noFill/>
        </p:spPr>
        <p:txBody>
          <a:bodyPr wrap="none" rtlCol="0">
            <a:spAutoFit/>
          </a:bodyPr>
          <a:lstStyle/>
          <a:p>
            <a:r>
              <a:rPr lang="en-US"/>
              <a:t>MSF and Lancet 2018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PKDL </a:t>
            </a:r>
            <a:br>
              <a:rPr lang="en-US" dirty="0"/>
            </a:br>
            <a:r>
              <a:rPr lang="en-US" sz="4000" dirty="0"/>
              <a:t>Protean manifestations </a:t>
            </a:r>
            <a:endParaRPr lang="en-US" dirty="0"/>
          </a:p>
        </p:txBody>
      </p:sp>
      <p:sp>
        <p:nvSpPr>
          <p:cNvPr id="3" name="Content Placeholder 2"/>
          <p:cNvSpPr>
            <a:spLocks noGrp="1"/>
          </p:cNvSpPr>
          <p:nvPr>
            <p:ph idx="1"/>
          </p:nvPr>
        </p:nvSpPr>
        <p:spPr/>
        <p:txBody>
          <a:bodyPr/>
          <a:lstStyle/>
          <a:p>
            <a:r>
              <a:rPr lang="en-US" dirty="0"/>
              <a: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312" y="1589943"/>
            <a:ext cx="3107028" cy="51435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1760" y="1589943"/>
            <a:ext cx="3056282" cy="5143500"/>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b="67511"/>
          <a:stretch/>
        </p:blipFill>
        <p:spPr>
          <a:xfrm>
            <a:off x="5716565" y="102333"/>
            <a:ext cx="3367627" cy="1154967"/>
          </a:xfrm>
          <a:prstGeom prst="rect">
            <a:avLst/>
          </a:prstGeom>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l="24024" t="71709" r="22997"/>
          <a:stretch/>
        </p:blipFill>
        <p:spPr>
          <a:xfrm>
            <a:off x="7552774" y="1257300"/>
            <a:ext cx="1436914" cy="809987"/>
          </a:xfrm>
          <a:prstGeom prst="rect">
            <a:avLst/>
          </a:prstGeom>
        </p:spPr>
      </p:pic>
    </p:spTree>
    <p:extLst>
      <p:ext uri="{BB962C8B-B14F-4D97-AF65-F5344CB8AC3E}">
        <p14:creationId xmlns:p14="http://schemas.microsoft.com/office/powerpoint/2010/main" val="17175860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eaLnBrk="1" fontAlgn="auto" hangingPunct="1">
              <a:spcAft>
                <a:spcPts val="0"/>
              </a:spcAft>
              <a:defRPr/>
            </a:pPr>
            <a:r>
              <a:rPr lang="en-US" dirty="0"/>
              <a:t>VL</a:t>
            </a:r>
            <a:br>
              <a:rPr lang="en-US" dirty="0"/>
            </a:br>
            <a:r>
              <a:rPr lang="en-US" dirty="0"/>
              <a:t>Diagnosis</a:t>
            </a:r>
          </a:p>
        </p:txBody>
      </p:sp>
      <p:sp>
        <p:nvSpPr>
          <p:cNvPr id="3" name="Content Placeholder 2"/>
          <p:cNvSpPr>
            <a:spLocks noGrp="1"/>
          </p:cNvSpPr>
          <p:nvPr>
            <p:ph idx="1"/>
          </p:nvPr>
        </p:nvSpPr>
        <p:spPr>
          <a:xfrm>
            <a:off x="457200" y="1600200"/>
            <a:ext cx="8229600" cy="5054600"/>
          </a:xfrm>
        </p:spPr>
        <p:txBody>
          <a:bodyPr rtlCol="0">
            <a:normAutofit fontScale="62500" lnSpcReduction="20000"/>
          </a:bodyPr>
          <a:lstStyle/>
          <a:p>
            <a:pPr eaLnBrk="1" fontAlgn="auto" hangingPunct="1">
              <a:spcAft>
                <a:spcPts val="0"/>
              </a:spcAft>
              <a:buFont typeface="Arial"/>
              <a:buChar char="•"/>
              <a:defRPr/>
            </a:pPr>
            <a:r>
              <a:rPr lang="en-US" b="1" dirty="0"/>
              <a:t>Clinical suspicion</a:t>
            </a:r>
          </a:p>
          <a:p>
            <a:pPr eaLnBrk="1" fontAlgn="auto" hangingPunct="1">
              <a:spcAft>
                <a:spcPts val="0"/>
              </a:spcAft>
              <a:buFont typeface="Arial"/>
              <a:buChar char="•"/>
              <a:defRPr/>
            </a:pPr>
            <a:endParaRPr lang="en-US" dirty="0"/>
          </a:p>
          <a:p>
            <a:pPr eaLnBrk="1" fontAlgn="auto" hangingPunct="1">
              <a:spcAft>
                <a:spcPts val="0"/>
              </a:spcAft>
              <a:buFont typeface="Arial"/>
              <a:buChar char="•"/>
              <a:defRPr/>
            </a:pPr>
            <a:r>
              <a:rPr lang="en-US" b="1" dirty="0"/>
              <a:t>Serological tests</a:t>
            </a:r>
          </a:p>
          <a:p>
            <a:pPr lvl="1" eaLnBrk="1" fontAlgn="auto" hangingPunct="1">
              <a:spcAft>
                <a:spcPts val="0"/>
              </a:spcAft>
              <a:buFont typeface="Arial"/>
              <a:buChar char="–"/>
              <a:defRPr/>
            </a:pPr>
            <a:r>
              <a:rPr lang="en-US" b="1" dirty="0"/>
              <a:t>rK39</a:t>
            </a:r>
          </a:p>
          <a:p>
            <a:pPr lvl="1" eaLnBrk="1" fontAlgn="auto" hangingPunct="1">
              <a:spcAft>
                <a:spcPts val="0"/>
              </a:spcAft>
              <a:buFont typeface="Arial"/>
              <a:buChar char="–"/>
              <a:defRPr/>
            </a:pPr>
            <a:r>
              <a:rPr lang="en-US" dirty="0"/>
              <a:t>DAT</a:t>
            </a:r>
          </a:p>
          <a:p>
            <a:pPr lvl="1" eaLnBrk="1" fontAlgn="auto" hangingPunct="1">
              <a:spcAft>
                <a:spcPts val="0"/>
              </a:spcAft>
              <a:buFont typeface="Arial"/>
              <a:buChar char="–"/>
              <a:defRPr/>
            </a:pPr>
            <a:r>
              <a:rPr lang="en-US" dirty="0"/>
              <a:t>ELISA, IFA</a:t>
            </a:r>
          </a:p>
          <a:p>
            <a:pPr eaLnBrk="1" fontAlgn="auto" hangingPunct="1">
              <a:spcAft>
                <a:spcPts val="0"/>
              </a:spcAft>
              <a:buFont typeface="Arial"/>
              <a:buChar char="•"/>
              <a:defRPr/>
            </a:pPr>
            <a:endParaRPr lang="en-US" dirty="0"/>
          </a:p>
          <a:p>
            <a:pPr eaLnBrk="1" fontAlgn="auto" hangingPunct="1">
              <a:spcAft>
                <a:spcPts val="0"/>
              </a:spcAft>
              <a:buFont typeface="Arial"/>
              <a:buChar char="•"/>
              <a:defRPr/>
            </a:pPr>
            <a:r>
              <a:rPr lang="en-US" b="1" dirty="0"/>
              <a:t>Parasitological tests</a:t>
            </a:r>
          </a:p>
          <a:p>
            <a:pPr lvl="1" eaLnBrk="1" fontAlgn="auto" hangingPunct="1">
              <a:spcAft>
                <a:spcPts val="0"/>
              </a:spcAft>
              <a:buFont typeface="Arial"/>
              <a:buChar char="–"/>
              <a:defRPr/>
            </a:pPr>
            <a:r>
              <a:rPr lang="en-US" dirty="0"/>
              <a:t>Sample collection:</a:t>
            </a:r>
          </a:p>
          <a:p>
            <a:pPr marL="1371600" lvl="2" indent="-457200" eaLnBrk="1" fontAlgn="auto" hangingPunct="1">
              <a:spcAft>
                <a:spcPts val="0"/>
              </a:spcAft>
              <a:buFont typeface="+mj-lt"/>
              <a:buAutoNum type="arabicPeriod"/>
              <a:defRPr/>
            </a:pPr>
            <a:r>
              <a:rPr lang="en-US" dirty="0"/>
              <a:t>Splenic aspirate</a:t>
            </a:r>
          </a:p>
          <a:p>
            <a:pPr marL="1371600" lvl="2" indent="-457200" eaLnBrk="1" fontAlgn="auto" hangingPunct="1">
              <a:spcAft>
                <a:spcPts val="0"/>
              </a:spcAft>
              <a:buFont typeface="+mj-lt"/>
              <a:buAutoNum type="arabicPeriod"/>
              <a:defRPr/>
            </a:pPr>
            <a:r>
              <a:rPr lang="en-US" dirty="0"/>
              <a:t>Bone marrow aspirate</a:t>
            </a:r>
          </a:p>
          <a:p>
            <a:pPr marL="1371600" lvl="2" indent="-457200" eaLnBrk="1" fontAlgn="auto" hangingPunct="1">
              <a:spcAft>
                <a:spcPts val="0"/>
              </a:spcAft>
              <a:buFont typeface="+mj-lt"/>
              <a:buAutoNum type="arabicPeriod"/>
              <a:defRPr/>
            </a:pPr>
            <a:r>
              <a:rPr lang="en-US" dirty="0"/>
              <a:t>Lymph node aspirate</a:t>
            </a:r>
          </a:p>
          <a:p>
            <a:pPr lvl="1" eaLnBrk="1" fontAlgn="auto" hangingPunct="1">
              <a:spcAft>
                <a:spcPts val="0"/>
              </a:spcAft>
              <a:buFont typeface="Arial"/>
              <a:buChar char="–"/>
              <a:defRPr/>
            </a:pPr>
            <a:endParaRPr lang="en-US" dirty="0"/>
          </a:p>
          <a:p>
            <a:pPr lvl="1" eaLnBrk="1" fontAlgn="auto" hangingPunct="1">
              <a:spcAft>
                <a:spcPts val="0"/>
              </a:spcAft>
              <a:buFont typeface="Arial"/>
              <a:buChar char="–"/>
              <a:defRPr/>
            </a:pPr>
            <a:r>
              <a:rPr lang="en-US" dirty="0"/>
              <a:t>Detection methods:</a:t>
            </a:r>
          </a:p>
          <a:p>
            <a:pPr marL="1371600" lvl="2" indent="-457200" eaLnBrk="1" fontAlgn="auto" hangingPunct="1">
              <a:spcAft>
                <a:spcPts val="0"/>
              </a:spcAft>
              <a:buFont typeface="+mj-lt"/>
              <a:buAutoNum type="arabicPeriod"/>
              <a:defRPr/>
            </a:pPr>
            <a:r>
              <a:rPr lang="en-US" dirty="0"/>
              <a:t>Microscopy</a:t>
            </a:r>
          </a:p>
          <a:p>
            <a:pPr marL="1371600" lvl="2" indent="-457200" eaLnBrk="1" fontAlgn="auto" hangingPunct="1">
              <a:spcAft>
                <a:spcPts val="0"/>
              </a:spcAft>
              <a:buFont typeface="+mj-lt"/>
              <a:buAutoNum type="arabicPeriod"/>
              <a:defRPr/>
            </a:pPr>
            <a:r>
              <a:rPr lang="en-US" dirty="0"/>
              <a:t>Culture</a:t>
            </a:r>
          </a:p>
          <a:p>
            <a:pPr marL="1371600" lvl="2" indent="-457200" eaLnBrk="1" fontAlgn="auto" hangingPunct="1">
              <a:spcAft>
                <a:spcPts val="0"/>
              </a:spcAft>
              <a:buFont typeface="+mj-lt"/>
              <a:buAutoNum type="arabicPeriod"/>
              <a:defRPr/>
            </a:pPr>
            <a:r>
              <a:rPr lang="en-US" dirty="0"/>
              <a:t>PCR</a:t>
            </a:r>
          </a:p>
        </p:txBody>
      </p:sp>
      <p:pic>
        <p:nvPicPr>
          <p:cNvPr id="69635" name="Picture 3"/>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874123" y="2466753"/>
            <a:ext cx="3812677" cy="3812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fontAlgn="auto">
              <a:spcAft>
                <a:spcPts val="0"/>
              </a:spcAft>
              <a:defRPr/>
            </a:pPr>
            <a:r>
              <a:rPr lang="en-US" dirty="0"/>
              <a:t>Serology</a:t>
            </a:r>
            <a:br>
              <a:rPr lang="en-US" dirty="0"/>
            </a:br>
            <a:r>
              <a:rPr lang="en-US" dirty="0"/>
              <a:t>Very useful test for diagnosis</a:t>
            </a:r>
          </a:p>
        </p:txBody>
      </p:sp>
      <p:sp>
        <p:nvSpPr>
          <p:cNvPr id="3" name="Content Placeholder 2"/>
          <p:cNvSpPr>
            <a:spLocks noGrp="1"/>
          </p:cNvSpPr>
          <p:nvPr>
            <p:ph idx="1"/>
          </p:nvPr>
        </p:nvSpPr>
        <p:spPr/>
        <p:txBody>
          <a:bodyPr rtlCol="0">
            <a:normAutofit fontScale="92500" lnSpcReduction="20000"/>
          </a:bodyPr>
          <a:lstStyle/>
          <a:p>
            <a:pPr fontAlgn="auto">
              <a:spcAft>
                <a:spcPts val="0"/>
              </a:spcAft>
              <a:buFont typeface="Arial"/>
              <a:buChar char="•"/>
              <a:defRPr/>
            </a:pPr>
            <a:r>
              <a:rPr lang="en-US" dirty="0"/>
              <a:t>rK39 </a:t>
            </a:r>
          </a:p>
          <a:p>
            <a:pPr lvl="1" fontAlgn="auto">
              <a:spcAft>
                <a:spcPts val="0"/>
              </a:spcAft>
              <a:buFont typeface="Arial"/>
              <a:buChar char="•"/>
              <a:defRPr/>
            </a:pPr>
            <a:r>
              <a:rPr lang="en-US" dirty="0"/>
              <a:t>Rapid dipstick</a:t>
            </a:r>
          </a:p>
          <a:p>
            <a:pPr fontAlgn="auto">
              <a:spcAft>
                <a:spcPts val="0"/>
              </a:spcAft>
              <a:buFont typeface="Arial"/>
              <a:buChar char="•"/>
              <a:defRPr/>
            </a:pPr>
            <a:endParaRPr lang="en-US" dirty="0"/>
          </a:p>
          <a:p>
            <a:pPr fontAlgn="auto">
              <a:spcAft>
                <a:spcPts val="0"/>
              </a:spcAft>
              <a:buFont typeface="Arial"/>
              <a:buChar char="•"/>
              <a:defRPr/>
            </a:pPr>
            <a:r>
              <a:rPr lang="en-US" dirty="0"/>
              <a:t>DAT (Direct agglutination test)</a:t>
            </a:r>
          </a:p>
          <a:p>
            <a:pPr lvl="1" fontAlgn="auto">
              <a:spcAft>
                <a:spcPts val="0"/>
              </a:spcAft>
              <a:buFont typeface="Arial"/>
              <a:buChar char="•"/>
              <a:defRPr/>
            </a:pPr>
            <a:r>
              <a:rPr lang="en-US" dirty="0"/>
              <a:t>More sensitive than rK39</a:t>
            </a:r>
          </a:p>
          <a:p>
            <a:pPr lvl="1" fontAlgn="auto">
              <a:spcAft>
                <a:spcPts val="0"/>
              </a:spcAft>
              <a:buFont typeface="Arial"/>
              <a:buChar char="•"/>
              <a:defRPr/>
            </a:pPr>
            <a:r>
              <a:rPr lang="en-US" dirty="0"/>
              <a:t>48 hours - uses a </a:t>
            </a:r>
            <a:r>
              <a:rPr lang="en-US" dirty="0" err="1"/>
              <a:t>microtitre</a:t>
            </a:r>
            <a:r>
              <a:rPr lang="en-US" dirty="0"/>
              <a:t> plate</a:t>
            </a:r>
          </a:p>
          <a:p>
            <a:pPr lvl="1" fontAlgn="auto">
              <a:spcAft>
                <a:spcPts val="0"/>
              </a:spcAft>
              <a:buFont typeface="Arial"/>
              <a:buChar char="•"/>
              <a:defRPr/>
            </a:pPr>
            <a:endParaRPr lang="en-US" dirty="0"/>
          </a:p>
          <a:p>
            <a:pPr fontAlgn="auto">
              <a:spcAft>
                <a:spcPts val="0"/>
              </a:spcAft>
              <a:buFont typeface="Arial"/>
              <a:buChar char="•"/>
              <a:defRPr/>
            </a:pPr>
            <a:r>
              <a:rPr lang="en-US" dirty="0"/>
              <a:t>ELISA and IFA</a:t>
            </a:r>
          </a:p>
          <a:p>
            <a:pPr lvl="1" fontAlgn="auto">
              <a:spcAft>
                <a:spcPts val="0"/>
              </a:spcAft>
              <a:buFont typeface="Arial"/>
              <a:buChar char="•"/>
              <a:defRPr/>
            </a:pPr>
            <a:r>
              <a:rPr lang="en-US" dirty="0"/>
              <a:t>Laboratory based (not for field settings)</a:t>
            </a:r>
          </a:p>
          <a:p>
            <a:pPr lvl="2" fontAlgn="auto">
              <a:spcAft>
                <a:spcPts val="0"/>
              </a:spcAft>
              <a:buFont typeface="Arial"/>
              <a:buChar char="•"/>
              <a:defRPr/>
            </a:pPr>
            <a:r>
              <a:rPr lang="en-US" dirty="0"/>
              <a:t>Similar performance to DAT and rK39</a:t>
            </a:r>
          </a:p>
        </p:txBody>
      </p:sp>
      <p:pic>
        <p:nvPicPr>
          <p:cNvPr id="45059" name="Picture 7"/>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25530" y="2797175"/>
            <a:ext cx="1831033" cy="1391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0" name="Picture 8"/>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5483225" y="1790700"/>
            <a:ext cx="2573338"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05569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eaLnBrk="1" fontAlgn="auto" hangingPunct="1">
              <a:spcAft>
                <a:spcPts val="0"/>
              </a:spcAft>
              <a:defRPr/>
            </a:pPr>
            <a:r>
              <a:rPr lang="en-US" dirty="0"/>
              <a:t>Serology</a:t>
            </a:r>
            <a:br>
              <a:rPr lang="en-US" dirty="0"/>
            </a:br>
            <a:r>
              <a:rPr lang="en-US" dirty="0"/>
              <a:t>Drawbacks</a:t>
            </a:r>
          </a:p>
        </p:txBody>
      </p:sp>
      <p:sp>
        <p:nvSpPr>
          <p:cNvPr id="3" name="Content Placeholder 2"/>
          <p:cNvSpPr>
            <a:spLocks noGrp="1"/>
          </p:cNvSpPr>
          <p:nvPr>
            <p:ph idx="1"/>
          </p:nvPr>
        </p:nvSpPr>
        <p:spPr/>
        <p:txBody>
          <a:bodyPr rtlCol="0">
            <a:normAutofit/>
          </a:bodyPr>
          <a:lstStyle/>
          <a:p>
            <a:pPr marL="514350" indent="-457200" eaLnBrk="1" fontAlgn="auto" hangingPunct="1">
              <a:spcAft>
                <a:spcPts val="0"/>
              </a:spcAft>
              <a:buFont typeface="Arial"/>
              <a:buChar char="•"/>
              <a:defRPr/>
            </a:pPr>
            <a:r>
              <a:rPr lang="en-US" dirty="0"/>
              <a:t>Remains positive after cure</a:t>
            </a:r>
          </a:p>
          <a:p>
            <a:pPr marL="514350" indent="-457200" eaLnBrk="1" fontAlgn="auto" hangingPunct="1">
              <a:spcAft>
                <a:spcPts val="0"/>
              </a:spcAft>
              <a:buFont typeface="Arial"/>
              <a:buChar char="•"/>
              <a:defRPr/>
            </a:pPr>
            <a:r>
              <a:rPr lang="en-US" dirty="0"/>
              <a:t>Detect asymptomatic infections</a:t>
            </a:r>
          </a:p>
          <a:p>
            <a:pPr marL="914400" lvl="1" indent="-457200" eaLnBrk="1" fontAlgn="auto" hangingPunct="1">
              <a:spcAft>
                <a:spcPts val="0"/>
              </a:spcAft>
              <a:buFont typeface="Arial"/>
              <a:buChar char="–"/>
              <a:defRPr/>
            </a:pPr>
            <a:r>
              <a:rPr lang="en-US" dirty="0"/>
              <a:t>~30% of people in endemic areas, with no history of VL, may have positive serology</a:t>
            </a:r>
          </a:p>
          <a:p>
            <a:pPr marL="1314450" lvl="2" indent="-457200" eaLnBrk="1" fontAlgn="auto" hangingPunct="1">
              <a:spcAft>
                <a:spcPts val="0"/>
              </a:spcAft>
              <a:buFont typeface="Arial"/>
              <a:buChar char="•"/>
              <a:defRPr/>
            </a:pPr>
            <a:r>
              <a:rPr lang="en-US" dirty="0"/>
              <a:t>Positive test ⧣ mean active disease</a:t>
            </a:r>
          </a:p>
          <a:p>
            <a:pPr marL="1314450" lvl="2" indent="-457200" eaLnBrk="1" fontAlgn="auto" hangingPunct="1">
              <a:spcAft>
                <a:spcPts val="0"/>
              </a:spcAft>
              <a:buFont typeface="Arial"/>
              <a:buChar char="•"/>
              <a:defRPr/>
            </a:pPr>
            <a:r>
              <a:rPr lang="en-US" dirty="0"/>
              <a:t>Cannot differentiate relapse </a:t>
            </a:r>
          </a:p>
          <a:p>
            <a:pPr marL="514350" indent="-457200" eaLnBrk="1" fontAlgn="auto" hangingPunct="1">
              <a:spcAft>
                <a:spcPts val="0"/>
              </a:spcAft>
              <a:buFont typeface="Arial"/>
              <a:buChar char="•"/>
              <a:defRPr/>
            </a:pPr>
            <a:endParaRPr lang="en-US" dirty="0"/>
          </a:p>
          <a:p>
            <a:pPr marL="514350" indent="-457200" eaLnBrk="1" fontAlgn="auto" hangingPunct="1">
              <a:spcAft>
                <a:spcPts val="0"/>
              </a:spcAft>
              <a:buFont typeface="Arial"/>
              <a:buChar char="•"/>
              <a:defRPr/>
            </a:pPr>
            <a:r>
              <a:rPr lang="en-US" sz="2800" dirty="0"/>
              <a:t>rK39 is less sensitive in East Africa, especially in patients with HIV</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eaLnBrk="1" fontAlgn="auto" hangingPunct="1">
              <a:spcAft>
                <a:spcPts val="0"/>
              </a:spcAft>
              <a:defRPr/>
            </a:pPr>
            <a:r>
              <a:rPr lang="en-US" b="1" dirty="0"/>
              <a:t>Diagnostic algorithm for VL</a:t>
            </a:r>
            <a:br>
              <a:rPr lang="en-US" b="1" dirty="0"/>
            </a:br>
            <a:r>
              <a:rPr lang="en-US" b="1" dirty="0"/>
              <a:t>MSF - India</a:t>
            </a:r>
            <a:endParaRPr lang="en-US" dirty="0"/>
          </a:p>
        </p:txBody>
      </p:sp>
      <p:sp>
        <p:nvSpPr>
          <p:cNvPr id="75778" name="TextBox 4"/>
          <p:cNvSpPr txBox="1">
            <a:spLocks noChangeArrowheads="1"/>
          </p:cNvSpPr>
          <p:nvPr/>
        </p:nvSpPr>
        <p:spPr bwMode="auto">
          <a:xfrm>
            <a:off x="2811463" y="1738313"/>
            <a:ext cx="2482850" cy="129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2400" b="1"/>
              <a:t>Kala-azar suspect:</a:t>
            </a:r>
          </a:p>
          <a:p>
            <a:pPr eaLnBrk="1" hangingPunct="1">
              <a:spcBef>
                <a:spcPct val="0"/>
              </a:spcBef>
              <a:buFontTx/>
              <a:buNone/>
            </a:pPr>
            <a:r>
              <a:rPr lang="en-US" altLang="x-none" sz="1800"/>
              <a:t>	- Fever &gt; 2 weeks</a:t>
            </a:r>
          </a:p>
          <a:p>
            <a:pPr eaLnBrk="1" hangingPunct="1">
              <a:spcBef>
                <a:spcPct val="0"/>
              </a:spcBef>
              <a:buFontTx/>
              <a:buNone/>
            </a:pPr>
            <a:r>
              <a:rPr lang="en-US" altLang="x-none" sz="1800"/>
              <a:t>	- Splenomegaly</a:t>
            </a:r>
          </a:p>
          <a:p>
            <a:pPr eaLnBrk="1" hangingPunct="1">
              <a:spcBef>
                <a:spcPct val="0"/>
              </a:spcBef>
              <a:buFontTx/>
              <a:buNone/>
            </a:pPr>
            <a:r>
              <a:rPr lang="en-US" altLang="x-none" sz="1800"/>
              <a:t>	 </a:t>
            </a:r>
          </a:p>
        </p:txBody>
      </p:sp>
      <p:sp>
        <p:nvSpPr>
          <p:cNvPr id="75779" name="TextBox 5"/>
          <p:cNvSpPr txBox="1">
            <a:spLocks noChangeArrowheads="1"/>
          </p:cNvSpPr>
          <p:nvPr/>
        </p:nvSpPr>
        <p:spPr bwMode="auto">
          <a:xfrm>
            <a:off x="3721100" y="3568700"/>
            <a:ext cx="774700" cy="46196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2400" b="1">
                <a:solidFill>
                  <a:srgbClr val="FFFF00"/>
                </a:solidFill>
              </a:rPr>
              <a:t>rK39</a:t>
            </a:r>
          </a:p>
        </p:txBody>
      </p:sp>
      <p:sp>
        <p:nvSpPr>
          <p:cNvPr id="75780" name="TextBox 6"/>
          <p:cNvSpPr txBox="1">
            <a:spLocks noChangeArrowheads="1"/>
          </p:cNvSpPr>
          <p:nvPr/>
        </p:nvSpPr>
        <p:spPr bwMode="auto">
          <a:xfrm>
            <a:off x="1606550" y="4951413"/>
            <a:ext cx="18161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2000" b="1" dirty="0"/>
              <a:t>Not kala-azar</a:t>
            </a:r>
          </a:p>
          <a:p>
            <a:pPr eaLnBrk="1" hangingPunct="1">
              <a:spcBef>
                <a:spcPct val="0"/>
              </a:spcBef>
              <a:buFontTx/>
              <a:buNone/>
            </a:pPr>
            <a:r>
              <a:rPr lang="en-US" altLang="x-none" sz="1800" dirty="0">
                <a:sym typeface="Wingdings" charset="2"/>
              </a:rPr>
              <a:t>- search for other</a:t>
            </a:r>
          </a:p>
          <a:p>
            <a:pPr eaLnBrk="1" hangingPunct="1">
              <a:spcBef>
                <a:spcPct val="0"/>
              </a:spcBef>
              <a:buFontTx/>
              <a:buNone/>
            </a:pPr>
            <a:r>
              <a:rPr lang="en-US" altLang="x-none" sz="1800" dirty="0">
                <a:sym typeface="Wingdings" charset="2"/>
              </a:rPr>
              <a:t>diagnosis</a:t>
            </a:r>
          </a:p>
        </p:txBody>
      </p:sp>
      <p:sp>
        <p:nvSpPr>
          <p:cNvPr id="75781" name="TextBox 7"/>
          <p:cNvSpPr txBox="1">
            <a:spLocks noChangeArrowheads="1"/>
          </p:cNvSpPr>
          <p:nvPr/>
        </p:nvSpPr>
        <p:spPr bwMode="auto">
          <a:xfrm>
            <a:off x="5051425" y="4951413"/>
            <a:ext cx="1166813"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2000" b="1" dirty="0"/>
              <a:t>Kala-azar</a:t>
            </a:r>
          </a:p>
          <a:p>
            <a:pPr eaLnBrk="1" hangingPunct="1">
              <a:spcBef>
                <a:spcPct val="0"/>
              </a:spcBef>
              <a:buFontTx/>
              <a:buNone/>
            </a:pPr>
            <a:r>
              <a:rPr lang="en-US" altLang="x-none" sz="1800" dirty="0"/>
              <a:t>- treat</a:t>
            </a:r>
          </a:p>
        </p:txBody>
      </p:sp>
      <p:cxnSp>
        <p:nvCxnSpPr>
          <p:cNvPr id="10" name="Straight Arrow Connector 9"/>
          <p:cNvCxnSpPr>
            <a:cxnSpLocks noChangeShapeType="1"/>
          </p:cNvCxnSpPr>
          <p:nvPr/>
        </p:nvCxnSpPr>
        <p:spPr bwMode="auto">
          <a:xfrm>
            <a:off x="4052888" y="2781300"/>
            <a:ext cx="0" cy="681038"/>
          </a:xfrm>
          <a:prstGeom prst="straightConnector1">
            <a:avLst/>
          </a:prstGeom>
          <a:noFill/>
          <a:ln w="25400">
            <a:solidFill>
              <a:schemeClr val="accent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2" name="Straight Arrow Connector 11"/>
          <p:cNvCxnSpPr>
            <a:cxnSpLocks noChangeShapeType="1"/>
          </p:cNvCxnSpPr>
          <p:nvPr/>
        </p:nvCxnSpPr>
        <p:spPr bwMode="auto">
          <a:xfrm flipH="1">
            <a:off x="2382838" y="4157663"/>
            <a:ext cx="1670050" cy="793750"/>
          </a:xfrm>
          <a:prstGeom prst="straightConnector1">
            <a:avLst/>
          </a:prstGeom>
          <a:noFill/>
          <a:ln w="25400">
            <a:solidFill>
              <a:schemeClr val="accent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4" name="Straight Arrow Connector 13"/>
          <p:cNvCxnSpPr>
            <a:cxnSpLocks noChangeShapeType="1"/>
          </p:cNvCxnSpPr>
          <p:nvPr/>
        </p:nvCxnSpPr>
        <p:spPr bwMode="auto">
          <a:xfrm>
            <a:off x="4052888" y="4157663"/>
            <a:ext cx="1752600" cy="793750"/>
          </a:xfrm>
          <a:prstGeom prst="straightConnector1">
            <a:avLst/>
          </a:prstGeom>
          <a:noFill/>
          <a:ln w="25400">
            <a:solidFill>
              <a:schemeClr val="accent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15" name="Plus 14"/>
          <p:cNvSpPr>
            <a:spLocks/>
          </p:cNvSpPr>
          <p:nvPr/>
        </p:nvSpPr>
        <p:spPr bwMode="auto">
          <a:xfrm>
            <a:off x="5003800" y="3671888"/>
            <a:ext cx="581025" cy="584200"/>
          </a:xfrm>
          <a:custGeom>
            <a:avLst/>
            <a:gdLst>
              <a:gd name="T0" fmla="*/ 77015 w 580189"/>
              <a:gd name="T1" fmla="*/ 223856 h 584083"/>
              <a:gd name="T2" fmla="*/ 222184 w 580189"/>
              <a:gd name="T3" fmla="*/ 223856 h 584083"/>
              <a:gd name="T4" fmla="*/ 222184 w 580189"/>
              <a:gd name="T5" fmla="*/ 77436 h 584083"/>
              <a:gd name="T6" fmla="*/ 358841 w 580189"/>
              <a:gd name="T7" fmla="*/ 77436 h 584083"/>
              <a:gd name="T8" fmla="*/ 358841 w 580189"/>
              <a:gd name="T9" fmla="*/ 223856 h 584083"/>
              <a:gd name="T10" fmla="*/ 504010 w 580189"/>
              <a:gd name="T11" fmla="*/ 223856 h 584083"/>
              <a:gd name="T12" fmla="*/ 504010 w 580189"/>
              <a:gd name="T13" fmla="*/ 360344 h 584083"/>
              <a:gd name="T14" fmla="*/ 358841 w 580189"/>
              <a:gd name="T15" fmla="*/ 360344 h 584083"/>
              <a:gd name="T16" fmla="*/ 358841 w 580189"/>
              <a:gd name="T17" fmla="*/ 506764 h 584083"/>
              <a:gd name="T18" fmla="*/ 222184 w 580189"/>
              <a:gd name="T19" fmla="*/ 506764 h 584083"/>
              <a:gd name="T20" fmla="*/ 222184 w 580189"/>
              <a:gd name="T21" fmla="*/ 360344 h 584083"/>
              <a:gd name="T22" fmla="*/ 77015 w 580189"/>
              <a:gd name="T23" fmla="*/ 360344 h 584083"/>
              <a:gd name="T24" fmla="*/ 77015 w 580189"/>
              <a:gd name="T25" fmla="*/ 223856 h 58408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80189" h="584083">
                <a:moveTo>
                  <a:pt x="76904" y="223811"/>
                </a:moveTo>
                <a:lnTo>
                  <a:pt x="221864" y="223811"/>
                </a:lnTo>
                <a:lnTo>
                  <a:pt x="221864" y="77420"/>
                </a:lnTo>
                <a:lnTo>
                  <a:pt x="358325" y="77420"/>
                </a:lnTo>
                <a:lnTo>
                  <a:pt x="358325" y="223811"/>
                </a:lnTo>
                <a:lnTo>
                  <a:pt x="503285" y="223811"/>
                </a:lnTo>
                <a:lnTo>
                  <a:pt x="503285" y="360272"/>
                </a:lnTo>
                <a:lnTo>
                  <a:pt x="358325" y="360272"/>
                </a:lnTo>
                <a:lnTo>
                  <a:pt x="358325" y="506663"/>
                </a:lnTo>
                <a:lnTo>
                  <a:pt x="221864" y="506663"/>
                </a:lnTo>
                <a:lnTo>
                  <a:pt x="221864" y="360272"/>
                </a:lnTo>
                <a:lnTo>
                  <a:pt x="76904" y="360272"/>
                </a:lnTo>
                <a:lnTo>
                  <a:pt x="76904" y="223811"/>
                </a:lnTo>
                <a:close/>
              </a:path>
            </a:pathLst>
          </a:custGeom>
          <a:gradFill rotWithShape="1">
            <a:gsLst>
              <a:gs pos="0">
                <a:srgbClr val="9BC1FF"/>
              </a:gs>
              <a:gs pos="100000">
                <a:srgbClr val="3F80CD"/>
              </a:gs>
            </a:gsLst>
            <a:lin ang="5400000"/>
          </a:gradFill>
          <a:ln w="9525" cap="flat" cmpd="sng">
            <a:solidFill>
              <a:srgbClr val="4A7EBB"/>
            </a:solidFill>
            <a:prstDash val="solid"/>
            <a:round/>
            <a:headEnd/>
            <a:tailEnd/>
          </a:ln>
          <a:effectLst>
            <a:outerShdw blurRad="40000" dist="23000" dir="5400000" rotWithShape="0">
              <a:srgbClr val="000000">
                <a:alpha val="34998"/>
              </a:srgbClr>
            </a:outerShdw>
          </a:effectLst>
        </p:spPr>
        <p:txBody>
          <a:bodyPr anchor="ctr"/>
          <a:lstStyle/>
          <a:p>
            <a:endParaRPr lang="en-US"/>
          </a:p>
        </p:txBody>
      </p:sp>
      <p:sp>
        <p:nvSpPr>
          <p:cNvPr id="16" name="Minus 15"/>
          <p:cNvSpPr>
            <a:spLocks/>
          </p:cNvSpPr>
          <p:nvPr/>
        </p:nvSpPr>
        <p:spPr bwMode="auto">
          <a:xfrm>
            <a:off x="2692400" y="3803650"/>
            <a:ext cx="531813" cy="452438"/>
          </a:xfrm>
          <a:custGeom>
            <a:avLst/>
            <a:gdLst>
              <a:gd name="T0" fmla="*/ 70492 w 532409"/>
              <a:gd name="T1" fmla="*/ 173012 h 452735"/>
              <a:gd name="T2" fmla="*/ 461321 w 532409"/>
              <a:gd name="T3" fmla="*/ 173012 h 452735"/>
              <a:gd name="T4" fmla="*/ 461321 w 532409"/>
              <a:gd name="T5" fmla="*/ 279426 h 452735"/>
              <a:gd name="T6" fmla="*/ 70492 w 532409"/>
              <a:gd name="T7" fmla="*/ 279426 h 452735"/>
              <a:gd name="T8" fmla="*/ 70492 w 532409"/>
              <a:gd name="T9" fmla="*/ 173012 h 4527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2409" h="452735">
                <a:moveTo>
                  <a:pt x="70571" y="173126"/>
                </a:moveTo>
                <a:lnTo>
                  <a:pt x="461838" y="173126"/>
                </a:lnTo>
                <a:lnTo>
                  <a:pt x="461838" y="279609"/>
                </a:lnTo>
                <a:lnTo>
                  <a:pt x="70571" y="279609"/>
                </a:lnTo>
                <a:lnTo>
                  <a:pt x="70571" y="173126"/>
                </a:lnTo>
                <a:close/>
              </a:path>
            </a:pathLst>
          </a:custGeom>
          <a:gradFill rotWithShape="1">
            <a:gsLst>
              <a:gs pos="0">
                <a:srgbClr val="9BC1FF"/>
              </a:gs>
              <a:gs pos="100000">
                <a:srgbClr val="3F80CD"/>
              </a:gs>
            </a:gsLst>
            <a:lin ang="5400000"/>
          </a:gradFill>
          <a:ln w="9525" cap="flat" cmpd="sng">
            <a:solidFill>
              <a:srgbClr val="4A7EBB"/>
            </a:solidFill>
            <a:prstDash val="solid"/>
            <a:round/>
            <a:headEnd/>
            <a:tailEnd/>
          </a:ln>
          <a:effectLst>
            <a:outerShdw blurRad="40000" dist="23000" dir="5400000" rotWithShape="0">
              <a:srgbClr val="000000">
                <a:alpha val="34998"/>
              </a:srgbClr>
            </a:outerShdw>
          </a:effectLst>
        </p:spPr>
        <p:txBody>
          <a:bodyPr anchor="ctr"/>
          <a:lstStyle/>
          <a:p>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eaLnBrk="1" fontAlgn="auto" hangingPunct="1">
              <a:spcAft>
                <a:spcPts val="0"/>
              </a:spcAft>
              <a:defRPr/>
            </a:pPr>
            <a:r>
              <a:rPr lang="en-US" b="1" dirty="0"/>
              <a:t>Diagnostic algorithm for VL</a:t>
            </a:r>
            <a:br>
              <a:rPr lang="en-US" b="1" dirty="0"/>
            </a:br>
            <a:r>
              <a:rPr lang="en-US" b="1" dirty="0"/>
              <a:t>MSF - India</a:t>
            </a:r>
          </a:p>
        </p:txBody>
      </p:sp>
      <p:grpSp>
        <p:nvGrpSpPr>
          <p:cNvPr id="76802" name="Group 17"/>
          <p:cNvGrpSpPr>
            <a:grpSpLocks/>
          </p:cNvGrpSpPr>
          <p:nvPr/>
        </p:nvGrpSpPr>
        <p:grpSpPr bwMode="auto">
          <a:xfrm>
            <a:off x="190500" y="1803400"/>
            <a:ext cx="7264400" cy="5308600"/>
            <a:chOff x="1689100" y="1804068"/>
            <a:chExt cx="5765800" cy="4787900"/>
          </a:xfrm>
        </p:grpSpPr>
        <p:pic>
          <p:nvPicPr>
            <p:cNvPr id="76804" name="Picture 3" descr="Screen Shot 2014-04-30 at 2.34.26 PM.pn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689100" y="1804068"/>
              <a:ext cx="5765800" cy="478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Oval 10"/>
            <p:cNvSpPr>
              <a:spLocks noChangeArrowheads="1"/>
            </p:cNvSpPr>
            <p:nvPr/>
          </p:nvSpPr>
          <p:spPr bwMode="auto">
            <a:xfrm>
              <a:off x="4224660" y="2955086"/>
              <a:ext cx="2564972" cy="905388"/>
            </a:xfrm>
            <a:prstGeom prst="ellipse">
              <a:avLst/>
            </a:prstGeom>
            <a:noFill/>
            <a:ln w="38100">
              <a:solidFill>
                <a:srgbClr val="FF0000"/>
              </a:solidFill>
              <a:round/>
              <a:headEnd/>
              <a:tailEnd/>
            </a:ln>
            <a:effectLst>
              <a:outerShdw blurRad="400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fontAlgn="auto" hangingPunct="1">
                <a:spcBef>
                  <a:spcPts val="0"/>
                </a:spcBef>
                <a:spcAft>
                  <a:spcPts val="0"/>
                </a:spcAft>
                <a:defRPr/>
              </a:pPr>
              <a:endParaRPr lang="en-US">
                <a:solidFill>
                  <a:schemeClr val="lt1"/>
                </a:solidFill>
                <a:latin typeface="+mn-lt"/>
              </a:endParaRPr>
            </a:p>
          </p:txBody>
        </p:sp>
        <p:cxnSp>
          <p:nvCxnSpPr>
            <p:cNvPr id="17" name="Straight Arrow Connector 16"/>
            <p:cNvCxnSpPr>
              <a:cxnSpLocks noChangeShapeType="1"/>
            </p:cNvCxnSpPr>
            <p:nvPr/>
          </p:nvCxnSpPr>
          <p:spPr bwMode="auto">
            <a:xfrm flipH="1">
              <a:off x="4664729" y="3671851"/>
              <a:ext cx="704110" cy="1031137"/>
            </a:xfrm>
            <a:prstGeom prst="straightConnector1">
              <a:avLst/>
            </a:prstGeom>
            <a:noFill/>
            <a:ln w="25400">
              <a:solidFill>
                <a:srgbClr val="FF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grpSp>
      <p:sp>
        <p:nvSpPr>
          <p:cNvPr id="76803" name="TextBox 6"/>
          <p:cNvSpPr txBox="1">
            <a:spLocks noChangeArrowheads="1"/>
          </p:cNvSpPr>
          <p:nvPr/>
        </p:nvSpPr>
        <p:spPr bwMode="auto">
          <a:xfrm>
            <a:off x="6332538" y="6350000"/>
            <a:ext cx="23955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400"/>
              <a:t>MSF, Kala-azar manual (2013)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eaLnBrk="1" fontAlgn="auto" hangingPunct="1">
              <a:spcAft>
                <a:spcPts val="0"/>
              </a:spcAft>
              <a:defRPr/>
            </a:pPr>
            <a:r>
              <a:rPr lang="en-US" b="1" dirty="0"/>
              <a:t>Diagnostic algorithm for VL</a:t>
            </a:r>
            <a:br>
              <a:rPr lang="en-US" b="1" dirty="0"/>
            </a:br>
            <a:r>
              <a:rPr lang="en-US" b="1" dirty="0"/>
              <a:t>MSF </a:t>
            </a:r>
            <a:r>
              <a:rPr lang="mr-IN" b="1" dirty="0"/>
              <a:t>–</a:t>
            </a:r>
            <a:r>
              <a:rPr lang="en-US" b="1" dirty="0"/>
              <a:t> East Africa</a:t>
            </a:r>
            <a:endParaRPr lang="en-US" dirty="0"/>
          </a:p>
        </p:txBody>
      </p:sp>
      <p:sp>
        <p:nvSpPr>
          <p:cNvPr id="77826" name="Content Placeholder 2"/>
          <p:cNvSpPr>
            <a:spLocks noGrp="1"/>
          </p:cNvSpPr>
          <p:nvPr>
            <p:ph idx="1"/>
          </p:nvPr>
        </p:nvSpPr>
        <p:spPr/>
        <p:txBody>
          <a:bodyPr/>
          <a:lstStyle/>
          <a:p>
            <a:pPr eaLnBrk="1" hangingPunct="1"/>
            <a:r>
              <a:rPr lang="en-US" altLang="x-none"/>
              <a:t> </a:t>
            </a:r>
          </a:p>
        </p:txBody>
      </p:sp>
      <p:pic>
        <p:nvPicPr>
          <p:cNvPr id="77827" name="Picture 3" descr="Screen Shot 2014-04-21 at 8.18.29 AM.pn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457200" y="1855788"/>
            <a:ext cx="7000875" cy="452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eaLnBrk="1" fontAlgn="auto" hangingPunct="1">
              <a:spcAft>
                <a:spcPts val="0"/>
              </a:spcAft>
              <a:defRPr/>
            </a:pPr>
            <a:r>
              <a:rPr lang="en-US" dirty="0"/>
              <a:t>VL</a:t>
            </a:r>
            <a:br>
              <a:rPr lang="en-US" dirty="0"/>
            </a:br>
            <a:r>
              <a:rPr lang="en-US" dirty="0"/>
              <a:t>Parasitological tests</a:t>
            </a:r>
          </a:p>
        </p:txBody>
      </p:sp>
      <p:sp>
        <p:nvSpPr>
          <p:cNvPr id="3" name="Content Placeholder 2"/>
          <p:cNvSpPr>
            <a:spLocks noGrp="1"/>
          </p:cNvSpPr>
          <p:nvPr>
            <p:ph idx="1"/>
          </p:nvPr>
        </p:nvSpPr>
        <p:spPr/>
        <p:txBody>
          <a:bodyPr rtlCol="0">
            <a:normAutofit lnSpcReduction="10000"/>
          </a:bodyPr>
          <a:lstStyle/>
          <a:p>
            <a:pPr lvl="1" eaLnBrk="1" fontAlgn="auto" hangingPunct="1">
              <a:spcAft>
                <a:spcPts val="0"/>
              </a:spcAft>
              <a:buFont typeface="Arial"/>
              <a:buChar char="–"/>
              <a:defRPr/>
            </a:pPr>
            <a:r>
              <a:rPr lang="en-US" dirty="0"/>
              <a:t>Near 100% specificity</a:t>
            </a:r>
          </a:p>
          <a:p>
            <a:pPr lvl="2" eaLnBrk="1" fontAlgn="auto" hangingPunct="1">
              <a:spcAft>
                <a:spcPts val="0"/>
              </a:spcAft>
              <a:buFont typeface="Arial"/>
              <a:buChar char="•"/>
              <a:defRPr/>
            </a:pPr>
            <a:r>
              <a:rPr lang="en-US" dirty="0"/>
              <a:t>Reliable for diagnosis of relapse</a:t>
            </a:r>
          </a:p>
          <a:p>
            <a:pPr lvl="1" eaLnBrk="1" fontAlgn="auto" hangingPunct="1">
              <a:spcAft>
                <a:spcPts val="0"/>
              </a:spcAft>
              <a:buFont typeface="Arial"/>
              <a:buChar char="–"/>
              <a:defRPr/>
            </a:pPr>
            <a:r>
              <a:rPr lang="en-US" dirty="0"/>
              <a:t>Needs technical expertise</a:t>
            </a:r>
          </a:p>
          <a:p>
            <a:pPr lvl="2" eaLnBrk="1" fontAlgn="auto" hangingPunct="1">
              <a:spcAft>
                <a:spcPts val="0"/>
              </a:spcAft>
              <a:buFont typeface="Arial"/>
              <a:buChar char="•"/>
              <a:defRPr/>
            </a:pPr>
            <a:r>
              <a:rPr lang="en-US" dirty="0"/>
              <a:t>Risk of bleeding</a:t>
            </a:r>
          </a:p>
          <a:p>
            <a:pPr marL="0" indent="0" eaLnBrk="1" fontAlgn="auto" hangingPunct="1">
              <a:spcAft>
                <a:spcPts val="0"/>
              </a:spcAft>
              <a:buFont typeface="Arial"/>
              <a:buNone/>
              <a:defRPr/>
            </a:pPr>
            <a:endParaRPr lang="en-US" dirty="0"/>
          </a:p>
          <a:p>
            <a:pPr eaLnBrk="1" fontAlgn="auto" hangingPunct="1">
              <a:spcAft>
                <a:spcPts val="0"/>
              </a:spcAft>
              <a:buFont typeface="Arial"/>
              <a:buChar char="•"/>
              <a:defRPr/>
            </a:pPr>
            <a:r>
              <a:rPr lang="en-US" dirty="0"/>
              <a:t>Sensitivity (microscopy):</a:t>
            </a:r>
          </a:p>
          <a:p>
            <a:pPr lvl="1" eaLnBrk="1" fontAlgn="auto" hangingPunct="1">
              <a:spcAft>
                <a:spcPts val="0"/>
              </a:spcAft>
              <a:buFont typeface="Arial"/>
              <a:buChar char="–"/>
              <a:defRPr/>
            </a:pPr>
            <a:r>
              <a:rPr lang="en-US" dirty="0"/>
              <a:t>Splenic aspirate (90%)</a:t>
            </a:r>
          </a:p>
          <a:p>
            <a:pPr lvl="1" eaLnBrk="1" fontAlgn="auto" hangingPunct="1">
              <a:spcAft>
                <a:spcPts val="0"/>
              </a:spcAft>
              <a:buFont typeface="Arial"/>
              <a:buChar char="–"/>
              <a:defRPr/>
            </a:pPr>
            <a:r>
              <a:rPr lang="en-US" dirty="0"/>
              <a:t>BM aspirate (75%)</a:t>
            </a:r>
          </a:p>
          <a:p>
            <a:pPr lvl="1" eaLnBrk="1" fontAlgn="auto" hangingPunct="1">
              <a:spcAft>
                <a:spcPts val="0"/>
              </a:spcAft>
              <a:buFont typeface="Arial"/>
              <a:buChar char="–"/>
              <a:defRPr/>
            </a:pPr>
            <a:r>
              <a:rPr lang="en-US" dirty="0"/>
              <a:t>LN aspirate (50%)</a:t>
            </a:r>
          </a:p>
          <a:p>
            <a:pPr eaLnBrk="1" fontAlgn="auto" hangingPunct="1">
              <a:spcAft>
                <a:spcPts val="0"/>
              </a:spcAft>
              <a:buFont typeface="Arial"/>
              <a:buChar char="•"/>
              <a:defRPr/>
            </a:pPr>
            <a:endParaRPr lang="en-US" dirty="0"/>
          </a:p>
        </p:txBody>
      </p:sp>
      <p:pic>
        <p:nvPicPr>
          <p:cNvPr id="78851" name="Picture 3"/>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6016625" y="4398963"/>
            <a:ext cx="1978025" cy="197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lstStyle/>
          <a:p>
            <a:pPr algn="l"/>
            <a:r>
              <a:rPr lang="en-US" altLang="x-none"/>
              <a:t>Splenic aspirate</a:t>
            </a:r>
          </a:p>
        </p:txBody>
      </p:sp>
      <p:sp>
        <p:nvSpPr>
          <p:cNvPr id="52226" name="Content Placeholder 2"/>
          <p:cNvSpPr>
            <a:spLocks noGrp="1"/>
          </p:cNvSpPr>
          <p:nvPr>
            <p:ph idx="1"/>
          </p:nvPr>
        </p:nvSpPr>
        <p:spPr/>
        <p:txBody>
          <a:bodyPr/>
          <a:lstStyle/>
          <a:p>
            <a:pPr marL="0" indent="0">
              <a:buFont typeface="Arial" charset="0"/>
              <a:buNone/>
            </a:pPr>
            <a:r>
              <a:rPr lang="en-US" altLang="x-none"/>
              <a:t> </a:t>
            </a:r>
          </a:p>
        </p:txBody>
      </p:sp>
      <p:pic>
        <p:nvPicPr>
          <p:cNvPr id="52227" name="Picture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938213" y="1803400"/>
            <a:ext cx="3325812" cy="443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8" name="Picture 4"/>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32350" y="2640013"/>
            <a:ext cx="3468688" cy="255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33310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Title 1"/>
          <p:cNvSpPr>
            <a:spLocks noGrp="1"/>
          </p:cNvSpPr>
          <p:nvPr>
            <p:ph type="title"/>
          </p:nvPr>
        </p:nvSpPr>
        <p:spPr/>
        <p:txBody>
          <a:bodyPr/>
          <a:lstStyle/>
          <a:p>
            <a:pPr algn="l" eaLnBrk="1" hangingPunct="1"/>
            <a:r>
              <a:rPr lang="en-US" altLang="x-none"/>
              <a:t>PCR on peripheral blood</a:t>
            </a:r>
          </a:p>
        </p:txBody>
      </p:sp>
      <p:sp>
        <p:nvSpPr>
          <p:cNvPr id="142338" name="Content Placeholder 2"/>
          <p:cNvSpPr>
            <a:spLocks noGrp="1"/>
          </p:cNvSpPr>
          <p:nvPr>
            <p:ph idx="1"/>
          </p:nvPr>
        </p:nvSpPr>
        <p:spPr>
          <a:xfrm>
            <a:off x="457200" y="1417638"/>
            <a:ext cx="8229600" cy="4708525"/>
          </a:xfrm>
        </p:spPr>
        <p:txBody>
          <a:bodyPr/>
          <a:lstStyle/>
          <a:p>
            <a:pPr eaLnBrk="1" hangingPunct="1"/>
            <a:r>
              <a:rPr lang="en-US" altLang="x-none" sz="2800" dirty="0"/>
              <a:t>PCR on peripheral blood may be better than all other parasitological and serologic tests</a:t>
            </a:r>
            <a:r>
              <a:rPr lang="mr-IN" altLang="x-none" sz="2800" dirty="0">
                <a:ea typeface="Mangal" charset="0"/>
              </a:rPr>
              <a:t>…</a:t>
            </a:r>
            <a:endParaRPr lang="en-US" altLang="x-none" sz="2800" dirty="0"/>
          </a:p>
        </p:txBody>
      </p:sp>
      <p:pic>
        <p:nvPicPr>
          <p:cNvPr id="142339" name="Picture 3"/>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71905" y="2560638"/>
            <a:ext cx="5553181" cy="4275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Arrow Connector 4"/>
          <p:cNvCxnSpPr>
            <a:cxnSpLocks noChangeShapeType="1"/>
          </p:cNvCxnSpPr>
          <p:nvPr/>
        </p:nvCxnSpPr>
        <p:spPr bwMode="auto">
          <a:xfrm flipH="1">
            <a:off x="5904933" y="3166029"/>
            <a:ext cx="1904202" cy="1211742"/>
          </a:xfrm>
          <a:prstGeom prst="straightConnector1">
            <a:avLst/>
          </a:prstGeom>
          <a:noFill/>
          <a:ln w="76200">
            <a:solidFill>
              <a:srgbClr val="C00000"/>
            </a:solidFill>
            <a:round/>
            <a:headEnd type="none" w="lg" len="lg"/>
            <a:tailEnd type="triangle" w="lg" len="lg"/>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142341" name="TextBox 8"/>
          <p:cNvSpPr txBox="1">
            <a:spLocks noChangeArrowheads="1"/>
          </p:cNvSpPr>
          <p:nvPr/>
        </p:nvSpPr>
        <p:spPr bwMode="auto">
          <a:xfrm>
            <a:off x="7986713" y="6291263"/>
            <a:ext cx="602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r>
              <a:rPr lang="en-US" altLang="x-none" b="1" dirty="0"/>
              <a:t>Italy</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Title 1"/>
          <p:cNvSpPr>
            <a:spLocks noGrp="1"/>
          </p:cNvSpPr>
          <p:nvPr>
            <p:ph type="title"/>
          </p:nvPr>
        </p:nvSpPr>
        <p:spPr/>
        <p:txBody>
          <a:bodyPr/>
          <a:lstStyle/>
          <a:p>
            <a:pPr algn="l" eaLnBrk="1" hangingPunct="1"/>
            <a:r>
              <a:rPr lang="en-US" altLang="x-none"/>
              <a:t>Asymptomatic infection </a:t>
            </a:r>
            <a:br>
              <a:rPr lang="en-US" altLang="x-none"/>
            </a:br>
            <a:r>
              <a:rPr lang="en-US" altLang="x-none"/>
              <a:t>Brazil study</a:t>
            </a:r>
          </a:p>
        </p:txBody>
      </p:sp>
      <p:sp>
        <p:nvSpPr>
          <p:cNvPr id="143362" name="Content Placeholder 2"/>
          <p:cNvSpPr>
            <a:spLocks noGrp="1"/>
          </p:cNvSpPr>
          <p:nvPr>
            <p:ph idx="1"/>
          </p:nvPr>
        </p:nvSpPr>
        <p:spPr/>
        <p:txBody>
          <a:bodyPr/>
          <a:lstStyle/>
          <a:p>
            <a:pPr eaLnBrk="1" hangingPunct="1"/>
            <a:r>
              <a:rPr lang="en-US" altLang="x-none" dirty="0"/>
              <a:t>136 asymptomatic people evaluated:</a:t>
            </a:r>
          </a:p>
          <a:p>
            <a:pPr lvl="1" eaLnBrk="1" hangingPunct="1"/>
            <a:r>
              <a:rPr lang="en-US" altLang="x-none" dirty="0"/>
              <a:t>10% PCR positive peripheral blood</a:t>
            </a:r>
          </a:p>
          <a:p>
            <a:pPr lvl="1" eaLnBrk="1" hangingPunct="1"/>
            <a:r>
              <a:rPr lang="en-US" altLang="x-none" dirty="0"/>
              <a:t>endemic with active </a:t>
            </a:r>
            <a:r>
              <a:rPr lang="en-US" altLang="x-none" i="1" dirty="0"/>
              <a:t>L. </a:t>
            </a:r>
            <a:r>
              <a:rPr lang="en-US" altLang="x-none" i="1" dirty="0" err="1"/>
              <a:t>infantum</a:t>
            </a:r>
            <a:r>
              <a:rPr lang="en-US" altLang="x-none" i="1" dirty="0"/>
              <a:t> </a:t>
            </a:r>
            <a:r>
              <a:rPr lang="en-US" altLang="x-none" dirty="0"/>
              <a:t>transmission</a:t>
            </a:r>
          </a:p>
          <a:p>
            <a:pPr lvl="1" eaLnBrk="1" hangingPunct="1"/>
            <a:endParaRPr lang="en-US" altLang="x-none" dirty="0"/>
          </a:p>
          <a:p>
            <a:pPr eaLnBrk="1" hangingPunct="1"/>
            <a:endParaRPr lang="en-US" altLang="x-none" dirty="0"/>
          </a:p>
        </p:txBody>
      </p:sp>
      <p:pic>
        <p:nvPicPr>
          <p:cNvPr id="143363" name="Picture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845389" y="3620542"/>
            <a:ext cx="5181338" cy="2726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64" name="Picture 4"/>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bwMode="auto">
          <a:xfrm>
            <a:off x="6245842" y="3630323"/>
            <a:ext cx="2440958" cy="2716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normAutofit fontScale="90000"/>
          </a:bodyPr>
          <a:lstStyle/>
          <a:p>
            <a:pPr algn="l" eaLnBrk="1" hangingPunct="1">
              <a:defRPr/>
            </a:pPr>
            <a:r>
              <a:rPr lang="en-US" altLang="x-none" dirty="0"/>
              <a:t>Treatment options</a:t>
            </a:r>
            <a:br>
              <a:rPr lang="en-US" altLang="x-none" dirty="0"/>
            </a:br>
            <a:r>
              <a:rPr lang="en-US" altLang="x-none" dirty="0"/>
              <a:t>Top 3 </a:t>
            </a:r>
          </a:p>
        </p:txBody>
      </p:sp>
      <p:sp>
        <p:nvSpPr>
          <p:cNvPr id="80898" name="Content Placeholder 2"/>
          <p:cNvSpPr>
            <a:spLocks noGrp="1"/>
          </p:cNvSpPr>
          <p:nvPr>
            <p:ph idx="1"/>
          </p:nvPr>
        </p:nvSpPr>
        <p:spPr/>
        <p:txBody>
          <a:bodyPr/>
          <a:lstStyle/>
          <a:p>
            <a:pPr marL="514350" indent="-514350" eaLnBrk="1" hangingPunct="1">
              <a:buFont typeface="Calibri" charset="0"/>
              <a:buAutoNum type="arabicPeriod"/>
            </a:pPr>
            <a:r>
              <a:rPr lang="en-US" altLang="x-none" b="1" dirty="0" err="1"/>
              <a:t>Sb</a:t>
            </a:r>
            <a:r>
              <a:rPr lang="en-US" altLang="x-none" b="1" baseline="30000" dirty="0" err="1"/>
              <a:t>v</a:t>
            </a:r>
            <a:r>
              <a:rPr lang="en-US" altLang="x-none" baseline="30000" dirty="0"/>
              <a:t>    </a:t>
            </a:r>
            <a:r>
              <a:rPr lang="en-US" altLang="x-none" sz="2400" dirty="0"/>
              <a:t>(sodium </a:t>
            </a:r>
            <a:r>
              <a:rPr lang="en-US" altLang="x-none" sz="2400" dirty="0" err="1"/>
              <a:t>stibogluconate</a:t>
            </a:r>
            <a:r>
              <a:rPr lang="en-US" altLang="x-none" sz="2400" dirty="0"/>
              <a:t> / pentavalent antimony)</a:t>
            </a:r>
          </a:p>
          <a:p>
            <a:pPr marL="514350" indent="-514350" eaLnBrk="1" hangingPunct="1">
              <a:buFont typeface="Calibri" charset="0"/>
              <a:buAutoNum type="arabicPeriod"/>
            </a:pPr>
            <a:r>
              <a:rPr lang="en-US" altLang="x-none" b="1" dirty="0"/>
              <a:t>L-</a:t>
            </a:r>
            <a:r>
              <a:rPr lang="en-US" altLang="x-none" b="1" dirty="0" err="1"/>
              <a:t>amB</a:t>
            </a:r>
            <a:r>
              <a:rPr lang="en-US" altLang="x-none" dirty="0"/>
              <a:t>  </a:t>
            </a:r>
            <a:r>
              <a:rPr lang="en-US" altLang="x-none" sz="2400" dirty="0"/>
              <a:t>(liposomal amphotericin)</a:t>
            </a:r>
          </a:p>
          <a:p>
            <a:pPr marL="514350" indent="-514350" eaLnBrk="1" hangingPunct="1">
              <a:buFont typeface="Calibri" charset="0"/>
              <a:buAutoNum type="arabicPeriod"/>
            </a:pPr>
            <a:r>
              <a:rPr lang="en-US" altLang="x-none" b="1" dirty="0" err="1"/>
              <a:t>Miltefosine</a:t>
            </a:r>
            <a:endParaRPr lang="en-US" altLang="x-none" b="1" dirty="0"/>
          </a:p>
          <a:p>
            <a:pPr marL="514350" indent="-514350" eaLnBrk="1" hangingPunct="1">
              <a:buFont typeface="Calibri" charset="0"/>
              <a:buAutoNum type="arabicPeriod"/>
            </a:pPr>
            <a:endParaRPr lang="en-US" altLang="x-none" dirty="0"/>
          </a:p>
          <a:p>
            <a:pPr eaLnBrk="1" hangingPunct="1"/>
            <a:r>
              <a:rPr lang="en-US" altLang="x-none" sz="2800" dirty="0"/>
              <a:t>Others exist:</a:t>
            </a:r>
          </a:p>
          <a:p>
            <a:pPr lvl="1" eaLnBrk="1" hangingPunct="1"/>
            <a:r>
              <a:rPr lang="en-US" altLang="x-none" sz="2400" dirty="0" err="1"/>
              <a:t>Paromomycin</a:t>
            </a:r>
            <a:r>
              <a:rPr lang="en-US" altLang="x-none" sz="2400" dirty="0"/>
              <a:t> </a:t>
            </a:r>
          </a:p>
          <a:p>
            <a:pPr lvl="1" eaLnBrk="1" hangingPunct="1"/>
            <a:r>
              <a:rPr lang="en-US" altLang="x-none" sz="2400" dirty="0" err="1"/>
              <a:t>Pentamidine</a:t>
            </a:r>
            <a:r>
              <a:rPr lang="en-US" altLang="x-none" sz="2400" dirty="0"/>
              <a:t>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Title 1"/>
          <p:cNvSpPr>
            <a:spLocks noGrp="1"/>
          </p:cNvSpPr>
          <p:nvPr>
            <p:ph type="title"/>
          </p:nvPr>
        </p:nvSpPr>
        <p:spPr/>
        <p:txBody>
          <a:bodyPr/>
          <a:lstStyle/>
          <a:p>
            <a:pPr algn="l" eaLnBrk="1" hangingPunct="1"/>
            <a:r>
              <a:rPr lang="en-US" altLang="x-none" b="1"/>
              <a:t>Pentavalent antimony (Sb</a:t>
            </a:r>
            <a:r>
              <a:rPr lang="en-US" altLang="x-none" b="1" baseline="30000"/>
              <a:t>v</a:t>
            </a:r>
            <a:r>
              <a:rPr lang="en-US" altLang="x-none" b="1"/>
              <a:t>)</a:t>
            </a:r>
          </a:p>
        </p:txBody>
      </p:sp>
      <p:sp>
        <p:nvSpPr>
          <p:cNvPr id="3" name="Content Placeholder 2"/>
          <p:cNvSpPr>
            <a:spLocks noGrp="1"/>
          </p:cNvSpPr>
          <p:nvPr>
            <p:ph idx="1"/>
          </p:nvPr>
        </p:nvSpPr>
        <p:spPr>
          <a:xfrm>
            <a:off x="457200" y="1539875"/>
            <a:ext cx="8229600" cy="4976813"/>
          </a:xfrm>
        </p:spPr>
        <p:txBody>
          <a:bodyPr rtlCol="0">
            <a:normAutofit fontScale="62500" lnSpcReduction="20000"/>
          </a:bodyPr>
          <a:lstStyle/>
          <a:p>
            <a:pPr eaLnBrk="1" fontAlgn="auto" hangingPunct="1">
              <a:spcAft>
                <a:spcPts val="0"/>
              </a:spcAft>
              <a:buFont typeface="Arial"/>
              <a:buChar char="•"/>
              <a:defRPr/>
            </a:pPr>
            <a:r>
              <a:rPr lang="en-US" dirty="0"/>
              <a:t>Heavy metal - #51</a:t>
            </a:r>
          </a:p>
          <a:p>
            <a:pPr lvl="1" eaLnBrk="1" fontAlgn="auto" hangingPunct="1">
              <a:spcAft>
                <a:spcPts val="0"/>
              </a:spcAft>
              <a:buFont typeface="Arial"/>
              <a:buChar char="–"/>
              <a:defRPr/>
            </a:pPr>
            <a:r>
              <a:rPr lang="en-US" dirty="0"/>
              <a:t>Toxic and poorly tolerated</a:t>
            </a:r>
          </a:p>
          <a:p>
            <a:pPr eaLnBrk="1" fontAlgn="auto" hangingPunct="1">
              <a:spcAft>
                <a:spcPts val="0"/>
              </a:spcAft>
              <a:buFont typeface="Arial"/>
              <a:buChar char="•"/>
              <a:defRPr/>
            </a:pPr>
            <a:r>
              <a:rPr lang="en-US" dirty="0"/>
              <a:t>Historical standard (1940s)</a:t>
            </a:r>
          </a:p>
          <a:p>
            <a:pPr eaLnBrk="1" fontAlgn="auto" hangingPunct="1">
              <a:spcAft>
                <a:spcPts val="0"/>
              </a:spcAft>
              <a:buFont typeface="Arial"/>
              <a:buChar char="•"/>
              <a:defRPr/>
            </a:pPr>
            <a:r>
              <a:rPr lang="en-US" b="1" dirty="0"/>
              <a:t>70 – 90% effective </a:t>
            </a:r>
            <a:r>
              <a:rPr lang="en-US" dirty="0"/>
              <a:t>for CL</a:t>
            </a:r>
          </a:p>
          <a:p>
            <a:pPr lvl="1" eaLnBrk="1" fontAlgn="auto" hangingPunct="1">
              <a:spcAft>
                <a:spcPts val="0"/>
              </a:spcAft>
              <a:buFont typeface="Arial"/>
              <a:buChar char="–"/>
              <a:defRPr/>
            </a:pPr>
            <a:endParaRPr lang="en-US" dirty="0"/>
          </a:p>
          <a:p>
            <a:pPr lvl="1" eaLnBrk="1" fontAlgn="auto" hangingPunct="1">
              <a:spcAft>
                <a:spcPts val="0"/>
              </a:spcAft>
              <a:buFont typeface="Arial"/>
              <a:buChar char="–"/>
              <a:defRPr/>
            </a:pPr>
            <a:r>
              <a:rPr lang="en-US" dirty="0"/>
              <a:t>Two “brands”:</a:t>
            </a:r>
          </a:p>
          <a:p>
            <a:pPr lvl="2" eaLnBrk="1" fontAlgn="auto" hangingPunct="1">
              <a:spcAft>
                <a:spcPts val="0"/>
              </a:spcAft>
              <a:buFont typeface="Arial"/>
              <a:buChar char="•"/>
              <a:defRPr/>
            </a:pPr>
            <a:r>
              <a:rPr lang="en-US" b="1" dirty="0"/>
              <a:t>Sodium </a:t>
            </a:r>
            <a:r>
              <a:rPr lang="en-US" b="1" dirty="0" err="1"/>
              <a:t>stibogluconate</a:t>
            </a:r>
            <a:r>
              <a:rPr lang="en-US" b="1" dirty="0"/>
              <a:t> (SSG) </a:t>
            </a:r>
            <a:r>
              <a:rPr lang="en-US" dirty="0"/>
              <a:t>– </a:t>
            </a:r>
            <a:r>
              <a:rPr lang="en-US" dirty="0" err="1"/>
              <a:t>Pentostam</a:t>
            </a:r>
            <a:endParaRPr lang="en-US" dirty="0"/>
          </a:p>
          <a:p>
            <a:pPr lvl="2" eaLnBrk="1" fontAlgn="auto" hangingPunct="1">
              <a:spcAft>
                <a:spcPts val="0"/>
              </a:spcAft>
              <a:buFont typeface="Arial"/>
              <a:buChar char="•"/>
              <a:defRPr/>
            </a:pPr>
            <a:r>
              <a:rPr lang="en-US" dirty="0" err="1"/>
              <a:t>Meglumine</a:t>
            </a:r>
            <a:r>
              <a:rPr lang="en-US" dirty="0"/>
              <a:t> </a:t>
            </a:r>
            <a:r>
              <a:rPr lang="en-US" dirty="0" err="1"/>
              <a:t>antimonate</a:t>
            </a:r>
            <a:r>
              <a:rPr lang="en-US" dirty="0"/>
              <a:t> (MA) – </a:t>
            </a:r>
            <a:r>
              <a:rPr lang="en-US" dirty="0" err="1"/>
              <a:t>Glucantime</a:t>
            </a:r>
            <a:endParaRPr lang="en-US" dirty="0"/>
          </a:p>
          <a:p>
            <a:pPr lvl="1" eaLnBrk="1" fontAlgn="auto" hangingPunct="1">
              <a:spcAft>
                <a:spcPts val="0"/>
              </a:spcAft>
              <a:buFont typeface="Arial"/>
              <a:buChar char="–"/>
              <a:defRPr/>
            </a:pPr>
            <a:endParaRPr lang="en-US" dirty="0"/>
          </a:p>
          <a:p>
            <a:pPr lvl="1" eaLnBrk="1" fontAlgn="auto" hangingPunct="1">
              <a:spcAft>
                <a:spcPts val="0"/>
              </a:spcAft>
              <a:buFont typeface="Arial"/>
              <a:buChar char="–"/>
              <a:defRPr/>
            </a:pPr>
            <a:r>
              <a:rPr lang="en-US" dirty="0"/>
              <a:t>Administration:</a:t>
            </a:r>
          </a:p>
          <a:p>
            <a:pPr lvl="2" eaLnBrk="1" fontAlgn="auto" hangingPunct="1">
              <a:spcAft>
                <a:spcPts val="0"/>
              </a:spcAft>
              <a:buFont typeface="Arial"/>
              <a:buChar char="•"/>
              <a:defRPr/>
            </a:pPr>
            <a:r>
              <a:rPr lang="en-US" dirty="0"/>
              <a:t>20mg/kg </a:t>
            </a:r>
            <a:r>
              <a:rPr lang="en-US" b="1" dirty="0"/>
              <a:t>IV, IM </a:t>
            </a:r>
            <a:r>
              <a:rPr lang="en-US" dirty="0"/>
              <a:t>x 20 – 30 days</a:t>
            </a:r>
          </a:p>
          <a:p>
            <a:pPr lvl="2" eaLnBrk="1" fontAlgn="auto" hangingPunct="1">
              <a:spcAft>
                <a:spcPts val="0"/>
              </a:spcAft>
              <a:buFont typeface="Arial"/>
              <a:buChar char="•"/>
              <a:defRPr/>
            </a:pPr>
            <a:r>
              <a:rPr lang="en-US" dirty="0"/>
              <a:t>Can be given </a:t>
            </a:r>
            <a:r>
              <a:rPr lang="en-US" b="1" dirty="0" err="1"/>
              <a:t>intralesional</a:t>
            </a:r>
            <a:r>
              <a:rPr lang="en-US" dirty="0"/>
              <a:t> for CL </a:t>
            </a:r>
          </a:p>
          <a:p>
            <a:pPr lvl="3" eaLnBrk="1" fontAlgn="auto" hangingPunct="1">
              <a:spcAft>
                <a:spcPts val="0"/>
              </a:spcAft>
              <a:buFont typeface="Arial"/>
              <a:buChar char="–"/>
              <a:defRPr/>
            </a:pPr>
            <a:endParaRPr lang="en-US" dirty="0"/>
          </a:p>
          <a:p>
            <a:pPr lvl="1" eaLnBrk="1" fontAlgn="auto" hangingPunct="1">
              <a:spcAft>
                <a:spcPts val="0"/>
              </a:spcAft>
              <a:buFont typeface="Arial"/>
              <a:buChar char="–"/>
              <a:defRPr/>
            </a:pPr>
            <a:r>
              <a:rPr lang="en-US" b="1" dirty="0"/>
              <a:t>Side effects:</a:t>
            </a:r>
          </a:p>
          <a:p>
            <a:pPr lvl="2" eaLnBrk="1" fontAlgn="auto" hangingPunct="1">
              <a:spcAft>
                <a:spcPts val="0"/>
              </a:spcAft>
              <a:buFont typeface="Arial"/>
              <a:buChar char="•"/>
              <a:defRPr/>
            </a:pPr>
            <a:r>
              <a:rPr lang="en-US" dirty="0"/>
              <a:t>Arthalgia, myalgia, GI upset</a:t>
            </a:r>
          </a:p>
          <a:p>
            <a:pPr lvl="2" eaLnBrk="1" fontAlgn="auto" hangingPunct="1">
              <a:spcAft>
                <a:spcPts val="0"/>
              </a:spcAft>
              <a:buFont typeface="Arial"/>
              <a:buChar char="•"/>
              <a:defRPr/>
            </a:pPr>
            <a:r>
              <a:rPr lang="en-US" sz="2900" b="1" dirty="0"/>
              <a:t>Pancreatitis </a:t>
            </a:r>
          </a:p>
          <a:p>
            <a:pPr lvl="3" eaLnBrk="1" fontAlgn="auto" hangingPunct="1">
              <a:spcAft>
                <a:spcPts val="0"/>
              </a:spcAft>
              <a:buFont typeface="Arial"/>
              <a:buChar char="–"/>
              <a:defRPr/>
            </a:pPr>
            <a:r>
              <a:rPr lang="en-US" dirty="0"/>
              <a:t>Monitor amylase</a:t>
            </a:r>
          </a:p>
          <a:p>
            <a:pPr lvl="2" eaLnBrk="1" fontAlgn="auto" hangingPunct="1">
              <a:spcAft>
                <a:spcPts val="0"/>
              </a:spcAft>
              <a:buFont typeface="Arial"/>
              <a:buChar char="•"/>
              <a:defRPr/>
            </a:pPr>
            <a:r>
              <a:rPr lang="en-US" sz="2900" b="1" dirty="0"/>
              <a:t>Cardiotoxicity, Arrhythmia</a:t>
            </a:r>
            <a:endParaRPr lang="en-US" b="1" dirty="0"/>
          </a:p>
          <a:p>
            <a:pPr lvl="3" eaLnBrk="1" fontAlgn="auto" hangingPunct="1">
              <a:spcAft>
                <a:spcPts val="0"/>
              </a:spcAft>
              <a:buFont typeface="Arial"/>
              <a:buChar char="–"/>
              <a:defRPr/>
            </a:pPr>
            <a:r>
              <a:rPr lang="en-US" dirty="0"/>
              <a:t>Monitor QT</a:t>
            </a:r>
          </a:p>
          <a:p>
            <a:pPr lvl="3" eaLnBrk="1" fontAlgn="auto" hangingPunct="1">
              <a:spcAft>
                <a:spcPts val="0"/>
              </a:spcAft>
              <a:buFont typeface="Arial"/>
              <a:buChar char="–"/>
              <a:defRPr/>
            </a:pPr>
            <a:endParaRPr lang="en-US" dirty="0"/>
          </a:p>
        </p:txBody>
      </p:sp>
      <p:sp>
        <p:nvSpPr>
          <p:cNvPr id="128003" name="Rectangle 6"/>
          <p:cNvSpPr>
            <a:spLocks noChangeArrowheads="1"/>
          </p:cNvSpPr>
          <p:nvPr/>
        </p:nvSpPr>
        <p:spPr bwMode="auto">
          <a:xfrm>
            <a:off x="5680075" y="6470650"/>
            <a:ext cx="3327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400"/>
              <a:t>WHO technical report series; no. 949, 2010 </a:t>
            </a:r>
          </a:p>
        </p:txBody>
      </p:sp>
      <p:pic>
        <p:nvPicPr>
          <p:cNvPr id="128004"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730942" y="1600200"/>
            <a:ext cx="2720908" cy="1527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005" name="Rectangle 8"/>
          <p:cNvSpPr>
            <a:spLocks noChangeArrowheads="1"/>
          </p:cNvSpPr>
          <p:nvPr/>
        </p:nvSpPr>
        <p:spPr bwMode="auto">
          <a:xfrm>
            <a:off x="7091396" y="3187702"/>
            <a:ext cx="15430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800" dirty="0"/>
              <a:t>Everlasting pill</a:t>
            </a:r>
          </a:p>
        </p:txBody>
      </p:sp>
    </p:spTree>
    <p:extLst>
      <p:ext uri="{BB962C8B-B14F-4D97-AF65-F5344CB8AC3E}">
        <p14:creationId xmlns:p14="http://schemas.microsoft.com/office/powerpoint/2010/main" val="6563246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eaLnBrk="1" fontAlgn="auto" hangingPunct="1">
              <a:spcAft>
                <a:spcPts val="0"/>
              </a:spcAft>
              <a:defRPr/>
            </a:pPr>
            <a:r>
              <a:rPr lang="en-US" dirty="0" err="1"/>
              <a:t>Sb</a:t>
            </a:r>
            <a:r>
              <a:rPr lang="en-US" baseline="30000" dirty="0" err="1"/>
              <a:t>v</a:t>
            </a:r>
            <a:br>
              <a:rPr lang="en-US" baseline="30000" dirty="0"/>
            </a:br>
            <a:r>
              <a:rPr lang="en-US" sz="4000" dirty="0"/>
              <a:t>Has been standard of care for years, but…</a:t>
            </a:r>
          </a:p>
        </p:txBody>
      </p:sp>
      <p:sp>
        <p:nvSpPr>
          <p:cNvPr id="3" name="Content Placeholder 2"/>
          <p:cNvSpPr>
            <a:spLocks noGrp="1"/>
          </p:cNvSpPr>
          <p:nvPr>
            <p:ph idx="1"/>
          </p:nvPr>
        </p:nvSpPr>
        <p:spPr/>
        <p:txBody>
          <a:bodyPr rtlCol="0">
            <a:normAutofit/>
          </a:bodyPr>
          <a:lstStyle/>
          <a:p>
            <a:pPr marL="514350" indent="-514350" eaLnBrk="1" fontAlgn="auto" hangingPunct="1">
              <a:spcAft>
                <a:spcPts val="0"/>
              </a:spcAft>
              <a:buFont typeface="+mj-lt"/>
              <a:buAutoNum type="arabicPeriod"/>
              <a:defRPr/>
            </a:pPr>
            <a:r>
              <a:rPr lang="en-US" dirty="0"/>
              <a:t>In India (Bihar), very high rates of </a:t>
            </a:r>
            <a:r>
              <a:rPr lang="en-US" b="1" dirty="0"/>
              <a:t>resistance</a:t>
            </a:r>
          </a:p>
          <a:p>
            <a:pPr marL="914400" lvl="1" indent="-514350" eaLnBrk="1" fontAlgn="auto" hangingPunct="1">
              <a:spcAft>
                <a:spcPts val="0"/>
              </a:spcAft>
              <a:buFont typeface="Arial"/>
              <a:buChar char="–"/>
              <a:defRPr/>
            </a:pPr>
            <a:r>
              <a:rPr lang="en-US" dirty="0"/>
              <a:t>30% failure rates in 1980</a:t>
            </a:r>
          </a:p>
          <a:p>
            <a:pPr marL="914400" lvl="1" indent="-514350" eaLnBrk="1" fontAlgn="auto" hangingPunct="1">
              <a:spcAft>
                <a:spcPts val="0"/>
              </a:spcAft>
              <a:buFont typeface="Arial"/>
              <a:buChar char="–"/>
              <a:defRPr/>
            </a:pPr>
            <a:r>
              <a:rPr lang="en-US" dirty="0"/>
              <a:t>60% failure rates in 2000</a:t>
            </a:r>
          </a:p>
          <a:p>
            <a:pPr marL="514350" indent="-514350" eaLnBrk="1" fontAlgn="auto" hangingPunct="1">
              <a:spcAft>
                <a:spcPts val="0"/>
              </a:spcAft>
              <a:buFont typeface="+mj-lt"/>
              <a:buAutoNum type="arabicPeriod"/>
              <a:defRPr/>
            </a:pPr>
            <a:endParaRPr lang="en-US" dirty="0"/>
          </a:p>
          <a:p>
            <a:pPr marL="514350" indent="-514350" eaLnBrk="1" fontAlgn="auto" hangingPunct="1">
              <a:spcAft>
                <a:spcPts val="0"/>
              </a:spcAft>
              <a:buFont typeface="+mj-lt"/>
              <a:buAutoNum type="arabicPeriod"/>
              <a:defRPr/>
            </a:pPr>
            <a:r>
              <a:rPr lang="en-US" dirty="0"/>
              <a:t>In East Africa, </a:t>
            </a:r>
            <a:r>
              <a:rPr lang="en-US" b="1" dirty="0"/>
              <a:t>side effects and poor efficacy especially </a:t>
            </a:r>
            <a:r>
              <a:rPr lang="en-US" dirty="0"/>
              <a:t>in patients with HIV</a:t>
            </a:r>
          </a:p>
          <a:p>
            <a:pPr marL="914400" lvl="1" indent="-514350" eaLnBrk="1" fontAlgn="auto" hangingPunct="1">
              <a:spcAft>
                <a:spcPts val="0"/>
              </a:spcAft>
              <a:buFont typeface="Arial"/>
              <a:buChar char="–"/>
              <a:defRPr/>
            </a:pPr>
            <a:r>
              <a:rPr lang="en-US" dirty="0"/>
              <a:t>3% mortality – if HIV negative</a:t>
            </a:r>
          </a:p>
          <a:p>
            <a:pPr marL="914400" lvl="1" indent="-514350" eaLnBrk="1" fontAlgn="auto" hangingPunct="1">
              <a:spcAft>
                <a:spcPts val="0"/>
              </a:spcAft>
              <a:buFont typeface="Arial"/>
              <a:buChar char="–"/>
              <a:defRPr/>
            </a:pPr>
            <a:r>
              <a:rPr lang="en-US" dirty="0"/>
              <a:t>30% mortality – if HIV positive</a:t>
            </a:r>
          </a:p>
          <a:p>
            <a:pPr eaLnBrk="1" fontAlgn="auto" hangingPunct="1">
              <a:spcAft>
                <a:spcPts val="0"/>
              </a:spcAft>
              <a:buFont typeface="Arial"/>
              <a:buChar char="•"/>
              <a:defRPr/>
            </a:pPr>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eaLnBrk="1" fontAlgn="auto" hangingPunct="1">
              <a:spcAft>
                <a:spcPts val="0"/>
              </a:spcAft>
              <a:defRPr/>
            </a:pPr>
            <a:r>
              <a:rPr lang="en-US" dirty="0" err="1"/>
              <a:t>Miltefosine</a:t>
            </a:r>
            <a:br>
              <a:rPr lang="en-US" dirty="0"/>
            </a:br>
            <a:r>
              <a:rPr lang="en-US" sz="3600" dirty="0"/>
              <a:t>Breakthrough – oral drug for VL</a:t>
            </a:r>
          </a:p>
        </p:txBody>
      </p:sp>
      <p:sp>
        <p:nvSpPr>
          <p:cNvPr id="3" name="Content Placeholder 2"/>
          <p:cNvSpPr>
            <a:spLocks noGrp="1"/>
          </p:cNvSpPr>
          <p:nvPr>
            <p:ph idx="1"/>
          </p:nvPr>
        </p:nvSpPr>
        <p:spPr>
          <a:xfrm>
            <a:off x="457200" y="1600200"/>
            <a:ext cx="8229600" cy="4665663"/>
          </a:xfrm>
        </p:spPr>
        <p:txBody>
          <a:bodyPr rtlCol="0">
            <a:normAutofit fontScale="92500" lnSpcReduction="20000"/>
          </a:bodyPr>
          <a:lstStyle/>
          <a:p>
            <a:pPr eaLnBrk="1" fontAlgn="auto" hangingPunct="1">
              <a:spcAft>
                <a:spcPts val="0"/>
              </a:spcAft>
              <a:buFont typeface="Arial"/>
              <a:buChar char="•"/>
              <a:defRPr/>
            </a:pPr>
            <a:endParaRPr lang="en-US" dirty="0"/>
          </a:p>
          <a:p>
            <a:pPr eaLnBrk="1" fontAlgn="auto" hangingPunct="1">
              <a:spcAft>
                <a:spcPts val="0"/>
              </a:spcAft>
              <a:buFont typeface="Arial"/>
              <a:buChar char="•"/>
              <a:defRPr/>
            </a:pPr>
            <a:endParaRPr lang="en-US" dirty="0"/>
          </a:p>
          <a:p>
            <a:pPr eaLnBrk="1" fontAlgn="auto" hangingPunct="1">
              <a:spcAft>
                <a:spcPts val="0"/>
              </a:spcAft>
              <a:buFont typeface="Arial"/>
              <a:buChar char="•"/>
              <a:defRPr/>
            </a:pPr>
            <a:endParaRPr lang="en-US" dirty="0"/>
          </a:p>
          <a:p>
            <a:pPr marL="0" indent="0" eaLnBrk="1" fontAlgn="auto" hangingPunct="1">
              <a:spcAft>
                <a:spcPts val="0"/>
              </a:spcAft>
              <a:buFont typeface="Arial"/>
              <a:buNone/>
              <a:defRPr/>
            </a:pPr>
            <a:endParaRPr lang="en-US" dirty="0"/>
          </a:p>
          <a:p>
            <a:pPr eaLnBrk="1" fontAlgn="auto" hangingPunct="1">
              <a:spcAft>
                <a:spcPts val="0"/>
              </a:spcAft>
              <a:buFont typeface="Arial"/>
              <a:buChar char="•"/>
              <a:defRPr/>
            </a:pPr>
            <a:endParaRPr lang="en-US" dirty="0"/>
          </a:p>
          <a:p>
            <a:pPr eaLnBrk="1" fontAlgn="auto" hangingPunct="1">
              <a:spcAft>
                <a:spcPts val="0"/>
              </a:spcAft>
              <a:buFont typeface="Arial"/>
              <a:buChar char="•"/>
              <a:defRPr/>
            </a:pPr>
            <a:r>
              <a:rPr lang="en-US" sz="3000" dirty="0"/>
              <a:t>RCT of 299 patients with VL in Bihar, India</a:t>
            </a:r>
          </a:p>
          <a:p>
            <a:pPr lvl="2" eaLnBrk="1" fontAlgn="auto" hangingPunct="1">
              <a:spcAft>
                <a:spcPts val="0"/>
              </a:spcAft>
              <a:buFont typeface="Arial"/>
              <a:buChar char="•"/>
              <a:defRPr/>
            </a:pPr>
            <a:r>
              <a:rPr lang="en-US" dirty="0" err="1"/>
              <a:t>AmB</a:t>
            </a:r>
            <a:r>
              <a:rPr lang="en-US" dirty="0"/>
              <a:t> 1mg/kg x 15 doses on alternate days</a:t>
            </a:r>
          </a:p>
          <a:p>
            <a:pPr lvl="2" eaLnBrk="1" fontAlgn="auto" hangingPunct="1">
              <a:spcAft>
                <a:spcPts val="0"/>
              </a:spcAft>
              <a:buFont typeface="Arial"/>
              <a:buChar char="•"/>
              <a:defRPr/>
            </a:pPr>
            <a:r>
              <a:rPr lang="en-US" dirty="0"/>
              <a:t>MIL 100mg/day x 28 days</a:t>
            </a:r>
          </a:p>
          <a:p>
            <a:pPr lvl="1" eaLnBrk="1" fontAlgn="auto" hangingPunct="1">
              <a:spcAft>
                <a:spcPts val="0"/>
              </a:spcAft>
              <a:buFont typeface="Arial"/>
              <a:buChar char="–"/>
              <a:defRPr/>
            </a:pPr>
            <a:r>
              <a:rPr lang="en-US" b="1" dirty="0"/>
              <a:t>100% initial cure rate at 1 moth</a:t>
            </a:r>
          </a:p>
          <a:p>
            <a:pPr lvl="2" eaLnBrk="1" fontAlgn="auto" hangingPunct="1">
              <a:spcAft>
                <a:spcPts val="0"/>
              </a:spcAft>
              <a:buFont typeface="Arial"/>
              <a:buChar char="•"/>
              <a:defRPr/>
            </a:pPr>
            <a:r>
              <a:rPr lang="en-US" dirty="0"/>
              <a:t>3% relapse at 6 months in MIL group</a:t>
            </a:r>
          </a:p>
          <a:p>
            <a:pPr lvl="2" eaLnBrk="1" fontAlgn="auto" hangingPunct="1">
              <a:spcAft>
                <a:spcPts val="0"/>
              </a:spcAft>
              <a:buFont typeface="Arial"/>
              <a:buChar char="•"/>
              <a:defRPr/>
            </a:pPr>
            <a:r>
              <a:rPr lang="en-US" dirty="0"/>
              <a:t>0% relapse in </a:t>
            </a:r>
            <a:r>
              <a:rPr lang="en-US" dirty="0" err="1"/>
              <a:t>AmB</a:t>
            </a:r>
            <a:r>
              <a:rPr lang="en-US" dirty="0"/>
              <a:t> group</a:t>
            </a:r>
          </a:p>
          <a:p>
            <a:pPr marL="457200" lvl="1" indent="0" eaLnBrk="1" fontAlgn="auto" hangingPunct="1">
              <a:spcAft>
                <a:spcPts val="0"/>
              </a:spcAft>
              <a:buFont typeface="Arial"/>
              <a:buNone/>
              <a:defRPr/>
            </a:pPr>
            <a:endParaRPr lang="en-US" dirty="0"/>
          </a:p>
          <a:p>
            <a:pPr eaLnBrk="1" fontAlgn="auto" hangingPunct="1">
              <a:spcAft>
                <a:spcPts val="0"/>
              </a:spcAft>
              <a:buFont typeface="Arial"/>
              <a:buChar char="•"/>
              <a:defRPr/>
            </a:pPr>
            <a:endParaRPr lang="en-US" dirty="0"/>
          </a:p>
        </p:txBody>
      </p:sp>
      <p:pic>
        <p:nvPicPr>
          <p:cNvPr id="86019" name="Picture 4" descr="Screen Shot 2013-09-17 at 8.59.22 PM.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886214" y="2913857"/>
            <a:ext cx="6639075" cy="7540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6020" name="Rectangle 5"/>
          <p:cNvSpPr>
            <a:spLocks noChangeArrowheads="1"/>
          </p:cNvSpPr>
          <p:nvPr/>
        </p:nvSpPr>
        <p:spPr bwMode="auto">
          <a:xfrm>
            <a:off x="6503988" y="6403975"/>
            <a:ext cx="2347912"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spcBef>
                <a:spcPct val="20000"/>
              </a:spcBef>
              <a:buFont typeface="Arial" charset="0"/>
              <a:buChar char="•"/>
              <a:defRPr sz="3200">
                <a:solidFill>
                  <a:schemeClr val="tx1"/>
                </a:solidFill>
                <a:latin typeface="Calibri" charset="0"/>
              </a:defRPr>
            </a:lvl1pPr>
            <a:lvl2pPr>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marL="0" lvl="1" eaLnBrk="1" hangingPunct="1">
              <a:spcBef>
                <a:spcPct val="0"/>
              </a:spcBef>
              <a:buFontTx/>
              <a:buNone/>
            </a:pPr>
            <a:r>
              <a:rPr lang="en-US" altLang="x-none" sz="1400" dirty="0"/>
              <a:t>N </a:t>
            </a:r>
            <a:r>
              <a:rPr lang="en-US" altLang="x-none" sz="1400" dirty="0" err="1"/>
              <a:t>Engl</a:t>
            </a:r>
            <a:r>
              <a:rPr lang="en-US" altLang="x-none" sz="1400" dirty="0"/>
              <a:t> J Med 2002; 347:1739.</a:t>
            </a:r>
          </a:p>
        </p:txBody>
      </p:sp>
      <p:pic>
        <p:nvPicPr>
          <p:cNvPr id="86021" name="Picture 6"/>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6503988" y="577850"/>
            <a:ext cx="23749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457200" y="1747113"/>
            <a:ext cx="5854700" cy="830997"/>
          </a:xfrm>
          <a:prstGeom prst="rect">
            <a:avLst/>
          </a:prstGeom>
        </p:spPr>
        <p:txBody>
          <a:bodyPr wrap="square">
            <a:spAutoFit/>
          </a:bodyPr>
          <a:lstStyle/>
          <a:p>
            <a:pPr eaLnBrk="1" fontAlgn="auto" hangingPunct="1">
              <a:spcAft>
                <a:spcPts val="0"/>
              </a:spcAft>
              <a:buFont typeface="Arial"/>
              <a:buChar char="•"/>
              <a:defRPr/>
            </a:pPr>
            <a:r>
              <a:rPr lang="en-US" sz="2400" dirty="0"/>
              <a:t>Oral medication</a:t>
            </a:r>
          </a:p>
          <a:p>
            <a:pPr lvl="1" eaLnBrk="1" fontAlgn="auto" hangingPunct="1">
              <a:spcAft>
                <a:spcPts val="0"/>
              </a:spcAft>
              <a:buFont typeface="Arial"/>
              <a:buChar char="–"/>
              <a:defRPr/>
            </a:pPr>
            <a:r>
              <a:rPr lang="en-US" sz="2400" dirty="0"/>
              <a:t>Developed as an anti-cancer drug</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eaLnBrk="1" fontAlgn="auto" hangingPunct="1">
              <a:spcAft>
                <a:spcPts val="0"/>
              </a:spcAft>
              <a:defRPr/>
            </a:pPr>
            <a:r>
              <a:rPr lang="en-US" dirty="0" err="1"/>
              <a:t>Miltefosine</a:t>
            </a:r>
            <a:r>
              <a:rPr lang="en-US" dirty="0"/>
              <a:t> </a:t>
            </a:r>
            <a:br>
              <a:rPr lang="en-US" dirty="0"/>
            </a:br>
            <a:r>
              <a:rPr lang="en-US" sz="3600" dirty="0"/>
              <a:t>Decreasing efficacy over the next 10 years</a:t>
            </a:r>
            <a:r>
              <a:rPr lang="mr-IN" sz="3600" dirty="0"/>
              <a:t>…</a:t>
            </a:r>
            <a:endParaRPr lang="en-US" sz="3600" dirty="0"/>
          </a:p>
        </p:txBody>
      </p:sp>
      <p:sp>
        <p:nvSpPr>
          <p:cNvPr id="88066" name="Content Placeholder 2"/>
          <p:cNvSpPr>
            <a:spLocks noGrp="1"/>
          </p:cNvSpPr>
          <p:nvPr>
            <p:ph idx="1"/>
          </p:nvPr>
        </p:nvSpPr>
        <p:spPr/>
        <p:txBody>
          <a:bodyPr/>
          <a:lstStyle/>
          <a:p>
            <a:pPr eaLnBrk="1" hangingPunct="1"/>
            <a:r>
              <a:rPr lang="en-US" altLang="x-none" dirty="0"/>
              <a:t>120 patients in Nepal </a:t>
            </a:r>
            <a:r>
              <a:rPr lang="en-US" altLang="x-none" sz="2400" dirty="0"/>
              <a:t>(HIV negative)</a:t>
            </a:r>
          </a:p>
          <a:p>
            <a:pPr lvl="1" eaLnBrk="1" hangingPunct="1"/>
            <a:r>
              <a:rPr lang="en-US" altLang="x-none" dirty="0"/>
              <a:t>Treated with </a:t>
            </a:r>
            <a:r>
              <a:rPr lang="en-US" altLang="x-none" dirty="0" err="1"/>
              <a:t>miltefosine</a:t>
            </a:r>
            <a:r>
              <a:rPr lang="en-US" altLang="x-none" dirty="0"/>
              <a:t> x 28 days </a:t>
            </a:r>
          </a:p>
          <a:p>
            <a:pPr lvl="1" eaLnBrk="1" hangingPunct="1"/>
            <a:r>
              <a:rPr lang="en-US" altLang="x-none" dirty="0"/>
              <a:t>96% initial cure rate at 1 month </a:t>
            </a:r>
          </a:p>
          <a:p>
            <a:pPr lvl="1" eaLnBrk="1" hangingPunct="1"/>
            <a:r>
              <a:rPr lang="en-US" altLang="x-none" dirty="0"/>
              <a:t>BUT…</a:t>
            </a:r>
          </a:p>
          <a:p>
            <a:pPr lvl="2" eaLnBrk="1" hangingPunct="1"/>
            <a:endParaRPr lang="en-US" altLang="x-none" b="1" dirty="0"/>
          </a:p>
          <a:p>
            <a:pPr lvl="2" eaLnBrk="1" hangingPunct="1"/>
            <a:r>
              <a:rPr lang="en-US" altLang="x-none" b="1" dirty="0"/>
              <a:t>10% relapse at 6 months</a:t>
            </a:r>
          </a:p>
          <a:p>
            <a:pPr lvl="2" eaLnBrk="1" hangingPunct="1"/>
            <a:r>
              <a:rPr lang="en-US" altLang="x-none" b="1" dirty="0"/>
              <a:t>20% relapse at 12 months</a:t>
            </a:r>
          </a:p>
          <a:p>
            <a:pPr lvl="2" eaLnBrk="1" hangingPunct="1"/>
            <a:endParaRPr lang="en-US" altLang="x-none" dirty="0"/>
          </a:p>
        </p:txBody>
      </p:sp>
      <p:sp>
        <p:nvSpPr>
          <p:cNvPr id="88067" name="Rectangle 3"/>
          <p:cNvSpPr>
            <a:spLocks noChangeArrowheads="1"/>
          </p:cNvSpPr>
          <p:nvPr/>
        </p:nvSpPr>
        <p:spPr bwMode="auto">
          <a:xfrm>
            <a:off x="4913313" y="6326188"/>
            <a:ext cx="30083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lvl="2" eaLnBrk="1" hangingPunct="1">
              <a:spcBef>
                <a:spcPct val="0"/>
              </a:spcBef>
              <a:buFontTx/>
              <a:buNone/>
            </a:pPr>
            <a:r>
              <a:rPr lang="en-US" altLang="x-none" sz="1800"/>
              <a:t>Rijal et al. CID 2013;56:1530-8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fontAlgn="auto">
              <a:spcAft>
                <a:spcPts val="0"/>
              </a:spcAft>
              <a:defRPr/>
            </a:pPr>
            <a:r>
              <a:rPr lang="en-US" b="1" dirty="0"/>
              <a:t>L-</a:t>
            </a:r>
            <a:r>
              <a:rPr lang="en-US" b="1" dirty="0" err="1"/>
              <a:t>amB</a:t>
            </a:r>
            <a:br>
              <a:rPr lang="en-US" b="1" dirty="0"/>
            </a:br>
            <a:r>
              <a:rPr lang="en-US" sz="3100" b="1" dirty="0"/>
              <a:t>Single 10mg/kg dose  -  effective in India</a:t>
            </a:r>
          </a:p>
        </p:txBody>
      </p:sp>
      <p:sp>
        <p:nvSpPr>
          <p:cNvPr id="3" name="Content Placeholder 2"/>
          <p:cNvSpPr>
            <a:spLocks noGrp="1"/>
          </p:cNvSpPr>
          <p:nvPr>
            <p:ph idx="1"/>
          </p:nvPr>
        </p:nvSpPr>
        <p:spPr/>
        <p:txBody>
          <a:bodyPr rtlCol="0">
            <a:normAutofit fontScale="92500" lnSpcReduction="10000"/>
          </a:bodyPr>
          <a:lstStyle/>
          <a:p>
            <a:pPr marL="0" indent="0" fontAlgn="auto">
              <a:spcAft>
                <a:spcPts val="0"/>
              </a:spcAft>
              <a:buFont typeface="Arial"/>
              <a:buNone/>
              <a:defRPr/>
            </a:pPr>
            <a:r>
              <a:rPr lang="en-US" dirty="0"/>
              <a:t>  </a:t>
            </a:r>
          </a:p>
          <a:p>
            <a:pPr marL="0" indent="0" fontAlgn="auto">
              <a:spcAft>
                <a:spcPts val="0"/>
              </a:spcAft>
              <a:buFont typeface="Arial"/>
              <a:buNone/>
              <a:defRPr/>
            </a:pPr>
            <a:r>
              <a:rPr lang="en-US" dirty="0"/>
              <a:t> </a:t>
            </a:r>
          </a:p>
          <a:p>
            <a:pPr fontAlgn="auto">
              <a:spcAft>
                <a:spcPts val="0"/>
              </a:spcAft>
              <a:buFont typeface="Arial"/>
              <a:buChar char="•"/>
              <a:defRPr/>
            </a:pPr>
            <a:endParaRPr lang="en-US" dirty="0">
              <a:sym typeface="Wingdings"/>
            </a:endParaRPr>
          </a:p>
          <a:p>
            <a:pPr fontAlgn="auto">
              <a:spcAft>
                <a:spcPts val="0"/>
              </a:spcAft>
              <a:buFont typeface="Arial"/>
              <a:buChar char="•"/>
              <a:defRPr/>
            </a:pPr>
            <a:endParaRPr lang="en-US" dirty="0">
              <a:sym typeface="Wingdings"/>
            </a:endParaRPr>
          </a:p>
          <a:p>
            <a:pPr fontAlgn="auto">
              <a:spcAft>
                <a:spcPts val="0"/>
              </a:spcAft>
              <a:buFont typeface="Arial"/>
              <a:buChar char="•"/>
              <a:defRPr/>
            </a:pPr>
            <a:r>
              <a:rPr lang="en-US" dirty="0">
                <a:sym typeface="Wingdings"/>
              </a:rPr>
              <a:t>RCT of 410 patients in India</a:t>
            </a:r>
          </a:p>
          <a:p>
            <a:pPr lvl="1" fontAlgn="auto">
              <a:spcAft>
                <a:spcPts val="0"/>
              </a:spcAft>
              <a:buFont typeface="Arial"/>
              <a:buChar char="–"/>
              <a:defRPr/>
            </a:pPr>
            <a:r>
              <a:rPr lang="en-US" dirty="0">
                <a:sym typeface="Wingdings"/>
              </a:rPr>
              <a:t>L-</a:t>
            </a:r>
            <a:r>
              <a:rPr lang="en-US" dirty="0" err="1">
                <a:sym typeface="Wingdings"/>
              </a:rPr>
              <a:t>amB</a:t>
            </a:r>
            <a:r>
              <a:rPr lang="en-US" dirty="0">
                <a:sym typeface="Wingdings"/>
              </a:rPr>
              <a:t> 10mg/g IV x 1 dose</a:t>
            </a:r>
          </a:p>
          <a:p>
            <a:pPr lvl="1" fontAlgn="auto">
              <a:spcAft>
                <a:spcPts val="0"/>
              </a:spcAft>
              <a:buFont typeface="Arial"/>
              <a:buChar char="–"/>
              <a:defRPr/>
            </a:pPr>
            <a:r>
              <a:rPr lang="en-US" dirty="0" err="1">
                <a:sym typeface="Wingdings"/>
              </a:rPr>
              <a:t>AmB</a:t>
            </a:r>
            <a:r>
              <a:rPr lang="en-US" dirty="0">
                <a:sym typeface="Wingdings"/>
              </a:rPr>
              <a:t> </a:t>
            </a:r>
            <a:r>
              <a:rPr lang="en-US" dirty="0" err="1">
                <a:sym typeface="Wingdings"/>
              </a:rPr>
              <a:t>deoxycholate</a:t>
            </a:r>
            <a:r>
              <a:rPr lang="en-US" dirty="0">
                <a:sym typeface="Wingdings"/>
              </a:rPr>
              <a:t> 1mg/kg x 15 doses every other day</a:t>
            </a:r>
          </a:p>
          <a:p>
            <a:pPr lvl="1" fontAlgn="auto">
              <a:spcAft>
                <a:spcPts val="0"/>
              </a:spcAft>
              <a:buFont typeface="Arial"/>
              <a:buChar char="–"/>
              <a:defRPr/>
            </a:pPr>
            <a:r>
              <a:rPr lang="en-US" b="1" dirty="0"/>
              <a:t>96% cure rates at 6 months</a:t>
            </a:r>
          </a:p>
          <a:p>
            <a:pPr lvl="2" fontAlgn="auto">
              <a:spcAft>
                <a:spcPts val="0"/>
              </a:spcAft>
              <a:buFont typeface="Arial"/>
              <a:buChar char="•"/>
              <a:defRPr/>
            </a:pPr>
            <a:r>
              <a:rPr lang="en-US" dirty="0"/>
              <a:t>Less adverse effects in the L-</a:t>
            </a:r>
            <a:r>
              <a:rPr lang="en-US" dirty="0" err="1"/>
              <a:t>amB</a:t>
            </a:r>
            <a:r>
              <a:rPr lang="en-US" dirty="0"/>
              <a:t> group </a:t>
            </a:r>
          </a:p>
          <a:p>
            <a:pPr lvl="1" fontAlgn="auto">
              <a:spcAft>
                <a:spcPts val="0"/>
              </a:spcAft>
              <a:buFont typeface="Arial"/>
              <a:buChar char="–"/>
              <a:defRPr/>
            </a:pPr>
            <a:endParaRPr lang="en-US" dirty="0">
              <a:sym typeface="Wingdings"/>
            </a:endParaRPr>
          </a:p>
          <a:p>
            <a:pPr fontAlgn="auto">
              <a:spcAft>
                <a:spcPts val="0"/>
              </a:spcAft>
              <a:buFont typeface="Arial"/>
              <a:buChar char="•"/>
              <a:defRPr/>
            </a:pPr>
            <a:endParaRPr lang="en-US" dirty="0">
              <a:sym typeface="Wingdings"/>
            </a:endParaRPr>
          </a:p>
        </p:txBody>
      </p:sp>
      <p:pic>
        <p:nvPicPr>
          <p:cNvPr id="62467" name="Picture 3" descr="Screen Shot 2014-04-30 at 5.10.36 PM.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57338" y="1768475"/>
            <a:ext cx="5880100" cy="14541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2468" name="Rectangle 4"/>
          <p:cNvSpPr>
            <a:spLocks noChangeArrowheads="1"/>
          </p:cNvSpPr>
          <p:nvPr/>
        </p:nvSpPr>
        <p:spPr bwMode="auto">
          <a:xfrm>
            <a:off x="5910263" y="6357938"/>
            <a:ext cx="4572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fontAlgn="base">
              <a:spcBef>
                <a:spcPct val="0"/>
              </a:spcBef>
              <a:spcAft>
                <a:spcPct val="0"/>
              </a:spcAft>
              <a:defRPr>
                <a:solidFill>
                  <a:schemeClr val="tx1"/>
                </a:solidFill>
                <a:latin typeface="Calibri" charset="0"/>
              </a:defRPr>
            </a:lvl6pPr>
            <a:lvl7pPr marL="2971800" indent="-228600" defTabSz="457200" fontAlgn="base">
              <a:spcBef>
                <a:spcPct val="0"/>
              </a:spcBef>
              <a:spcAft>
                <a:spcPct val="0"/>
              </a:spcAft>
              <a:defRPr>
                <a:solidFill>
                  <a:schemeClr val="tx1"/>
                </a:solidFill>
                <a:latin typeface="Calibri" charset="0"/>
              </a:defRPr>
            </a:lvl7pPr>
            <a:lvl8pPr marL="3429000" indent="-228600" defTabSz="457200" fontAlgn="base">
              <a:spcBef>
                <a:spcPct val="0"/>
              </a:spcBef>
              <a:spcAft>
                <a:spcPct val="0"/>
              </a:spcAft>
              <a:defRPr>
                <a:solidFill>
                  <a:schemeClr val="tx1"/>
                </a:solidFill>
                <a:latin typeface="Calibri" charset="0"/>
              </a:defRPr>
            </a:lvl8pPr>
            <a:lvl9pPr marL="3886200" indent="-228600" defTabSz="457200" fontAlgn="base">
              <a:spcBef>
                <a:spcPct val="0"/>
              </a:spcBef>
              <a:spcAft>
                <a:spcPct val="0"/>
              </a:spcAft>
              <a:defRPr>
                <a:solidFill>
                  <a:schemeClr val="tx1"/>
                </a:solidFill>
                <a:latin typeface="Calibri" charset="0"/>
              </a:defRPr>
            </a:lvl9pPr>
          </a:lstStyle>
          <a:p>
            <a:pPr eaLnBrk="1" hangingPunct="1"/>
            <a:r>
              <a:rPr lang="en-US" altLang="x-none" sz="1400"/>
              <a:t>N Engl J Med 2010; 362: 504–512.</a:t>
            </a:r>
          </a:p>
        </p:txBody>
      </p:sp>
    </p:spTree>
    <p:extLst>
      <p:ext uri="{BB962C8B-B14F-4D97-AF65-F5344CB8AC3E}">
        <p14:creationId xmlns:p14="http://schemas.microsoft.com/office/powerpoint/2010/main" val="9234916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p:txBody>
          <a:bodyPr/>
          <a:lstStyle/>
          <a:p>
            <a:pPr algn="l"/>
            <a:r>
              <a:rPr lang="en-US" altLang="x-none" sz="3200" b="1" dirty="0"/>
              <a:t>But, in East Africa and HIV, even at high doses, L-</a:t>
            </a:r>
            <a:r>
              <a:rPr lang="en-US" altLang="x-none" sz="3200" b="1" dirty="0" err="1"/>
              <a:t>amB</a:t>
            </a:r>
            <a:r>
              <a:rPr lang="en-US" altLang="x-none" sz="3200" b="1" dirty="0"/>
              <a:t> had poor activity</a:t>
            </a:r>
          </a:p>
        </p:txBody>
      </p:sp>
      <p:sp>
        <p:nvSpPr>
          <p:cNvPr id="64514" name="Content Placeholder 2"/>
          <p:cNvSpPr>
            <a:spLocks noGrp="1"/>
          </p:cNvSpPr>
          <p:nvPr>
            <p:ph idx="1"/>
          </p:nvPr>
        </p:nvSpPr>
        <p:spPr/>
        <p:txBody>
          <a:bodyPr/>
          <a:lstStyle/>
          <a:p>
            <a:r>
              <a:rPr lang="en-US" altLang="x-none" sz="2800" dirty="0"/>
              <a:t>Patients treated at an MSF clinic in Northern Ethiopia</a:t>
            </a:r>
          </a:p>
          <a:p>
            <a:r>
              <a:rPr lang="en-US" altLang="x-none" sz="2800" dirty="0"/>
              <a:t>L-</a:t>
            </a:r>
            <a:r>
              <a:rPr lang="en-US" altLang="x-none" sz="2800" dirty="0" err="1"/>
              <a:t>amB</a:t>
            </a:r>
            <a:r>
              <a:rPr lang="en-US" altLang="x-none" sz="2800" dirty="0"/>
              <a:t> 5m/kg x 6 doses (30mg/kg total dose)</a:t>
            </a:r>
          </a:p>
        </p:txBody>
      </p:sp>
      <p:grpSp>
        <p:nvGrpSpPr>
          <p:cNvPr id="2" name="Group 1"/>
          <p:cNvGrpSpPr/>
          <p:nvPr/>
        </p:nvGrpSpPr>
        <p:grpSpPr>
          <a:xfrm>
            <a:off x="812321" y="2880042"/>
            <a:ext cx="7519358" cy="3428683"/>
            <a:chOff x="2351957" y="3336925"/>
            <a:chExt cx="6809117" cy="2643188"/>
          </a:xfrm>
        </p:grpSpPr>
        <p:pic>
          <p:nvPicPr>
            <p:cNvPr id="64515" name="Picture 3" descr="Screen Shot 2014-04-30 at 5.37.52 PM.pn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bwMode="auto">
            <a:xfrm>
              <a:off x="5607171" y="3336925"/>
              <a:ext cx="3553903"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Screen Shot 2014-04-30 at 5.37.52 PM.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2351957" y="3336925"/>
              <a:ext cx="3255214"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0559594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p:cNvSpPr>
          <p:nvPr>
            <p:ph type="title"/>
          </p:nvPr>
        </p:nvSpPr>
        <p:spPr/>
        <p:txBody>
          <a:bodyPr/>
          <a:lstStyle/>
          <a:p>
            <a:pPr algn="l" eaLnBrk="1" hangingPunct="1"/>
            <a:r>
              <a:rPr lang="en-US" altLang="x-none" b="1"/>
              <a:t>What about combination therapy?</a:t>
            </a:r>
          </a:p>
        </p:txBody>
      </p:sp>
      <p:sp>
        <p:nvSpPr>
          <p:cNvPr id="3" name="Content Placeholder 2"/>
          <p:cNvSpPr>
            <a:spLocks noGrp="1"/>
          </p:cNvSpPr>
          <p:nvPr>
            <p:ph idx="1"/>
          </p:nvPr>
        </p:nvSpPr>
        <p:spPr/>
        <p:txBody>
          <a:bodyPr rtlCol="0">
            <a:normAutofit/>
          </a:bodyPr>
          <a:lstStyle/>
          <a:p>
            <a:pPr eaLnBrk="1" fontAlgn="auto" hangingPunct="1">
              <a:spcAft>
                <a:spcPts val="0"/>
              </a:spcAft>
              <a:defRPr/>
            </a:pPr>
            <a:r>
              <a:rPr lang="en-US" b="1" dirty="0"/>
              <a:t>L-</a:t>
            </a:r>
            <a:r>
              <a:rPr lang="en-US" b="1" dirty="0" err="1"/>
              <a:t>amB</a:t>
            </a:r>
            <a:r>
              <a:rPr lang="en-US" b="1" dirty="0"/>
              <a:t> + </a:t>
            </a:r>
            <a:r>
              <a:rPr lang="en-US" b="1" dirty="0" err="1"/>
              <a:t>miltefosine</a:t>
            </a:r>
            <a:r>
              <a:rPr lang="en-US" b="1" dirty="0"/>
              <a:t> </a:t>
            </a:r>
          </a:p>
          <a:p>
            <a:pPr lvl="1" eaLnBrk="1" fontAlgn="auto" hangingPunct="1">
              <a:spcAft>
                <a:spcPts val="0"/>
              </a:spcAft>
              <a:buFont typeface="Arial" charset="0"/>
              <a:buChar char="•"/>
              <a:defRPr/>
            </a:pPr>
            <a:r>
              <a:rPr lang="en-US" dirty="0"/>
              <a:t>Becoming standard of care for HIV-associated VL </a:t>
            </a:r>
          </a:p>
          <a:p>
            <a:pPr eaLnBrk="1" fontAlgn="auto" hangingPunct="1">
              <a:spcAft>
                <a:spcPts val="0"/>
              </a:spcAft>
              <a:buFont typeface="Arial"/>
              <a:buChar char="•"/>
              <a:defRPr/>
            </a:pPr>
            <a:endParaRPr lang="en-US" dirty="0"/>
          </a:p>
        </p:txBody>
      </p:sp>
      <p:sp>
        <p:nvSpPr>
          <p:cNvPr id="92163" name="Rectangle 3"/>
          <p:cNvSpPr>
            <a:spLocks noChangeArrowheads="1"/>
          </p:cNvSpPr>
          <p:nvPr/>
        </p:nvSpPr>
        <p:spPr bwMode="auto">
          <a:xfrm>
            <a:off x="5600700" y="6126163"/>
            <a:ext cx="56388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400" dirty="0"/>
              <a:t>MSF</a:t>
            </a:r>
          </a:p>
          <a:p>
            <a:pPr eaLnBrk="1" hangingPunct="1">
              <a:spcBef>
                <a:spcPct val="0"/>
              </a:spcBef>
              <a:buFontTx/>
              <a:buNone/>
            </a:pPr>
            <a:r>
              <a:rPr lang="en-US" altLang="x-none" sz="1400" dirty="0"/>
              <a:t>Lancet. 2011 Feb 5;377(9764):477-86.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Title 1"/>
          <p:cNvSpPr>
            <a:spLocks noGrp="1"/>
          </p:cNvSpPr>
          <p:nvPr>
            <p:ph type="title"/>
          </p:nvPr>
        </p:nvSpPr>
        <p:spPr/>
        <p:txBody>
          <a:bodyPr/>
          <a:lstStyle/>
          <a:p>
            <a:pPr algn="l" eaLnBrk="1" hangingPunct="1"/>
            <a:r>
              <a:rPr lang="en-US" altLang="x-none"/>
              <a:t>HIV and VL</a:t>
            </a:r>
          </a:p>
        </p:txBody>
      </p:sp>
      <p:sp>
        <p:nvSpPr>
          <p:cNvPr id="96258" name="Content Placeholder 2"/>
          <p:cNvSpPr>
            <a:spLocks noGrp="1"/>
          </p:cNvSpPr>
          <p:nvPr>
            <p:ph idx="1"/>
          </p:nvPr>
        </p:nvSpPr>
        <p:spPr/>
        <p:txBody>
          <a:bodyPr/>
          <a:lstStyle/>
          <a:p>
            <a:pPr marL="0" indent="0" eaLnBrk="1" hangingPunct="1">
              <a:buFont typeface="Arial" charset="0"/>
              <a:buNone/>
            </a:pPr>
            <a:r>
              <a:rPr lang="en-US" altLang="x-none"/>
              <a:t> </a:t>
            </a:r>
          </a:p>
        </p:txBody>
      </p:sp>
      <p:pic>
        <p:nvPicPr>
          <p:cNvPr id="96259" name="Picture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01725" y="2740025"/>
            <a:ext cx="5665788" cy="391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60" name="TextBox 4"/>
          <p:cNvSpPr txBox="1">
            <a:spLocks noChangeArrowheads="1"/>
          </p:cNvSpPr>
          <p:nvPr/>
        </p:nvSpPr>
        <p:spPr bwMode="auto">
          <a:xfrm>
            <a:off x="6332538" y="6350000"/>
            <a:ext cx="23542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x-none" sz="1400"/>
              <a:t>MSF, Kala-azar manual (2013)</a:t>
            </a:r>
          </a:p>
        </p:txBody>
      </p:sp>
      <p:sp>
        <p:nvSpPr>
          <p:cNvPr id="3" name="TextBox 2"/>
          <p:cNvSpPr txBox="1"/>
          <p:nvPr/>
        </p:nvSpPr>
        <p:spPr>
          <a:xfrm>
            <a:off x="617220" y="1574165"/>
            <a:ext cx="5721759" cy="523220"/>
          </a:xfrm>
          <a:prstGeom prst="rect">
            <a:avLst/>
          </a:prstGeom>
          <a:noFill/>
        </p:spPr>
        <p:txBody>
          <a:bodyPr wrap="none" rtlCol="0">
            <a:spAutoFit/>
          </a:bodyPr>
          <a:lstStyle/>
          <a:p>
            <a:pPr marL="285750" indent="-285750">
              <a:buFont typeface="Arial" charset="0"/>
              <a:buChar char="•"/>
            </a:pPr>
            <a:r>
              <a:rPr lang="en-US" sz="2800" dirty="0"/>
              <a:t>CD4 &lt; 200 = 50% chance of relapse  </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title"/>
          </p:nvPr>
        </p:nvSpPr>
        <p:spPr/>
        <p:txBody>
          <a:bodyPr/>
          <a:lstStyle/>
          <a:p>
            <a:pPr algn="l" eaLnBrk="1" hangingPunct="1"/>
            <a:r>
              <a:rPr lang="en-US" altLang="x-none"/>
              <a:t>HIV and VL</a:t>
            </a:r>
          </a:p>
        </p:txBody>
      </p:sp>
      <p:sp>
        <p:nvSpPr>
          <p:cNvPr id="3" name="Content Placeholder 2"/>
          <p:cNvSpPr>
            <a:spLocks noGrp="1"/>
          </p:cNvSpPr>
          <p:nvPr>
            <p:ph idx="1"/>
          </p:nvPr>
        </p:nvSpPr>
        <p:spPr/>
        <p:txBody>
          <a:bodyPr rtlCol="0">
            <a:normAutofit fontScale="92500"/>
          </a:bodyPr>
          <a:lstStyle/>
          <a:p>
            <a:pPr eaLnBrk="1" fontAlgn="auto" hangingPunct="1">
              <a:spcAft>
                <a:spcPts val="0"/>
              </a:spcAft>
              <a:buFont typeface="Arial"/>
              <a:buChar char="•"/>
              <a:defRPr/>
            </a:pPr>
            <a:r>
              <a:rPr lang="en-US" sz="2800" dirty="0"/>
              <a:t>Secondary prophylaxis recommended (until CD4 &gt; 350)</a:t>
            </a:r>
          </a:p>
          <a:p>
            <a:pPr lvl="1" eaLnBrk="1" fontAlgn="auto" hangingPunct="1">
              <a:spcAft>
                <a:spcPts val="0"/>
              </a:spcAft>
              <a:buFont typeface="Arial"/>
              <a:buChar char="–"/>
              <a:defRPr/>
            </a:pPr>
            <a:r>
              <a:rPr lang="en-US" sz="2400" dirty="0"/>
              <a:t>Very little clinical trial to guide recommendations</a:t>
            </a:r>
          </a:p>
          <a:p>
            <a:pPr eaLnBrk="1" fontAlgn="auto" hangingPunct="1">
              <a:spcAft>
                <a:spcPts val="0"/>
              </a:spcAft>
              <a:buFont typeface="Arial"/>
              <a:buChar char="•"/>
              <a:defRPr/>
            </a:pPr>
            <a:endParaRPr lang="en-US" sz="2800" dirty="0"/>
          </a:p>
          <a:p>
            <a:pPr eaLnBrk="1" fontAlgn="auto" hangingPunct="1">
              <a:spcAft>
                <a:spcPts val="0"/>
              </a:spcAft>
              <a:buFont typeface="Arial"/>
              <a:buChar char="•"/>
              <a:defRPr/>
            </a:pPr>
            <a:r>
              <a:rPr lang="en-US" sz="2800" dirty="0"/>
              <a:t>Suggested regimens</a:t>
            </a:r>
          </a:p>
          <a:p>
            <a:pPr lvl="1" eaLnBrk="1" fontAlgn="auto" hangingPunct="1">
              <a:spcAft>
                <a:spcPts val="0"/>
              </a:spcAft>
              <a:buFont typeface="Arial"/>
              <a:buChar char="–"/>
              <a:defRPr/>
            </a:pPr>
            <a:r>
              <a:rPr lang="en-US" b="1" dirty="0"/>
              <a:t>L-</a:t>
            </a:r>
            <a:r>
              <a:rPr lang="en-US" b="1" dirty="0" err="1"/>
              <a:t>amB</a:t>
            </a:r>
            <a:r>
              <a:rPr lang="en-US" b="1" dirty="0"/>
              <a:t> 3mg/kg every 2-4 weeks</a:t>
            </a:r>
          </a:p>
          <a:p>
            <a:pPr lvl="1" eaLnBrk="1" fontAlgn="auto" hangingPunct="1">
              <a:spcAft>
                <a:spcPts val="0"/>
              </a:spcAft>
              <a:buFont typeface="Arial"/>
              <a:buChar char="–"/>
              <a:defRPr/>
            </a:pPr>
            <a:r>
              <a:rPr lang="en-US" dirty="0"/>
              <a:t>Paromomycin?</a:t>
            </a:r>
          </a:p>
          <a:p>
            <a:pPr lvl="1" eaLnBrk="1" fontAlgn="auto" hangingPunct="1">
              <a:spcAft>
                <a:spcPts val="0"/>
              </a:spcAft>
              <a:buFont typeface="Arial"/>
              <a:buChar char="–"/>
              <a:defRPr/>
            </a:pPr>
            <a:r>
              <a:rPr lang="en-US" dirty="0" err="1"/>
              <a:t>Miltefosine</a:t>
            </a:r>
            <a:r>
              <a:rPr lang="en-US" dirty="0"/>
              <a:t>?</a:t>
            </a:r>
          </a:p>
          <a:p>
            <a:pPr lvl="1" eaLnBrk="1" fontAlgn="auto" hangingPunct="1">
              <a:spcAft>
                <a:spcPts val="0"/>
              </a:spcAft>
              <a:buFont typeface="Arial"/>
              <a:buChar char="–"/>
              <a:defRPr/>
            </a:pPr>
            <a:endParaRPr lang="en-US" b="1" dirty="0"/>
          </a:p>
          <a:p>
            <a:pPr eaLnBrk="1" fontAlgn="auto" hangingPunct="1">
              <a:spcAft>
                <a:spcPts val="0"/>
              </a:spcAft>
              <a:buFont typeface="Arial"/>
              <a:buChar char="–"/>
              <a:defRPr/>
            </a:pPr>
            <a:r>
              <a:rPr lang="en-US" sz="2800" dirty="0"/>
              <a:t>Follow PCR</a:t>
            </a:r>
            <a:r>
              <a:rPr lang="mr-IN" sz="2800" dirty="0"/>
              <a:t>…</a:t>
            </a:r>
            <a:endParaRPr lang="en-US" sz="28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Recent RCT of combination Rx</a:t>
            </a:r>
          </a:p>
        </p:txBody>
      </p:sp>
      <p:sp>
        <p:nvSpPr>
          <p:cNvPr id="3" name="Content Placeholder 2"/>
          <p:cNvSpPr>
            <a:spLocks noGrp="1"/>
          </p:cNvSpPr>
          <p:nvPr>
            <p:ph idx="1"/>
          </p:nvPr>
        </p:nvSpPr>
        <p:spPr/>
        <p:txBody>
          <a:bodyPr/>
          <a:lstStyle/>
          <a:p>
            <a:r>
              <a:rPr lang="en-US" dirty="0"/>
              <a: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00200"/>
            <a:ext cx="9144000" cy="4529862"/>
          </a:xfrm>
          <a:prstGeom prst="rect">
            <a:avLst/>
          </a:prstGeom>
        </p:spPr>
      </p:pic>
      <p:sp>
        <p:nvSpPr>
          <p:cNvPr id="5" name="TextBox 4"/>
          <p:cNvSpPr txBox="1"/>
          <p:nvPr/>
        </p:nvSpPr>
        <p:spPr>
          <a:xfrm>
            <a:off x="4996543" y="3863181"/>
            <a:ext cx="2600392" cy="2031325"/>
          </a:xfrm>
          <a:prstGeom prst="rect">
            <a:avLst/>
          </a:prstGeom>
          <a:solidFill>
            <a:schemeClr val="tx1"/>
          </a:solidFill>
        </p:spPr>
        <p:txBody>
          <a:bodyPr wrap="none" rtlCol="0">
            <a:spAutoFit/>
          </a:bodyPr>
          <a:lstStyle/>
          <a:p>
            <a:r>
              <a:rPr lang="en-US" dirty="0">
                <a:solidFill>
                  <a:srgbClr val="FFFF00"/>
                </a:solidFill>
              </a:rPr>
              <a:t>MIL 28 days: </a:t>
            </a:r>
          </a:p>
          <a:p>
            <a:r>
              <a:rPr lang="en-US" dirty="0">
                <a:solidFill>
                  <a:srgbClr val="FFFF00"/>
                </a:solidFill>
              </a:rPr>
              <a:t>  10% relapse at 6 months</a:t>
            </a:r>
          </a:p>
          <a:p>
            <a:r>
              <a:rPr lang="en-US" dirty="0">
                <a:solidFill>
                  <a:srgbClr val="FFFF00"/>
                </a:solidFill>
              </a:rPr>
              <a:t>  15% PKDL at 5 years </a:t>
            </a:r>
          </a:p>
          <a:p>
            <a:endParaRPr lang="en-US" dirty="0">
              <a:solidFill>
                <a:srgbClr val="FFFF00"/>
              </a:solidFill>
            </a:endParaRPr>
          </a:p>
          <a:p>
            <a:r>
              <a:rPr lang="en-US" dirty="0">
                <a:solidFill>
                  <a:srgbClr val="FFFF00"/>
                </a:solidFill>
              </a:rPr>
              <a:t>L-</a:t>
            </a:r>
            <a:r>
              <a:rPr lang="en-US" dirty="0" err="1">
                <a:solidFill>
                  <a:srgbClr val="FFFF00"/>
                </a:solidFill>
              </a:rPr>
              <a:t>amB</a:t>
            </a:r>
            <a:r>
              <a:rPr lang="en-US" dirty="0">
                <a:solidFill>
                  <a:srgbClr val="FFFF00"/>
                </a:solidFill>
              </a:rPr>
              <a:t> + MIL 14 days:  </a:t>
            </a:r>
          </a:p>
          <a:p>
            <a:r>
              <a:rPr lang="en-US" dirty="0">
                <a:solidFill>
                  <a:srgbClr val="FFFF00"/>
                </a:solidFill>
              </a:rPr>
              <a:t>  0% relapse</a:t>
            </a:r>
          </a:p>
          <a:p>
            <a:r>
              <a:rPr lang="en-US" dirty="0">
                <a:solidFill>
                  <a:srgbClr val="FFFF00"/>
                </a:solidFill>
              </a:rPr>
              <a:t>  0% PKDL </a:t>
            </a:r>
          </a:p>
        </p:txBody>
      </p:sp>
    </p:spTree>
    <p:extLst>
      <p:ext uri="{BB962C8B-B14F-4D97-AF65-F5344CB8AC3E}">
        <p14:creationId xmlns:p14="http://schemas.microsoft.com/office/powerpoint/2010/main" val="1890489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fontAlgn="auto">
              <a:spcAft>
                <a:spcPts val="0"/>
              </a:spcAft>
              <a:defRPr/>
            </a:pPr>
            <a:r>
              <a:rPr lang="en-US" b="1" dirty="0"/>
              <a:t>MSF </a:t>
            </a:r>
            <a:r>
              <a:rPr lang="en-US" b="1" dirty="0" err="1"/>
              <a:t>Kalar-azar</a:t>
            </a:r>
            <a:r>
              <a:rPr lang="en-US" b="1" dirty="0"/>
              <a:t> program  </a:t>
            </a:r>
            <a:br>
              <a:rPr lang="en-US" b="1" dirty="0"/>
            </a:br>
            <a:r>
              <a:rPr lang="en-US" b="1" dirty="0" err="1"/>
              <a:t>Abdurafi</a:t>
            </a:r>
            <a:r>
              <a:rPr lang="en-US" b="1" dirty="0"/>
              <a:t>, Ethiopia </a:t>
            </a:r>
          </a:p>
        </p:txBody>
      </p:sp>
      <p:sp>
        <p:nvSpPr>
          <p:cNvPr id="71682" name="Content Placeholder 2"/>
          <p:cNvSpPr>
            <a:spLocks noGrp="1"/>
          </p:cNvSpPr>
          <p:nvPr>
            <p:ph idx="1"/>
          </p:nvPr>
        </p:nvSpPr>
        <p:spPr/>
        <p:txBody>
          <a:bodyPr/>
          <a:lstStyle/>
          <a:p>
            <a:pPr marL="0" indent="0">
              <a:buFont typeface="Arial" charset="0"/>
              <a:buNone/>
            </a:pPr>
            <a:r>
              <a:rPr lang="en-US" altLang="x-none"/>
              <a:t> </a:t>
            </a:r>
          </a:p>
        </p:txBody>
      </p:sp>
      <p:pic>
        <p:nvPicPr>
          <p:cNvPr id="71683" name="Picture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5045075" y="1916907"/>
            <a:ext cx="3397250" cy="2264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4" name="Picture 5" descr="Screen Shot 2015-10-01 at 10.19.28 PM.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29200" y="4292600"/>
            <a:ext cx="37719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5" name="Picture 7"/>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5600" y="2260600"/>
            <a:ext cx="4445000" cy="35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Arrow Connector 9"/>
          <p:cNvCxnSpPr>
            <a:cxnSpLocks noChangeShapeType="1"/>
          </p:cNvCxnSpPr>
          <p:nvPr/>
        </p:nvCxnSpPr>
        <p:spPr bwMode="auto">
          <a:xfrm flipH="1" flipV="1">
            <a:off x="2540000" y="3975100"/>
            <a:ext cx="2654300" cy="1193800"/>
          </a:xfrm>
          <a:prstGeom prst="straightConnector1">
            <a:avLst/>
          </a:prstGeom>
          <a:noFill/>
          <a:ln w="25400">
            <a:solidFill>
              <a:srgbClr val="FF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1382375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fontAlgn="auto">
              <a:spcAft>
                <a:spcPts val="0"/>
              </a:spcAft>
              <a:defRPr/>
            </a:pPr>
            <a:r>
              <a:rPr lang="en-US" b="1" dirty="0"/>
              <a:t>VL Case</a:t>
            </a:r>
            <a:br>
              <a:rPr lang="en-US" b="1" dirty="0"/>
            </a:br>
            <a:endParaRPr lang="en-US" b="1" dirty="0"/>
          </a:p>
        </p:txBody>
      </p:sp>
      <p:sp>
        <p:nvSpPr>
          <p:cNvPr id="72706" name="Content Placeholder 2"/>
          <p:cNvSpPr>
            <a:spLocks noGrp="1"/>
          </p:cNvSpPr>
          <p:nvPr>
            <p:ph idx="1"/>
          </p:nvPr>
        </p:nvSpPr>
        <p:spPr>
          <a:xfrm>
            <a:off x="457200" y="1600200"/>
            <a:ext cx="5310188" cy="4525963"/>
          </a:xfrm>
        </p:spPr>
        <p:txBody>
          <a:bodyPr/>
          <a:lstStyle/>
          <a:p>
            <a:r>
              <a:rPr lang="en-US" altLang="x-none" sz="2400" dirty="0"/>
              <a:t>45M, migrant worker in </a:t>
            </a:r>
            <a:r>
              <a:rPr lang="en-US" altLang="x-none" sz="2400" dirty="0" err="1"/>
              <a:t>Abdurafi</a:t>
            </a:r>
            <a:endParaRPr lang="en-US" altLang="x-none" sz="2400" dirty="0"/>
          </a:p>
          <a:p>
            <a:pPr lvl="1"/>
            <a:r>
              <a:rPr lang="en-US" altLang="x-none" sz="2000" dirty="0"/>
              <a:t>1 previous episode of VL </a:t>
            </a:r>
          </a:p>
          <a:p>
            <a:pPr lvl="1"/>
            <a:r>
              <a:rPr lang="en-US" altLang="x-none" sz="2000" dirty="0"/>
              <a:t>2 previous episodes of TB</a:t>
            </a:r>
          </a:p>
          <a:p>
            <a:pPr lvl="1"/>
            <a:r>
              <a:rPr lang="en-US" altLang="x-none" sz="2000" dirty="0"/>
              <a:t>New diagnosis of HIV </a:t>
            </a:r>
          </a:p>
          <a:p>
            <a:pPr lvl="2"/>
            <a:r>
              <a:rPr lang="en-US" altLang="x-none" sz="1800" dirty="0"/>
              <a:t>CD4 175, not yet on treatment</a:t>
            </a:r>
          </a:p>
          <a:p>
            <a:endParaRPr lang="en-US" altLang="x-none" sz="2400" dirty="0"/>
          </a:p>
          <a:p>
            <a:r>
              <a:rPr lang="en-US" altLang="x-none" sz="2400" dirty="0"/>
              <a:t>Presents with</a:t>
            </a:r>
          </a:p>
          <a:p>
            <a:pPr lvl="1"/>
            <a:r>
              <a:rPr lang="en-US" altLang="x-none" sz="2000" dirty="0"/>
              <a:t>Fever x 3 weeks</a:t>
            </a:r>
          </a:p>
          <a:p>
            <a:pPr lvl="1"/>
            <a:r>
              <a:rPr lang="en-US" altLang="x-none" sz="2000" dirty="0"/>
              <a:t>Weight loss</a:t>
            </a:r>
          </a:p>
          <a:p>
            <a:pPr lvl="1"/>
            <a:r>
              <a:rPr lang="en-US" altLang="x-none" sz="2000" dirty="0"/>
              <a:t>Splenomegaly</a:t>
            </a:r>
          </a:p>
          <a:p>
            <a:pPr lvl="1"/>
            <a:r>
              <a:rPr lang="en-US" altLang="x-none" sz="2000" dirty="0"/>
              <a:t>Generalized weakness, cough, diarrhea</a:t>
            </a:r>
          </a:p>
        </p:txBody>
      </p:sp>
      <p:pic>
        <p:nvPicPr>
          <p:cNvPr id="72707" name="Picture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5875338" y="1874838"/>
            <a:ext cx="2917825" cy="425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69186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fontAlgn="auto">
              <a:spcAft>
                <a:spcPts val="0"/>
              </a:spcAft>
              <a:defRPr/>
            </a:pPr>
            <a:r>
              <a:rPr lang="en-US" b="1" dirty="0"/>
              <a:t>VL Case</a:t>
            </a:r>
            <a:br>
              <a:rPr lang="en-US" b="1" dirty="0"/>
            </a:br>
            <a:r>
              <a:rPr lang="en-US" b="1" dirty="0"/>
              <a:t>Migrant worker in Ethiopia</a:t>
            </a:r>
          </a:p>
        </p:txBody>
      </p:sp>
      <p:sp>
        <p:nvSpPr>
          <p:cNvPr id="3" name="Content Placeholder 2"/>
          <p:cNvSpPr>
            <a:spLocks noGrp="1"/>
          </p:cNvSpPr>
          <p:nvPr>
            <p:ph idx="1"/>
          </p:nvPr>
        </p:nvSpPr>
        <p:spPr>
          <a:xfrm>
            <a:off x="457200" y="1587500"/>
            <a:ext cx="8229600" cy="4525963"/>
          </a:xfrm>
        </p:spPr>
        <p:txBody>
          <a:bodyPr/>
          <a:lstStyle/>
          <a:p>
            <a:r>
              <a:rPr lang="en-US" altLang="x-none" sz="2800" dirty="0"/>
              <a:t>Initial labs:</a:t>
            </a:r>
          </a:p>
          <a:p>
            <a:pPr lvl="1"/>
            <a:r>
              <a:rPr lang="en-US" altLang="x-none" sz="2400" dirty="0"/>
              <a:t>Pancytopenia</a:t>
            </a:r>
          </a:p>
          <a:p>
            <a:pPr lvl="1"/>
            <a:r>
              <a:rPr lang="en-US" altLang="x-none" sz="2400" dirty="0"/>
              <a:t>Malaria smear negative</a:t>
            </a:r>
          </a:p>
          <a:p>
            <a:pPr lvl="1"/>
            <a:endParaRPr lang="en-US" altLang="x-none" sz="2400" dirty="0"/>
          </a:p>
          <a:p>
            <a:pPr lvl="1"/>
            <a:endParaRPr lang="en-US" altLang="x-none" sz="2400" dirty="0"/>
          </a:p>
          <a:p>
            <a:r>
              <a:rPr lang="en-US" altLang="x-none" sz="2800" dirty="0"/>
              <a:t>Next step?</a:t>
            </a:r>
          </a:p>
        </p:txBody>
      </p:sp>
      <p:pic>
        <p:nvPicPr>
          <p:cNvPr id="73731" name="Picture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5875338" y="1874838"/>
            <a:ext cx="2917825" cy="425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621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p:txBody>
          <a:bodyPr/>
          <a:lstStyle/>
          <a:p>
            <a:pPr algn="l"/>
            <a:r>
              <a:rPr lang="en-US" altLang="x-none" b="1"/>
              <a:t>He underwent splenic aspirate</a:t>
            </a:r>
          </a:p>
        </p:txBody>
      </p:sp>
      <p:sp>
        <p:nvSpPr>
          <p:cNvPr id="74754" name="Content Placeholder 2"/>
          <p:cNvSpPr>
            <a:spLocks noGrp="1"/>
          </p:cNvSpPr>
          <p:nvPr>
            <p:ph idx="1"/>
          </p:nvPr>
        </p:nvSpPr>
        <p:spPr/>
        <p:txBody>
          <a:bodyPr/>
          <a:lstStyle/>
          <a:p>
            <a:r>
              <a:rPr lang="en-US" altLang="x-none"/>
              <a:t>Microscopy:</a:t>
            </a:r>
          </a:p>
        </p:txBody>
      </p:sp>
      <p:pic>
        <p:nvPicPr>
          <p:cNvPr id="74755" name="Picture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314325" y="2251075"/>
            <a:ext cx="3854450" cy="428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Group 12"/>
          <p:cNvGrpSpPr>
            <a:grpSpLocks/>
          </p:cNvGrpSpPr>
          <p:nvPr/>
        </p:nvGrpSpPr>
        <p:grpSpPr bwMode="auto">
          <a:xfrm>
            <a:off x="3001963" y="1670050"/>
            <a:ext cx="5586412" cy="4456113"/>
            <a:chOff x="3001632" y="1670362"/>
            <a:chExt cx="5587527" cy="4455801"/>
          </a:xfrm>
        </p:grpSpPr>
        <p:pic>
          <p:nvPicPr>
            <p:cNvPr id="74757" name="Picture 4"/>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01632" y="1670362"/>
              <a:ext cx="5587527" cy="445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8" name="TextBox 5"/>
            <p:cNvSpPr txBox="1">
              <a:spLocks noChangeArrowheads="1"/>
            </p:cNvSpPr>
            <p:nvPr/>
          </p:nvSpPr>
          <p:spPr bwMode="auto">
            <a:xfrm>
              <a:off x="3154947" y="5395724"/>
              <a:ext cx="3672475" cy="52322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fontAlgn="base">
                <a:spcBef>
                  <a:spcPct val="0"/>
                </a:spcBef>
                <a:spcAft>
                  <a:spcPct val="0"/>
                </a:spcAft>
                <a:defRPr>
                  <a:solidFill>
                    <a:schemeClr val="tx1"/>
                  </a:solidFill>
                  <a:latin typeface="Calibri" charset="0"/>
                </a:defRPr>
              </a:lvl6pPr>
              <a:lvl7pPr marL="2971800" indent="-228600" defTabSz="457200" fontAlgn="base">
                <a:spcBef>
                  <a:spcPct val="0"/>
                </a:spcBef>
                <a:spcAft>
                  <a:spcPct val="0"/>
                </a:spcAft>
                <a:defRPr>
                  <a:solidFill>
                    <a:schemeClr val="tx1"/>
                  </a:solidFill>
                  <a:latin typeface="Calibri" charset="0"/>
                </a:defRPr>
              </a:lvl7pPr>
              <a:lvl8pPr marL="3429000" indent="-228600" defTabSz="457200" fontAlgn="base">
                <a:spcBef>
                  <a:spcPct val="0"/>
                </a:spcBef>
                <a:spcAft>
                  <a:spcPct val="0"/>
                </a:spcAft>
                <a:defRPr>
                  <a:solidFill>
                    <a:schemeClr val="tx1"/>
                  </a:solidFill>
                  <a:latin typeface="Calibri" charset="0"/>
                </a:defRPr>
              </a:lvl8pPr>
              <a:lvl9pPr marL="3886200" indent="-228600" defTabSz="457200" fontAlgn="base">
                <a:spcBef>
                  <a:spcPct val="0"/>
                </a:spcBef>
                <a:spcAft>
                  <a:spcPct val="0"/>
                </a:spcAft>
                <a:defRPr>
                  <a:solidFill>
                    <a:schemeClr val="tx1"/>
                  </a:solidFill>
                  <a:latin typeface="Calibri" charset="0"/>
                </a:defRPr>
              </a:lvl9pPr>
            </a:lstStyle>
            <a:p>
              <a:pPr eaLnBrk="1" hangingPunct="1"/>
              <a:r>
                <a:rPr lang="en-US" altLang="x-none" sz="2800" b="1" dirty="0">
                  <a:solidFill>
                    <a:srgbClr val="FFFF00"/>
                  </a:solidFill>
                </a:rPr>
                <a:t>&gt; 100 parasites per HPF</a:t>
              </a:r>
            </a:p>
          </p:txBody>
        </p:sp>
        <p:cxnSp>
          <p:nvCxnSpPr>
            <p:cNvPr id="8" name="Straight Arrow Connector 7"/>
            <p:cNvCxnSpPr>
              <a:cxnSpLocks noChangeShapeType="1"/>
            </p:cNvCxnSpPr>
            <p:nvPr/>
          </p:nvCxnSpPr>
          <p:spPr bwMode="auto">
            <a:xfrm flipV="1">
              <a:off x="5156200" y="4106333"/>
              <a:ext cx="1905000" cy="1289391"/>
            </a:xfrm>
            <a:prstGeom prst="straightConnector1">
              <a:avLst/>
            </a:prstGeom>
            <a:noFill/>
            <a:ln w="25400">
              <a:solidFill>
                <a:srgbClr val="00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9" name="Straight Arrow Connector 8"/>
            <p:cNvCxnSpPr>
              <a:cxnSpLocks noChangeShapeType="1"/>
            </p:cNvCxnSpPr>
            <p:nvPr/>
          </p:nvCxnSpPr>
          <p:spPr bwMode="auto">
            <a:xfrm flipV="1">
              <a:off x="5156200" y="3462868"/>
              <a:ext cx="1286933" cy="1932856"/>
            </a:xfrm>
            <a:prstGeom prst="straightConnector1">
              <a:avLst/>
            </a:prstGeom>
            <a:noFill/>
            <a:ln w="25400">
              <a:solidFill>
                <a:srgbClr val="00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6846048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p:txBody>
          <a:bodyPr/>
          <a:lstStyle/>
          <a:p>
            <a:pPr algn="l"/>
            <a:r>
              <a:rPr lang="en-US" altLang="x-none"/>
              <a:t>Diagnosed with VL, relapse, HIV+</a:t>
            </a:r>
          </a:p>
        </p:txBody>
      </p:sp>
      <p:sp>
        <p:nvSpPr>
          <p:cNvPr id="3" name="Content Placeholder 2"/>
          <p:cNvSpPr>
            <a:spLocks noGrp="1"/>
          </p:cNvSpPr>
          <p:nvPr>
            <p:ph idx="1"/>
          </p:nvPr>
        </p:nvSpPr>
        <p:spPr/>
        <p:txBody>
          <a:bodyPr rtlCol="0">
            <a:normAutofit/>
          </a:bodyPr>
          <a:lstStyle/>
          <a:p>
            <a:pPr fontAlgn="auto">
              <a:spcAft>
                <a:spcPts val="0"/>
              </a:spcAft>
              <a:buFont typeface="Arial"/>
              <a:buChar char="•"/>
              <a:defRPr/>
            </a:pPr>
            <a:r>
              <a:rPr lang="en-US" dirty="0"/>
              <a:t>How should he be treated?</a:t>
            </a:r>
          </a:p>
          <a:p>
            <a:pPr fontAlgn="auto">
              <a:spcAft>
                <a:spcPts val="0"/>
              </a:spcAft>
              <a:buFont typeface="Arial"/>
              <a:buChar char="•"/>
              <a:defRPr/>
            </a:pPr>
            <a:endParaRPr lang="en-US" dirty="0"/>
          </a:p>
          <a:p>
            <a:pPr fontAlgn="auto">
              <a:spcAft>
                <a:spcPts val="0"/>
              </a:spcAft>
              <a:buFont typeface="Arial"/>
              <a:buChar char="•"/>
              <a:defRPr/>
            </a:pPr>
            <a:endParaRPr lang="en-US" dirty="0"/>
          </a:p>
          <a:p>
            <a:pPr marL="0" indent="0" fontAlgn="auto">
              <a:spcAft>
                <a:spcPts val="0"/>
              </a:spcAft>
              <a:buFont typeface="Arial"/>
              <a:buNone/>
              <a:defRPr/>
            </a:pPr>
            <a:r>
              <a:rPr lang="en-US" dirty="0"/>
              <a:t> </a:t>
            </a:r>
          </a:p>
        </p:txBody>
      </p:sp>
    </p:spTree>
    <p:extLst>
      <p:ext uri="{BB962C8B-B14F-4D97-AF65-F5344CB8AC3E}">
        <p14:creationId xmlns:p14="http://schemas.microsoft.com/office/powerpoint/2010/main" val="21168255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p:txBody>
          <a:bodyPr/>
          <a:lstStyle/>
          <a:p>
            <a:pPr algn="l"/>
            <a:r>
              <a:rPr lang="en-US" altLang="x-none"/>
              <a:t>Diagnosed with VL, relapse, HIV+</a:t>
            </a:r>
          </a:p>
        </p:txBody>
      </p:sp>
      <p:sp>
        <p:nvSpPr>
          <p:cNvPr id="3" name="Content Placeholder 2"/>
          <p:cNvSpPr>
            <a:spLocks noGrp="1"/>
          </p:cNvSpPr>
          <p:nvPr>
            <p:ph idx="1"/>
          </p:nvPr>
        </p:nvSpPr>
        <p:spPr/>
        <p:txBody>
          <a:bodyPr rtlCol="0">
            <a:normAutofit/>
          </a:bodyPr>
          <a:lstStyle/>
          <a:p>
            <a:pPr fontAlgn="auto">
              <a:spcAft>
                <a:spcPts val="0"/>
              </a:spcAft>
              <a:buFont typeface="Arial"/>
              <a:buChar char="•"/>
              <a:defRPr/>
            </a:pPr>
            <a:r>
              <a:rPr lang="en-US" dirty="0"/>
              <a:t>How should he be treated?</a:t>
            </a:r>
          </a:p>
          <a:p>
            <a:pPr lvl="1" fontAlgn="auto">
              <a:spcAft>
                <a:spcPts val="0"/>
              </a:spcAft>
              <a:buFont typeface="Arial"/>
              <a:buChar char="–"/>
              <a:defRPr/>
            </a:pPr>
            <a:endParaRPr lang="en-US" dirty="0"/>
          </a:p>
          <a:p>
            <a:pPr lvl="1" fontAlgn="auto">
              <a:spcAft>
                <a:spcPts val="0"/>
              </a:spcAft>
              <a:buFont typeface="Arial"/>
              <a:buChar char="–"/>
              <a:defRPr/>
            </a:pPr>
            <a:r>
              <a:rPr lang="en-US" dirty="0"/>
              <a:t>He started combination treatment:</a:t>
            </a:r>
          </a:p>
          <a:p>
            <a:pPr lvl="2" fontAlgn="auto">
              <a:spcAft>
                <a:spcPts val="0"/>
              </a:spcAft>
              <a:buFont typeface="Arial"/>
              <a:buChar char="•"/>
              <a:defRPr/>
            </a:pPr>
            <a:r>
              <a:rPr lang="en-US" b="1" dirty="0"/>
              <a:t>L-</a:t>
            </a:r>
            <a:r>
              <a:rPr lang="en-US" b="1" dirty="0" err="1"/>
              <a:t>amB</a:t>
            </a:r>
            <a:r>
              <a:rPr lang="en-US" b="1" dirty="0"/>
              <a:t> 5mg/kg every other day x 6 doses</a:t>
            </a:r>
          </a:p>
          <a:p>
            <a:pPr marL="914400" lvl="2" indent="0" fontAlgn="auto">
              <a:spcAft>
                <a:spcPts val="0"/>
              </a:spcAft>
              <a:buFont typeface="Arial"/>
              <a:buNone/>
              <a:defRPr/>
            </a:pPr>
            <a:r>
              <a:rPr lang="en-US" b="1" dirty="0"/>
              <a:t>PLUS</a:t>
            </a:r>
          </a:p>
          <a:p>
            <a:pPr lvl="2" fontAlgn="auto">
              <a:spcAft>
                <a:spcPts val="0"/>
              </a:spcAft>
              <a:buFont typeface="Arial"/>
              <a:buChar char="•"/>
              <a:defRPr/>
            </a:pPr>
            <a:r>
              <a:rPr lang="en-US" b="1" dirty="0" err="1"/>
              <a:t>Miltefosine</a:t>
            </a:r>
            <a:r>
              <a:rPr lang="en-US" b="1" dirty="0"/>
              <a:t> 100mg/day x 28 days</a:t>
            </a:r>
          </a:p>
          <a:p>
            <a:pPr lvl="2" fontAlgn="auto">
              <a:spcAft>
                <a:spcPts val="0"/>
              </a:spcAft>
              <a:buFont typeface="Arial"/>
              <a:buChar char="•"/>
              <a:defRPr/>
            </a:pPr>
            <a:endParaRPr lang="en-US" dirty="0"/>
          </a:p>
          <a:p>
            <a:pPr marL="0" indent="0" fontAlgn="auto">
              <a:spcAft>
                <a:spcPts val="0"/>
              </a:spcAft>
              <a:buFont typeface="Arial"/>
              <a:buNone/>
              <a:defRPr/>
            </a:pPr>
            <a:r>
              <a:rPr lang="en-US" dirty="0"/>
              <a:t> </a:t>
            </a:r>
          </a:p>
        </p:txBody>
      </p:sp>
    </p:spTree>
    <p:extLst>
      <p:ext uri="{BB962C8B-B14F-4D97-AF65-F5344CB8AC3E}">
        <p14:creationId xmlns:p14="http://schemas.microsoft.com/office/powerpoint/2010/main" val="80851049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p:txBody>
          <a:bodyPr/>
          <a:lstStyle/>
          <a:p>
            <a:pPr algn="l"/>
            <a:r>
              <a:rPr lang="en-US" altLang="x-none"/>
              <a:t>Diagnosed with VL, relapse, HIV+</a:t>
            </a:r>
          </a:p>
        </p:txBody>
      </p:sp>
      <p:sp>
        <p:nvSpPr>
          <p:cNvPr id="3" name="Content Placeholder 2"/>
          <p:cNvSpPr>
            <a:spLocks noGrp="1"/>
          </p:cNvSpPr>
          <p:nvPr>
            <p:ph idx="1"/>
          </p:nvPr>
        </p:nvSpPr>
        <p:spPr/>
        <p:txBody>
          <a:bodyPr rtlCol="0">
            <a:normAutofit/>
          </a:bodyPr>
          <a:lstStyle/>
          <a:p>
            <a:pPr fontAlgn="auto">
              <a:spcAft>
                <a:spcPts val="0"/>
              </a:spcAft>
              <a:buFont typeface="Arial"/>
              <a:buChar char="•"/>
              <a:defRPr/>
            </a:pPr>
            <a:r>
              <a:rPr lang="en-US" dirty="0"/>
              <a:t>How should he be treated?</a:t>
            </a:r>
          </a:p>
          <a:p>
            <a:pPr lvl="1" fontAlgn="auto">
              <a:spcAft>
                <a:spcPts val="0"/>
              </a:spcAft>
              <a:buFont typeface="Arial"/>
              <a:buChar char="–"/>
              <a:defRPr/>
            </a:pPr>
            <a:endParaRPr lang="en-US" dirty="0"/>
          </a:p>
          <a:p>
            <a:pPr lvl="1" fontAlgn="auto">
              <a:spcAft>
                <a:spcPts val="0"/>
              </a:spcAft>
              <a:buFont typeface="Arial"/>
              <a:buChar char="–"/>
              <a:defRPr/>
            </a:pPr>
            <a:r>
              <a:rPr lang="en-US" dirty="0"/>
              <a:t>He started combination treatment:</a:t>
            </a:r>
          </a:p>
          <a:p>
            <a:pPr lvl="2" fontAlgn="auto">
              <a:spcAft>
                <a:spcPts val="0"/>
              </a:spcAft>
              <a:buFont typeface="Arial"/>
              <a:buChar char="•"/>
              <a:defRPr/>
            </a:pPr>
            <a:r>
              <a:rPr lang="en-US" b="1" dirty="0"/>
              <a:t>L-</a:t>
            </a:r>
            <a:r>
              <a:rPr lang="en-US" b="1" dirty="0" err="1"/>
              <a:t>amB</a:t>
            </a:r>
            <a:r>
              <a:rPr lang="en-US" b="1" dirty="0"/>
              <a:t> 5mg/kg every other day x 6 doses</a:t>
            </a:r>
          </a:p>
          <a:p>
            <a:pPr marL="914400" lvl="2" indent="0" fontAlgn="auto">
              <a:spcAft>
                <a:spcPts val="0"/>
              </a:spcAft>
              <a:buFont typeface="Arial"/>
              <a:buNone/>
              <a:defRPr/>
            </a:pPr>
            <a:r>
              <a:rPr lang="en-US" b="1" dirty="0"/>
              <a:t>PLUS</a:t>
            </a:r>
          </a:p>
          <a:p>
            <a:pPr lvl="2" fontAlgn="auto">
              <a:spcAft>
                <a:spcPts val="0"/>
              </a:spcAft>
              <a:buFont typeface="Arial"/>
              <a:buChar char="•"/>
              <a:defRPr/>
            </a:pPr>
            <a:r>
              <a:rPr lang="en-US" b="1" dirty="0" err="1"/>
              <a:t>Miltefosine</a:t>
            </a:r>
            <a:r>
              <a:rPr lang="en-US" b="1" dirty="0"/>
              <a:t> 100mg/day x 28 days</a:t>
            </a:r>
          </a:p>
          <a:p>
            <a:pPr lvl="2" fontAlgn="auto">
              <a:spcAft>
                <a:spcPts val="0"/>
              </a:spcAft>
              <a:buFont typeface="Arial"/>
              <a:buChar char="•"/>
              <a:defRPr/>
            </a:pPr>
            <a:endParaRPr lang="en-US" dirty="0"/>
          </a:p>
          <a:p>
            <a:pPr fontAlgn="auto">
              <a:spcAft>
                <a:spcPts val="0"/>
              </a:spcAft>
              <a:buFont typeface="Arial"/>
              <a:buChar char="•"/>
              <a:defRPr/>
            </a:pPr>
            <a:r>
              <a:rPr lang="en-US" dirty="0"/>
              <a:t>After 2 weeks he was feeling better - but cough persisted</a:t>
            </a:r>
            <a:r>
              <a:rPr lang="mr-IN" dirty="0"/>
              <a:t>…</a:t>
            </a:r>
            <a:r>
              <a:rPr lang="en-CA" dirty="0"/>
              <a:t>.</a:t>
            </a:r>
            <a:endParaRPr lang="en-US" dirty="0"/>
          </a:p>
          <a:p>
            <a:pPr marL="0" indent="0" fontAlgn="auto">
              <a:spcAft>
                <a:spcPts val="0"/>
              </a:spcAft>
              <a:buFont typeface="Arial"/>
              <a:buNone/>
              <a:defRPr/>
            </a:pPr>
            <a:endParaRPr lang="en-US" dirty="0"/>
          </a:p>
        </p:txBody>
      </p:sp>
    </p:spTree>
    <p:extLst>
      <p:ext uri="{BB962C8B-B14F-4D97-AF65-F5344CB8AC3E}">
        <p14:creationId xmlns:p14="http://schemas.microsoft.com/office/powerpoint/2010/main" val="147467824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fontAlgn="auto">
              <a:spcAft>
                <a:spcPts val="0"/>
              </a:spcAft>
              <a:defRPr/>
            </a:pPr>
            <a:r>
              <a:rPr lang="en-US" dirty="0"/>
              <a:t>After 2 weeks he was feeling better but still coughing</a:t>
            </a:r>
          </a:p>
        </p:txBody>
      </p:sp>
      <p:sp>
        <p:nvSpPr>
          <p:cNvPr id="3" name="Content Placeholder 2"/>
          <p:cNvSpPr>
            <a:spLocks noGrp="1"/>
          </p:cNvSpPr>
          <p:nvPr>
            <p:ph idx="1"/>
          </p:nvPr>
        </p:nvSpPr>
        <p:spPr/>
        <p:txBody>
          <a:bodyPr/>
          <a:lstStyle/>
          <a:p>
            <a:r>
              <a:rPr lang="en-US" altLang="x-none" dirty="0"/>
              <a:t>Sputum AFB negative x 3</a:t>
            </a:r>
          </a:p>
          <a:p>
            <a:r>
              <a:rPr lang="en-US" altLang="x-none" dirty="0"/>
              <a:t>CXR left lower lobe infiltrate</a:t>
            </a:r>
          </a:p>
          <a:p>
            <a:r>
              <a:rPr lang="en-US" altLang="x-none" dirty="0"/>
              <a:t>What next?</a:t>
            </a:r>
          </a:p>
        </p:txBody>
      </p:sp>
    </p:spTree>
    <p:extLst>
      <p:ext uri="{BB962C8B-B14F-4D97-AF65-F5344CB8AC3E}">
        <p14:creationId xmlns:p14="http://schemas.microsoft.com/office/powerpoint/2010/main" val="1261448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fontAlgn="auto">
              <a:spcAft>
                <a:spcPts val="0"/>
              </a:spcAft>
              <a:defRPr/>
            </a:pPr>
            <a:r>
              <a:rPr lang="en-US" dirty="0"/>
              <a:t>After 2 weeks he was feeling better but still coughing</a:t>
            </a:r>
          </a:p>
        </p:txBody>
      </p:sp>
      <p:sp>
        <p:nvSpPr>
          <p:cNvPr id="3" name="Content Placeholder 2"/>
          <p:cNvSpPr>
            <a:spLocks noGrp="1"/>
          </p:cNvSpPr>
          <p:nvPr>
            <p:ph idx="1"/>
          </p:nvPr>
        </p:nvSpPr>
        <p:spPr/>
        <p:txBody>
          <a:bodyPr/>
          <a:lstStyle/>
          <a:p>
            <a:r>
              <a:rPr lang="en-US" altLang="x-none" dirty="0"/>
              <a:t>Sputum AFB negative x 3</a:t>
            </a:r>
          </a:p>
          <a:p>
            <a:r>
              <a:rPr lang="en-US" altLang="x-none" dirty="0"/>
              <a:t>CXR left lower lobe infiltrate</a:t>
            </a:r>
          </a:p>
          <a:p>
            <a:r>
              <a:rPr lang="en-US" altLang="x-none" dirty="0"/>
              <a:t>Sputum </a:t>
            </a:r>
            <a:r>
              <a:rPr lang="en-US" altLang="x-none" dirty="0" err="1"/>
              <a:t>GeneXpert</a:t>
            </a:r>
            <a:r>
              <a:rPr lang="mr-IN" altLang="x-none" dirty="0"/>
              <a:t>…</a:t>
            </a:r>
            <a:r>
              <a:rPr lang="en-CA" altLang="x-none" dirty="0"/>
              <a:t> </a:t>
            </a:r>
            <a:endParaRPr lang="en-US" altLang="x-none"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785210" y="4003994"/>
            <a:ext cx="4189345" cy="2122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5122356" y="4025425"/>
            <a:ext cx="3416642" cy="2079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938593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Title 1"/>
          <p:cNvSpPr>
            <a:spLocks noGrp="1"/>
          </p:cNvSpPr>
          <p:nvPr>
            <p:ph type="title"/>
          </p:nvPr>
        </p:nvSpPr>
        <p:spPr/>
        <p:txBody>
          <a:bodyPr/>
          <a:lstStyle/>
          <a:p>
            <a:pPr algn="l" eaLnBrk="1" hangingPunct="1"/>
            <a:r>
              <a:rPr lang="en-US" altLang="x-none"/>
              <a:t>Massive splenomegaly</a:t>
            </a:r>
            <a:br>
              <a:rPr lang="en-US" altLang="x-none"/>
            </a:br>
            <a:r>
              <a:rPr lang="en-US" altLang="x-none"/>
              <a:t>Differential diagnosis</a:t>
            </a:r>
          </a:p>
        </p:txBody>
      </p:sp>
      <p:sp>
        <p:nvSpPr>
          <p:cNvPr id="122882" name="Content Placeholder 2"/>
          <p:cNvSpPr>
            <a:spLocks noGrp="1"/>
          </p:cNvSpPr>
          <p:nvPr>
            <p:ph idx="1"/>
          </p:nvPr>
        </p:nvSpPr>
        <p:spPr>
          <a:xfrm>
            <a:off x="457200" y="1600200"/>
            <a:ext cx="8409214" cy="4525963"/>
          </a:xfrm>
        </p:spPr>
        <p:txBody>
          <a:bodyPr/>
          <a:lstStyle/>
          <a:p>
            <a:pPr eaLnBrk="1" hangingPunct="1"/>
            <a:r>
              <a:rPr lang="en-US" altLang="x-none" dirty="0" err="1"/>
              <a:t>Hyperreactive</a:t>
            </a:r>
            <a:r>
              <a:rPr lang="en-US" altLang="x-none" dirty="0"/>
              <a:t> malarial splenomegaly syndrome</a:t>
            </a:r>
          </a:p>
          <a:p>
            <a:pPr eaLnBrk="1" hangingPunct="1"/>
            <a:r>
              <a:rPr lang="en-US" altLang="x-none" dirty="0"/>
              <a:t>Visceral leishmaniasis</a:t>
            </a:r>
          </a:p>
          <a:p>
            <a:pPr eaLnBrk="1" hangingPunct="1"/>
            <a:r>
              <a:rPr lang="en-US" altLang="x-none" dirty="0"/>
              <a:t>Schistosomiasis </a:t>
            </a:r>
            <a:r>
              <a:rPr lang="en-US" altLang="x-none" i="1" dirty="0"/>
              <a:t>(</a:t>
            </a:r>
            <a:r>
              <a:rPr lang="en-US" altLang="x-none" dirty="0"/>
              <a:t>portal HTN </a:t>
            </a:r>
            <a:r>
              <a:rPr lang="en-US" altLang="x-none" i="1" dirty="0"/>
              <a:t>- no fever)</a:t>
            </a:r>
          </a:p>
          <a:p>
            <a:pPr eaLnBrk="1" hangingPunct="1"/>
            <a:r>
              <a:rPr lang="en-US" altLang="x-none" dirty="0"/>
              <a:t>Hematological malignancies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p:txBody>
          <a:bodyPr/>
          <a:lstStyle/>
          <a:p>
            <a:pPr algn="l"/>
            <a:r>
              <a:rPr lang="en-US" altLang="x-none" b="1" dirty="0"/>
              <a:t>Leishmaniasis</a:t>
            </a:r>
          </a:p>
        </p:txBody>
      </p:sp>
      <p:sp>
        <p:nvSpPr>
          <p:cNvPr id="3" name="Content Placeholder 2"/>
          <p:cNvSpPr>
            <a:spLocks noGrp="1"/>
          </p:cNvSpPr>
          <p:nvPr>
            <p:ph idx="1"/>
          </p:nvPr>
        </p:nvSpPr>
        <p:spPr>
          <a:xfrm>
            <a:off x="457200" y="1600200"/>
            <a:ext cx="8229600" cy="4800600"/>
          </a:xfrm>
        </p:spPr>
        <p:txBody>
          <a:bodyPr rtlCol="0">
            <a:normAutofit fontScale="70000" lnSpcReduction="20000"/>
          </a:bodyPr>
          <a:lstStyle/>
          <a:p>
            <a:pPr fontAlgn="auto">
              <a:spcAft>
                <a:spcPts val="0"/>
              </a:spcAft>
              <a:buFont typeface="Arial"/>
              <a:buChar char="•"/>
              <a:defRPr/>
            </a:pPr>
            <a:r>
              <a:rPr lang="en-US" dirty="0"/>
              <a:t>Vector borne (</a:t>
            </a:r>
            <a:r>
              <a:rPr lang="en-US" dirty="0" err="1"/>
              <a:t>sandfly</a:t>
            </a:r>
            <a:r>
              <a:rPr lang="en-US" dirty="0"/>
              <a:t>)</a:t>
            </a:r>
          </a:p>
          <a:p>
            <a:pPr fontAlgn="auto">
              <a:spcAft>
                <a:spcPts val="0"/>
              </a:spcAft>
              <a:buFont typeface="Arial"/>
              <a:buChar char="•"/>
              <a:defRPr/>
            </a:pPr>
            <a:r>
              <a:rPr lang="en-US" dirty="0"/>
              <a:t>Intra-macrophage protozoan infection</a:t>
            </a:r>
          </a:p>
          <a:p>
            <a:pPr marL="0" indent="0" fontAlgn="auto">
              <a:spcAft>
                <a:spcPts val="0"/>
              </a:spcAft>
              <a:buFont typeface="Arial"/>
              <a:buNone/>
              <a:defRPr/>
            </a:pPr>
            <a:r>
              <a:rPr lang="en-US" dirty="0"/>
              <a:t>	CL </a:t>
            </a:r>
            <a:r>
              <a:rPr lang="en-US" dirty="0">
                <a:sym typeface="Wingdings"/>
              </a:rPr>
              <a:t> </a:t>
            </a:r>
            <a:r>
              <a:rPr lang="en-US" dirty="0"/>
              <a:t>Non healing skin lesion </a:t>
            </a:r>
          </a:p>
          <a:p>
            <a:pPr marL="0" indent="0" fontAlgn="auto">
              <a:spcAft>
                <a:spcPts val="0"/>
              </a:spcAft>
              <a:buFont typeface="Arial"/>
              <a:buNone/>
              <a:defRPr/>
            </a:pPr>
            <a:r>
              <a:rPr lang="en-US" dirty="0"/>
              <a:t>	VL </a:t>
            </a:r>
            <a:r>
              <a:rPr lang="en-US" dirty="0">
                <a:sym typeface="Wingdings"/>
              </a:rPr>
              <a:t> Fever, splenomegaly, weight loss, pancytopenia</a:t>
            </a:r>
          </a:p>
          <a:p>
            <a:pPr marL="0" indent="0" fontAlgn="auto">
              <a:spcAft>
                <a:spcPts val="0"/>
              </a:spcAft>
              <a:buFont typeface="Arial"/>
              <a:buNone/>
              <a:defRPr/>
            </a:pPr>
            <a:r>
              <a:rPr lang="en-US" dirty="0">
                <a:sym typeface="Wingdings"/>
              </a:rPr>
              <a:t> </a:t>
            </a:r>
            <a:endParaRPr lang="en-US" dirty="0"/>
          </a:p>
          <a:p>
            <a:pPr fontAlgn="auto">
              <a:spcAft>
                <a:spcPts val="0"/>
              </a:spcAft>
              <a:buFont typeface="Arial"/>
              <a:buChar char="•"/>
              <a:defRPr/>
            </a:pPr>
            <a:endParaRPr lang="en-US" dirty="0"/>
          </a:p>
          <a:p>
            <a:pPr fontAlgn="auto">
              <a:spcAft>
                <a:spcPts val="0"/>
              </a:spcAft>
              <a:buFont typeface="Arial"/>
              <a:buChar char="•"/>
              <a:defRPr/>
            </a:pPr>
            <a:endParaRPr lang="en-US" dirty="0"/>
          </a:p>
          <a:p>
            <a:pPr fontAlgn="auto">
              <a:spcAft>
                <a:spcPts val="0"/>
              </a:spcAft>
              <a:buFont typeface="Arial"/>
              <a:buChar char="•"/>
              <a:defRPr/>
            </a:pPr>
            <a:endParaRPr lang="en-US" dirty="0"/>
          </a:p>
          <a:p>
            <a:pPr fontAlgn="auto">
              <a:spcAft>
                <a:spcPts val="0"/>
              </a:spcAft>
              <a:buFont typeface="Arial"/>
              <a:buChar char="•"/>
              <a:defRPr/>
            </a:pPr>
            <a:endParaRPr lang="en-US" dirty="0"/>
          </a:p>
          <a:p>
            <a:pPr fontAlgn="auto">
              <a:spcAft>
                <a:spcPts val="0"/>
              </a:spcAft>
              <a:buFont typeface="Arial"/>
              <a:buChar char="•"/>
              <a:defRPr/>
            </a:pPr>
            <a:endParaRPr lang="en-US" dirty="0"/>
          </a:p>
          <a:p>
            <a:pPr fontAlgn="auto">
              <a:spcAft>
                <a:spcPts val="0"/>
              </a:spcAft>
              <a:buFont typeface="Arial"/>
              <a:buChar char="•"/>
              <a:defRPr/>
            </a:pPr>
            <a:endParaRPr lang="en-US" dirty="0"/>
          </a:p>
          <a:p>
            <a:pPr marL="0" indent="0" fontAlgn="auto">
              <a:spcAft>
                <a:spcPts val="0"/>
              </a:spcAft>
              <a:buFont typeface="Arial"/>
              <a:buNone/>
              <a:defRPr/>
            </a:pPr>
            <a:r>
              <a:rPr lang="en-US" sz="2900" dirty="0"/>
              <a:t> </a:t>
            </a:r>
          </a:p>
          <a:p>
            <a:pPr marL="0" indent="0" fontAlgn="auto">
              <a:spcAft>
                <a:spcPts val="0"/>
              </a:spcAft>
              <a:buFont typeface="Arial"/>
              <a:buNone/>
              <a:defRPr/>
            </a:pPr>
            <a:r>
              <a:rPr lang="en-US" sz="2900" dirty="0"/>
              <a:t> </a:t>
            </a:r>
          </a:p>
        </p:txBody>
      </p:sp>
      <p:cxnSp>
        <p:nvCxnSpPr>
          <p:cNvPr id="5" name="Straight Arrow Connector 4"/>
          <p:cNvCxnSpPr>
            <a:cxnSpLocks noChangeShapeType="1"/>
          </p:cNvCxnSpPr>
          <p:nvPr/>
        </p:nvCxnSpPr>
        <p:spPr bwMode="auto">
          <a:xfrm flipH="1">
            <a:off x="3182938" y="3370263"/>
            <a:ext cx="1203325" cy="558800"/>
          </a:xfrm>
          <a:prstGeom prst="straightConnector1">
            <a:avLst/>
          </a:prstGeom>
          <a:noFill/>
          <a:ln w="25400">
            <a:solidFill>
              <a:schemeClr val="accent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7" name="Straight Arrow Connector 6"/>
          <p:cNvCxnSpPr>
            <a:cxnSpLocks noChangeShapeType="1"/>
          </p:cNvCxnSpPr>
          <p:nvPr/>
        </p:nvCxnSpPr>
        <p:spPr bwMode="auto">
          <a:xfrm>
            <a:off x="4386263" y="3370263"/>
            <a:ext cx="1506537" cy="558800"/>
          </a:xfrm>
          <a:prstGeom prst="straightConnector1">
            <a:avLst/>
          </a:prstGeom>
          <a:noFill/>
          <a:ln w="25400">
            <a:solidFill>
              <a:schemeClr val="accent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9877" name="Rectangle 7"/>
          <p:cNvSpPr>
            <a:spLocks noChangeArrowheads="1"/>
          </p:cNvSpPr>
          <p:nvPr/>
        </p:nvSpPr>
        <p:spPr bwMode="auto">
          <a:xfrm>
            <a:off x="2768600" y="3952875"/>
            <a:ext cx="13525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fontAlgn="base">
              <a:spcBef>
                <a:spcPct val="0"/>
              </a:spcBef>
              <a:spcAft>
                <a:spcPct val="0"/>
              </a:spcAft>
              <a:defRPr>
                <a:solidFill>
                  <a:schemeClr val="tx1"/>
                </a:solidFill>
                <a:latin typeface="Calibri" charset="0"/>
              </a:defRPr>
            </a:lvl6pPr>
            <a:lvl7pPr marL="2971800" indent="-228600" defTabSz="457200" fontAlgn="base">
              <a:spcBef>
                <a:spcPct val="0"/>
              </a:spcBef>
              <a:spcAft>
                <a:spcPct val="0"/>
              </a:spcAft>
              <a:defRPr>
                <a:solidFill>
                  <a:schemeClr val="tx1"/>
                </a:solidFill>
                <a:latin typeface="Calibri" charset="0"/>
              </a:defRPr>
            </a:lvl7pPr>
            <a:lvl8pPr marL="3429000" indent="-228600" defTabSz="457200" fontAlgn="base">
              <a:spcBef>
                <a:spcPct val="0"/>
              </a:spcBef>
              <a:spcAft>
                <a:spcPct val="0"/>
              </a:spcAft>
              <a:defRPr>
                <a:solidFill>
                  <a:schemeClr val="tx1"/>
                </a:solidFill>
                <a:latin typeface="Calibri" charset="0"/>
              </a:defRPr>
            </a:lvl8pPr>
            <a:lvl9pPr marL="3886200" indent="-228600" defTabSz="457200" fontAlgn="base">
              <a:spcBef>
                <a:spcPct val="0"/>
              </a:spcBef>
              <a:spcAft>
                <a:spcPct val="0"/>
              </a:spcAft>
              <a:defRPr>
                <a:solidFill>
                  <a:schemeClr val="tx1"/>
                </a:solidFill>
                <a:latin typeface="Calibri" charset="0"/>
              </a:defRPr>
            </a:lvl9pPr>
          </a:lstStyle>
          <a:p>
            <a:pPr eaLnBrk="1" hangingPunct="1"/>
            <a:r>
              <a:rPr lang="en-US" altLang="x-none" sz="2800" b="1"/>
              <a:t>Visceral</a:t>
            </a:r>
          </a:p>
        </p:txBody>
      </p:sp>
      <p:sp>
        <p:nvSpPr>
          <p:cNvPr id="79878" name="Rectangle 8"/>
          <p:cNvSpPr>
            <a:spLocks noChangeArrowheads="1"/>
          </p:cNvSpPr>
          <p:nvPr/>
        </p:nvSpPr>
        <p:spPr bwMode="auto">
          <a:xfrm>
            <a:off x="5380038" y="3992563"/>
            <a:ext cx="17716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fontAlgn="base">
              <a:spcBef>
                <a:spcPct val="0"/>
              </a:spcBef>
              <a:spcAft>
                <a:spcPct val="0"/>
              </a:spcAft>
              <a:defRPr>
                <a:solidFill>
                  <a:schemeClr val="tx1"/>
                </a:solidFill>
                <a:latin typeface="Calibri" charset="0"/>
              </a:defRPr>
            </a:lvl6pPr>
            <a:lvl7pPr marL="2971800" indent="-228600" defTabSz="457200" fontAlgn="base">
              <a:spcBef>
                <a:spcPct val="0"/>
              </a:spcBef>
              <a:spcAft>
                <a:spcPct val="0"/>
              </a:spcAft>
              <a:defRPr>
                <a:solidFill>
                  <a:schemeClr val="tx1"/>
                </a:solidFill>
                <a:latin typeface="Calibri" charset="0"/>
              </a:defRPr>
            </a:lvl7pPr>
            <a:lvl8pPr marL="3429000" indent="-228600" defTabSz="457200" fontAlgn="base">
              <a:spcBef>
                <a:spcPct val="0"/>
              </a:spcBef>
              <a:spcAft>
                <a:spcPct val="0"/>
              </a:spcAft>
              <a:defRPr>
                <a:solidFill>
                  <a:schemeClr val="tx1"/>
                </a:solidFill>
                <a:latin typeface="Calibri" charset="0"/>
              </a:defRPr>
            </a:lvl8pPr>
            <a:lvl9pPr marL="3886200" indent="-228600" defTabSz="457200" fontAlgn="base">
              <a:spcBef>
                <a:spcPct val="0"/>
              </a:spcBef>
              <a:spcAft>
                <a:spcPct val="0"/>
              </a:spcAft>
              <a:defRPr>
                <a:solidFill>
                  <a:schemeClr val="tx1"/>
                </a:solidFill>
                <a:latin typeface="Calibri" charset="0"/>
              </a:defRPr>
            </a:lvl9pPr>
          </a:lstStyle>
          <a:p>
            <a:pPr eaLnBrk="1" hangingPunct="1"/>
            <a:r>
              <a:rPr lang="en-US" altLang="x-none" sz="2800" b="1"/>
              <a:t>Cutaneous</a:t>
            </a:r>
          </a:p>
        </p:txBody>
      </p:sp>
      <p:sp>
        <p:nvSpPr>
          <p:cNvPr id="79879" name="Rectangle 9"/>
          <p:cNvSpPr>
            <a:spLocks noChangeArrowheads="1"/>
          </p:cNvSpPr>
          <p:nvPr/>
        </p:nvSpPr>
        <p:spPr bwMode="auto">
          <a:xfrm>
            <a:off x="4651375" y="5716588"/>
            <a:ext cx="8397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fontAlgn="base">
              <a:spcBef>
                <a:spcPct val="0"/>
              </a:spcBef>
              <a:spcAft>
                <a:spcPct val="0"/>
              </a:spcAft>
              <a:defRPr>
                <a:solidFill>
                  <a:schemeClr val="tx1"/>
                </a:solidFill>
                <a:latin typeface="Calibri" charset="0"/>
              </a:defRPr>
            </a:lvl6pPr>
            <a:lvl7pPr marL="2971800" indent="-228600" defTabSz="457200" fontAlgn="base">
              <a:spcBef>
                <a:spcPct val="0"/>
              </a:spcBef>
              <a:spcAft>
                <a:spcPct val="0"/>
              </a:spcAft>
              <a:defRPr>
                <a:solidFill>
                  <a:schemeClr val="tx1"/>
                </a:solidFill>
                <a:latin typeface="Calibri" charset="0"/>
              </a:defRPr>
            </a:lvl7pPr>
            <a:lvl8pPr marL="3429000" indent="-228600" defTabSz="457200" fontAlgn="base">
              <a:spcBef>
                <a:spcPct val="0"/>
              </a:spcBef>
              <a:spcAft>
                <a:spcPct val="0"/>
              </a:spcAft>
              <a:defRPr>
                <a:solidFill>
                  <a:schemeClr val="tx1"/>
                </a:solidFill>
                <a:latin typeface="Calibri" charset="0"/>
              </a:defRPr>
            </a:lvl8pPr>
            <a:lvl9pPr marL="3886200" indent="-228600" defTabSz="457200" fontAlgn="base">
              <a:spcBef>
                <a:spcPct val="0"/>
              </a:spcBef>
              <a:spcAft>
                <a:spcPct val="0"/>
              </a:spcAft>
              <a:defRPr>
                <a:solidFill>
                  <a:schemeClr val="tx1"/>
                </a:solidFill>
                <a:latin typeface="Calibri" charset="0"/>
              </a:defRPr>
            </a:lvl9pPr>
          </a:lstStyle>
          <a:p>
            <a:pPr eaLnBrk="1" hangingPunct="1"/>
            <a:r>
              <a:rPr lang="en-US" altLang="x-none" sz="2800" b="1"/>
              <a:t>MCL</a:t>
            </a:r>
          </a:p>
        </p:txBody>
      </p:sp>
      <p:cxnSp>
        <p:nvCxnSpPr>
          <p:cNvPr id="12" name="Straight Arrow Connector 11"/>
          <p:cNvCxnSpPr>
            <a:cxnSpLocks noChangeShapeType="1"/>
          </p:cNvCxnSpPr>
          <p:nvPr/>
        </p:nvCxnSpPr>
        <p:spPr bwMode="auto">
          <a:xfrm flipH="1">
            <a:off x="5380038" y="4514850"/>
            <a:ext cx="665162" cy="582613"/>
          </a:xfrm>
          <a:prstGeom prst="straightConnector1">
            <a:avLst/>
          </a:prstGeom>
          <a:noFill/>
          <a:ln w="25400">
            <a:solidFill>
              <a:schemeClr val="accent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3" name="Straight Arrow Connector 12"/>
          <p:cNvCxnSpPr>
            <a:cxnSpLocks noChangeShapeType="1"/>
          </p:cNvCxnSpPr>
          <p:nvPr/>
        </p:nvCxnSpPr>
        <p:spPr bwMode="auto">
          <a:xfrm>
            <a:off x="6045200" y="4514850"/>
            <a:ext cx="863600" cy="558800"/>
          </a:xfrm>
          <a:prstGeom prst="straightConnector1">
            <a:avLst/>
          </a:prstGeom>
          <a:noFill/>
          <a:ln w="25400">
            <a:solidFill>
              <a:schemeClr val="accent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9882" name="Rectangle 13"/>
          <p:cNvSpPr>
            <a:spLocks noChangeArrowheads="1"/>
          </p:cNvSpPr>
          <p:nvPr/>
        </p:nvSpPr>
        <p:spPr bwMode="auto">
          <a:xfrm>
            <a:off x="4427538" y="5097463"/>
            <a:ext cx="1247775" cy="3698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fontAlgn="base">
              <a:spcBef>
                <a:spcPct val="0"/>
              </a:spcBef>
              <a:spcAft>
                <a:spcPct val="0"/>
              </a:spcAft>
              <a:defRPr>
                <a:solidFill>
                  <a:schemeClr val="tx1"/>
                </a:solidFill>
                <a:latin typeface="Calibri" charset="0"/>
              </a:defRPr>
            </a:lvl6pPr>
            <a:lvl7pPr marL="2971800" indent="-228600" defTabSz="457200" fontAlgn="base">
              <a:spcBef>
                <a:spcPct val="0"/>
              </a:spcBef>
              <a:spcAft>
                <a:spcPct val="0"/>
              </a:spcAft>
              <a:defRPr>
                <a:solidFill>
                  <a:schemeClr val="tx1"/>
                </a:solidFill>
                <a:latin typeface="Calibri" charset="0"/>
              </a:defRPr>
            </a:lvl7pPr>
            <a:lvl8pPr marL="3429000" indent="-228600" defTabSz="457200" fontAlgn="base">
              <a:spcBef>
                <a:spcPct val="0"/>
              </a:spcBef>
              <a:spcAft>
                <a:spcPct val="0"/>
              </a:spcAft>
              <a:defRPr>
                <a:solidFill>
                  <a:schemeClr val="tx1"/>
                </a:solidFill>
                <a:latin typeface="Calibri" charset="0"/>
              </a:defRPr>
            </a:lvl8pPr>
            <a:lvl9pPr marL="3886200" indent="-228600" defTabSz="457200" fontAlgn="base">
              <a:spcBef>
                <a:spcPct val="0"/>
              </a:spcBef>
              <a:spcAft>
                <a:spcPct val="0"/>
              </a:spcAft>
              <a:defRPr>
                <a:solidFill>
                  <a:schemeClr val="tx1"/>
                </a:solidFill>
                <a:latin typeface="Calibri" charset="0"/>
              </a:defRPr>
            </a:lvl9pPr>
          </a:lstStyle>
          <a:p>
            <a:pPr eaLnBrk="1" hangingPunct="1"/>
            <a:r>
              <a:rPr lang="en-US" altLang="x-none"/>
              <a:t>New World</a:t>
            </a:r>
          </a:p>
        </p:txBody>
      </p:sp>
      <p:sp>
        <p:nvSpPr>
          <p:cNvPr id="79883" name="Rectangle 14"/>
          <p:cNvSpPr>
            <a:spLocks noChangeArrowheads="1"/>
          </p:cNvSpPr>
          <p:nvPr/>
        </p:nvSpPr>
        <p:spPr bwMode="auto">
          <a:xfrm>
            <a:off x="6467475" y="5153025"/>
            <a:ext cx="1146175" cy="3683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fontAlgn="base">
              <a:spcBef>
                <a:spcPct val="0"/>
              </a:spcBef>
              <a:spcAft>
                <a:spcPct val="0"/>
              </a:spcAft>
              <a:defRPr>
                <a:solidFill>
                  <a:schemeClr val="tx1"/>
                </a:solidFill>
                <a:latin typeface="Calibri" charset="0"/>
              </a:defRPr>
            </a:lvl6pPr>
            <a:lvl7pPr marL="2971800" indent="-228600" defTabSz="457200" fontAlgn="base">
              <a:spcBef>
                <a:spcPct val="0"/>
              </a:spcBef>
              <a:spcAft>
                <a:spcPct val="0"/>
              </a:spcAft>
              <a:defRPr>
                <a:solidFill>
                  <a:schemeClr val="tx1"/>
                </a:solidFill>
                <a:latin typeface="Calibri" charset="0"/>
              </a:defRPr>
            </a:lvl7pPr>
            <a:lvl8pPr marL="3429000" indent="-228600" defTabSz="457200" fontAlgn="base">
              <a:spcBef>
                <a:spcPct val="0"/>
              </a:spcBef>
              <a:spcAft>
                <a:spcPct val="0"/>
              </a:spcAft>
              <a:defRPr>
                <a:solidFill>
                  <a:schemeClr val="tx1"/>
                </a:solidFill>
                <a:latin typeface="Calibri" charset="0"/>
              </a:defRPr>
            </a:lvl8pPr>
            <a:lvl9pPr marL="3886200" indent="-228600" defTabSz="457200" fontAlgn="base">
              <a:spcBef>
                <a:spcPct val="0"/>
              </a:spcBef>
              <a:spcAft>
                <a:spcPct val="0"/>
              </a:spcAft>
              <a:defRPr>
                <a:solidFill>
                  <a:schemeClr val="tx1"/>
                </a:solidFill>
                <a:latin typeface="Calibri" charset="0"/>
              </a:defRPr>
            </a:lvl9pPr>
          </a:lstStyle>
          <a:p>
            <a:pPr eaLnBrk="1" hangingPunct="1"/>
            <a:r>
              <a:rPr lang="en-US" altLang="x-none"/>
              <a:t>Old World</a:t>
            </a:r>
          </a:p>
        </p:txBody>
      </p:sp>
      <p:cxnSp>
        <p:nvCxnSpPr>
          <p:cNvPr id="18" name="Straight Arrow Connector 17"/>
          <p:cNvCxnSpPr>
            <a:cxnSpLocks noChangeShapeType="1"/>
          </p:cNvCxnSpPr>
          <p:nvPr/>
        </p:nvCxnSpPr>
        <p:spPr bwMode="auto">
          <a:xfrm>
            <a:off x="5049838" y="5502275"/>
            <a:ext cx="0" cy="214313"/>
          </a:xfrm>
          <a:prstGeom prst="straightConnector1">
            <a:avLst/>
          </a:prstGeom>
          <a:noFill/>
          <a:ln w="25400">
            <a:solidFill>
              <a:schemeClr val="accent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9885" name="Rectangle 15"/>
          <p:cNvSpPr>
            <a:spLocks noChangeArrowheads="1"/>
          </p:cNvSpPr>
          <p:nvPr/>
        </p:nvSpPr>
        <p:spPr bwMode="auto">
          <a:xfrm>
            <a:off x="6650038" y="5724525"/>
            <a:ext cx="550862"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fontAlgn="base">
              <a:spcBef>
                <a:spcPct val="0"/>
              </a:spcBef>
              <a:spcAft>
                <a:spcPct val="0"/>
              </a:spcAft>
              <a:defRPr>
                <a:solidFill>
                  <a:schemeClr val="tx1"/>
                </a:solidFill>
                <a:latin typeface="Calibri" charset="0"/>
              </a:defRPr>
            </a:lvl6pPr>
            <a:lvl7pPr marL="2971800" indent="-228600" defTabSz="457200" fontAlgn="base">
              <a:spcBef>
                <a:spcPct val="0"/>
              </a:spcBef>
              <a:spcAft>
                <a:spcPct val="0"/>
              </a:spcAft>
              <a:defRPr>
                <a:solidFill>
                  <a:schemeClr val="tx1"/>
                </a:solidFill>
                <a:latin typeface="Calibri" charset="0"/>
              </a:defRPr>
            </a:lvl7pPr>
            <a:lvl8pPr marL="3429000" indent="-228600" defTabSz="457200" fontAlgn="base">
              <a:spcBef>
                <a:spcPct val="0"/>
              </a:spcBef>
              <a:spcAft>
                <a:spcPct val="0"/>
              </a:spcAft>
              <a:defRPr>
                <a:solidFill>
                  <a:schemeClr val="tx1"/>
                </a:solidFill>
                <a:latin typeface="Calibri" charset="0"/>
              </a:defRPr>
            </a:lvl8pPr>
            <a:lvl9pPr marL="3886200" indent="-228600" defTabSz="457200" fontAlgn="base">
              <a:spcBef>
                <a:spcPct val="0"/>
              </a:spcBef>
              <a:spcAft>
                <a:spcPct val="0"/>
              </a:spcAft>
              <a:defRPr>
                <a:solidFill>
                  <a:schemeClr val="tx1"/>
                </a:solidFill>
                <a:latin typeface="Calibri" charset="0"/>
              </a:defRPr>
            </a:lvl9pPr>
          </a:lstStyle>
          <a:p>
            <a:pPr eaLnBrk="1" hangingPunct="1"/>
            <a:r>
              <a:rPr lang="en-US" altLang="x-none" sz="1400" i="1"/>
              <a:t>MCL</a:t>
            </a:r>
            <a:endParaRPr lang="en-US" altLang="x-none" sz="2800" i="1"/>
          </a:p>
        </p:txBody>
      </p:sp>
      <p:cxnSp>
        <p:nvCxnSpPr>
          <p:cNvPr id="17" name="Straight Arrow Connector 16"/>
          <p:cNvCxnSpPr>
            <a:cxnSpLocks noChangeShapeType="1"/>
          </p:cNvCxnSpPr>
          <p:nvPr/>
        </p:nvCxnSpPr>
        <p:spPr bwMode="auto">
          <a:xfrm>
            <a:off x="6888163" y="5510213"/>
            <a:ext cx="0" cy="214312"/>
          </a:xfrm>
          <a:prstGeom prst="straightConnector1">
            <a:avLst/>
          </a:prstGeom>
          <a:noFill/>
          <a:ln w="25400">
            <a:solidFill>
              <a:schemeClr val="accent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56504557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MSF Telemedicine case </a:t>
            </a:r>
            <a:br>
              <a:rPr lang="en-US" dirty="0"/>
            </a:br>
            <a:r>
              <a:rPr lang="en-US" dirty="0"/>
              <a:t>Patna - January 8, 2020 </a:t>
            </a:r>
          </a:p>
        </p:txBody>
      </p:sp>
      <p:sp>
        <p:nvSpPr>
          <p:cNvPr id="3" name="Content Placeholder 2"/>
          <p:cNvSpPr>
            <a:spLocks noGrp="1"/>
          </p:cNvSpPr>
          <p:nvPr>
            <p:ph idx="1"/>
          </p:nvPr>
        </p:nvSpPr>
        <p:spPr/>
        <p:txBody>
          <a:bodyPr/>
          <a:lstStyle/>
          <a:p>
            <a:r>
              <a:rPr lang="en-GB" dirty="0"/>
              <a:t>36yo Female. 24kg</a:t>
            </a:r>
            <a:endParaRPr lang="en-US" dirty="0"/>
          </a:p>
          <a:p>
            <a:r>
              <a:rPr lang="en-US" sz="2800" dirty="0"/>
              <a:t>CD4 80 while on PI-based 2</a:t>
            </a:r>
            <a:r>
              <a:rPr lang="en-US" sz="2800" baseline="30000" dirty="0"/>
              <a:t>nd</a:t>
            </a:r>
            <a:r>
              <a:rPr lang="en-US" sz="2800" dirty="0"/>
              <a:t> line ARV</a:t>
            </a:r>
          </a:p>
          <a:p>
            <a:r>
              <a:rPr lang="en-US" sz="2800" dirty="0"/>
              <a:t>History of previous treatment for MDR-TB and VL </a:t>
            </a:r>
          </a:p>
          <a:p>
            <a:r>
              <a:rPr lang="en-US" sz="2800" dirty="0"/>
              <a:t>Fevers, weight loss</a:t>
            </a:r>
          </a:p>
          <a:p>
            <a:r>
              <a:rPr lang="en-US" sz="2800" dirty="0"/>
              <a:t>WBC 3, Hb 5, platelets 20</a:t>
            </a:r>
          </a:p>
          <a:p>
            <a:endParaRPr lang="en-US" dirty="0"/>
          </a:p>
          <a:p>
            <a:r>
              <a:rPr lang="en-US" dirty="0"/>
              <a:t>What next?</a:t>
            </a:r>
          </a:p>
          <a:p>
            <a:endParaRPr lang="en-US" dirty="0"/>
          </a:p>
        </p:txBody>
      </p:sp>
    </p:spTree>
    <p:extLst>
      <p:ext uri="{BB962C8B-B14F-4D97-AF65-F5344CB8AC3E}">
        <p14:creationId xmlns:p14="http://schemas.microsoft.com/office/powerpoint/2010/main" val="63407207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57200" y="2358049"/>
            <a:ext cx="8229600" cy="3798277"/>
          </a:xfrm>
          <a:prstGeom prst="rect">
            <a:avLst/>
          </a:prstGeom>
        </p:spPr>
      </p:pic>
      <p:sp>
        <p:nvSpPr>
          <p:cNvPr id="2" name="Title 1"/>
          <p:cNvSpPr>
            <a:spLocks noGrp="1"/>
          </p:cNvSpPr>
          <p:nvPr>
            <p:ph type="title"/>
          </p:nvPr>
        </p:nvSpPr>
        <p:spPr/>
        <p:txBody>
          <a:bodyPr/>
          <a:lstStyle/>
          <a:p>
            <a:pPr algn="l"/>
            <a:r>
              <a:rPr lang="en-US" dirty="0"/>
              <a:t>Excellent review</a:t>
            </a:r>
          </a:p>
        </p:txBody>
      </p:sp>
      <p:sp>
        <p:nvSpPr>
          <p:cNvPr id="3" name="Content Placeholder 2"/>
          <p:cNvSpPr>
            <a:spLocks noGrp="1"/>
          </p:cNvSpPr>
          <p:nvPr>
            <p:ph idx="1"/>
          </p:nvPr>
        </p:nvSpPr>
        <p:spPr/>
        <p:txBody>
          <a:bodyPr/>
          <a:lstStyle/>
          <a:p>
            <a:r>
              <a:rPr lang="en-US" b="1" dirty="0"/>
              <a:t>Lancet Nov 2018</a:t>
            </a:r>
          </a:p>
        </p:txBody>
      </p:sp>
    </p:spTree>
    <p:extLst>
      <p:ext uri="{BB962C8B-B14F-4D97-AF65-F5344CB8AC3E}">
        <p14:creationId xmlns:p14="http://schemas.microsoft.com/office/powerpoint/2010/main" val="9502613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54021</TotalTime>
  <Words>4835</Words>
  <Application>Microsoft Macintosh PowerPoint</Application>
  <PresentationFormat>On-screen Show (4:3)</PresentationFormat>
  <Paragraphs>860</Paragraphs>
  <Slides>78</Slides>
  <Notes>46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78</vt:i4>
      </vt:variant>
    </vt:vector>
  </HeadingPairs>
  <TitlesOfParts>
    <vt:vector size="84" baseType="lpstr">
      <vt:lpstr>Arial</vt:lpstr>
      <vt:lpstr>Calibri</vt:lpstr>
      <vt:lpstr>Fira Sans</vt:lpstr>
      <vt:lpstr>Helvetica</vt:lpstr>
      <vt:lpstr>Wingdings</vt:lpstr>
      <vt:lpstr>Office Theme</vt:lpstr>
      <vt:lpstr>Tropical Medicine Rounds Leishmaniasis (visceral) </vt:lpstr>
      <vt:lpstr>Case report </vt:lpstr>
      <vt:lpstr>Case report </vt:lpstr>
      <vt:lpstr>Case report </vt:lpstr>
      <vt:lpstr>Case report</vt:lpstr>
      <vt:lpstr>Bone marrow aspirate </vt:lpstr>
      <vt:lpstr>Case report</vt:lpstr>
      <vt:lpstr>Case report  2 year old with VL-HLH discovered pre-BMT</vt:lpstr>
      <vt:lpstr>PowerPoint Presentation</vt:lpstr>
      <vt:lpstr>Outline</vt:lpstr>
      <vt:lpstr>Leishmaniasis  Introduction (my experiences)</vt:lpstr>
      <vt:lpstr>Leishmaniasis  Overview</vt:lpstr>
      <vt:lpstr>Cutaneous Leishmaniasis</vt:lpstr>
      <vt:lpstr>Visceral Leishmaniasis</vt:lpstr>
      <vt:lpstr>PowerPoint Presentation</vt:lpstr>
      <vt:lpstr>PowerPoint Presentation</vt:lpstr>
      <vt:lpstr>Classification Parasites</vt:lpstr>
      <vt:lpstr>Classification Protozoa</vt:lpstr>
      <vt:lpstr>Leishmania Kinetoplastid</vt:lpstr>
      <vt:lpstr>Leishmania  Lives in the phagolysosome in macrophages</vt:lpstr>
      <vt:lpstr>Leishmania parasite life cycle </vt:lpstr>
      <vt:lpstr>Life cycle</vt:lpstr>
      <vt:lpstr>The vector Sandflies</vt:lpstr>
      <vt:lpstr>The vector Sandflies</vt:lpstr>
      <vt:lpstr>Life cycle</vt:lpstr>
      <vt:lpstr>Visceral Leishmaniasis</vt:lpstr>
      <vt:lpstr>Deltamethrin-impregnanted dog collars</vt:lpstr>
      <vt:lpstr>PowerPoint Presentation</vt:lpstr>
      <vt:lpstr>Classification</vt:lpstr>
      <vt:lpstr>PowerPoint Presentation</vt:lpstr>
      <vt:lpstr>Geographic distribution </vt:lpstr>
      <vt:lpstr>Classification</vt:lpstr>
      <vt:lpstr>Classification</vt:lpstr>
      <vt:lpstr>Old World CL Stigma</vt:lpstr>
      <vt:lpstr>Massive outbreak of CL related to conflict and displacement in Syria </vt:lpstr>
      <vt:lpstr>New World CL - MCL – L. braziliensis  Progressive, slowly destructive         Treatable and +/- preventable  </vt:lpstr>
      <vt:lpstr>Visceral leishmaniasis Kala-azar</vt:lpstr>
      <vt:lpstr>VL - Clinical presentation</vt:lpstr>
      <vt:lpstr>Strong association with poverty Outbreaks with conflict and forced migration</vt:lpstr>
      <vt:lpstr>Epidemiology</vt:lpstr>
      <vt:lpstr>Outbreak in village in Bihar </vt:lpstr>
      <vt:lpstr>2 additional important clinical features</vt:lpstr>
      <vt:lpstr>PKDL L. donovani</vt:lpstr>
      <vt:lpstr>PKDL  Protean manifestations </vt:lpstr>
      <vt:lpstr>VL Diagnosis</vt:lpstr>
      <vt:lpstr>Serology Very useful test for diagnosis</vt:lpstr>
      <vt:lpstr>Serology Drawbacks</vt:lpstr>
      <vt:lpstr>Diagnostic algorithm for VL MSF - India</vt:lpstr>
      <vt:lpstr>Diagnostic algorithm for VL MSF - India</vt:lpstr>
      <vt:lpstr>Diagnostic algorithm for VL MSF – East Africa</vt:lpstr>
      <vt:lpstr>VL Parasitological tests</vt:lpstr>
      <vt:lpstr>Splenic aspirate</vt:lpstr>
      <vt:lpstr>PCR on peripheral blood</vt:lpstr>
      <vt:lpstr>Asymptomatic infection  Brazil study</vt:lpstr>
      <vt:lpstr>Treatment options Top 3 </vt:lpstr>
      <vt:lpstr>Pentavalent antimony (Sbv)</vt:lpstr>
      <vt:lpstr>Sbv Has been standard of care for years, but…</vt:lpstr>
      <vt:lpstr>Miltefosine Breakthrough – oral drug for VL</vt:lpstr>
      <vt:lpstr>Miltefosine  Decreasing efficacy over the next 10 years…</vt:lpstr>
      <vt:lpstr>L-amB Single 10mg/kg dose  -  effective in India</vt:lpstr>
      <vt:lpstr>But, in East Africa and HIV, even at high doses, L-amB had poor activity</vt:lpstr>
      <vt:lpstr>What about combination therapy?</vt:lpstr>
      <vt:lpstr>HIV and VL</vt:lpstr>
      <vt:lpstr>HIV and VL</vt:lpstr>
      <vt:lpstr>Recent RCT of combination Rx</vt:lpstr>
      <vt:lpstr>MSF Kalar-azar program   Abdurafi, Ethiopia </vt:lpstr>
      <vt:lpstr>VL Case </vt:lpstr>
      <vt:lpstr>VL Case Migrant worker in Ethiopia</vt:lpstr>
      <vt:lpstr>He underwent splenic aspirate</vt:lpstr>
      <vt:lpstr>Diagnosed with VL, relapse, HIV+</vt:lpstr>
      <vt:lpstr>Diagnosed with VL, relapse, HIV+</vt:lpstr>
      <vt:lpstr>Diagnosed with VL, relapse, HIV+</vt:lpstr>
      <vt:lpstr>After 2 weeks he was feeling better but still coughing</vt:lpstr>
      <vt:lpstr>After 2 weeks he was feeling better but still coughing</vt:lpstr>
      <vt:lpstr>Massive splenomegaly Differential diagnosis</vt:lpstr>
      <vt:lpstr>Leishmaniasis</vt:lpstr>
      <vt:lpstr>MSF Telemedicine case  Patna - January 8, 2020 </vt:lpstr>
      <vt:lpstr>Excellent review</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Leishmaniasis Cutaneous</dc:title>
  <dc:subject/>
  <dc:creator>Jan Hajek</dc:creator>
  <cp:keywords/>
  <dc:description/>
  <cp:lastModifiedBy>Jan Hajek</cp:lastModifiedBy>
  <cp:revision>643</cp:revision>
  <dcterms:created xsi:type="dcterms:W3CDTF">2014-04-05T02:56:09Z</dcterms:created>
  <dcterms:modified xsi:type="dcterms:W3CDTF">2025-06-13T16:02:31Z</dcterms:modified>
  <cp:category/>
</cp:coreProperties>
</file>